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8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4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0" r:id="rId34"/>
    <p:sldId id="291" r:id="rId35"/>
    <p:sldId id="292" r:id="rId36"/>
    <p:sldId id="294" r:id="rId37"/>
    <p:sldId id="295" r:id="rId38"/>
    <p:sldId id="293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DCDD-8DDB-4B93-8D06-E174F3A1A2E7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9225-9AE7-4431-BA08-E72E6C27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DCDD-8DDB-4B93-8D06-E174F3A1A2E7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9225-9AE7-4431-BA08-E72E6C27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DCDD-8DDB-4B93-8D06-E174F3A1A2E7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9225-9AE7-4431-BA08-E72E6C27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DCDD-8DDB-4B93-8D06-E174F3A1A2E7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9225-9AE7-4431-BA08-E72E6C27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DCDD-8DDB-4B93-8D06-E174F3A1A2E7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9225-9AE7-4431-BA08-E72E6C27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DCDD-8DDB-4B93-8D06-E174F3A1A2E7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9225-9AE7-4431-BA08-E72E6C27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DCDD-8DDB-4B93-8D06-E174F3A1A2E7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9225-9AE7-4431-BA08-E72E6C27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DCDD-8DDB-4B93-8D06-E174F3A1A2E7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9225-9AE7-4431-BA08-E72E6C27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DCDD-8DDB-4B93-8D06-E174F3A1A2E7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9225-9AE7-4431-BA08-E72E6C27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DCDD-8DDB-4B93-8D06-E174F3A1A2E7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9225-9AE7-4431-BA08-E72E6C27CB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DCDD-8DDB-4B93-8D06-E174F3A1A2E7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89225-9AE7-4431-BA08-E72E6C27CB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A89225-9AE7-4431-BA08-E72E6C27CB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412DCDD-8DDB-4B93-8D06-E174F3A1A2E7}" type="datetimeFigureOut">
              <a:rPr lang="en-US" smtClean="0"/>
              <a:pPr/>
              <a:t>10/21/2024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REGRESNÍ ANALÝZA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Jiří Mazurek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7620000" cy="1143000"/>
          </a:xfrm>
        </p:spPr>
        <p:txBody>
          <a:bodyPr/>
          <a:lstStyle/>
          <a:p>
            <a:r>
              <a:rPr lang="cs-CZ" dirty="0" smtClean="0"/>
              <a:t>Jednoduchá lineární regrese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85147"/>
            <a:ext cx="3960441" cy="59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7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Jednoduchá lineární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Jednoduchá lineární regrese je speciálním případem vícenásobné regrese.</a:t>
            </a:r>
            <a:endParaRPr lang="en-US" dirty="0"/>
          </a:p>
          <a:p>
            <a:r>
              <a:rPr lang="cs-CZ" dirty="0"/>
              <a:t>Jednoduchá lineární regrese </a:t>
            </a:r>
            <a:r>
              <a:rPr lang="cs-CZ" dirty="0" smtClean="0"/>
              <a:t> má pouze jednu vysvětlující proměnnou, vícenásobná regrese má dvě nebo více vysvětlujících proměnných.</a:t>
            </a:r>
          </a:p>
          <a:p>
            <a:r>
              <a:rPr lang="cs-CZ" dirty="0" smtClean="0"/>
              <a:t>V praxi se regrese provádí pomocí vhodného statistického softwaru, např. Excel nebo SPSS.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Vícenásobná lineární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Nejčastěji odhadovaná funkce</a:t>
            </a:r>
          </a:p>
          <a:p>
            <a:pPr marL="114300" indent="0">
              <a:buNone/>
            </a:pPr>
            <a:r>
              <a:rPr lang="en-US" dirty="0"/>
              <a:t>		</a:t>
            </a:r>
            <a:r>
              <a:rPr lang="en-US" i="1" dirty="0"/>
              <a:t>y </a:t>
            </a:r>
            <a:r>
              <a:rPr lang="en-US" i="1" dirty="0" smtClean="0"/>
              <a:t>=</a:t>
            </a:r>
            <a:r>
              <a:rPr lang="cs-CZ" i="1" dirty="0" smtClean="0"/>
              <a:t> </a:t>
            </a:r>
            <a:r>
              <a:rPr lang="en-US" i="1" dirty="0" smtClean="0">
                <a:sym typeface="Symbol"/>
              </a:rPr>
              <a:t></a:t>
            </a:r>
            <a:r>
              <a:rPr lang="cs-CZ" i="1" baseline="-25000" dirty="0" smtClean="0">
                <a:sym typeface="Symbol"/>
              </a:rPr>
              <a:t>0</a:t>
            </a:r>
            <a:r>
              <a:rPr lang="en-US" i="1" dirty="0" smtClean="0"/>
              <a:t> </a:t>
            </a:r>
            <a:r>
              <a:rPr lang="cs-CZ" i="1" dirty="0" smtClean="0"/>
              <a:t>+ </a:t>
            </a:r>
            <a:r>
              <a:rPr lang="en-US" i="1" dirty="0" smtClean="0">
                <a:sym typeface="Symbol"/>
              </a:rPr>
              <a:t></a:t>
            </a:r>
            <a:r>
              <a:rPr lang="en-US" i="1" baseline="-25000" dirty="0"/>
              <a:t>1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 + </a:t>
            </a:r>
            <a:r>
              <a:rPr lang="en-US" i="1" dirty="0">
                <a:sym typeface="Symbol"/>
              </a:rPr>
              <a:t></a:t>
            </a:r>
            <a:r>
              <a:rPr lang="en-US" i="1" baseline="-25000" dirty="0"/>
              <a:t>2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 + ... + </a:t>
            </a:r>
            <a:r>
              <a:rPr lang="en-US" i="1" dirty="0">
                <a:sym typeface="Symbol"/>
              </a:rPr>
              <a:t></a:t>
            </a:r>
            <a:r>
              <a:rPr lang="en-US" i="1" baseline="-25000" dirty="0" err="1" smtClean="0"/>
              <a:t>k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k</a:t>
            </a:r>
            <a:r>
              <a:rPr lang="en-US" dirty="0"/>
              <a:t>	</a:t>
            </a:r>
          </a:p>
          <a:p>
            <a:pPr marL="114300" indent="0">
              <a:buNone/>
            </a:pPr>
            <a:r>
              <a:rPr lang="cs-CZ" dirty="0" smtClean="0"/>
              <a:t>Kde máme </a:t>
            </a:r>
            <a:r>
              <a:rPr lang="cs-CZ" i="1" dirty="0" smtClean="0"/>
              <a:t>k</a:t>
            </a:r>
            <a:r>
              <a:rPr lang="cs-CZ" dirty="0" smtClean="0"/>
              <a:t> vysvětlujících proměnných.</a:t>
            </a:r>
          </a:p>
          <a:p>
            <a:endParaRPr lang="cs-CZ" dirty="0" smtClean="0"/>
          </a:p>
          <a:p>
            <a:r>
              <a:rPr lang="cs-CZ" dirty="0" smtClean="0"/>
              <a:t>Nejjednodušším případem je jednoduchá lineární regrese</a:t>
            </a:r>
          </a:p>
          <a:p>
            <a:pPr marL="11430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US" i="1" dirty="0" smtClean="0"/>
              <a:t> </a:t>
            </a:r>
            <a:r>
              <a:rPr lang="en-US" i="1" dirty="0"/>
              <a:t>y = </a:t>
            </a:r>
            <a:r>
              <a:rPr lang="en-US" i="1" dirty="0">
                <a:sym typeface="Symbol"/>
              </a:rPr>
              <a:t></a:t>
            </a:r>
            <a:r>
              <a:rPr lang="cs-CZ" i="1" baseline="-25000" dirty="0">
                <a:sym typeface="Symbol"/>
              </a:rPr>
              <a:t>0</a:t>
            </a:r>
            <a:r>
              <a:rPr lang="en-US" i="1" dirty="0"/>
              <a:t> </a:t>
            </a:r>
            <a:r>
              <a:rPr lang="cs-CZ" i="1" dirty="0"/>
              <a:t>+ </a:t>
            </a:r>
            <a:r>
              <a:rPr lang="en-US" i="1" dirty="0">
                <a:sym typeface="Symbol"/>
              </a:rPr>
              <a:t></a:t>
            </a:r>
            <a:r>
              <a:rPr lang="en-US" i="1" baseline="-25000" dirty="0"/>
              <a:t>1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cs-CZ" dirty="0" smtClean="0"/>
              <a:t>,</a:t>
            </a:r>
          </a:p>
          <a:p>
            <a:pPr marL="114300" indent="0">
              <a:buNone/>
            </a:pPr>
            <a:r>
              <a:rPr lang="cs-CZ" dirty="0"/>
              <a:t> </a:t>
            </a:r>
            <a:r>
              <a:rPr lang="cs-CZ" dirty="0" smtClean="0"/>
              <a:t>v níž je pouze jedna vysvětlující proměnná.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Grafická interpretace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 smtClean="0"/>
              <a:t>Y</a:t>
            </a:r>
            <a:r>
              <a:rPr lang="cs-CZ" baseline="-25000" dirty="0" err="1" smtClean="0"/>
              <a:t>i</a:t>
            </a:r>
            <a:r>
              <a:rPr lang="cs-CZ" dirty="0" smtClean="0"/>
              <a:t> = empirické (měřené) hodnoty závislé  proměnné,</a:t>
            </a:r>
          </a:p>
          <a:p>
            <a:r>
              <a:rPr lang="cs-CZ" i="1" dirty="0" err="1" smtClean="0"/>
              <a:t>y</a:t>
            </a:r>
            <a:r>
              <a:rPr lang="cs-CZ" baseline="-25000" dirty="0" err="1" smtClean="0"/>
              <a:t>i</a:t>
            </a:r>
            <a:r>
              <a:rPr lang="cs-CZ" dirty="0" smtClean="0"/>
              <a:t>  = teoretické hodnoty závislé  proměnné,</a:t>
            </a:r>
          </a:p>
          <a:p>
            <a:r>
              <a:rPr lang="cs-CZ" i="1" dirty="0" smtClean="0">
                <a:sym typeface="Symbol"/>
              </a:rPr>
              <a:t></a:t>
            </a:r>
            <a:r>
              <a:rPr lang="cs-CZ" baseline="-25000" dirty="0" smtClean="0"/>
              <a:t>i</a:t>
            </a:r>
            <a:r>
              <a:rPr lang="cs-CZ" dirty="0" smtClean="0"/>
              <a:t>  = residua.      </a:t>
            </a:r>
          </a:p>
          <a:p>
            <a:r>
              <a:rPr lang="cs-CZ" dirty="0" smtClean="0"/>
              <a:t>Vztah mezi </a:t>
            </a:r>
            <a:r>
              <a:rPr lang="cs-CZ" i="1" dirty="0" err="1" smtClean="0"/>
              <a:t>Y</a:t>
            </a:r>
            <a:r>
              <a:rPr lang="cs-CZ" baseline="-25000" dirty="0" err="1" smtClean="0"/>
              <a:t>i</a:t>
            </a:r>
            <a:r>
              <a:rPr lang="cs-CZ" dirty="0" smtClean="0"/>
              <a:t> a </a:t>
            </a:r>
            <a:r>
              <a:rPr lang="cs-CZ" i="1" dirty="0" err="1" smtClean="0"/>
              <a:t>y</a:t>
            </a:r>
            <a:r>
              <a:rPr lang="cs-CZ" baseline="-25000" dirty="0" err="1" smtClean="0"/>
              <a:t>i</a:t>
            </a:r>
            <a:r>
              <a:rPr lang="cs-CZ" dirty="0" smtClean="0"/>
              <a:t> :   </a:t>
            </a:r>
            <a:r>
              <a:rPr lang="cs-CZ" i="1" dirty="0" err="1" smtClean="0"/>
              <a:t>y</a:t>
            </a:r>
            <a:r>
              <a:rPr lang="cs-CZ" baseline="-25000" dirty="0" err="1" smtClean="0"/>
              <a:t>i</a:t>
            </a:r>
            <a:r>
              <a:rPr lang="cs-CZ" baseline="-25000" dirty="0" smtClean="0"/>
              <a:t> </a:t>
            </a:r>
            <a:r>
              <a:rPr lang="cs-CZ" dirty="0" smtClean="0"/>
              <a:t> = </a:t>
            </a:r>
            <a:r>
              <a:rPr lang="cs-CZ" i="1" dirty="0" err="1" smtClean="0"/>
              <a:t>Y</a:t>
            </a:r>
            <a:r>
              <a:rPr lang="cs-CZ" baseline="-25000" dirty="0" err="1" smtClean="0"/>
              <a:t>i</a:t>
            </a:r>
            <a:r>
              <a:rPr lang="cs-CZ" dirty="0" smtClean="0"/>
              <a:t> + </a:t>
            </a:r>
            <a:r>
              <a:rPr lang="cs-CZ" i="1" dirty="0" smtClean="0">
                <a:sym typeface="Symbol"/>
              </a:rPr>
              <a:t></a:t>
            </a:r>
            <a:r>
              <a:rPr lang="cs-CZ" baseline="-25000" dirty="0" smtClean="0"/>
              <a:t>i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30" y="3392078"/>
            <a:ext cx="3680542" cy="268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3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70186"/>
          </a:xfrm>
        </p:spPr>
        <p:txBody>
          <a:bodyPr/>
          <a:lstStyle/>
          <a:p>
            <a:r>
              <a:rPr lang="cs-CZ" dirty="0" smtClean="0"/>
              <a:t>Předpokládané statistické vlastnosti náhodné složky 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822948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5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Regresní koeficienty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Vektor regresních koeficientů získáme z vektorové rovnice :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fr-FR" dirty="0"/>
              <a:t>kde </a:t>
            </a:r>
            <a:r>
              <a:rPr lang="fr-FR" i="1" dirty="0"/>
              <a:t>X </a:t>
            </a:r>
            <a:r>
              <a:rPr lang="fr-FR" dirty="0"/>
              <a:t>je tzv. matice regresorů </a:t>
            </a:r>
            <a:endParaRPr lang="cs-CZ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2613675" cy="67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47" y="3399834"/>
            <a:ext cx="3423528" cy="182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45224"/>
            <a:ext cx="256736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3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Odhadněte závislost spotřeby elektrické energie (</a:t>
            </a:r>
            <a:r>
              <a:rPr lang="cs-CZ" i="1" dirty="0" smtClean="0"/>
              <a:t>Y</a:t>
            </a:r>
            <a:r>
              <a:rPr lang="cs-CZ" dirty="0" smtClean="0"/>
              <a:t>) na délce elektrického vedení (</a:t>
            </a:r>
            <a:r>
              <a:rPr lang="cs-CZ" i="1" dirty="0" smtClean="0"/>
              <a:t>X</a:t>
            </a:r>
            <a:r>
              <a:rPr lang="cs-CZ" dirty="0" smtClean="0"/>
              <a:t>1) a odběru energie (</a:t>
            </a:r>
            <a:r>
              <a:rPr lang="cs-CZ" i="1" dirty="0" smtClean="0"/>
              <a:t>X</a:t>
            </a:r>
            <a:r>
              <a:rPr lang="cs-CZ" dirty="0" smtClean="0"/>
              <a:t>2). Jsou k dispozici následující výběrová data: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2880320" cy="390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8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- řešení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/>
          <a:lstStyle/>
          <a:p>
            <a:r>
              <a:rPr lang="cs-CZ" dirty="0" smtClean="0"/>
              <a:t>Tabulka představuje body, z nichž získáme potřebné matice </a:t>
            </a:r>
            <a:r>
              <a:rPr lang="cs-CZ" i="1" dirty="0" smtClean="0"/>
              <a:t>X </a:t>
            </a:r>
            <a:r>
              <a:rPr lang="cs-CZ" dirty="0" smtClean="0"/>
              <a:t>a </a:t>
            </a:r>
            <a:r>
              <a:rPr lang="cs-CZ" i="1" dirty="0" smtClean="0"/>
              <a:t>Y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981200"/>
            <a:ext cx="6228692" cy="459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3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- řešení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" y="2276872"/>
            <a:ext cx="836393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0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- řešení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65371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0141"/>
            <a:ext cx="7488832" cy="41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6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Regresní analýza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Regresní analýza se zabývá závislostí kvantitativního znaku na kvantitativním znaku (nebo více kvantitativních znacích). </a:t>
            </a:r>
          </a:p>
          <a:p>
            <a:r>
              <a:rPr lang="cs-CZ" dirty="0" smtClean="0"/>
              <a:t>V případě závislosti jednoho znaku na jednom znaku mluvíme o </a:t>
            </a:r>
            <a:r>
              <a:rPr lang="cs-CZ" i="1" dirty="0" smtClean="0"/>
              <a:t>jednoduché regresi</a:t>
            </a:r>
            <a:r>
              <a:rPr lang="cs-CZ" dirty="0" smtClean="0"/>
              <a:t>.</a:t>
            </a:r>
          </a:p>
          <a:p>
            <a:r>
              <a:rPr lang="cs-CZ" dirty="0" smtClean="0"/>
              <a:t>U závislosti jednoho znaku na více kvantitativních znacích hovoříme o</a:t>
            </a:r>
            <a:r>
              <a:rPr lang="cs-CZ" i="1" dirty="0" smtClean="0"/>
              <a:t> vícenásobné (nebo mnohonásobné) regresi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9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- řešení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1" y="1556792"/>
            <a:ext cx="823165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3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Teoretické hodnoty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Teoretické hodnoty obdržíme dosazením do regresní rovnice za </a:t>
            </a:r>
            <a:r>
              <a:rPr lang="cs-CZ" i="1" dirty="0" smtClean="0"/>
              <a:t>x</a:t>
            </a:r>
            <a:r>
              <a:rPr lang="cs-CZ" baseline="-25000" dirty="0" smtClean="0"/>
              <a:t>1</a:t>
            </a:r>
            <a:r>
              <a:rPr lang="cs-CZ" dirty="0" smtClean="0"/>
              <a:t> a </a:t>
            </a:r>
            <a:r>
              <a:rPr lang="cs-CZ" i="1" dirty="0" smtClean="0"/>
              <a:t>x</a:t>
            </a:r>
            <a:r>
              <a:rPr lang="cs-CZ" baseline="-25000" dirty="0" smtClean="0"/>
              <a:t>2</a:t>
            </a:r>
            <a:r>
              <a:rPr lang="cs-CZ" dirty="0" smtClean="0"/>
              <a:t> postupně z tabulky vstupních dat: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8" y="2800350"/>
            <a:ext cx="5344426" cy="20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3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Teoretické hodnoty jinak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3554"/>
            <a:ext cx="6840760" cy="46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2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Vektor reziduálních odchylek: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Rozdíl teoretické a skutečné hodnoty, představuje </a:t>
            </a:r>
            <a:r>
              <a:rPr lang="cs-CZ" i="1" dirty="0" smtClean="0"/>
              <a:t>vektor reziduálních odchylek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3850"/>
            <a:ext cx="4608512" cy="377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6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Rozptyl odhadu regresních koeficientů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Protože při výpočtu regresních koeficientů se jedná o odhady, je účelné také nalézt rozptyly těchto odhadů, které vyjadřují přesnost odhadů. Získáme je jako prvky hlavní diagonály matice: 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66" y="2924944"/>
            <a:ext cx="2693911" cy="77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87" y="3801836"/>
            <a:ext cx="6401633" cy="261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4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- řešení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700808"/>
            <a:ext cx="408567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" y="3429000"/>
            <a:ext cx="837911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5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Rozptyly regresních koeficientů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Diagonálu poslední matice tvoří rozptyly jednotlivých regresních koeficientů: </a:t>
            </a:r>
            <a:endParaRPr lang="cs-CZ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066975" cy="112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9240"/>
            <a:ext cx="4572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8218" y="3805166"/>
            <a:ext cx="78681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Po nalezení regresního modelu a rozptylů odhadů regresních koeficientů píšeme obvykle výsledné řešení tak, že pod regresní koeficienty do závorek uvádíme příslušné směrodatné odchylky (též tzv. </a:t>
            </a:r>
            <a:r>
              <a:rPr lang="cs-CZ" sz="2400" i="1" dirty="0" smtClean="0"/>
              <a:t>standardní chyby</a:t>
            </a:r>
            <a:r>
              <a:rPr lang="cs-CZ" sz="2400" dirty="0" smtClean="0"/>
              <a:t>).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538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82154"/>
          </a:xfrm>
        </p:spPr>
        <p:txBody>
          <a:bodyPr/>
          <a:lstStyle/>
          <a:p>
            <a:r>
              <a:rPr lang="en-US" b="1" dirty="0"/>
              <a:t>TEST VÝZNAMNOSTI REGRESNÍCH KOEFICIENTŮ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7620000" cy="4483968"/>
          </a:xfrm>
        </p:spPr>
        <p:txBody>
          <a:bodyPr/>
          <a:lstStyle/>
          <a:p>
            <a:r>
              <a:rPr lang="cs-CZ" dirty="0" smtClean="0"/>
              <a:t>Při výpočtu regresních koeficientů </a:t>
            </a:r>
            <a:r>
              <a:rPr lang="cs-CZ" i="1" dirty="0" smtClean="0"/>
              <a:t>b</a:t>
            </a:r>
            <a:r>
              <a:rPr lang="cs-CZ" baseline="-25000" dirty="0" smtClean="0"/>
              <a:t>1</a:t>
            </a:r>
            <a:r>
              <a:rPr lang="cs-CZ" dirty="0" smtClean="0"/>
              <a:t>, </a:t>
            </a:r>
            <a:r>
              <a:rPr lang="cs-CZ" i="1" dirty="0" smtClean="0"/>
              <a:t>b</a:t>
            </a:r>
            <a:r>
              <a:rPr lang="cs-CZ" baseline="-25000" dirty="0" smtClean="0"/>
              <a:t>2</a:t>
            </a:r>
            <a:r>
              <a:rPr lang="cs-CZ" dirty="0" smtClean="0"/>
              <a:t>, …, </a:t>
            </a:r>
            <a:r>
              <a:rPr lang="cs-CZ" i="1" dirty="0" err="1" smtClean="0"/>
              <a:t>b</a:t>
            </a:r>
            <a:r>
              <a:rPr lang="cs-CZ" i="1" baseline="-25000" dirty="0" err="1" smtClean="0"/>
              <a:t>k</a:t>
            </a:r>
            <a:r>
              <a:rPr lang="cs-CZ" i="1" dirty="0" smtClean="0"/>
              <a:t> </a:t>
            </a:r>
            <a:r>
              <a:rPr lang="cs-CZ" dirty="0" smtClean="0"/>
              <a:t>se stává, že mezi koeficienty jsou až řádové rozdíly, např. </a:t>
            </a:r>
            <a:r>
              <a:rPr lang="cs-CZ" i="1" dirty="0" smtClean="0"/>
              <a:t>b</a:t>
            </a:r>
            <a:r>
              <a:rPr lang="cs-CZ" baseline="-25000" dirty="0" smtClean="0"/>
              <a:t>1</a:t>
            </a:r>
            <a:r>
              <a:rPr lang="cs-CZ" dirty="0" smtClean="0"/>
              <a:t> = 200 a </a:t>
            </a:r>
            <a:r>
              <a:rPr lang="cs-CZ" i="1" dirty="0" smtClean="0"/>
              <a:t>b</a:t>
            </a:r>
            <a:r>
              <a:rPr lang="cs-CZ" baseline="-25000" dirty="0" smtClean="0"/>
              <a:t>2</a:t>
            </a:r>
            <a:r>
              <a:rPr lang="cs-CZ" dirty="0" smtClean="0"/>
              <a:t> = 0,02. </a:t>
            </a:r>
          </a:p>
          <a:p>
            <a:r>
              <a:rPr lang="cs-CZ" dirty="0" smtClean="0"/>
              <a:t>V takových případech stojíme před problémem, zda má smysl zařadit např. </a:t>
            </a:r>
            <a:r>
              <a:rPr lang="cs-CZ" i="1" dirty="0" smtClean="0"/>
              <a:t>b</a:t>
            </a:r>
            <a:r>
              <a:rPr lang="cs-CZ" baseline="-25000" dirty="0" smtClean="0"/>
              <a:t>2</a:t>
            </a:r>
            <a:r>
              <a:rPr lang="cs-CZ" dirty="0" smtClean="0"/>
              <a:t> do regresní funkce. </a:t>
            </a:r>
          </a:p>
          <a:p>
            <a:r>
              <a:rPr lang="cs-CZ" dirty="0" smtClean="0"/>
              <a:t>K objektivnímu posouzení významnosti regresních koeficientů lze použít test statistické významnosti regresních koeficientů.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9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testu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1) </a:t>
                </a:r>
                <a:r>
                  <a:rPr lang="en-US" dirty="0" err="1" smtClean="0"/>
                  <a:t>Nul</a:t>
                </a:r>
                <a:r>
                  <a:rPr lang="cs-CZ" dirty="0" err="1" smtClean="0"/>
                  <a:t>ová</a:t>
                </a:r>
                <a:r>
                  <a:rPr lang="cs-CZ" dirty="0" smtClean="0"/>
                  <a:t>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hypot</a:t>
                </a:r>
                <a:r>
                  <a:rPr lang="cs-CZ" dirty="0" err="1" smtClean="0"/>
                  <a:t>éza</a:t>
                </a:r>
                <a:r>
                  <a:rPr lang="cs-CZ" dirty="0"/>
                  <a:t>:</a:t>
                </a:r>
                <a:r>
                  <a:rPr lang="en-US" dirty="0"/>
                  <a:t>	H</a:t>
                </a:r>
                <a:r>
                  <a:rPr lang="en-US" baseline="-25000" dirty="0"/>
                  <a:t>0</a:t>
                </a:r>
                <a:r>
                  <a:rPr lang="en-US" dirty="0"/>
                  <a:t>: </a:t>
                </a:r>
                <a:r>
                  <a:rPr lang="en-US" dirty="0">
                    <a:sym typeface="Symbol"/>
                  </a:rPr>
                  <a:t></a:t>
                </a:r>
                <a:r>
                  <a:rPr lang="en-US" baseline="-25000" dirty="0" err="1"/>
                  <a:t>i</a:t>
                </a:r>
                <a:r>
                  <a:rPr lang="en-US" dirty="0"/>
                  <a:t> = 0</a:t>
                </a:r>
                <a:r>
                  <a:rPr lang="en-US" dirty="0" smtClean="0"/>
                  <a:t>,</a:t>
                </a:r>
                <a:r>
                  <a:rPr lang="cs-CZ" dirty="0" smtClean="0"/>
                  <a:t> </a:t>
                </a:r>
                <a:r>
                  <a:rPr lang="en-US" dirty="0" err="1" smtClean="0"/>
                  <a:t>alternativ</a:t>
                </a:r>
                <a:r>
                  <a:rPr lang="cs-CZ" dirty="0" smtClean="0"/>
                  <a:t>ní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hypot</a:t>
                </a:r>
                <a:r>
                  <a:rPr lang="cs-CZ" dirty="0" err="1" smtClean="0"/>
                  <a:t>éza</a:t>
                </a:r>
                <a:r>
                  <a:rPr lang="en-US" dirty="0"/>
                  <a:t>	H</a:t>
                </a:r>
                <a:r>
                  <a:rPr lang="en-US" baseline="-25000" dirty="0"/>
                  <a:t>1</a:t>
                </a:r>
                <a:r>
                  <a:rPr lang="en-US" dirty="0"/>
                  <a:t>: </a:t>
                </a:r>
                <a:r>
                  <a:rPr lang="en-US" dirty="0">
                    <a:sym typeface="Symbol"/>
                  </a:rPr>
                  <a:t></a:t>
                </a:r>
                <a:r>
                  <a:rPr lang="en-US" baseline="-25000" dirty="0" err="1"/>
                  <a:t>i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</a:t>
                </a:r>
                <a:r>
                  <a:rPr lang="en-US" dirty="0"/>
                  <a:t> 0</a:t>
                </a:r>
              </a:p>
              <a:p>
                <a:r>
                  <a:rPr lang="en-US" dirty="0"/>
                  <a:t>2) </a:t>
                </a:r>
                <a:r>
                  <a:rPr lang="en-US" dirty="0" smtClean="0"/>
                  <a:t>Test</a:t>
                </a:r>
                <a:r>
                  <a:rPr lang="cs-CZ" dirty="0" err="1" smtClean="0"/>
                  <a:t>ové</a:t>
                </a:r>
                <a:r>
                  <a:rPr lang="en-US" dirty="0" smtClean="0"/>
                  <a:t> </a:t>
                </a:r>
                <a:r>
                  <a:rPr lang="cs-CZ" dirty="0" smtClean="0"/>
                  <a:t>kritérium</a:t>
                </a:r>
                <a:r>
                  <a:rPr lang="en-US" dirty="0" smtClean="0"/>
                  <a:t>  </a:t>
                </a:r>
                <a:r>
                  <a:rPr lang="en-US" dirty="0"/>
                  <a:t>	 				</a:t>
                </a:r>
              </a:p>
              <a:p>
                <a:pPr lvl="1"/>
                <a:endParaRPr lang="cs-CZ" dirty="0" smtClean="0"/>
              </a:p>
              <a:p>
                <a:pPr lvl="1"/>
                <a:endParaRPr lang="cs-CZ" dirty="0"/>
              </a:p>
              <a:p>
                <a:pPr lvl="1"/>
                <a:r>
                  <a:rPr lang="cs-CZ" dirty="0" smtClean="0"/>
                  <a:t>Kde </a:t>
                </a:r>
                <a:r>
                  <a:rPr lang="en-US" dirty="0" smtClean="0"/>
                  <a:t>b</a:t>
                </a:r>
                <a:r>
                  <a:rPr lang="en-US" baseline="-25000" dirty="0" smtClean="0"/>
                  <a:t>i</a:t>
                </a:r>
                <a:r>
                  <a:rPr lang="cs-CZ" baseline="-25000" dirty="0" smtClean="0"/>
                  <a:t>  </a:t>
                </a:r>
                <a:r>
                  <a:rPr lang="cs-CZ" dirty="0" smtClean="0"/>
                  <a:t>je odhad parametru</a:t>
                </a:r>
                <a:r>
                  <a:rPr lang="en-US" dirty="0" smtClean="0"/>
                  <a:t> </a:t>
                </a:r>
                <a:r>
                  <a:rPr lang="en-US" dirty="0">
                    <a:sym typeface="Symbol"/>
                  </a:rPr>
                  <a:t></a:t>
                </a:r>
                <a:r>
                  <a:rPr lang="en-US" baseline="-25000" dirty="0" err="1"/>
                  <a:t>i</a:t>
                </a:r>
                <a:r>
                  <a:rPr lang="en-US" dirty="0" smtClean="0"/>
                  <a:t>,</a:t>
                </a:r>
                <a:r>
                  <a:rPr lang="cs-CZ" dirty="0" smtClean="0"/>
                  <a:t> </a:t>
                </a:r>
                <a:r>
                  <a:rPr lang="en-US" dirty="0" smtClean="0"/>
                  <a:t>s(b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)</a:t>
                </a:r>
                <a:r>
                  <a:rPr lang="cs-CZ" dirty="0" smtClean="0"/>
                  <a:t> </a:t>
                </a:r>
                <a:r>
                  <a:rPr lang="en-US" dirty="0" smtClean="0"/>
                  <a:t>je </a:t>
                </a:r>
                <a:r>
                  <a:rPr lang="en-US" dirty="0" err="1"/>
                  <a:t>směrodatná</a:t>
                </a:r>
                <a:r>
                  <a:rPr lang="en-US" dirty="0"/>
                  <a:t> </a:t>
                </a:r>
                <a:r>
                  <a:rPr lang="en-US" dirty="0" err="1"/>
                  <a:t>odchylka</a:t>
                </a:r>
                <a:r>
                  <a:rPr lang="en-US" dirty="0"/>
                  <a:t> </a:t>
                </a:r>
                <a:r>
                  <a:rPr lang="en-US" dirty="0" err="1" smtClean="0"/>
                  <a:t>odhadu</a:t>
                </a:r>
                <a:r>
                  <a:rPr lang="cs-CZ" dirty="0" smtClean="0"/>
                  <a:t> </a:t>
                </a:r>
                <a:r>
                  <a:rPr lang="en-US" dirty="0"/>
                  <a:t>b</a:t>
                </a:r>
                <a:r>
                  <a:rPr lang="en-US" baseline="-25000" dirty="0"/>
                  <a:t>i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3</a:t>
                </a:r>
                <a:r>
                  <a:rPr lang="en-US" dirty="0"/>
                  <a:t>) </a:t>
                </a:r>
                <a:r>
                  <a:rPr lang="cs-CZ" dirty="0" smtClean="0"/>
                  <a:t>Kritická hodnota</a:t>
                </a:r>
                <a:r>
                  <a:rPr lang="en-US" dirty="0"/>
                  <a:t>		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n</a:t>
                </a:r>
                <a:r>
                  <a:rPr lang="en-US" baseline="-25000" dirty="0"/>
                  <a:t>-k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4) </a:t>
                </a:r>
                <a:r>
                  <a:rPr lang="en-US" dirty="0" err="1"/>
                  <a:t>Porovnáme</a:t>
                </a:r>
                <a:r>
                  <a:rPr lang="en-US" dirty="0"/>
                  <a:t> </a:t>
                </a:r>
                <a:r>
                  <a:rPr lang="en-US" i="1" dirty="0"/>
                  <a:t>T </a:t>
                </a:r>
                <a:r>
                  <a:rPr lang="en-US" dirty="0"/>
                  <a:t>a </a:t>
                </a:r>
                <a:r>
                  <a:rPr lang="en-US" i="1" dirty="0"/>
                  <a:t>K</a:t>
                </a:r>
                <a:r>
                  <a:rPr lang="en-US" dirty="0"/>
                  <a:t>: Je-li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i="1" dirty="0"/>
                  <a:t>K</a:t>
                </a:r>
                <a:r>
                  <a:rPr lang="en-US" dirty="0"/>
                  <a:t>, </a:t>
                </a:r>
                <a:r>
                  <a:rPr lang="en-US" dirty="0" err="1"/>
                  <a:t>zamítá</a:t>
                </a:r>
                <a:r>
                  <a:rPr lang="en-US" dirty="0"/>
                  <a:t> se H</a:t>
                </a:r>
                <a:r>
                  <a:rPr lang="en-US" baseline="-25000" dirty="0"/>
                  <a:t>0</a:t>
                </a:r>
                <a:r>
                  <a:rPr lang="en-US" dirty="0"/>
                  <a:t> a </a:t>
                </a:r>
                <a:r>
                  <a:rPr lang="en-US" dirty="0" err="1"/>
                  <a:t>přijme</a:t>
                </a:r>
                <a:r>
                  <a:rPr lang="en-US" dirty="0"/>
                  <a:t> se </a:t>
                </a:r>
                <a:r>
                  <a:rPr lang="en-US" dirty="0" err="1"/>
                  <a:t>alternativní</a:t>
                </a:r>
                <a:r>
                  <a:rPr lang="en-US" dirty="0"/>
                  <a:t> </a:t>
                </a:r>
                <a:r>
                  <a:rPr lang="en-US" dirty="0" err="1"/>
                  <a:t>hypotézu</a:t>
                </a:r>
                <a:r>
                  <a:rPr lang="en-US" dirty="0"/>
                  <a:t> H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dirty="0" err="1"/>
                  <a:t>podle</a:t>
                </a:r>
                <a:r>
                  <a:rPr lang="en-US" dirty="0"/>
                  <a:t> </a:t>
                </a:r>
                <a:r>
                  <a:rPr lang="en-US" dirty="0" err="1"/>
                  <a:t>které</a:t>
                </a:r>
                <a:r>
                  <a:rPr lang="en-US" dirty="0"/>
                  <a:t> </a:t>
                </a:r>
                <a:r>
                  <a:rPr lang="en-US" dirty="0" err="1"/>
                  <a:t>vypočítaný</a:t>
                </a:r>
                <a:r>
                  <a:rPr lang="en-US" dirty="0"/>
                  <a:t> </a:t>
                </a:r>
                <a:r>
                  <a:rPr lang="en-US" dirty="0" err="1"/>
                  <a:t>koeficient</a:t>
                </a:r>
                <a:r>
                  <a:rPr lang="en-US" dirty="0"/>
                  <a:t> je </a:t>
                </a:r>
                <a:r>
                  <a:rPr lang="en-US" dirty="0" err="1"/>
                  <a:t>možné</a:t>
                </a:r>
                <a:r>
                  <a:rPr lang="en-US" dirty="0"/>
                  <a:t> </a:t>
                </a:r>
                <a:r>
                  <a:rPr lang="en-US" dirty="0" err="1"/>
                  <a:t>považovat</a:t>
                </a:r>
                <a:r>
                  <a:rPr lang="en-US" dirty="0"/>
                  <a:t> </a:t>
                </a:r>
                <a:r>
                  <a:rPr lang="en-US" dirty="0" err="1"/>
                  <a:t>za</a:t>
                </a:r>
                <a:r>
                  <a:rPr lang="en-US" dirty="0"/>
                  <a:t> </a:t>
                </a:r>
                <a:r>
                  <a:rPr lang="en-US" dirty="0" err="1"/>
                  <a:t>nenulový</a:t>
                </a:r>
                <a:r>
                  <a:rPr lang="en-US" dirty="0"/>
                  <a:t>, </a:t>
                </a:r>
                <a:r>
                  <a:rPr lang="en-US" dirty="0" err="1"/>
                  <a:t>neboli</a:t>
                </a:r>
                <a:r>
                  <a:rPr lang="en-US" dirty="0"/>
                  <a:t> </a:t>
                </a:r>
                <a:r>
                  <a:rPr lang="en-US" dirty="0" err="1"/>
                  <a:t>statisticky</a:t>
                </a:r>
                <a:r>
                  <a:rPr lang="en-US" dirty="0"/>
                  <a:t> </a:t>
                </a:r>
                <a:r>
                  <a:rPr lang="en-US" dirty="0" err="1"/>
                  <a:t>významný</a:t>
                </a:r>
                <a:r>
                  <a:rPr lang="en-US" dirty="0"/>
                  <a:t> a je proto </a:t>
                </a:r>
                <a:r>
                  <a:rPr lang="en-US" dirty="0" err="1"/>
                  <a:t>důvod</a:t>
                </a:r>
                <a:r>
                  <a:rPr lang="en-US" dirty="0"/>
                  <a:t> pro </a:t>
                </a:r>
                <a:r>
                  <a:rPr lang="en-US" dirty="0" err="1"/>
                  <a:t>jeho</a:t>
                </a:r>
                <a:r>
                  <a:rPr lang="en-US" dirty="0"/>
                  <a:t> </a:t>
                </a:r>
                <a:r>
                  <a:rPr lang="en-US" dirty="0" err="1"/>
                  <a:t>zařazení</a:t>
                </a:r>
                <a:r>
                  <a:rPr lang="en-US" dirty="0"/>
                  <a:t> do </a:t>
                </a:r>
                <a:r>
                  <a:rPr lang="en-US" dirty="0" err="1"/>
                  <a:t>regresní</a:t>
                </a:r>
                <a:r>
                  <a:rPr lang="en-US" dirty="0"/>
                  <a:t> </a:t>
                </a:r>
                <a:r>
                  <a:rPr lang="en-US" dirty="0" err="1"/>
                  <a:t>funkce</a:t>
                </a:r>
                <a:r>
                  <a:rPr lang="en-US" dirty="0"/>
                  <a:t>. V </a:t>
                </a:r>
                <a:r>
                  <a:rPr lang="en-US" dirty="0" err="1"/>
                  <a:t>opačném</a:t>
                </a:r>
                <a:r>
                  <a:rPr lang="en-US" dirty="0"/>
                  <a:t> </a:t>
                </a:r>
                <a:r>
                  <a:rPr lang="en-US" dirty="0" err="1"/>
                  <a:t>případě</a:t>
                </a:r>
                <a:r>
                  <a:rPr lang="en-US" dirty="0"/>
                  <a:t> </a:t>
                </a:r>
                <a:r>
                  <a:rPr lang="en-US" dirty="0" err="1"/>
                  <a:t>přijímáme</a:t>
                </a:r>
                <a:r>
                  <a:rPr lang="en-US" dirty="0"/>
                  <a:t> H</a:t>
                </a:r>
                <a:r>
                  <a:rPr lang="en-US" baseline="-25000" dirty="0"/>
                  <a:t>0</a:t>
                </a:r>
                <a:r>
                  <a:rPr lang="en-US" dirty="0"/>
                  <a:t> a </a:t>
                </a:r>
                <a:r>
                  <a:rPr lang="en-US" dirty="0" err="1"/>
                  <a:t>parametr</a:t>
                </a:r>
                <a:r>
                  <a:rPr lang="en-US" dirty="0"/>
                  <a:t> </a:t>
                </a:r>
                <a:r>
                  <a:rPr lang="en-US" dirty="0" err="1"/>
                  <a:t>považujeme</a:t>
                </a:r>
                <a:r>
                  <a:rPr lang="en-US" dirty="0"/>
                  <a:t> </a:t>
                </a:r>
                <a:r>
                  <a:rPr lang="en-US" dirty="0" err="1"/>
                  <a:t>za</a:t>
                </a:r>
                <a:r>
                  <a:rPr lang="en-US" dirty="0"/>
                  <a:t> </a:t>
                </a:r>
                <a:r>
                  <a:rPr lang="en-US" dirty="0" err="1"/>
                  <a:t>statistický</a:t>
                </a:r>
                <a:r>
                  <a:rPr lang="en-US" dirty="0"/>
                  <a:t> </a:t>
                </a:r>
                <a:r>
                  <a:rPr lang="en-US" dirty="0" err="1"/>
                  <a:t>nevýznamný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79" r="-12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15172"/>
            <a:ext cx="1152128" cy="78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4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- řešení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1) </a:t>
                </a:r>
                <a:r>
                  <a:rPr lang="en-US" dirty="0" err="1"/>
                  <a:t>Nul</a:t>
                </a:r>
                <a:r>
                  <a:rPr lang="cs-CZ" dirty="0" err="1"/>
                  <a:t>ová</a:t>
                </a:r>
                <a:r>
                  <a:rPr lang="cs-CZ" dirty="0"/>
                  <a:t> </a:t>
                </a:r>
                <a:r>
                  <a:rPr lang="en-US" dirty="0"/>
                  <a:t> </a:t>
                </a:r>
                <a:r>
                  <a:rPr lang="en-US" dirty="0" err="1"/>
                  <a:t>hypot</a:t>
                </a:r>
                <a:r>
                  <a:rPr lang="cs-CZ" dirty="0" err="1"/>
                  <a:t>éza</a:t>
                </a:r>
                <a:r>
                  <a:rPr lang="cs-CZ" dirty="0"/>
                  <a:t>:</a:t>
                </a:r>
                <a:r>
                  <a:rPr lang="en-US" dirty="0"/>
                  <a:t>	H</a:t>
                </a:r>
                <a:r>
                  <a:rPr lang="en-US" baseline="-25000" dirty="0"/>
                  <a:t>0</a:t>
                </a:r>
                <a:r>
                  <a:rPr lang="en-US" dirty="0"/>
                  <a:t>: </a:t>
                </a:r>
                <a:r>
                  <a:rPr lang="en-US" dirty="0">
                    <a:sym typeface="Symbol"/>
                  </a:rPr>
                  <a:t></a:t>
                </a:r>
                <a:r>
                  <a:rPr lang="en-US" baseline="-25000" dirty="0" err="1"/>
                  <a:t>i</a:t>
                </a:r>
                <a:r>
                  <a:rPr lang="en-US" dirty="0"/>
                  <a:t> = 0,</a:t>
                </a:r>
                <a:r>
                  <a:rPr lang="cs-CZ" dirty="0"/>
                  <a:t> </a:t>
                </a:r>
                <a:r>
                  <a:rPr lang="en-US" dirty="0" err="1"/>
                  <a:t>alternativ</a:t>
                </a:r>
                <a:r>
                  <a:rPr lang="cs-CZ" dirty="0"/>
                  <a:t>ní</a:t>
                </a:r>
                <a:r>
                  <a:rPr lang="en-US" dirty="0"/>
                  <a:t> </a:t>
                </a:r>
                <a:r>
                  <a:rPr lang="en-US" dirty="0" err="1"/>
                  <a:t>hypot</a:t>
                </a:r>
                <a:r>
                  <a:rPr lang="cs-CZ" dirty="0" err="1"/>
                  <a:t>éza</a:t>
                </a:r>
                <a:r>
                  <a:rPr lang="en-US" dirty="0"/>
                  <a:t>	H</a:t>
                </a:r>
                <a:r>
                  <a:rPr lang="en-US" baseline="-25000" dirty="0"/>
                  <a:t>1</a:t>
                </a:r>
                <a:r>
                  <a:rPr lang="en-US" dirty="0"/>
                  <a:t>: </a:t>
                </a:r>
                <a:r>
                  <a:rPr lang="en-US" dirty="0">
                    <a:sym typeface="Symbol"/>
                  </a:rPr>
                  <a:t></a:t>
                </a:r>
                <a:r>
                  <a:rPr lang="en-US" baseline="-25000" dirty="0" err="1"/>
                  <a:t>i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</a:t>
                </a:r>
                <a:r>
                  <a:rPr lang="en-US" dirty="0"/>
                  <a:t> 0</a:t>
                </a:r>
              </a:p>
              <a:p>
                <a:r>
                  <a:rPr lang="en-US" dirty="0"/>
                  <a:t>2) Test</a:t>
                </a:r>
                <a:r>
                  <a:rPr lang="cs-CZ" dirty="0" err="1"/>
                  <a:t>ové</a:t>
                </a:r>
                <a:r>
                  <a:rPr lang="en-US" dirty="0"/>
                  <a:t> </a:t>
                </a:r>
                <a:r>
                  <a:rPr lang="cs-CZ" dirty="0" smtClean="0"/>
                  <a:t>kritérium</a:t>
                </a:r>
                <a:r>
                  <a:rPr lang="en-US" dirty="0" smtClean="0"/>
                  <a:t>  </a:t>
                </a:r>
                <a:r>
                  <a:rPr lang="en-US" dirty="0"/>
                  <a:t>	</a:t>
                </a:r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3)</a:t>
                </a:r>
              </a:p>
              <a:p>
                <a:r>
                  <a:rPr lang="cs-CZ" dirty="0" smtClean="0"/>
                  <a:t>4) </a:t>
                </a:r>
                <a:r>
                  <a:rPr lang="en-US" dirty="0" err="1"/>
                  <a:t>Protože</a:t>
                </a:r>
                <a:r>
                  <a:rPr lang="en-US" dirty="0"/>
                  <a:t> </a:t>
                </a:r>
                <a:r>
                  <a:rPr lang="en-US" i="1" dirty="0"/>
                  <a:t>T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dirty="0"/>
                  <a:t>2,365 a </a:t>
                </a:r>
                <a:r>
                  <a:rPr lang="en-US" dirty="0" err="1"/>
                  <a:t>také</a:t>
                </a:r>
                <a:r>
                  <a:rPr lang="en-US" dirty="0"/>
                  <a:t> </a:t>
                </a:r>
                <a:r>
                  <a:rPr lang="en-US" i="1" dirty="0"/>
                  <a:t>T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dirty="0"/>
                  <a:t> 2,365 ,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oba</a:t>
                </a:r>
                <a:r>
                  <a:rPr lang="en-US" dirty="0"/>
                  <a:t> </a:t>
                </a:r>
                <a:r>
                  <a:rPr lang="en-US" dirty="0" err="1"/>
                  <a:t>regresní</a:t>
                </a:r>
                <a:r>
                  <a:rPr lang="en-US" dirty="0"/>
                  <a:t> </a:t>
                </a:r>
                <a:r>
                  <a:rPr lang="en-US" dirty="0" err="1"/>
                  <a:t>koeficienty</a:t>
                </a:r>
                <a:r>
                  <a:rPr lang="en-US" dirty="0"/>
                  <a:t> </a:t>
                </a:r>
                <a:r>
                  <a:rPr lang="en-US" dirty="0" err="1"/>
                  <a:t>statistický</a:t>
                </a:r>
                <a:r>
                  <a:rPr lang="en-US" dirty="0"/>
                  <a:t> </a:t>
                </a:r>
                <a:r>
                  <a:rPr lang="en-US" dirty="0" err="1"/>
                  <a:t>významné</a:t>
                </a:r>
                <a:r>
                  <a:rPr lang="en-US" dirty="0"/>
                  <a:t> a </a:t>
                </a:r>
                <a:r>
                  <a:rPr lang="en-US" dirty="0" err="1"/>
                  <a:t>nenulové</a:t>
                </a:r>
                <a:r>
                  <a:rPr lang="en-US" dirty="0"/>
                  <a:t>, a proto je </a:t>
                </a:r>
                <a:r>
                  <a:rPr lang="en-US" dirty="0" err="1"/>
                  <a:t>oba</a:t>
                </a:r>
                <a:r>
                  <a:rPr lang="en-US" dirty="0"/>
                  <a:t> </a:t>
                </a:r>
                <a:r>
                  <a:rPr lang="en-US" dirty="0" err="1"/>
                  <a:t>zařadíme</a:t>
                </a:r>
                <a:r>
                  <a:rPr lang="en-US" dirty="0"/>
                  <a:t> do </a:t>
                </a:r>
                <a:r>
                  <a:rPr lang="en-US" dirty="0" err="1"/>
                  <a:t>regresní</a:t>
                </a:r>
                <a:r>
                  <a:rPr lang="en-US" dirty="0"/>
                  <a:t> </a:t>
                </a:r>
                <a:r>
                  <a:rPr lang="en-US" dirty="0" err="1"/>
                  <a:t>funkce</a:t>
                </a:r>
                <a:r>
                  <a:rPr lang="en-US" dirty="0"/>
                  <a:t>. </a:t>
                </a:r>
                <a:endParaRPr lang="cs-CZ" dirty="0"/>
              </a:p>
              <a:p>
                <a:r>
                  <a:rPr lang="cs-CZ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144" r="-880" b="-3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6359"/>
            <a:ext cx="3150593" cy="177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83968"/>
            <a:ext cx="2876903" cy="3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PODSTATA REGRESNÍ ANALÝZY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Jednou ze základních úloh regresní analýzy je najít vztah závislé proměnné  </a:t>
            </a:r>
            <a:r>
              <a:rPr lang="en-US" dirty="0" smtClean="0"/>
              <a:t>y </a:t>
            </a:r>
            <a:r>
              <a:rPr lang="cs-CZ" dirty="0" smtClean="0"/>
              <a:t>na faktorech </a:t>
            </a:r>
            <a:endParaRPr lang="en-US" dirty="0"/>
          </a:p>
          <a:p>
            <a:pPr lvl="0"/>
            <a:r>
              <a:rPr lang="cs-CZ" dirty="0" smtClean="0"/>
              <a:t>Tvar závislosti  y na x → </a:t>
            </a:r>
            <a:r>
              <a:rPr lang="cs-CZ" u="sng" dirty="0" smtClean="0"/>
              <a:t>regresní</a:t>
            </a:r>
            <a:r>
              <a:rPr lang="cs-CZ" dirty="0" smtClean="0"/>
              <a:t> analýza</a:t>
            </a:r>
          </a:p>
          <a:p>
            <a:pPr lvl="0"/>
            <a:r>
              <a:rPr lang="cs-CZ" dirty="0" smtClean="0"/>
              <a:t>Míra závislosti y na x → </a:t>
            </a:r>
            <a:r>
              <a:rPr lang="cs-CZ" u="sng" dirty="0" smtClean="0"/>
              <a:t>korelační</a:t>
            </a:r>
            <a:r>
              <a:rPr lang="cs-CZ" dirty="0" smtClean="0"/>
              <a:t> analýza</a:t>
            </a:r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726014"/>
              </p:ext>
            </p:extLst>
          </p:nvPr>
        </p:nvGraphicFramePr>
        <p:xfrm>
          <a:off x="4716016" y="1916832"/>
          <a:ext cx="232543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Rovnice" r:id="rId3" imgW="1231366" imgH="228501" progId="">
                  <p:embed/>
                </p:oleObj>
              </mc:Choice>
              <mc:Fallback>
                <p:oleObj name="Rovnice" r:id="rId3" imgW="1231366" imgH="228501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916832"/>
                        <a:ext cx="2325435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9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02234"/>
          </a:xfrm>
        </p:spPr>
        <p:txBody>
          <a:bodyPr/>
          <a:lstStyle/>
          <a:p>
            <a:r>
              <a:rPr lang="it-IT" dirty="0"/>
              <a:t>INTERVALY SPOLEHLIVOSTI PRO REGRESNÍ KOEFICIENTY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7620000" cy="4195936"/>
          </a:xfrm>
        </p:spPr>
        <p:txBody>
          <a:bodyPr/>
          <a:lstStyle/>
          <a:p>
            <a:r>
              <a:rPr lang="cs-CZ" dirty="0" smtClean="0"/>
              <a:t>Intervaly spolehlivosti pro parametry </a:t>
            </a:r>
            <a:r>
              <a:rPr lang="cs-CZ" dirty="0" smtClean="0">
                <a:sym typeface="Symbol"/>
              </a:rPr>
              <a:t></a:t>
            </a:r>
            <a:r>
              <a:rPr lang="cs-CZ" baseline="-25000" dirty="0" smtClean="0"/>
              <a:t>1</a:t>
            </a:r>
            <a:r>
              <a:rPr lang="cs-CZ" dirty="0" smtClean="0"/>
              <a:t>, …, </a:t>
            </a:r>
            <a:r>
              <a:rPr lang="cs-CZ" dirty="0" smtClean="0">
                <a:sym typeface="Symbol"/>
              </a:rPr>
              <a:t></a:t>
            </a:r>
            <a:r>
              <a:rPr lang="cs-CZ" baseline="-25000" dirty="0" smtClean="0"/>
              <a:t>k</a:t>
            </a:r>
            <a:r>
              <a:rPr lang="cs-CZ" dirty="0" smtClean="0"/>
              <a:t>, , tj. intervaly, ve kterých lze očekávat tyto parametry s pravděpodobností 1-</a:t>
            </a:r>
            <a:r>
              <a:rPr lang="cs-CZ" i="1" dirty="0" smtClean="0"/>
              <a:t>α</a:t>
            </a:r>
            <a:r>
              <a:rPr lang="cs-CZ" dirty="0" smtClean="0"/>
              <a:t>, získáme pomocí vztahu:</a:t>
            </a:r>
          </a:p>
          <a:p>
            <a:endParaRPr lang="cs-CZ" dirty="0"/>
          </a:p>
          <a:p>
            <a:r>
              <a:rPr lang="cs-CZ" dirty="0" smtClean="0"/>
              <a:t>kde</a:t>
            </a:r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67074"/>
            <a:ext cx="4917901" cy="51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365104"/>
            <a:ext cx="558226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TESTOVÁNÍ VHODNOSTI REGRESNÍHO MODELU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Vhodnost</a:t>
                </a:r>
                <a:r>
                  <a:rPr lang="en-US" dirty="0"/>
                  <a:t> </a:t>
                </a:r>
                <a:r>
                  <a:rPr lang="en-US" dirty="0" err="1"/>
                  <a:t>volby</a:t>
                </a:r>
                <a:r>
                  <a:rPr lang="en-US" dirty="0"/>
                  <a:t> </a:t>
                </a:r>
                <a:r>
                  <a:rPr lang="en-US" dirty="0" err="1"/>
                  <a:t>regresního</a:t>
                </a:r>
                <a:r>
                  <a:rPr lang="en-US" dirty="0"/>
                  <a:t> </a:t>
                </a:r>
                <a:r>
                  <a:rPr lang="en-US" dirty="0" err="1"/>
                  <a:t>modelu</a:t>
                </a:r>
                <a:r>
                  <a:rPr lang="en-US" dirty="0"/>
                  <a:t> (</a:t>
                </a:r>
                <a:r>
                  <a:rPr lang="en-US" dirty="0" err="1"/>
                  <a:t>tj</a:t>
                </a:r>
                <a:r>
                  <a:rPr lang="en-US" dirty="0"/>
                  <a:t>. </a:t>
                </a:r>
                <a:r>
                  <a:rPr lang="en-US" dirty="0" err="1"/>
                  <a:t>volby</a:t>
                </a:r>
                <a:r>
                  <a:rPr lang="en-US" dirty="0"/>
                  <a:t> </a:t>
                </a:r>
                <a:r>
                  <a:rPr lang="en-US" dirty="0" err="1"/>
                  <a:t>nezávisle</a:t>
                </a:r>
                <a:r>
                  <a:rPr lang="en-US" dirty="0"/>
                  <a:t> </a:t>
                </a:r>
                <a:r>
                  <a:rPr lang="en-US" dirty="0" err="1"/>
                  <a:t>proměnných</a:t>
                </a:r>
                <a:r>
                  <a:rPr lang="en-US" dirty="0"/>
                  <a:t>) se </a:t>
                </a:r>
                <a:r>
                  <a:rPr lang="en-US" dirty="0" err="1"/>
                  <a:t>ověří</a:t>
                </a:r>
                <a:r>
                  <a:rPr lang="en-US" dirty="0"/>
                  <a:t> </a:t>
                </a:r>
                <a:r>
                  <a:rPr lang="en-US" dirty="0" err="1"/>
                  <a:t>testem</a:t>
                </a:r>
                <a:r>
                  <a:rPr lang="en-US" dirty="0"/>
                  <a:t>. Test </a:t>
                </a:r>
                <a:r>
                  <a:rPr lang="en-US" dirty="0" err="1"/>
                  <a:t>má</a:t>
                </a:r>
                <a:r>
                  <a:rPr lang="en-US" dirty="0"/>
                  <a:t> </a:t>
                </a:r>
                <a:r>
                  <a:rPr lang="en-US" dirty="0" err="1"/>
                  <a:t>následující</a:t>
                </a:r>
                <a:r>
                  <a:rPr lang="en-US" dirty="0"/>
                  <a:t> </a:t>
                </a:r>
                <a:r>
                  <a:rPr lang="en-US" dirty="0" err="1"/>
                  <a:t>strukturu</a:t>
                </a:r>
                <a:r>
                  <a:rPr lang="en-US" dirty="0" smtClean="0"/>
                  <a:t>:</a:t>
                </a:r>
                <a:endParaRPr lang="cs-CZ" dirty="0" smtClean="0"/>
              </a:p>
              <a:p>
                <a:r>
                  <a:rPr lang="cs-CZ" dirty="0" smtClean="0"/>
                  <a:t>1) </a:t>
                </a:r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 smtClean="0"/>
              </a:p>
              <a:p>
                <a:r>
                  <a:rPr lang="cs-CZ" dirty="0" smtClean="0"/>
                  <a:t>2) Testové kritérium</a:t>
                </a:r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r>
                  <a:rPr lang="cs-CZ" dirty="0" smtClean="0"/>
                  <a:t>3) Kritická hodnota Fischerova rozdělení</a:t>
                </a:r>
              </a:p>
              <a:p>
                <a:r>
                  <a:rPr lang="cs-CZ" dirty="0" smtClean="0"/>
                  <a:t>4) </a:t>
                </a:r>
                <a:r>
                  <a:rPr lang="en-US" dirty="0"/>
                  <a:t>Je-li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</a:rPr>
                      <m:t>T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cs-CZ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/>
                  <a:t>pak</a:t>
                </a:r>
                <a:r>
                  <a:rPr lang="en-US" dirty="0"/>
                  <a:t> se H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  <a:r>
                  <a:rPr lang="en-US" dirty="0" err="1"/>
                  <a:t>zamítá</a:t>
                </a:r>
                <a:r>
                  <a:rPr lang="en-US" dirty="0"/>
                  <a:t>. V </a:t>
                </a:r>
                <a:r>
                  <a:rPr lang="en-US" dirty="0" err="1"/>
                  <a:t>opačném</a:t>
                </a:r>
                <a:r>
                  <a:rPr lang="en-US" dirty="0"/>
                  <a:t> </a:t>
                </a:r>
                <a:r>
                  <a:rPr lang="en-US" dirty="0" err="1"/>
                  <a:t>případě</a:t>
                </a:r>
                <a:r>
                  <a:rPr lang="en-US" dirty="0"/>
                  <a:t> se H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  <a:r>
                  <a:rPr lang="en-US" dirty="0" err="1"/>
                  <a:t>nezamítá</a:t>
                </a:r>
                <a:r>
                  <a:rPr lang="en-US" dirty="0"/>
                  <a:t>. 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62" r="-320" b="-6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76499"/>
            <a:ext cx="1224136" cy="11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3241992"/>
            <a:ext cx="26098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967" y="5613717"/>
            <a:ext cx="1368152" cy="36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- řešení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Použijeme-li test na náš příklad, obdržíme: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Protože </a:t>
            </a:r>
            <a:r>
              <a:rPr lang="cs-CZ" i="1" dirty="0" smtClean="0"/>
              <a:t>T </a:t>
            </a:r>
            <a:r>
              <a:rPr lang="cs-CZ" dirty="0" smtClean="0"/>
              <a:t>překročilo kritickou hodnotu </a:t>
            </a:r>
            <a:r>
              <a:rPr lang="cs-CZ" i="1" dirty="0" smtClean="0"/>
              <a:t>K</a:t>
            </a:r>
            <a:r>
              <a:rPr lang="cs-CZ" dirty="0" smtClean="0"/>
              <a:t>, zamítá se H</a:t>
            </a:r>
            <a:r>
              <a:rPr lang="cs-CZ" baseline="-25000" dirty="0" smtClean="0"/>
              <a:t>0</a:t>
            </a:r>
            <a:r>
              <a:rPr lang="cs-CZ" dirty="0" smtClean="0"/>
              <a:t> a model se považuje za vyhovující, tj. zamítá se hypotéza o nulovosti všech regresních koeficientů (s výjimkou </a:t>
            </a:r>
            <a:r>
              <a:rPr lang="cs-CZ" i="1" dirty="0" smtClean="0"/>
              <a:t>β</a:t>
            </a:r>
            <a:r>
              <a:rPr lang="cs-CZ" baseline="-25000" dirty="0" smtClean="0"/>
              <a:t>0</a:t>
            </a:r>
            <a:r>
              <a:rPr lang="cs-CZ" dirty="0" smtClean="0"/>
              <a:t>). Testové kritérium překročilo kritickou hodnotu výrazně a stalo by se tak i na jednoprocentní hladině významnosti.</a:t>
            </a:r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592438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řešení v Excelu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Odhadněte závislost spotřeby elektrické energie (</a:t>
            </a:r>
            <a:r>
              <a:rPr lang="cs-CZ" i="1" dirty="0" smtClean="0"/>
              <a:t>Y</a:t>
            </a:r>
            <a:r>
              <a:rPr lang="cs-CZ" dirty="0" smtClean="0"/>
              <a:t>) na délce elektrického vedení (</a:t>
            </a:r>
            <a:r>
              <a:rPr lang="cs-CZ" i="1" dirty="0" smtClean="0"/>
              <a:t>X</a:t>
            </a:r>
            <a:r>
              <a:rPr lang="cs-CZ" dirty="0" smtClean="0"/>
              <a:t>1) a odběru energie (</a:t>
            </a:r>
            <a:r>
              <a:rPr lang="cs-CZ" i="1" dirty="0" smtClean="0"/>
              <a:t>X</a:t>
            </a:r>
            <a:r>
              <a:rPr lang="cs-CZ" dirty="0" smtClean="0"/>
              <a:t>2). Jsou k dispozici následující výběrová data: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2880320" cy="390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Příklad – řešení v Excelu - postup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Data – Analýza dat – Regrese.</a:t>
            </a:r>
          </a:p>
          <a:p>
            <a:r>
              <a:rPr lang="cs-CZ" dirty="0" smtClean="0"/>
              <a:t>Zadáme sloupce X a Y a potvrdíme OK.</a:t>
            </a:r>
          </a:p>
          <a:p>
            <a:r>
              <a:rPr lang="cs-CZ" dirty="0" smtClean="0"/>
              <a:t>Excel nám vrátí tabulku s výsledky, viz následující snímek.</a:t>
            </a:r>
          </a:p>
          <a:p>
            <a:r>
              <a:rPr lang="cs-CZ" dirty="0" smtClean="0"/>
              <a:t>Ukážeme si v ní důležité informace.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65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Příklad – řešení v Excelu - </a:t>
            </a:r>
            <a:r>
              <a:rPr lang="cs-CZ" sz="3600" dirty="0" smtClean="0"/>
              <a:t>vyhodnocení </a:t>
            </a:r>
            <a:endParaRPr lang="cs-CZ" sz="3600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r="19383" b="11408"/>
          <a:stretch/>
        </p:blipFill>
        <p:spPr bwMode="auto">
          <a:xfrm>
            <a:off x="457200" y="1484784"/>
            <a:ext cx="7859216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803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Nobelova cena za ekonomii 2024</a:t>
            </a:r>
            <a:endParaRPr lang="en-GB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00200"/>
            <a:ext cx="6923608" cy="4673435"/>
          </a:xfrm>
        </p:spPr>
      </p:pic>
    </p:spTree>
    <p:extLst>
      <p:ext uri="{BB962C8B-B14F-4D97-AF65-F5344CB8AC3E}">
        <p14:creationId xmlns:p14="http://schemas.microsoft.com/office/powerpoint/2010/main" val="2670755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Nobelova cena za ekonomii 2024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Daron</a:t>
            </a:r>
            <a:r>
              <a:rPr lang="cs-CZ" dirty="0" smtClean="0"/>
              <a:t> </a:t>
            </a:r>
            <a:r>
              <a:rPr lang="cs-CZ" dirty="0" err="1" smtClean="0"/>
              <a:t>Acemoglu</a:t>
            </a:r>
            <a:r>
              <a:rPr lang="cs-CZ" dirty="0" smtClean="0"/>
              <a:t>, Simon Johnson a James Robinson získali Nobelovu cenu za výzkum vlivu institucí na ekonomický růst.</a:t>
            </a:r>
          </a:p>
          <a:p>
            <a:r>
              <a:rPr lang="cs-CZ" dirty="0" smtClean="0"/>
              <a:t>Ve své práci několikrát použili lineární regresi.</a:t>
            </a:r>
          </a:p>
          <a:p>
            <a:endParaRPr lang="en-GB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20998" t="23516" r="17659" b="294"/>
          <a:stretch/>
        </p:blipFill>
        <p:spPr bwMode="auto">
          <a:xfrm>
            <a:off x="1331640" y="2852936"/>
            <a:ext cx="5523135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5778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Příklad – samostatná úloha</a:t>
            </a:r>
            <a:endParaRPr lang="cs-CZ" sz="4000" dirty="0"/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r="36772" b="30864"/>
          <a:stretch/>
        </p:blipFill>
        <p:spPr bwMode="auto">
          <a:xfrm>
            <a:off x="611560" y="1487488"/>
            <a:ext cx="7560840" cy="489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2116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620000" cy="1143000"/>
          </a:xfrm>
        </p:spPr>
        <p:txBody>
          <a:bodyPr/>
          <a:lstStyle/>
          <a:p>
            <a:r>
              <a:rPr lang="cs-CZ" dirty="0" smtClean="0"/>
              <a:t>Děkuji za pozornost.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u="sng" dirty="0" smtClean="0"/>
              <a:t>Průřezová data</a:t>
            </a:r>
            <a:r>
              <a:rPr lang="cs-CZ" dirty="0" smtClean="0"/>
              <a:t>: jednotlivá pozorování  více jednotek v jednom časovém intervalu (příjem domácnosti, spotřební chování).</a:t>
            </a:r>
          </a:p>
          <a:p>
            <a:pPr lvl="0"/>
            <a:r>
              <a:rPr lang="cs-CZ" u="sng" dirty="0" smtClean="0"/>
              <a:t>Časové řady</a:t>
            </a:r>
            <a:r>
              <a:rPr lang="cs-CZ" dirty="0" smtClean="0"/>
              <a:t>: pozorovaní proměnné za jednu časovou jednotku.</a:t>
            </a:r>
          </a:p>
          <a:p>
            <a:pPr lvl="0"/>
            <a:r>
              <a:rPr lang="cs-CZ" u="sng" dirty="0" smtClean="0"/>
              <a:t>„Panelová“ data</a:t>
            </a:r>
            <a:r>
              <a:rPr lang="cs-CZ" dirty="0" smtClean="0"/>
              <a:t>: kombinace průřezových dat a časových řad.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My se budeme zabývat průřezovými daty.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u="sng" dirty="0" smtClean="0"/>
              <a:t>Proměnné</a:t>
            </a:r>
            <a:r>
              <a:rPr lang="en-US" sz="3600" b="1" u="sng" dirty="0" smtClean="0"/>
              <a:t>:</a:t>
            </a:r>
            <a:r>
              <a:rPr lang="cs-CZ" sz="3600" b="1" u="sng" dirty="0" smtClean="0"/>
              <a:t> názvosloví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376501"/>
              </p:ext>
            </p:extLst>
          </p:nvPr>
        </p:nvGraphicFramePr>
        <p:xfrm>
          <a:off x="1115615" y="2132854"/>
          <a:ext cx="6674602" cy="3294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7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7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	y</a:t>
                      </a:r>
                      <a:endParaRPr lang="en-US" sz="2000" b="1" kern="0" dirty="0">
                        <a:effectLst/>
                        <a:latin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err="1" smtClean="0">
                          <a:effectLst/>
                        </a:rPr>
                        <a:t>Predictand</a:t>
                      </a:r>
                      <a:endParaRPr lang="en-US" sz="2000" b="1" kern="0" dirty="0">
                        <a:effectLst/>
                        <a:latin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Predictors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err="1" smtClean="0">
                          <a:effectLst/>
                        </a:rPr>
                        <a:t>Regressand</a:t>
                      </a:r>
                      <a:endParaRPr lang="en-US" sz="2000" b="1" kern="0" dirty="0">
                        <a:effectLst/>
                        <a:latin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Regressors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0" dirty="0" smtClean="0">
                          <a:effectLst/>
                        </a:rPr>
                        <a:t>Vysvětlovaná</a:t>
                      </a:r>
                      <a:r>
                        <a:rPr lang="cs-CZ" sz="2000" kern="0" baseline="0" dirty="0" smtClean="0">
                          <a:effectLst/>
                        </a:rPr>
                        <a:t> proměnná</a:t>
                      </a:r>
                      <a:endParaRPr lang="en-US" sz="2000" b="1" kern="0" dirty="0">
                        <a:effectLst/>
                        <a:latin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Vysvětlující proměnné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0" dirty="0" smtClean="0">
                          <a:effectLst/>
                        </a:rPr>
                        <a:t>Závislá</a:t>
                      </a:r>
                      <a:r>
                        <a:rPr lang="cs-CZ" sz="2000" kern="0" baseline="0" dirty="0" smtClean="0">
                          <a:effectLst/>
                        </a:rPr>
                        <a:t> proměnná</a:t>
                      </a:r>
                      <a:endParaRPr lang="en-US" sz="2000" b="1" kern="0" dirty="0">
                        <a:effectLst/>
                        <a:latin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0" dirty="0" smtClean="0">
                          <a:effectLst/>
                        </a:rPr>
                        <a:t>Nezávislé</a:t>
                      </a:r>
                      <a:r>
                        <a:rPr lang="cs-CZ" sz="2000" kern="0" baseline="0" dirty="0" smtClean="0">
                          <a:effectLst/>
                        </a:rPr>
                        <a:t> proměnné</a:t>
                      </a:r>
                      <a:endParaRPr lang="en-US" sz="2000" b="1" kern="0" dirty="0">
                        <a:effectLst/>
                        <a:latin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effectLst/>
                        </a:rPr>
                        <a:t>Endogen</a:t>
                      </a:r>
                      <a:r>
                        <a:rPr lang="cs-CZ" sz="2000" kern="0" dirty="0" smtClean="0">
                          <a:effectLst/>
                        </a:rPr>
                        <a:t>ní</a:t>
                      </a:r>
                      <a:r>
                        <a:rPr lang="en-US" sz="2000" kern="0" dirty="0" smtClean="0">
                          <a:effectLst/>
                        </a:rPr>
                        <a:t> </a:t>
                      </a:r>
                      <a:r>
                        <a:rPr lang="cs-CZ" sz="2000" kern="0" baseline="0" dirty="0" smtClean="0">
                          <a:effectLst/>
                        </a:rPr>
                        <a:t>proměnná</a:t>
                      </a:r>
                      <a:endParaRPr lang="en-US" sz="2000" b="1" kern="0" dirty="0">
                        <a:effectLst/>
                        <a:latin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Exogen</a:t>
                      </a:r>
                      <a:r>
                        <a:rPr lang="cs-CZ" sz="2000" dirty="0" smtClean="0">
                          <a:effectLst/>
                        </a:rPr>
                        <a:t>ní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cs-CZ" sz="2000" kern="0" baseline="0" dirty="0" smtClean="0">
                          <a:effectLst/>
                        </a:rPr>
                        <a:t>proměnné</a:t>
                      </a:r>
                      <a:endParaRPr lang="en-US" sz="2000" b="1" kern="0" dirty="0">
                        <a:effectLst/>
                        <a:latin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0" dirty="0" smtClean="0">
                          <a:effectLst/>
                        </a:rPr>
                        <a:t>Cílová </a:t>
                      </a:r>
                      <a:r>
                        <a:rPr lang="cs-CZ" sz="2000" kern="0" baseline="0" dirty="0" smtClean="0">
                          <a:effectLst/>
                        </a:rPr>
                        <a:t>proměnná</a:t>
                      </a:r>
                      <a:endParaRPr lang="en-US" sz="2000" b="1" kern="0" dirty="0">
                        <a:effectLst/>
                        <a:latin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0" dirty="0" smtClean="0">
                          <a:effectLst/>
                        </a:rPr>
                        <a:t>Kontrolní </a:t>
                      </a:r>
                      <a:r>
                        <a:rPr lang="cs-CZ" sz="2000" kern="0" baseline="0" dirty="0" smtClean="0">
                          <a:effectLst/>
                        </a:rPr>
                        <a:t>proměnné</a:t>
                      </a:r>
                      <a:endParaRPr lang="en-US" sz="2000" b="1" kern="0" dirty="0">
                        <a:effectLst/>
                        <a:latin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275349"/>
              </p:ext>
            </p:extLst>
          </p:nvPr>
        </p:nvGraphicFramePr>
        <p:xfrm>
          <a:off x="2627784" y="1327185"/>
          <a:ext cx="3175729" cy="53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Rovnice" r:id="rId3" imgW="1346200" imgH="228600" progId="">
                  <p:embed/>
                </p:oleObj>
              </mc:Choice>
              <mc:Fallback>
                <p:oleObj name="Rovnice" r:id="rId3" imgW="1346200" imgH="2286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327185"/>
                        <a:ext cx="3175729" cy="539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374495"/>
              </p:ext>
            </p:extLst>
          </p:nvPr>
        </p:nvGraphicFramePr>
        <p:xfrm>
          <a:off x="5436096" y="2204864"/>
          <a:ext cx="13811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Rovnice" r:id="rId5" imgW="977900" imgH="228600" progId="">
                  <p:embed/>
                </p:oleObj>
              </mc:Choice>
              <mc:Fallback>
                <p:oleObj name="Rovnice" r:id="rId5" imgW="977900" imgH="22860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204864"/>
                        <a:ext cx="13811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3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Regresní funkce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5650"/>
            <a:ext cx="6587351" cy="472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9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úloha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2" y="1988840"/>
            <a:ext cx="828472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Jak proložit danými body přímku?</a:t>
            </a:r>
            <a:endParaRPr lang="en-GB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1600200"/>
            <a:ext cx="6000750" cy="4800600"/>
          </a:xfrm>
        </p:spPr>
      </p:pic>
    </p:spTree>
    <p:extLst>
      <p:ext uri="{BB962C8B-B14F-4D97-AF65-F5344CB8AC3E}">
        <p14:creationId xmlns:p14="http://schemas.microsoft.com/office/powerpoint/2010/main" val="388339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nejmenších čtverců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7638"/>
            <a:ext cx="6408712" cy="4800600"/>
          </a:xfrm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689875"/>
              </p:ext>
            </p:extLst>
          </p:nvPr>
        </p:nvGraphicFramePr>
        <p:xfrm>
          <a:off x="92075" y="92075"/>
          <a:ext cx="860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Objekt prostředí balíčkovače" showAsIcon="1" r:id="rId4" imgW="859680" imgH="532800" progId="Package">
                  <p:embed/>
                </p:oleObj>
              </mc:Choice>
              <mc:Fallback>
                <p:oleObj name="Objekt prostředí balíčkovače" showAsIcon="1" r:id="rId4" imgW="859680" imgH="532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604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1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558</TotalTime>
  <Words>1049</Words>
  <Application>Microsoft Office PowerPoint</Application>
  <PresentationFormat>Předvádění na obrazovce (4:3)</PresentationFormat>
  <Paragraphs>138</Paragraphs>
  <Slides>39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39</vt:i4>
      </vt:variant>
    </vt:vector>
  </HeadingPairs>
  <TitlesOfParts>
    <vt:vector size="48" baseType="lpstr">
      <vt:lpstr>Arial</vt:lpstr>
      <vt:lpstr>Calibri</vt:lpstr>
      <vt:lpstr>Cambria</vt:lpstr>
      <vt:lpstr>Cambria Math</vt:lpstr>
      <vt:lpstr>Symbol</vt:lpstr>
      <vt:lpstr>Times New Roman</vt:lpstr>
      <vt:lpstr>Sousedství</vt:lpstr>
      <vt:lpstr>Rovnice</vt:lpstr>
      <vt:lpstr>Objekt prostředí balíčkovače</vt:lpstr>
      <vt:lpstr>REGRESNÍ ANALÝZA </vt:lpstr>
      <vt:lpstr>Regresní analýza</vt:lpstr>
      <vt:lpstr>PODSTATA REGRESNÍ ANALÝZY </vt:lpstr>
      <vt:lpstr>Data</vt:lpstr>
      <vt:lpstr>Proměnné: názvosloví </vt:lpstr>
      <vt:lpstr>Regresní funkce</vt:lpstr>
      <vt:lpstr>Základní úloha</vt:lpstr>
      <vt:lpstr>Jak proložit danými body přímku?</vt:lpstr>
      <vt:lpstr>Metoda nejmenších čtverců</vt:lpstr>
      <vt:lpstr>Jednoduchá lineární regrese</vt:lpstr>
      <vt:lpstr>Jednoduchá lineární regrese</vt:lpstr>
      <vt:lpstr>Vícenásobná lineární regrese</vt:lpstr>
      <vt:lpstr>Grafická interpretace</vt:lpstr>
      <vt:lpstr>Předpokládané statistické vlastnosti náhodné složky </vt:lpstr>
      <vt:lpstr>Regresní koeficienty</vt:lpstr>
      <vt:lpstr>Příklad</vt:lpstr>
      <vt:lpstr>Příklad - řešení</vt:lpstr>
      <vt:lpstr>Příklad - řešení</vt:lpstr>
      <vt:lpstr>Příklad - řešení</vt:lpstr>
      <vt:lpstr>Příklad - řešení</vt:lpstr>
      <vt:lpstr>Teoretické hodnoty</vt:lpstr>
      <vt:lpstr>Teoretické hodnoty jinak</vt:lpstr>
      <vt:lpstr>Vektor reziduálních odchylek: </vt:lpstr>
      <vt:lpstr>Rozptyl odhadu regresních koeficientů</vt:lpstr>
      <vt:lpstr>Příklad - řešení</vt:lpstr>
      <vt:lpstr>Rozptyly regresních koeficientů</vt:lpstr>
      <vt:lpstr>TEST VÝZNAMNOSTI REGRESNÍCH KOEFICIENTŮ</vt:lpstr>
      <vt:lpstr>Struktura testu</vt:lpstr>
      <vt:lpstr>Příklad - řešení</vt:lpstr>
      <vt:lpstr>INTERVALY SPOLEHLIVOSTI PRO REGRESNÍ KOEFICIENTY</vt:lpstr>
      <vt:lpstr>TESTOVÁNÍ VHODNOSTI REGRESNÍHO MODELU</vt:lpstr>
      <vt:lpstr>Příklad - řešení</vt:lpstr>
      <vt:lpstr>Příklad – řešení v Excelu</vt:lpstr>
      <vt:lpstr>Příklad – řešení v Excelu - postup </vt:lpstr>
      <vt:lpstr>Příklad – řešení v Excelu - vyhodnocení </vt:lpstr>
      <vt:lpstr>Nobelova cena za ekonomii 2024</vt:lpstr>
      <vt:lpstr>Nobelova cena za ekonomii 2024</vt:lpstr>
      <vt:lpstr>Příklad – samostatná úloha</vt:lpstr>
      <vt:lpstr>Děkuji za pozornost.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REGRESNÍ ANALÝZA</dc:title>
  <dc:creator>mielcova</dc:creator>
  <cp:lastModifiedBy>maz0001</cp:lastModifiedBy>
  <cp:revision>40</cp:revision>
  <dcterms:created xsi:type="dcterms:W3CDTF">2015-10-12T11:33:38Z</dcterms:created>
  <dcterms:modified xsi:type="dcterms:W3CDTF">2024-10-21T09:56:25Z</dcterms:modified>
</cp:coreProperties>
</file>