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89" r:id="rId5"/>
    <p:sldId id="280" r:id="rId6"/>
    <p:sldId id="290" r:id="rId7"/>
    <p:sldId id="284" r:id="rId8"/>
    <p:sldId id="259" r:id="rId9"/>
    <p:sldId id="260" r:id="rId10"/>
    <p:sldId id="282" r:id="rId11"/>
    <p:sldId id="263" r:id="rId12"/>
    <p:sldId id="264" r:id="rId13"/>
    <p:sldId id="265" r:id="rId14"/>
    <p:sldId id="267" r:id="rId15"/>
    <p:sldId id="285" r:id="rId16"/>
    <p:sldId id="268" r:id="rId17"/>
    <p:sldId id="269" r:id="rId18"/>
    <p:sldId id="270" r:id="rId19"/>
    <p:sldId id="271" r:id="rId20"/>
    <p:sldId id="283" r:id="rId21"/>
    <p:sldId id="272" r:id="rId22"/>
    <p:sldId id="286" r:id="rId23"/>
    <p:sldId id="287" r:id="rId24"/>
    <p:sldId id="288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_Jirka\A-UNIVERZITA%20KARVIN&#193;\STATISTICK&#201;%20METODY%20PRO%20EKONOMY\KOrela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Příklad 1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List1!$E$11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List1!$D$12:$D$16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xVal>
          <c:yVal>
            <c:numRef>
              <c:f>List1!$E$12:$E$16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11</c:v>
                </c:pt>
                <c:pt idx="3">
                  <c:v>14</c:v>
                </c:pt>
                <c:pt idx="4">
                  <c:v>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BE9-4550-B68C-4645B2F62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46880"/>
        <c:axId val="501047208"/>
      </c:scatterChart>
      <c:valAx>
        <c:axId val="50104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x</a:t>
                </a:r>
                <a:endParaRPr lang="cs-CZ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1047208"/>
        <c:crosses val="autoZero"/>
        <c:crossBetween val="midCat"/>
      </c:valAx>
      <c:valAx>
        <c:axId val="501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y</a:t>
                </a:r>
                <a:endParaRPr lang="cs-CZ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10468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189575-F5AC-4F91-AE18-7BD774DC70C6}" type="datetimeFigureOut">
              <a:rPr lang="en-US" smtClean="0"/>
              <a:pPr/>
              <a:t>11/17/2024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KORELAČNÍ ANALÝZA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Mgr</a:t>
            </a:r>
            <a:r>
              <a:rPr lang="cs-CZ" dirty="0" smtClean="0"/>
              <a:t>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závislosti </a:t>
            </a:r>
            <a:r>
              <a:rPr lang="cs-CZ" dirty="0" smtClean="0"/>
              <a:t>y </a:t>
            </a:r>
            <a:r>
              <a:rPr lang="cs-CZ" dirty="0" smtClean="0"/>
              <a:t>na </a:t>
            </a:r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70390"/>
              </p:ext>
            </p:extLst>
          </p:nvPr>
        </p:nvGraphicFramePr>
        <p:xfrm>
          <a:off x="1619672" y="2057400"/>
          <a:ext cx="568863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73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 smtClean="0"/>
              <a:t>Test statistické významnosti korelačního koeficientu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3086100"/>
            <a:ext cx="1276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8"/>
          <a:stretch/>
        </p:blipFill>
        <p:spPr>
          <a:xfrm>
            <a:off x="457200" y="1703295"/>
            <a:ext cx="7620000" cy="4101970"/>
          </a:xfrm>
        </p:spPr>
      </p:pic>
    </p:spTree>
    <p:extLst>
      <p:ext uri="{BB962C8B-B14F-4D97-AF65-F5344CB8AC3E}">
        <p14:creationId xmlns:p14="http://schemas.microsoft.com/office/powerpoint/2010/main" val="7194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Mějme hodnoty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 a </a:t>
            </a:r>
            <a:r>
              <a:rPr lang="cs-CZ" i="1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získané náhodným výběrem: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 tyto hodnoty vypočítejte hodnotu korelačního koeficientu a testujte jeho statistickou významnost na hladině významnosti 0,01.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546" y="2132856"/>
            <a:ext cx="2225368" cy="205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3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080120"/>
          </a:xfrm>
        </p:spPr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7620000" cy="513204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Pro výpočet potřebujeme hodnoty: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Potom korelační koeficient:</a:t>
                </a:r>
              </a:p>
              <a:p>
                <a:endParaRPr lang="cs-CZ" dirty="0"/>
              </a:p>
              <a:p>
                <a:r>
                  <a:rPr lang="cs-CZ" dirty="0" smtClean="0"/>
                  <a:t>Test statistické významnosti:</a:t>
                </a:r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dirty="0" smtClean="0"/>
                  <a:t>H</a:t>
                </a:r>
                <a:r>
                  <a:rPr lang="en-US" baseline="-25000" dirty="0" smtClean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cs-CZ" i="1" dirty="0">
                            <a:latin typeface="Cambria Math"/>
                          </a:rPr>
                          <m:t>𝑥𝑦</m:t>
                        </m:r>
                      </m:sub>
                    </m:sSub>
                    <m:r>
                      <a:rPr lang="cs-CZ" i="1" dirty="0">
                        <a:latin typeface="Cambria Math"/>
                      </a:rPr>
                      <m:t>=0</m:t>
                    </m:r>
                  </m:oMath>
                </a14:m>
                <a:r>
                  <a:rPr lang="cs-CZ" dirty="0"/>
                  <a:t>, </a:t>
                </a:r>
                <a:r>
                  <a:rPr lang="en-US" dirty="0" smtClean="0"/>
                  <a:t>H</a:t>
                </a:r>
                <a:r>
                  <a:rPr lang="cs-CZ" baseline="-25000" dirty="0"/>
                  <a:t>1</a:t>
                </a:r>
                <a:r>
                  <a:rPr lang="en-US" baseline="-25000" dirty="0" smtClean="0"/>
                  <a:t> </a:t>
                </a:r>
                <a14:m>
                  <m:oMath xmlns:m="http://schemas.openxmlformats.org/officeDocument/2006/math">
                    <m:r>
                      <a:rPr lang="cs-CZ" b="0" i="0" dirty="0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cs-CZ" i="1" dirty="0">
                            <a:latin typeface="Cambria Math"/>
                          </a:rPr>
                          <m:t>𝑥𝑦</m:t>
                        </m:r>
                      </m:sub>
                    </m:sSub>
                    <m:r>
                      <a:rPr lang="cs-CZ" i="1" dirty="0">
                        <a:latin typeface="Cambria Math"/>
                        <a:ea typeface="Cambria Math"/>
                      </a:rPr>
                      <m:t>≠</m:t>
                    </m:r>
                    <m:r>
                      <a:rPr lang="cs-CZ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. </a:t>
                </a: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b="1" dirty="0"/>
                  <a:t> </a:t>
                </a:r>
                <a:r>
                  <a:rPr lang="en-US" dirty="0" smtClean="0"/>
                  <a:t> </a:t>
                </a: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dirty="0" err="1"/>
                  <a:t>Kritická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K =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n</a:t>
                </a:r>
                <a:r>
                  <a:rPr lang="en-US" baseline="-25000" dirty="0"/>
                  <a:t>-2</a:t>
                </a:r>
                <a:r>
                  <a:rPr lang="en-US" dirty="0"/>
                  <a:t>(</a:t>
                </a:r>
                <a:r>
                  <a:rPr lang="el-GR" i="1" dirty="0"/>
                  <a:t>α</a:t>
                </a:r>
                <a:r>
                  <a:rPr lang="el-GR" dirty="0"/>
                  <a:t>)</a:t>
                </a:r>
                <a:r>
                  <a:rPr lang="cs-CZ" dirty="0"/>
                  <a:t> </a:t>
                </a:r>
                <a:r>
                  <a:rPr lang="cs-CZ" dirty="0" smtClean="0"/>
                  <a:t>= </a:t>
                </a:r>
                <a:r>
                  <a:rPr lang="en-US" i="1" dirty="0" smtClean="0"/>
                  <a:t>t</a:t>
                </a:r>
                <a:r>
                  <a:rPr lang="cs-CZ" i="1" baseline="-25000" dirty="0" smtClean="0"/>
                  <a:t>5</a:t>
                </a:r>
                <a:r>
                  <a:rPr lang="en-US" baseline="-25000" dirty="0" smtClean="0"/>
                  <a:t>-2</a:t>
                </a:r>
                <a:r>
                  <a:rPr lang="en-US" dirty="0" smtClean="0"/>
                  <a:t>(</a:t>
                </a:r>
                <a:r>
                  <a:rPr lang="cs-CZ" i="1" dirty="0" smtClean="0"/>
                  <a:t>0,01</a:t>
                </a:r>
                <a:r>
                  <a:rPr lang="el-GR" dirty="0" smtClean="0"/>
                  <a:t>)</a:t>
                </a:r>
                <a:r>
                  <a:rPr lang="cs-CZ" dirty="0" smtClean="0"/>
                  <a:t>=5,84</a:t>
                </a:r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dirty="0" err="1" smtClean="0"/>
                  <a:t>Protože</a:t>
                </a:r>
                <a:r>
                  <a:rPr lang="en-US" dirty="0" smtClean="0"/>
                  <a:t> </a:t>
                </a:r>
                <a:r>
                  <a:rPr lang="en-US" i="1" dirty="0"/>
                  <a:t>T </a:t>
                </a:r>
                <a:r>
                  <a:rPr lang="en-US" dirty="0" smtClean="0"/>
                  <a:t>&gt; </a:t>
                </a:r>
                <a:r>
                  <a:rPr lang="en-US" i="1" dirty="0"/>
                  <a:t>K</a:t>
                </a:r>
                <a:r>
                  <a:rPr lang="en-US" dirty="0"/>
                  <a:t>, </a:t>
                </a:r>
                <a:r>
                  <a:rPr lang="en-US" dirty="0" smtClean="0"/>
                  <a:t>je </a:t>
                </a:r>
                <a:r>
                  <a:rPr lang="en-US" dirty="0" err="1" smtClean="0"/>
                  <a:t>lineární</a:t>
                </a:r>
                <a:r>
                  <a:rPr lang="en-US" dirty="0" smtClean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významná</a:t>
                </a:r>
                <a:r>
                  <a:rPr lang="en-US" dirty="0"/>
                  <a:t>.</a:t>
                </a:r>
                <a:endParaRPr lang="cs-CZ" dirty="0"/>
              </a:p>
              <a:p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7620000" cy="5132040"/>
              </a:xfrm>
              <a:blipFill>
                <a:blip r:embed="rId2"/>
                <a:stretch>
                  <a:fillRect t="-1188" b="-13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1700808"/>
            <a:ext cx="4893220" cy="19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934" y="3810670"/>
            <a:ext cx="4105610" cy="71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10" y="4725144"/>
            <a:ext cx="3143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77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Koeficient determinace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Koeficient </a:t>
            </a:r>
            <a:r>
              <a:rPr lang="en-US" dirty="0" err="1" smtClean="0"/>
              <a:t>determinace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cs-CZ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p</a:t>
            </a:r>
            <a:r>
              <a:rPr lang="cs-CZ" dirty="0" smtClean="0"/>
              <a:t>ř</a:t>
            </a:r>
            <a:r>
              <a:rPr lang="en-US" dirty="0" err="1" smtClean="0"/>
              <a:t>il</a:t>
            </a:r>
            <a:r>
              <a:rPr lang="cs-CZ" dirty="0" smtClean="0"/>
              <a:t>é</a:t>
            </a:r>
            <a:r>
              <a:rPr lang="en-US" dirty="0" err="1" smtClean="0"/>
              <a:t>havost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zvolen</a:t>
            </a:r>
            <a:r>
              <a:rPr lang="cs-CZ" dirty="0" smtClean="0"/>
              <a:t>é</a:t>
            </a:r>
            <a:r>
              <a:rPr lang="en-US" dirty="0" smtClean="0"/>
              <a:t>mu </a:t>
            </a:r>
            <a:r>
              <a:rPr lang="en-US" dirty="0" err="1" smtClean="0"/>
              <a:t>modelu</a:t>
            </a:r>
            <a:endParaRPr lang="en-US" dirty="0" smtClean="0"/>
          </a:p>
          <a:p>
            <a:endParaRPr lang="en-US" dirty="0"/>
          </a:p>
          <a:p>
            <a:endParaRPr lang="cs-CZ" b="0" dirty="0" smtClean="0"/>
          </a:p>
          <a:p>
            <a:r>
              <a:rPr lang="cs-CZ" dirty="0" smtClean="0"/>
              <a:t>Koeficient determinace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udává</a:t>
            </a:r>
            <a:r>
              <a:rPr lang="en-US" dirty="0" smtClean="0"/>
              <a:t> </a:t>
            </a:r>
            <a:r>
              <a:rPr lang="en-US" dirty="0" err="1"/>
              <a:t>kvalitu</a:t>
            </a:r>
            <a:r>
              <a:rPr lang="en-US" dirty="0"/>
              <a:t> </a:t>
            </a:r>
            <a:r>
              <a:rPr lang="en-US" dirty="0" err="1"/>
              <a:t>regresního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, </a:t>
            </a:r>
            <a:r>
              <a:rPr lang="en-US" dirty="0" err="1"/>
              <a:t>přesněji</a:t>
            </a:r>
            <a:r>
              <a:rPr lang="en-US" dirty="0"/>
              <a:t> </a:t>
            </a:r>
            <a:r>
              <a:rPr lang="en-US" dirty="0" err="1"/>
              <a:t>vyjádřeno</a:t>
            </a:r>
            <a:r>
              <a:rPr lang="en-US" dirty="0"/>
              <a:t> </a:t>
            </a:r>
            <a:r>
              <a:rPr lang="en-US" dirty="0" err="1"/>
              <a:t>udává</a:t>
            </a:r>
            <a:r>
              <a:rPr lang="en-US" dirty="0"/>
              <a:t>, </a:t>
            </a:r>
            <a:r>
              <a:rPr lang="en-US" dirty="0" err="1"/>
              <a:t>kolik</a:t>
            </a:r>
            <a:r>
              <a:rPr lang="en-US" dirty="0"/>
              <a:t> </a:t>
            </a:r>
            <a:r>
              <a:rPr lang="en-US" dirty="0" err="1"/>
              <a:t>procent</a:t>
            </a:r>
            <a:r>
              <a:rPr lang="en-US" dirty="0"/>
              <a:t> </a:t>
            </a:r>
            <a:r>
              <a:rPr lang="en-US" dirty="0" err="1"/>
              <a:t>rozptylu</a:t>
            </a:r>
            <a:r>
              <a:rPr lang="en-US" dirty="0"/>
              <a:t> </a:t>
            </a:r>
            <a:r>
              <a:rPr lang="en-US" dirty="0" err="1"/>
              <a:t>vysvětlované</a:t>
            </a:r>
            <a:r>
              <a:rPr lang="en-US" dirty="0"/>
              <a:t> </a:t>
            </a:r>
            <a:r>
              <a:rPr lang="en-US" dirty="0" err="1"/>
              <a:t>proměnné</a:t>
            </a:r>
            <a:r>
              <a:rPr lang="en-US" dirty="0"/>
              <a:t> je </a:t>
            </a:r>
            <a:r>
              <a:rPr lang="en-US" dirty="0" err="1"/>
              <a:t>vysvětleno</a:t>
            </a:r>
            <a:r>
              <a:rPr lang="en-US" dirty="0"/>
              <a:t> </a:t>
            </a:r>
            <a:r>
              <a:rPr lang="en-US" dirty="0" err="1"/>
              <a:t>modelem</a:t>
            </a:r>
            <a:r>
              <a:rPr lang="en-US" dirty="0"/>
              <a:t> a </a:t>
            </a:r>
            <a:r>
              <a:rPr lang="en-US" dirty="0" err="1"/>
              <a:t>kolik</a:t>
            </a:r>
            <a:r>
              <a:rPr lang="en-US" dirty="0"/>
              <a:t> </a:t>
            </a:r>
            <a:r>
              <a:rPr lang="en-US" dirty="0" err="1"/>
              <a:t>zůstalo</a:t>
            </a:r>
            <a:r>
              <a:rPr lang="en-US" dirty="0"/>
              <a:t> </a:t>
            </a:r>
            <a:r>
              <a:rPr lang="en-US" dirty="0" err="1"/>
              <a:t>nevysvětleno</a:t>
            </a:r>
            <a:r>
              <a:rPr lang="en-US" dirty="0"/>
              <a:t>;</a:t>
            </a:r>
          </a:p>
          <a:p>
            <a:r>
              <a:rPr lang="cs-CZ" dirty="0" err="1"/>
              <a:t>N</a:t>
            </a:r>
            <a:r>
              <a:rPr lang="en-US" dirty="0" err="1" smtClean="0"/>
              <a:t>abývá</a:t>
            </a:r>
            <a:r>
              <a:rPr lang="en-US" dirty="0" smtClean="0"/>
              <a:t> </a:t>
            </a:r>
            <a:r>
              <a:rPr lang="en-US" dirty="0" err="1"/>
              <a:t>hodnot</a:t>
            </a:r>
            <a:r>
              <a:rPr lang="en-US" dirty="0"/>
              <a:t> od </a:t>
            </a:r>
            <a:r>
              <a:rPr lang="en-US" dirty="0" err="1"/>
              <a:t>nuly</a:t>
            </a:r>
            <a:r>
              <a:rPr lang="en-US" dirty="0"/>
              <a:t> do </a:t>
            </a:r>
            <a:r>
              <a:rPr lang="en-US" dirty="0" err="1"/>
              <a:t>jedné</a:t>
            </a:r>
            <a:r>
              <a:rPr lang="en-US" dirty="0"/>
              <a:t> (</a:t>
            </a:r>
            <a:r>
              <a:rPr lang="en-US" dirty="0" err="1"/>
              <a:t>teoreticky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krajních</a:t>
            </a:r>
            <a:r>
              <a:rPr lang="en-US" dirty="0"/>
              <a:t> </a:t>
            </a:r>
            <a:r>
              <a:rPr lang="en-US" dirty="0" err="1"/>
              <a:t>mezí</a:t>
            </a:r>
            <a:r>
              <a:rPr lang="en-US" dirty="0"/>
              <a:t>), </a:t>
            </a:r>
            <a:r>
              <a:rPr lang="en-US" dirty="0" err="1"/>
              <a:t>přičemž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blízké</a:t>
            </a:r>
            <a:r>
              <a:rPr lang="en-US" dirty="0"/>
              <a:t> </a:t>
            </a:r>
            <a:r>
              <a:rPr lang="en-US" dirty="0" err="1"/>
              <a:t>nule</a:t>
            </a:r>
            <a:r>
              <a:rPr lang="en-US" dirty="0"/>
              <a:t> </a:t>
            </a:r>
            <a:r>
              <a:rPr lang="en-US" dirty="0" err="1"/>
              <a:t>značí</a:t>
            </a:r>
            <a:r>
              <a:rPr lang="en-US" dirty="0"/>
              <a:t> </a:t>
            </a:r>
            <a:r>
              <a:rPr lang="en-US" dirty="0" err="1"/>
              <a:t>špatnou</a:t>
            </a:r>
            <a:r>
              <a:rPr lang="en-US" dirty="0"/>
              <a:t> </a:t>
            </a:r>
            <a:r>
              <a:rPr lang="en-US" dirty="0" err="1"/>
              <a:t>kvalitu</a:t>
            </a:r>
            <a:r>
              <a:rPr lang="en-US" dirty="0"/>
              <a:t> </a:t>
            </a:r>
            <a:r>
              <a:rPr lang="en-US" dirty="0" err="1"/>
              <a:t>regresního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;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blízké</a:t>
            </a:r>
            <a:r>
              <a:rPr lang="en-US" dirty="0"/>
              <a:t> 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značí</a:t>
            </a:r>
            <a:r>
              <a:rPr lang="en-US" dirty="0"/>
              <a:t> </a:t>
            </a:r>
            <a:r>
              <a:rPr lang="en-US" dirty="0" smtClean="0"/>
              <a:t>dobro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kvalitu</a:t>
            </a:r>
            <a:r>
              <a:rPr lang="en-US" dirty="0"/>
              <a:t> </a:t>
            </a:r>
            <a:r>
              <a:rPr lang="en-US" dirty="0" err="1"/>
              <a:t>regresního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;</a:t>
            </a:r>
          </a:p>
          <a:p>
            <a:r>
              <a:rPr lang="cs-CZ" dirty="0" err="1"/>
              <a:t>U</a:t>
            </a:r>
            <a:r>
              <a:rPr lang="en-US" dirty="0" err="1" smtClean="0"/>
              <a:t>dává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většinou</a:t>
            </a:r>
            <a:r>
              <a:rPr lang="en-US" dirty="0"/>
              <a:t> v </a:t>
            </a:r>
            <a:r>
              <a:rPr lang="en-US" dirty="0" err="1"/>
              <a:t>procentech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32856"/>
            <a:ext cx="4941086" cy="94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Výpočet koeficientu determinace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440" t="-26596" b="-420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00199"/>
            <a:ext cx="8111715" cy="5142759"/>
          </a:xfrm>
        </p:spPr>
      </p:pic>
    </p:spTree>
    <p:extLst>
      <p:ext uri="{BB962C8B-B14F-4D97-AF65-F5344CB8AC3E}">
        <p14:creationId xmlns:p14="http://schemas.microsoft.com/office/powerpoint/2010/main" val="2557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en-US" dirty="0"/>
              <a:t>SPEARMANŮV KORELAČNÍ KOEFICIENT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Jsou</a:t>
                </a:r>
                <a:r>
                  <a:rPr lang="en-US" dirty="0"/>
                  <a:t>-li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veličin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,</a:t>
                </a:r>
                <a:r>
                  <a:rPr lang="en-US" i="1" dirty="0"/>
                  <a:t>Y </a:t>
                </a:r>
                <a:r>
                  <a:rPr lang="en-US" dirty="0" err="1"/>
                  <a:t>zadány</a:t>
                </a:r>
                <a:r>
                  <a:rPr lang="en-US" dirty="0"/>
                  <a:t> </a:t>
                </a:r>
                <a:r>
                  <a:rPr lang="en-US" b="1" dirty="0" err="1"/>
                  <a:t>pořadím</a:t>
                </a:r>
                <a:r>
                  <a:rPr lang="en-US" dirty="0"/>
                  <a:t>, </a:t>
                </a:r>
                <a:r>
                  <a:rPr lang="en-US" dirty="0" err="1"/>
                  <a:t>používá</a:t>
                </a:r>
                <a:r>
                  <a:rPr lang="en-US" dirty="0"/>
                  <a:t> se k </a:t>
                </a:r>
                <a:r>
                  <a:rPr lang="en-US" dirty="0" err="1"/>
                  <a:t>odhadu</a:t>
                </a:r>
                <a:r>
                  <a:rPr lang="en-US" dirty="0"/>
                  <a:t> </a:t>
                </a:r>
                <a:r>
                  <a:rPr lang="en-US" dirty="0" err="1"/>
                  <a:t>míry</a:t>
                </a:r>
                <a:r>
                  <a:rPr lang="en-US" dirty="0"/>
                  <a:t> </a:t>
                </a:r>
                <a:r>
                  <a:rPr lang="en-US" dirty="0" err="1" smtClean="0"/>
                  <a:t>závislosti</a:t>
                </a:r>
                <a:r>
                  <a:rPr lang="cs-CZ" dirty="0" smtClean="0"/>
                  <a:t> </a:t>
                </a:r>
                <a:r>
                  <a:rPr lang="en-US" dirty="0" err="1" smtClean="0"/>
                  <a:t>těchto</a:t>
                </a:r>
                <a:r>
                  <a:rPr lang="en-US" dirty="0" smtClean="0"/>
                  <a:t> </a:t>
                </a:r>
                <a:r>
                  <a:rPr lang="en-US" dirty="0" err="1"/>
                  <a:t>veličin</a:t>
                </a:r>
                <a:r>
                  <a:rPr lang="en-US" dirty="0"/>
                  <a:t> </a:t>
                </a:r>
                <a:r>
                  <a:rPr lang="en-US" i="1" dirty="0" err="1"/>
                  <a:t>Spearmanův</a:t>
                </a:r>
                <a:r>
                  <a:rPr lang="en-US" i="1" dirty="0"/>
                  <a:t> </a:t>
                </a:r>
                <a:r>
                  <a:rPr lang="en-US" i="1" dirty="0" err="1"/>
                  <a:t>koeficient</a:t>
                </a:r>
                <a:r>
                  <a:rPr lang="en-US" i="1" dirty="0"/>
                  <a:t> (</a:t>
                </a:r>
                <a:r>
                  <a:rPr lang="en-US" i="1" dirty="0" err="1"/>
                  <a:t>pořadové</a:t>
                </a:r>
                <a:r>
                  <a:rPr lang="en-US" i="1" dirty="0"/>
                  <a:t>) </a:t>
                </a:r>
                <a:r>
                  <a:rPr lang="en-US" i="1" dirty="0" err="1"/>
                  <a:t>korelace</a:t>
                </a:r>
                <a:r>
                  <a:rPr lang="en-US" dirty="0"/>
                  <a:t>, </a:t>
                </a:r>
                <a:r>
                  <a:rPr lang="en-US" dirty="0" err="1"/>
                  <a:t>který</a:t>
                </a:r>
                <a:r>
                  <a:rPr lang="en-US" dirty="0"/>
                  <a:t> se </a:t>
                </a:r>
                <a:r>
                  <a:rPr lang="en-US" dirty="0" err="1"/>
                  <a:t>počítá</a:t>
                </a:r>
                <a:r>
                  <a:rPr lang="en-US" dirty="0"/>
                  <a:t> </a:t>
                </a:r>
                <a:r>
                  <a:rPr lang="en-US" dirty="0" err="1"/>
                  <a:t>dle</a:t>
                </a:r>
                <a:r>
                  <a:rPr lang="en-US" dirty="0"/>
                  <a:t> </a:t>
                </a:r>
                <a:r>
                  <a:rPr lang="en-US" dirty="0" err="1" smtClean="0"/>
                  <a:t>vzorce</a:t>
                </a:r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err="1"/>
                  <a:t>diference</a:t>
                </a:r>
                <a:r>
                  <a:rPr lang="en-US" dirty="0"/>
                  <a:t> </a:t>
                </a:r>
                <a:r>
                  <a:rPr lang="en-US" dirty="0" err="1"/>
                  <a:t>i-tého</a:t>
                </a:r>
                <a:r>
                  <a:rPr lang="en-US" dirty="0"/>
                  <a:t> </a:t>
                </a:r>
                <a:r>
                  <a:rPr lang="en-US" dirty="0" err="1"/>
                  <a:t>pořadí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a </a:t>
                </a:r>
                <a:r>
                  <a:rPr lang="en-US" i="1" dirty="0"/>
                  <a:t>Y </a:t>
                </a:r>
                <a:r>
                  <a:rPr lang="en-US" dirty="0"/>
                  <a:t>a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párů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a </a:t>
                </a:r>
                <a:r>
                  <a:rPr lang="en-US" i="1" dirty="0"/>
                  <a:t>Y </a:t>
                </a:r>
                <a:r>
                  <a:rPr lang="en-US" dirty="0"/>
                  <a:t>, </a:t>
                </a:r>
                <a:r>
                  <a:rPr lang="cs-CZ" dirty="0" smtClean="0"/>
                  <a:t>tedy </a:t>
                </a:r>
                <a:r>
                  <a:rPr lang="en-US" dirty="0" err="1" smtClean="0"/>
                  <a:t>rozsah</a:t>
                </a:r>
                <a:r>
                  <a:rPr lang="en-US" dirty="0" smtClean="0"/>
                  <a:t> </a:t>
                </a:r>
                <a:r>
                  <a:rPr lang="en-US" dirty="0" err="1"/>
                  <a:t>výběru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440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142" y="2852936"/>
            <a:ext cx="1753521" cy="98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4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202" y="1417638"/>
            <a:ext cx="7620000" cy="4800600"/>
          </a:xfrm>
        </p:spPr>
        <p:txBody>
          <a:bodyPr/>
          <a:lstStyle/>
          <a:p>
            <a:r>
              <a:rPr lang="cs-CZ" dirty="0" smtClean="0"/>
              <a:t>Výrobky byly seřazeny dle jakosti dvěma komisemi, z nichž jednu tvořili odborníci a druhou zástupci laické veřejnosti. Rozhodněte, zda se výsledky hodnocení obou komisí shodují ve smyslu korelace.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6120680" cy="379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cs-CZ" dirty="0" smtClean="0"/>
              <a:t>V levé části níže uvedené tabulky jsou pořadí, v pravé části této tabulky jsou spočteny rozdíly v pořadí.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" y="1844824"/>
            <a:ext cx="838479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85" y="5661248"/>
            <a:ext cx="346806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6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844824"/>
          </a:xfrm>
        </p:spPr>
        <p:txBody>
          <a:bodyPr/>
          <a:lstStyle/>
          <a:p>
            <a:r>
              <a:rPr lang="cs-CZ" dirty="0" smtClean="0"/>
              <a:t>Test statistické významnosti pořadového koeficientu korelace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04864"/>
            <a:ext cx="846659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0" y="5733256"/>
                <a:ext cx="846043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Přijmeme</a:t>
                </a:r>
                <a:r>
                  <a:rPr lang="en-US" dirty="0"/>
                  <a:t>-li H</a:t>
                </a:r>
                <a:r>
                  <a:rPr lang="en-US" baseline="-25000" dirty="0"/>
                  <a:t>0</a:t>
                </a:r>
                <a:r>
                  <a:rPr lang="en-US" dirty="0"/>
                  <a:t>, </a:t>
                </a:r>
                <a:r>
                  <a:rPr lang="en-US" dirty="0" err="1"/>
                  <a:t>víme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nezávislé</a:t>
                </a:r>
                <a:r>
                  <a:rPr lang="en-US" dirty="0"/>
                  <a:t>, a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nezkorelované</a:t>
                </a:r>
                <a:r>
                  <a:rPr lang="en-US" dirty="0"/>
                  <a:t>. </a:t>
                </a:r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 </a:t>
                </a:r>
                <a:r>
                  <a:rPr lang="en-US" dirty="0" err="1"/>
                  <a:t>zamítneme</a:t>
                </a:r>
                <a:r>
                  <a:rPr lang="en-US" dirty="0"/>
                  <a:t>, </a:t>
                </a:r>
                <a:r>
                  <a:rPr lang="en-US" dirty="0" err="1"/>
                  <a:t>víme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nejsou</a:t>
                </a:r>
                <a:r>
                  <a:rPr lang="en-US" dirty="0"/>
                  <a:t> </a:t>
                </a:r>
                <a:r>
                  <a:rPr lang="en-US" dirty="0" err="1"/>
                  <a:t>nezávislé</a:t>
                </a:r>
                <a:r>
                  <a:rPr lang="en-US" dirty="0"/>
                  <a:t>, </a:t>
                </a:r>
                <a:r>
                  <a:rPr lang="en-US" dirty="0" err="1"/>
                  <a:t>nejsme</a:t>
                </a:r>
                <a:r>
                  <a:rPr lang="en-US" dirty="0"/>
                  <a:t> ale </a:t>
                </a:r>
                <a:r>
                  <a:rPr lang="en-US" dirty="0" err="1"/>
                  <a:t>schopni</a:t>
                </a:r>
                <a:r>
                  <a:rPr lang="en-US" dirty="0"/>
                  <a:t> </a:t>
                </a:r>
                <a:r>
                  <a:rPr lang="en-US" dirty="0" err="1"/>
                  <a:t>rozhodnout</a:t>
                </a:r>
                <a:r>
                  <a:rPr lang="en-US" dirty="0"/>
                  <a:t>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, </a:t>
                </a:r>
                <a:r>
                  <a:rPr lang="en-US" dirty="0" err="1"/>
                  <a:t>zda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nezkorelované</a:t>
                </a:r>
                <a:r>
                  <a:rPr lang="en-US" dirty="0"/>
                  <a:t>. Test </a:t>
                </a:r>
                <a:r>
                  <a:rPr lang="en-US" dirty="0" err="1"/>
                  <a:t>platí</a:t>
                </a:r>
                <a:r>
                  <a:rPr lang="en-US" dirty="0"/>
                  <a:t> </a:t>
                </a:r>
                <a:r>
                  <a:rPr lang="en-US" dirty="0" err="1"/>
                  <a:t>přibližně</a:t>
                </a:r>
                <a:r>
                  <a:rPr lang="en-US" dirty="0"/>
                  <a:t>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33256"/>
                <a:ext cx="8460432" cy="9233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76" t="-3289" r="-288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2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analýza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</a:t>
            </a:r>
            <a:r>
              <a:rPr lang="cs-CZ" i="1" dirty="0" smtClean="0"/>
              <a:t>intenzity závislosti </a:t>
            </a:r>
            <a:r>
              <a:rPr lang="cs-CZ" dirty="0" smtClean="0"/>
              <a:t>mezi proměnnými </a:t>
            </a:r>
            <a:endParaRPr lang="cs-CZ" dirty="0"/>
          </a:p>
          <a:p>
            <a:r>
              <a:rPr lang="cs-CZ" dirty="0" smtClean="0"/>
              <a:t>Úzká návaznost na regresní analýzu, neboť se v ní využívá teorie lineárních regresních modelů</a:t>
            </a:r>
          </a:p>
          <a:p>
            <a:r>
              <a:rPr lang="cs-CZ" dirty="0" smtClean="0"/>
              <a:t>Nehledá formu vztahu mezi proměnnými, neboť už primárně vychází z předpokladu, že tento vztah je lineární (dokonce nejen z hlediska parametrů, ale i z hlediska proměnných), a soustředí se na konstrukci měr závislostí mezi těmito proměnnými.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9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971" y="548680"/>
            <a:ext cx="7620000" cy="1143000"/>
          </a:xfrm>
        </p:spPr>
        <p:txBody>
          <a:bodyPr/>
          <a:lstStyle/>
          <a:p>
            <a:r>
              <a:rPr lang="cs-CZ" dirty="0" smtClean="0"/>
              <a:t>Příklad – test významnosti pořadového koeficientu korelace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/>
          <a:lstStyle/>
          <a:p>
            <a:r>
              <a:rPr lang="cs-CZ" dirty="0" smtClean="0"/>
              <a:t>Koeficient nám vyšel 0,97, počet pozorování n = 10. Hladina významnosti alfa budiž 0,05.</a:t>
            </a:r>
          </a:p>
          <a:p>
            <a:r>
              <a:rPr lang="cs-CZ" dirty="0" smtClean="0"/>
              <a:t>Nulová hypotéza: veličiny x a y jsou nezávislé.</a:t>
            </a:r>
          </a:p>
          <a:p>
            <a:r>
              <a:rPr lang="cs-CZ" dirty="0" smtClean="0"/>
              <a:t>Testové kritérium: T =  (n-1)*r = 9*0.97 = 8,73.</a:t>
            </a:r>
          </a:p>
          <a:p>
            <a:r>
              <a:rPr lang="cs-CZ" dirty="0" smtClean="0"/>
              <a:t>Kritická hodnota K (z tabulky normovaného normálního rozdělení): K = 1,96.</a:t>
            </a:r>
          </a:p>
          <a:p>
            <a:r>
              <a:rPr lang="cs-CZ" dirty="0" smtClean="0"/>
              <a:t>Protože je T větší než K, nulovou hypotézu zamítáme.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925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858218"/>
          </a:xfrm>
        </p:spPr>
        <p:txBody>
          <a:bodyPr/>
          <a:lstStyle/>
          <a:p>
            <a:r>
              <a:rPr lang="en-US" dirty="0"/>
              <a:t>VÍCENÁSOBNÁ ZÁVISLOST – PŘÍPAD DVOU VYSVĚTLUJÍCÍCH PROMĚNNÝCH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7620000" cy="4123928"/>
              </a:xfrm>
            </p:spPr>
            <p:txBody>
              <a:bodyPr/>
              <a:lstStyle/>
              <a:p>
                <a:r>
                  <a:rPr lang="en-US" dirty="0" smtClean="0"/>
                  <a:t>Chceme</a:t>
                </a:r>
                <a:r>
                  <a:rPr lang="en-US" dirty="0"/>
                  <a:t>-li </a:t>
                </a:r>
                <a:r>
                  <a:rPr lang="en-US" dirty="0" err="1"/>
                  <a:t>zjistit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větším</a:t>
                </a:r>
                <a:r>
                  <a:rPr lang="en-US" dirty="0"/>
                  <a:t> </a:t>
                </a:r>
                <a:r>
                  <a:rPr lang="en-US" dirty="0" err="1"/>
                  <a:t>počtu</a:t>
                </a:r>
                <a:r>
                  <a:rPr lang="en-US" dirty="0"/>
                  <a:t> </a:t>
                </a:r>
                <a:r>
                  <a:rPr lang="en-US" dirty="0" err="1"/>
                  <a:t>vysvětlujících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 smtClean="0"/>
                  <a:t>,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používáme</a:t>
                </a:r>
                <a:r>
                  <a:rPr lang="en-US" dirty="0"/>
                  <a:t> k </a:t>
                </a:r>
                <a:r>
                  <a:rPr lang="en-US" dirty="0" err="1"/>
                  <a:t>měření</a:t>
                </a:r>
                <a:r>
                  <a:rPr lang="en-US" dirty="0"/>
                  <a:t> </a:t>
                </a:r>
                <a:r>
                  <a:rPr lang="en-US" dirty="0" err="1"/>
                  <a:t>těsnosti</a:t>
                </a:r>
                <a:r>
                  <a:rPr lang="en-US" dirty="0"/>
                  <a:t> </a:t>
                </a:r>
                <a:r>
                  <a:rPr lang="en-US" dirty="0" err="1"/>
                  <a:t>závislosti</a:t>
                </a:r>
                <a:r>
                  <a:rPr lang="en-US" dirty="0"/>
                  <a:t> </a:t>
                </a:r>
                <a:r>
                  <a:rPr lang="en-US" dirty="0" err="1"/>
                  <a:t>buďto</a:t>
                </a:r>
                <a:r>
                  <a:rPr lang="en-US" dirty="0"/>
                  <a:t>: </a:t>
                </a:r>
                <a:endParaRPr lang="cs-CZ" dirty="0" smtClean="0"/>
              </a:p>
              <a:p>
                <a:r>
                  <a:rPr lang="en-US" b="1" dirty="0" smtClean="0"/>
                  <a:t>a</a:t>
                </a:r>
                <a:r>
                  <a:rPr lang="en-US" b="1" dirty="0"/>
                  <a:t>. </a:t>
                </a:r>
                <a:r>
                  <a:rPr lang="en-US" dirty="0" err="1"/>
                  <a:t>koeficienty</a:t>
                </a:r>
                <a:r>
                  <a:rPr lang="en-US" dirty="0"/>
                  <a:t> </a:t>
                </a:r>
                <a:r>
                  <a:rPr lang="en-US" dirty="0" err="1"/>
                  <a:t>dílčí</a:t>
                </a:r>
                <a:r>
                  <a:rPr lang="en-US" dirty="0"/>
                  <a:t> (</a:t>
                </a:r>
                <a:r>
                  <a:rPr lang="en-US" dirty="0" err="1"/>
                  <a:t>parciální</a:t>
                </a:r>
                <a:r>
                  <a:rPr lang="en-US" dirty="0"/>
                  <a:t>) </a:t>
                </a:r>
                <a:r>
                  <a:rPr lang="en-US" dirty="0" err="1"/>
                  <a:t>korelace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b. </a:t>
                </a:r>
                <a:r>
                  <a:rPr lang="en-US" dirty="0" err="1"/>
                  <a:t>koeficient</a:t>
                </a:r>
                <a:r>
                  <a:rPr lang="en-US" dirty="0"/>
                  <a:t> </a:t>
                </a:r>
                <a:r>
                  <a:rPr lang="en-US" dirty="0" err="1"/>
                  <a:t>vícenásobné</a:t>
                </a:r>
                <a:r>
                  <a:rPr lang="en-US" dirty="0"/>
                  <a:t> </a:t>
                </a:r>
                <a:r>
                  <a:rPr lang="en-US" dirty="0" err="1"/>
                  <a:t>korelace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7620000" cy="4123928"/>
              </a:xfrm>
              <a:blipFill rotWithShape="1">
                <a:blip r:embed="rId2" cstate="print"/>
                <a:stretch>
                  <a:fillRect t="-888" r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 v Excelu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800600"/>
          </a:xfrm>
        </p:spPr>
        <p:txBody>
          <a:bodyPr/>
          <a:lstStyle/>
          <a:p>
            <a:r>
              <a:rPr lang="cs-CZ" dirty="0" smtClean="0"/>
              <a:t>Použijeme funkci CORREL.</a:t>
            </a:r>
          </a:p>
          <a:p>
            <a:r>
              <a:rPr lang="cs-CZ" dirty="0" smtClean="0"/>
              <a:t>Vyzkoušejte si ji na tomto příkladu: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117475"/>
              </p:ext>
            </p:extLst>
          </p:nvPr>
        </p:nvGraphicFramePr>
        <p:xfrm>
          <a:off x="1547664" y="2924944"/>
          <a:ext cx="4536504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14587545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5149547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78046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3646503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1687594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2759518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689843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x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15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16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19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25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259155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y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44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40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39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35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31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062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634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cs-CZ" dirty="0" err="1" smtClean="0"/>
              <a:t>Spearmanův</a:t>
            </a:r>
            <a:r>
              <a:rPr lang="cs-CZ" dirty="0" smtClean="0"/>
              <a:t>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84576"/>
          </a:xfrm>
        </p:spPr>
        <p:txBody>
          <a:bodyPr/>
          <a:lstStyle/>
          <a:p>
            <a:r>
              <a:rPr lang="cs-CZ" dirty="0" smtClean="0"/>
              <a:t>Není definován v Excelu, nicméně dá se určit následovně. Mějme tato data: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sz="1000" dirty="0"/>
          </a:p>
          <a:p>
            <a:r>
              <a:rPr lang="cs-CZ" dirty="0" smtClean="0"/>
              <a:t>Seřaďme je takto: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18669"/>
              </p:ext>
            </p:extLst>
          </p:nvPr>
        </p:nvGraphicFramePr>
        <p:xfrm>
          <a:off x="2339752" y="2348880"/>
          <a:ext cx="32258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157132084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6150022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382744006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Pořadí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Expert 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Expert 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052811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Praha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Vídeň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644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Vídeň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New York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97139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New York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Praha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65789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Paríž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Paříž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494294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Londýn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Řím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59352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Řím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Londýn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5421859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12424"/>
              </p:ext>
            </p:extLst>
          </p:nvPr>
        </p:nvGraphicFramePr>
        <p:xfrm>
          <a:off x="2411760" y="4509120"/>
          <a:ext cx="3924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39228319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9073993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190849239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pořadí podle E1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pořadí podle E2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352548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Praha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663723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Vídeň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805921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New York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84515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Paríž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9371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Londýn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7697724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Řím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14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762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Nyní můžete použít vzorec, nebo použijete v Excelu funkci CORREL na oba sloupce pořadí. Výsledek bude stejný ;-) (0,77)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559873"/>
              </p:ext>
            </p:extLst>
          </p:nvPr>
        </p:nvGraphicFramePr>
        <p:xfrm>
          <a:off x="1475656" y="2780928"/>
          <a:ext cx="4032448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800">
                  <a:extLst>
                    <a:ext uri="{9D8B030D-6E8A-4147-A177-3AD203B41FA5}">
                      <a16:colId xmlns:a16="http://schemas.microsoft.com/office/drawing/2014/main" val="3922831986"/>
                    </a:ext>
                  </a:extLst>
                </a:gridCol>
                <a:gridCol w="1565999">
                  <a:extLst>
                    <a:ext uri="{9D8B030D-6E8A-4147-A177-3AD203B41FA5}">
                      <a16:colId xmlns:a16="http://schemas.microsoft.com/office/drawing/2014/main" val="1890739931"/>
                    </a:ext>
                  </a:extLst>
                </a:gridCol>
                <a:gridCol w="1474649">
                  <a:extLst>
                    <a:ext uri="{9D8B030D-6E8A-4147-A177-3AD203B41FA5}">
                      <a16:colId xmlns:a16="http://schemas.microsoft.com/office/drawing/2014/main" val="190849239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pořadí podle E1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pořadí podle E2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352548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Praha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663723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Vídeň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805921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New York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84515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Paríž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937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Londýn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7697724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Řím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14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488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30074"/>
                <a:ext cx="7620000" cy="4800600"/>
              </a:xfrm>
            </p:spPr>
            <p:txBody>
              <a:bodyPr/>
              <a:lstStyle/>
              <a:p>
                <a:r>
                  <a:rPr lang="cs-CZ" sz="2000" dirty="0" smtClean="0"/>
                  <a:t>Značí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𝑋𝑌</m:t>
                        </m:r>
                      </m:sub>
                    </m:sSub>
                  </m:oMath>
                </a14:m>
                <a:r>
                  <a:rPr lang="cs-CZ" sz="2000" dirty="0" smtClean="0"/>
                  <a:t> (ró) (nebo </a:t>
                </a:r>
                <a:r>
                  <a:rPr lang="cs-CZ" sz="2000" i="1" dirty="0" smtClean="0"/>
                  <a:t>r</a:t>
                </a:r>
                <a:r>
                  <a:rPr lang="cs-CZ" sz="2000" dirty="0" smtClean="0"/>
                  <a:t>) a udává míru lineární závislosti mezi dvěma náhodnými veličinami X</a:t>
                </a:r>
                <a:r>
                  <a:rPr lang="en-US" sz="2000" i="1" dirty="0" smtClean="0"/>
                  <a:t> </a:t>
                </a:r>
                <a:r>
                  <a:rPr lang="en-US" sz="2000" dirty="0"/>
                  <a:t>a </a:t>
                </a:r>
                <a:r>
                  <a:rPr lang="cs-CZ" sz="2000" dirty="0" smtClean="0"/>
                  <a:t>Y</a:t>
                </a:r>
                <a:r>
                  <a:rPr lang="en-US" sz="2000" dirty="0" smtClean="0"/>
                  <a:t>. </a:t>
                </a:r>
                <a:endParaRPr lang="cs-CZ" sz="2000" dirty="0" smtClean="0"/>
              </a:p>
              <a:p>
                <a:r>
                  <a:rPr lang="cs-CZ" sz="2000" dirty="0" smtClean="0"/>
                  <a:t>Nabývá hodnot v intervalu od -1 do 1.</a:t>
                </a:r>
              </a:p>
              <a:p>
                <a:r>
                  <a:rPr lang="cs-CZ" sz="2000" dirty="0" smtClean="0"/>
                  <a:t>Hodnota 1 znamená perfektní kladnou lineární závislost (přímou úměrnost), zatímco hodnota -</a:t>
                </a:r>
                <a:r>
                  <a:rPr lang="cs-CZ" sz="2000" dirty="0"/>
                  <a:t>1 znamená </a:t>
                </a:r>
                <a:r>
                  <a:rPr lang="cs-CZ" sz="2000" dirty="0" smtClean="0"/>
                  <a:t>negativní lineární </a:t>
                </a:r>
                <a:r>
                  <a:rPr lang="cs-CZ" sz="2000" dirty="0"/>
                  <a:t>závislost </a:t>
                </a:r>
                <a:r>
                  <a:rPr lang="cs-CZ" sz="2000" dirty="0" smtClean="0"/>
                  <a:t>(nepřímou </a:t>
                </a:r>
                <a:r>
                  <a:rPr lang="cs-CZ" sz="2000" dirty="0"/>
                  <a:t>úměrnost</a:t>
                </a:r>
                <a:r>
                  <a:rPr lang="cs-CZ" sz="2000" dirty="0" smtClean="0"/>
                  <a:t>).</a:t>
                </a:r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30074"/>
                <a:ext cx="7620000" cy="4800600"/>
              </a:xfrm>
              <a:blipFill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6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0074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1844823"/>
            <a:ext cx="6410566" cy="43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7620000" cy="5107706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cs-CZ" dirty="0" smtClean="0"/>
                  <a:t>Vzorec: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𝑋𝑌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)(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cs-CZ" dirty="0" smtClean="0"/>
              </a:p>
              <a:p>
                <a:pPr marL="114300" indent="0">
                  <a:buNone/>
                </a:pPr>
                <a:r>
                  <a:rPr lang="cs-CZ" sz="2000" dirty="0"/>
                  <a:t>D</a:t>
                </a:r>
                <a:r>
                  <a:rPr lang="cs-CZ" sz="2000" dirty="0" smtClean="0"/>
                  <a:t>vě upozornění:</a:t>
                </a:r>
              </a:p>
              <a:p>
                <a:pPr marL="114300" indent="0">
                  <a:buNone/>
                </a:pPr>
                <a:r>
                  <a:rPr lang="cs-CZ" sz="2000" dirty="0" smtClean="0"/>
                  <a:t>1.) </a:t>
                </a:r>
                <a:r>
                  <a:rPr lang="cs-CZ" sz="2000" dirty="0" err="1" smtClean="0"/>
                  <a:t>Pearsonův</a:t>
                </a:r>
                <a:r>
                  <a:rPr lang="cs-CZ" sz="2000" dirty="0" smtClean="0"/>
                  <a:t> korelační koeficient vyjadřuje pouze LINEÁRNÍ závislost dvou veličin, pro například kvadratickou závislost se nehodí.</a:t>
                </a:r>
              </a:p>
              <a:p>
                <a:pPr marL="114300" indent="0">
                  <a:buNone/>
                </a:pPr>
                <a:r>
                  <a:rPr lang="cs-CZ" sz="2000" dirty="0" smtClean="0"/>
                  <a:t>2.) Pokud je mezi dvěma veličinami lineární závislost, NEZNAMENÁ  to, že jedna veličina přímo ovlivňuje </a:t>
                </a:r>
                <a:r>
                  <a:rPr lang="cs-CZ" sz="2000" dirty="0" smtClean="0"/>
                  <a:t>druhou! (Korelace není kauzalita!)</a:t>
                </a:r>
                <a:endParaRPr lang="cs-CZ" sz="2000" dirty="0" smtClean="0"/>
              </a:p>
              <a:p>
                <a:pPr marL="11430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7620000" cy="5107706"/>
              </a:xfrm>
              <a:blipFill>
                <a:blip r:embed="rId2"/>
                <a:stretch>
                  <a:fillRect r="-5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9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Pearsonův</a:t>
            </a:r>
            <a:r>
              <a:rPr lang="cs-CZ" sz="3600" dirty="0" smtClean="0"/>
              <a:t> korelační </a:t>
            </a:r>
            <a:r>
              <a:rPr lang="cs-CZ" sz="3600" dirty="0" smtClean="0"/>
              <a:t>koeficient – varovný příklad I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2" y="2060848"/>
            <a:ext cx="775866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sz="3600" dirty="0" err="1"/>
              <a:t>Pearsonův</a:t>
            </a:r>
            <a:r>
              <a:rPr lang="cs-CZ" sz="3600" dirty="0"/>
              <a:t> korelační koeficient – varovný příklad </a:t>
            </a:r>
            <a:r>
              <a:rPr lang="cs-CZ" sz="3600" dirty="0" smtClean="0"/>
              <a:t>II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02752"/>
            <a:ext cx="5659586" cy="4116465"/>
          </a:xfrm>
        </p:spPr>
      </p:pic>
      <p:sp>
        <p:nvSpPr>
          <p:cNvPr id="3" name="TextovéPole 2"/>
          <p:cNvSpPr txBox="1"/>
          <p:nvPr/>
        </p:nvSpPr>
        <p:spPr>
          <a:xfrm>
            <a:off x="755576" y="1729717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Ve všech případech níže je </a:t>
            </a:r>
            <a:r>
              <a:rPr lang="cs-CZ" sz="2000" dirty="0" err="1" smtClean="0"/>
              <a:t>Pearsonův</a:t>
            </a:r>
            <a:r>
              <a:rPr lang="cs-CZ" sz="2000" dirty="0" smtClean="0"/>
              <a:t> korelační koeficient = 0.816!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24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koeficientu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párový koeficient korelace platí, že </a:t>
            </a:r>
            <a:r>
              <a:rPr lang="cs-CZ" i="1" dirty="0" err="1" smtClean="0"/>
              <a:t>ρ</a:t>
            </a:r>
            <a:r>
              <a:rPr lang="cs-CZ" i="1" baseline="-25000" dirty="0" err="1" smtClean="0"/>
              <a:t>xy</a:t>
            </a:r>
            <a:r>
              <a:rPr lang="cs-CZ" i="1" baseline="-25000" dirty="0" smtClean="0"/>
              <a:t> </a:t>
            </a:r>
            <a:r>
              <a:rPr lang="cs-CZ" dirty="0" smtClean="0"/>
              <a:t>je z intervalu  [-1,1].</a:t>
            </a:r>
          </a:p>
          <a:p>
            <a:r>
              <a:rPr lang="cs-CZ" dirty="0" smtClean="0"/>
              <a:t>Je-li </a:t>
            </a:r>
            <a:r>
              <a:rPr lang="cs-CZ" i="1" dirty="0" err="1" smtClean="0"/>
              <a:t>ρ</a:t>
            </a:r>
            <a:r>
              <a:rPr lang="cs-CZ" i="1" baseline="-25000" dirty="0" err="1" smtClean="0"/>
              <a:t>xy</a:t>
            </a:r>
            <a:r>
              <a:rPr lang="cs-CZ" i="1" baseline="-25000" dirty="0" smtClean="0"/>
              <a:t> </a:t>
            </a:r>
            <a:r>
              <a:rPr lang="cs-CZ" dirty="0" smtClean="0"/>
              <a:t>= 0, říkáme, že veličiny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jsou </a:t>
            </a:r>
            <a:r>
              <a:rPr lang="cs-CZ" dirty="0" err="1" smtClean="0"/>
              <a:t>nezkorelované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Je-li </a:t>
            </a:r>
            <a:r>
              <a:rPr lang="cs-CZ" i="1" dirty="0" err="1" smtClean="0"/>
              <a:t>ρ</a:t>
            </a:r>
            <a:r>
              <a:rPr lang="cs-CZ" i="1" baseline="-25000" dirty="0" err="1" smtClean="0"/>
              <a:t>xy</a:t>
            </a:r>
            <a:r>
              <a:rPr lang="cs-CZ" i="1" baseline="-25000" dirty="0" smtClean="0"/>
              <a:t> </a:t>
            </a:r>
            <a:r>
              <a:rPr lang="cs-CZ" dirty="0" smtClean="0"/>
              <a:t>= 1 nebo </a:t>
            </a:r>
            <a:r>
              <a:rPr lang="cs-CZ" i="1" dirty="0" err="1" smtClean="0"/>
              <a:t>ρ</a:t>
            </a:r>
            <a:r>
              <a:rPr lang="cs-CZ" i="1" baseline="-25000" dirty="0" err="1" smtClean="0"/>
              <a:t>xy</a:t>
            </a:r>
            <a:r>
              <a:rPr lang="cs-CZ" i="1" baseline="-25000" dirty="0" smtClean="0"/>
              <a:t> </a:t>
            </a:r>
            <a:r>
              <a:rPr lang="cs-CZ" dirty="0" smtClean="0"/>
              <a:t>= -1, existuje přesná funkční závislost mezi veličinami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v podobě přímky. </a:t>
            </a:r>
          </a:p>
          <a:p>
            <a:r>
              <a:rPr lang="cs-CZ" dirty="0" smtClean="0"/>
              <a:t>Tato přímka je rostoucí v prvním případě a klesající ve druhém případě. </a:t>
            </a:r>
          </a:p>
          <a:p>
            <a:r>
              <a:rPr lang="cs-CZ" dirty="0" smtClean="0"/>
              <a:t>Je-li </a:t>
            </a:r>
            <a:r>
              <a:rPr lang="cs-CZ" i="1" dirty="0" err="1" smtClean="0"/>
              <a:t>ρ</a:t>
            </a:r>
            <a:r>
              <a:rPr lang="cs-CZ" i="1" baseline="-25000" dirty="0" err="1" smtClean="0"/>
              <a:t>xy</a:t>
            </a:r>
            <a:r>
              <a:rPr lang="cs-CZ" dirty="0" smtClean="0"/>
              <a:t>= 0, je třeba se omezit pouze na konstatování, že obě veličiny jsou </a:t>
            </a:r>
            <a:r>
              <a:rPr lang="cs-CZ" dirty="0" err="1" smtClean="0"/>
              <a:t>nezkorelované</a:t>
            </a:r>
            <a:r>
              <a:rPr lang="cs-CZ" dirty="0" smtClean="0"/>
              <a:t>. Nelze tvrdit, že jsou (statisticky) nezávislé.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057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Vypočítejme koeficient korelace , jsou-li dány tyto údaje: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Vypočteme průměrnou hodnotu x a y a jejich </a:t>
                </a:r>
                <a:r>
                  <a:rPr lang="cs-CZ" dirty="0" err="1" smtClean="0"/>
                  <a:t>sm</a:t>
                </a:r>
                <a:r>
                  <a:rPr lang="cs-CZ" dirty="0" smtClean="0"/>
                  <a:t>. odchylky: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1+3+4+5+6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=3,8</m:t>
                    </m:r>
                  </m:oMath>
                </a14:m>
                <a:r>
                  <a:rPr lang="cs-CZ" b="0" dirty="0" smtClean="0"/>
                  <a:t> 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1,92</m:t>
                    </m:r>
                  </m:oMath>
                </a14:m>
                <a:r>
                  <a:rPr lang="cs-CZ" dirty="0"/>
                  <a:t> </a:t>
                </a:r>
                <a:endParaRPr lang="cs-CZ" b="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3+8+11+14+19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cs-CZ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04</m:t>
                    </m:r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1−3,8</m:t>
                            </m:r>
                          </m:e>
                        </m:d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3−11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3−3,8</m:t>
                            </m:r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8−11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…]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1,92∗6,04</m:t>
                        </m:r>
                      </m:den>
                    </m:f>
                    <m:r>
                      <a:rPr lang="cs-CZ" b="0" i="0" smtClean="0">
                        <a:latin typeface="Cambria Math" panose="02040503050406030204" pitchFamily="18" charset="0"/>
                      </a:rPr>
                      <m:t>=0.98</m:t>
                    </m:r>
                  </m:oMath>
                </a14:m>
                <a:endParaRPr lang="cs-CZ" dirty="0"/>
              </a:p>
              <a:p>
                <a:r>
                  <a:rPr lang="cs-CZ" dirty="0" smtClean="0"/>
                  <a:t> 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76849"/>
              </p:ext>
            </p:extLst>
          </p:nvPr>
        </p:nvGraphicFramePr>
        <p:xfrm>
          <a:off x="2195736" y="2132856"/>
          <a:ext cx="4104456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157511159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45086417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52413046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469411757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02470658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93309547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966893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327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23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571</TotalTime>
  <Words>774</Words>
  <Application>Microsoft Office PowerPoint</Application>
  <PresentationFormat>Předvádění na obrazovce (4:3)</PresentationFormat>
  <Paragraphs>199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</vt:lpstr>
      <vt:lpstr>Cambria Math</vt:lpstr>
      <vt:lpstr>Sousedství</vt:lpstr>
      <vt:lpstr>KORELAČNÍ ANALÝZA </vt:lpstr>
      <vt:lpstr>Korelační analýza</vt:lpstr>
      <vt:lpstr>Pearsonův korelační koeficient</vt:lpstr>
      <vt:lpstr>Pearsonův korelační koeficient</vt:lpstr>
      <vt:lpstr>Pearsonův korelační koeficient</vt:lpstr>
      <vt:lpstr>Pearsonův korelační koeficient – varovný příklad I</vt:lpstr>
      <vt:lpstr>Pearsonův korelační koeficient – varovný příklad II</vt:lpstr>
      <vt:lpstr>Hodnoty koeficientu korelace</vt:lpstr>
      <vt:lpstr>Příklad</vt:lpstr>
      <vt:lpstr>Graf závislosti y na x</vt:lpstr>
      <vt:lpstr>Test statistické významnosti korelačního koeficientu</vt:lpstr>
      <vt:lpstr>Příklad</vt:lpstr>
      <vt:lpstr>Příklad - řešení</vt:lpstr>
      <vt:lpstr>Koeficient determinace</vt:lpstr>
      <vt:lpstr>Výpočet koeficientu determinace R^2</vt:lpstr>
      <vt:lpstr>SPEARMANŮV KORELAČNÍ KOEFICIENT</vt:lpstr>
      <vt:lpstr>Příklad</vt:lpstr>
      <vt:lpstr>Příklad - řešení</vt:lpstr>
      <vt:lpstr>Test statistické významnosti pořadového koeficientu korelace</vt:lpstr>
      <vt:lpstr>Příklad – test významnosti pořadového koeficientu korelace</vt:lpstr>
      <vt:lpstr>VÍCENÁSOBNÁ ZÁVISLOST – PŘÍPAD DVOU VYSVĚTLUJÍCÍCH PROMĚNNÝCH</vt:lpstr>
      <vt:lpstr>Pearsonův korelační koeficient v Excelu</vt:lpstr>
      <vt:lpstr>Spearmanův koeficient</vt:lpstr>
      <vt:lpstr>Pokračování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KORELAČNÍ ANALÝZA </dc:title>
  <dc:creator>mielcova</dc:creator>
  <cp:lastModifiedBy>Jirka</cp:lastModifiedBy>
  <cp:revision>52</cp:revision>
  <dcterms:created xsi:type="dcterms:W3CDTF">2015-10-26T12:20:08Z</dcterms:created>
  <dcterms:modified xsi:type="dcterms:W3CDTF">2024-11-17T10:29:06Z</dcterms:modified>
</cp:coreProperties>
</file>