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ebp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76" r:id="rId10"/>
    <p:sldId id="277" r:id="rId11"/>
    <p:sldId id="28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9" r:id="rId23"/>
    <p:sldId id="280" r:id="rId24"/>
    <p:sldId id="278" r:id="rId25"/>
    <p:sldId id="282" r:id="rId26"/>
    <p:sldId id="274" r:id="rId27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80" y="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609601"/>
            <a:ext cx="84201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953000"/>
            <a:ext cx="69342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24.11.2024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1371601"/>
            <a:ext cx="84201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4068764"/>
            <a:ext cx="84201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870450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87144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54789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24.11.2024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" y="1600200"/>
            <a:ext cx="4378452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437687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5550" y="1600200"/>
            <a:ext cx="437859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24.11.2024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95300" y="2212848"/>
            <a:ext cx="4378452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061966" y="2212849"/>
            <a:ext cx="4378452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24.11.2024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24.11.2024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345" y="266700"/>
            <a:ext cx="3259006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066" y="273051"/>
            <a:ext cx="54121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345" y="2438401"/>
            <a:ext cx="3259006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24.11.2024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541" y="228600"/>
            <a:ext cx="6187809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33803" y="1143000"/>
            <a:ext cx="655928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541" y="5810250"/>
            <a:ext cx="6187809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24.11.2024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93627" y="6356351"/>
            <a:ext cx="2259806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A7744D1-46A0-4C28-A15D-5E5ABE316997}" type="datetimeFigureOut">
              <a:rPr lang="cs-CZ" smtClean="0"/>
              <a:pPr/>
              <a:t>24.11.2024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4096" y="6356351"/>
            <a:ext cx="3085306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5219" y="6356351"/>
            <a:ext cx="608806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9162574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616546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4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862148"/>
            <a:ext cx="8420100" cy="3666310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ANALÝZA ROZPTYLU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Doc. Mgr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Jiří Mazurek, Ph.D.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7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ANOVA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544" y="1929751"/>
            <a:ext cx="5942237" cy="1928146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594" y="4187448"/>
            <a:ext cx="5237447" cy="184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044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ANOVA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792" y="2223034"/>
            <a:ext cx="8136416" cy="3132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428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Postup testování: nulová hypotéza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896292"/>
            <a:ext cx="8915400" cy="4525963"/>
          </a:xfrm>
        </p:spPr>
        <p:txBody>
          <a:bodyPr>
            <a:normAutofit/>
          </a:bodyPr>
          <a:lstStyle/>
          <a:p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Testujeme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nulovou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hypotézu</a:t>
            </a:r>
          </a:p>
          <a:p>
            <a:pPr marL="0" indent="0">
              <a:buNone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Zkoumáme, zda střední hodnota (průměr) všech výběrů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pochází ze stejné základní populace (základního souboru), což vzhledem k předpokladům učiněným pro ANOVA znamená, že si klademe otázku, zda střední hodnoty jsou stejné, respektive zda efekty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nulové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Alternativní hypotéza je negací nulové hypotézy.</a:t>
            </a: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202260"/>
              </p:ext>
            </p:extLst>
          </p:nvPr>
        </p:nvGraphicFramePr>
        <p:xfrm>
          <a:off x="2613071" y="2356350"/>
          <a:ext cx="29718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Rovnice" r:id="rId3" imgW="1244520" imgH="190440" progId="">
                  <p:embed/>
                </p:oleObj>
              </mc:Choice>
              <mc:Fallback>
                <p:oleObj name="Rovnice" r:id="rId3" imgW="1244520" imgH="19044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071" y="2356350"/>
                        <a:ext cx="29718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0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Postup testování: testové kritérium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870166"/>
                <a:ext cx="8915400" cy="4525963"/>
              </a:xfrm>
            </p:spPr>
            <p:txBody>
              <a:bodyPr>
                <a:normAutofit/>
              </a:bodyPr>
              <a:lstStyle/>
              <a:p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Před vypočtením testového kritéria musíme zjistit hodnoty následujících veličin: </a:t>
                </a:r>
              </a:p>
              <a:p>
                <a:endParaRPr lang="cs-CZ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cs-CZ" sz="22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Skupinové průměry</a:t>
                </a:r>
                <a:r>
                  <a:rPr lang="cs-CZ" sz="22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lvl="0" indent="0">
                  <a:buNone/>
                </a:pPr>
                <a:endParaRPr lang="cs-CZ" sz="22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cs-CZ" sz="2200" i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cs-CZ" sz="22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Celkový průměr</a:t>
                </a:r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cs-CZ" sz="2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cs-CZ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kde </a:t>
                </a:r>
                <a:r>
                  <a:rPr lang="cs-CZ" sz="2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je celkový rozsah </a:t>
                </a:r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souboru,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sz="2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jsou zjištěné </a:t>
                </a:r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hodnoty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cs-CZ" sz="2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počty prvků ve skupině </a:t>
                </a:r>
                <a:r>
                  <a:rPr lang="cs-CZ" sz="22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cs-CZ" sz="2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870166"/>
                <a:ext cx="8915400" cy="4525963"/>
              </a:xfrm>
              <a:blipFill>
                <a:blip r:embed="rId3"/>
                <a:stretch>
                  <a:fillRect l="-752" t="-8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643423"/>
              </p:ext>
            </p:extLst>
          </p:nvPr>
        </p:nvGraphicFramePr>
        <p:xfrm>
          <a:off x="3961583" y="2465952"/>
          <a:ext cx="1211308" cy="1194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" name="Rovnice" r:id="rId4" imgW="698500" imgH="685800" progId="">
                  <p:embed/>
                </p:oleObj>
              </mc:Choice>
              <mc:Fallback>
                <p:oleObj name="Rovnice" r:id="rId4" imgW="698500" imgH="685800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1583" y="2465952"/>
                        <a:ext cx="1211308" cy="119471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200822"/>
              </p:ext>
            </p:extLst>
          </p:nvPr>
        </p:nvGraphicFramePr>
        <p:xfrm>
          <a:off x="3401626" y="4025596"/>
          <a:ext cx="2762051" cy="863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Rovnice" r:id="rId6" imgW="1676400" imgH="520700" progId="">
                  <p:embed/>
                </p:oleObj>
              </mc:Choice>
              <mc:Fallback>
                <p:oleObj name="Rovnice" r:id="rId6" imgW="1676400" imgH="520700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1626" y="4025596"/>
                        <a:ext cx="2762051" cy="86314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587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Postup testování: testové kritérium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852750"/>
                <a:ext cx="8915400" cy="4525963"/>
              </a:xfrm>
            </p:spPr>
            <p:txBody>
              <a:bodyPr/>
              <a:lstStyle/>
              <a:p>
                <a:r>
                  <a:rPr lang="cs-CZ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Dále musíme zjistit následující hodnoty:</a:t>
                </a:r>
              </a:p>
              <a:p>
                <a:endParaRPr lang="cs-CZ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cs-CZ" sz="2000" b="1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Meziskupinový</a:t>
                </a:r>
                <a:r>
                  <a:rPr lang="cs-CZ" sz="20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součet </a:t>
                </a:r>
                <a:r>
                  <a:rPr lang="cs-CZ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čtverců</a:t>
                </a:r>
                <a:r>
                  <a:rPr lang="cs-CZ" sz="2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lvl="0"/>
                <a:endParaRPr lang="cs-CZ" sz="2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lvl="0" indent="0">
                  <a:buNone/>
                </a:pPr>
                <a:r>
                  <a:rPr lang="cs-CZ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 počet měření v jednotlivých skupinách,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cs-CZ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cs-CZ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 výběrový průměr v jednotlivých skupinách</a:t>
                </a:r>
                <a:r>
                  <a:rPr lang="cs-CZ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lvl="0" indent="0">
                  <a:buNone/>
                </a:pPr>
                <a:endParaRPr lang="cs-CZ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cs-CZ" sz="20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Vnitroskupinový součet </a:t>
                </a:r>
                <a:r>
                  <a:rPr lang="cs-CZ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čtverců</a:t>
                </a:r>
                <a:r>
                  <a:rPr lang="cs-CZ" sz="2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lvl="0"/>
                <a:endParaRPr lang="cs-CZ" sz="2000" i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cs-CZ" sz="2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cs-CZ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Celkový </a:t>
                </a:r>
                <a:r>
                  <a:rPr lang="cs-CZ" sz="20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součet </a:t>
                </a:r>
                <a:r>
                  <a:rPr lang="cs-CZ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čtverců</a:t>
                </a:r>
                <a:r>
                  <a:rPr lang="cs-CZ" sz="2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cs-CZ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cs-CZ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852750"/>
                <a:ext cx="8915400" cy="4525963"/>
              </a:xfrm>
              <a:blipFill>
                <a:blip r:embed="rId3"/>
                <a:stretch>
                  <a:fillRect l="-684" t="-6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921195"/>
              </p:ext>
            </p:extLst>
          </p:nvPr>
        </p:nvGraphicFramePr>
        <p:xfrm>
          <a:off x="4888052" y="2446884"/>
          <a:ext cx="2106202" cy="718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" name="Rovnice" r:id="rId4" imgW="1257300" imgH="431800" progId="">
                  <p:embed/>
                </p:oleObj>
              </mc:Choice>
              <mc:Fallback>
                <p:oleObj name="Rovnice" r:id="rId4" imgW="1257300" imgH="431800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8052" y="2446884"/>
                        <a:ext cx="2106202" cy="7180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508039"/>
              </p:ext>
            </p:extLst>
          </p:nvPr>
        </p:nvGraphicFramePr>
        <p:xfrm>
          <a:off x="5073134" y="4237625"/>
          <a:ext cx="2137025" cy="717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Rovnice" r:id="rId6" imgW="1358900" imgH="457200" progId="">
                  <p:embed/>
                </p:oleObj>
              </mc:Choice>
              <mc:Fallback>
                <p:oleObj name="Rovnice" r:id="rId6" imgW="1358900" imgH="457200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134" y="4237625"/>
                        <a:ext cx="2137025" cy="7173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032393"/>
              </p:ext>
            </p:extLst>
          </p:nvPr>
        </p:nvGraphicFramePr>
        <p:xfrm>
          <a:off x="3928863" y="5270205"/>
          <a:ext cx="2048274" cy="793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0" name="Rovnice" r:id="rId8" imgW="1079280" imgH="419040" progId="">
                  <p:embed/>
                </p:oleObj>
              </mc:Choice>
              <mc:Fallback>
                <p:oleObj name="Rovnice" r:id="rId8" imgW="1079280" imgH="419040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863" y="5270205"/>
                        <a:ext cx="2048274" cy="7932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71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Postup testování: testové kritérium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Platí:</a:t>
            </a:r>
          </a:p>
          <a:p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anglické literatuře nebo v softwarech je možné se setkat i s následujícím označením: </a:t>
            </a:r>
          </a:p>
          <a:p>
            <a:r>
              <a:rPr lang="en-US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i="1" baseline="-25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i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angl.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Difference), </a:t>
            </a:r>
          </a:p>
          <a:p>
            <a:r>
              <a:rPr lang="en-US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i="1" baseline="-25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y,m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i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angl.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Treatment), </a:t>
            </a:r>
          </a:p>
          <a:p>
            <a:r>
              <a:rPr lang="pt-B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i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y,v</a:t>
            </a:r>
            <a:r>
              <a:rPr lang="pt-B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i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t-B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angl. Residual).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514162"/>
              </p:ext>
            </p:extLst>
          </p:nvPr>
        </p:nvGraphicFramePr>
        <p:xfrm>
          <a:off x="1721264" y="2009503"/>
          <a:ext cx="2154936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Rovnice" r:id="rId3" imgW="965200" imgH="241300" progId="">
                  <p:embed/>
                </p:oleObj>
              </mc:Choice>
              <mc:Fallback>
                <p:oleObj name="Rovnice" r:id="rId3" imgW="965200" imgH="24130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264" y="2009503"/>
                        <a:ext cx="2154936" cy="533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125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Postup testování: testové kritérium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739538"/>
            <a:ext cx="8915400" cy="452596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ověření nulové hypotézy použijeme statistiku: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která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 při platnosti nulové hypotézy </a:t>
            </a:r>
            <a:r>
              <a:rPr lang="cs-CZ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Fisherovo</a:t>
            </a:r>
            <a:r>
              <a:rPr lang="cs-CZ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rozdělení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k-1,n-k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dirty="0"/>
              <a:t>	</a:t>
            </a:r>
            <a:endParaRPr lang="cs-CZ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103565"/>
              </p:ext>
            </p:extLst>
          </p:nvPr>
        </p:nvGraphicFramePr>
        <p:xfrm>
          <a:off x="3305147" y="2356990"/>
          <a:ext cx="1205893" cy="1423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Rovnice" r:id="rId3" imgW="685800" imgH="812800" progId="">
                  <p:embed/>
                </p:oleObj>
              </mc:Choice>
              <mc:Fallback>
                <p:oleObj name="Rovnice" r:id="rId3" imgW="685800" imgH="8128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147" y="2356990"/>
                        <a:ext cx="1205893" cy="142362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74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Postup </a:t>
            </a: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testování: kritická hodnota, výsledek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861459"/>
                <a:ext cx="8915400" cy="4525963"/>
              </a:xfrm>
            </p:spPr>
            <p:txBody>
              <a:bodyPr/>
              <a:lstStyle/>
              <a:p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Kritická hodnota je F</a:t>
                </a:r>
                <a:r>
                  <a:rPr lang="cs-CZ" baseline="-25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k-1,n-k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kde 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cs-CZ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 zvolená hladina významnosti. </a:t>
                </a:r>
                <a:endParaRPr lang="cs-CZ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Kritický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obor je dán 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intervalem:</a:t>
                </a:r>
              </a:p>
              <a:p>
                <a:endParaRPr lang="cs-CZ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Kritická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hodnota testu pomocí funkce K = 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F.INV.RT()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nebo v 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tabulkách.</a:t>
                </a:r>
                <a:endParaRPr lang="cs-CZ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861459"/>
                <a:ext cx="8915400" cy="4525963"/>
              </a:xfrm>
              <a:blipFill>
                <a:blip r:embed="rId3"/>
                <a:stretch>
                  <a:fillRect l="-889" t="-9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238317"/>
              </p:ext>
            </p:extLst>
          </p:nvPr>
        </p:nvGraphicFramePr>
        <p:xfrm>
          <a:off x="2910736" y="3232704"/>
          <a:ext cx="2538412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Rovnice" r:id="rId4" imgW="1485900" imgH="228600" progId="">
                  <p:embed/>
                </p:oleObj>
              </mc:Choice>
              <mc:Fallback>
                <p:oleObj name="Rovnice" r:id="rId4" imgW="1485900" imgH="2286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0736" y="3232704"/>
                        <a:ext cx="2538412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256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Výpočet pomocí statistických programů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ANOVA tabulka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701153"/>
              </p:ext>
            </p:extLst>
          </p:nvPr>
        </p:nvGraphicFramePr>
        <p:xfrm>
          <a:off x="1253447" y="2167846"/>
          <a:ext cx="7080658" cy="3958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3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4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4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4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43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74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Zdroj </a:t>
                      </a:r>
                      <a:r>
                        <a:rPr lang="cs-CZ" sz="1600" dirty="0" smtClean="0">
                          <a:effectLst/>
                        </a:rPr>
                        <a:t>proměnlivosti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Součty čtverců odchylek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Počty stupňů volnosti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Průměrné čtverce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Testové kritérium F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74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Faktor 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(meziskupinová variabilita)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S</a:t>
                      </a:r>
                      <a:r>
                        <a:rPr lang="cs-CZ" sz="1600" baseline="-25000" dirty="0" err="1">
                          <a:effectLst/>
                        </a:rPr>
                        <a:t>ym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 – 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S</a:t>
                      </a:r>
                      <a:r>
                        <a:rPr lang="cs-CZ" sz="1600" baseline="-25000" dirty="0" err="1">
                          <a:effectLst/>
                        </a:rPr>
                        <a:t>ym</a:t>
                      </a:r>
                      <a:r>
                        <a:rPr lang="cs-CZ" sz="1600" baseline="-25000" dirty="0">
                          <a:effectLst/>
                        </a:rPr>
                        <a:t> </a:t>
                      </a:r>
                      <a:r>
                        <a:rPr lang="cs-CZ" sz="1600" dirty="0">
                          <a:effectLst/>
                        </a:rPr>
                        <a:t>/(k – 1)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F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74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Reziduální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(vnitroskupinová variabilita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</a:t>
                      </a:r>
                      <a:r>
                        <a:rPr lang="cs-CZ" sz="1600" baseline="-25000">
                          <a:effectLst/>
                        </a:rPr>
                        <a:t>yv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 – k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S</a:t>
                      </a:r>
                      <a:r>
                        <a:rPr lang="cs-CZ" sz="1600" baseline="-25000" dirty="0" err="1">
                          <a:effectLst/>
                        </a:rPr>
                        <a:t>yv</a:t>
                      </a:r>
                      <a:r>
                        <a:rPr lang="cs-CZ" sz="1600" dirty="0">
                          <a:effectLst/>
                        </a:rPr>
                        <a:t> / (n – k)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8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Celkový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</a:t>
                      </a:r>
                      <a:r>
                        <a:rPr lang="cs-CZ" sz="1600" baseline="-25000">
                          <a:effectLst/>
                        </a:rPr>
                        <a:t>y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 – 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54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Korelační poměr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800498"/>
            <a:ext cx="8915400" cy="452596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otázku „Jak silná je vazba mezi nezávislou nominální proměnnou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proměnnou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číselnou?“,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odpovídá hodnota </a:t>
            </a:r>
            <a:r>
              <a:rPr lang="cs-CZ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korelačního poměru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11395"/>
              </p:ext>
            </p:extLst>
          </p:nvPr>
        </p:nvGraphicFramePr>
        <p:xfrm>
          <a:off x="4163480" y="3220214"/>
          <a:ext cx="1505800" cy="1095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Rovnice" r:id="rId3" imgW="736280" imgH="533169" progId="">
                  <p:embed/>
                </p:oleObj>
              </mc:Choice>
              <mc:Fallback>
                <p:oleObj name="Rovnice" r:id="rId3" imgW="736280" imgH="533169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3480" y="3220214"/>
                        <a:ext cx="1505800" cy="109512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546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rozptylu (ANOVA)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855261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Často používaná metoda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marketingovém výzkumu i jiných oblastech datové analýzy. </a:t>
            </a: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umožňuje posoudit vliv různých úrovní/kategorií nějakého kvalitativního nebo kvantitativního znaku na kvantitativní veličinu. </a:t>
            </a: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ANOVA testuje, zda existují rozdíly v populačních průměrech kvantitativního znaku, které náleží různým úrovním znaku kvalitativního.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Například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dovoluje hodnotit účinky různých reklamních kampaní na velikost tržeb z prodeje konkrétního produktu. Různé reklamní kampaně v tomto případě reprezentují různé kategorie sledovaného kvalitativního znaku (znak = reklamní kampaň). Velikost tržeb je pak zmíněný kvantitativní znak. </a:t>
            </a:r>
          </a:p>
        </p:txBody>
      </p:sp>
    </p:spTree>
    <p:extLst>
      <p:ext uri="{BB962C8B-B14F-4D97-AF65-F5344CB8AC3E}">
        <p14:creationId xmlns:p14="http://schemas.microsoft.com/office/powerpoint/2010/main" val="328508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Poměr determinace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718354"/>
            <a:ext cx="8915400" cy="5139646"/>
          </a:xfrm>
        </p:spPr>
        <p:txBody>
          <a:bodyPr>
            <a:normAutofit/>
          </a:bodyPr>
          <a:lstStyle/>
          <a:p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hodnotu korelačního poměru umocníme, dostáváme poměr determinace </a:t>
            </a:r>
            <a:r>
              <a:rPr lang="cs-CZ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Hodnoty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determinačního poměru blízké 1 svědčí o </a:t>
            </a:r>
            <a:r>
              <a:rPr lang="cs-CZ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vysoké závislosti </a:t>
            </a:r>
            <a:r>
              <a:rPr lang="cs-CZ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 proměnnými.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determinace nabývá hodnot z intervalu [0,1]. Čím těsnější je závislost </a:t>
            </a:r>
            <a:r>
              <a:rPr lang="cs-CZ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tím více se hodnota poměru determinace blíží k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jedné. Platí, že </a:t>
            </a:r>
            <a:r>
              <a:rPr lang="cs-CZ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meziskupinový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součet čtverců výrazně převažuje nad vnitroskupinovým součtem čtverců.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Naopak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čím více se poměr determinace blíží k 0, tím menší část z celkového součtu čtverců připadá na </a:t>
            </a:r>
            <a:r>
              <a:rPr lang="cs-CZ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meziskupinový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součet čtverců, a tím menší je závislost znaku </a:t>
            </a:r>
            <a:r>
              <a:rPr lang="cs-CZ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078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 1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464894"/>
              </p:ext>
            </p:extLst>
          </p:nvPr>
        </p:nvGraphicFramePr>
        <p:xfrm>
          <a:off x="1079862" y="3137484"/>
          <a:ext cx="7837716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2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2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2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Pobočka 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Pobočka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Pobočka 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76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25620" y="1842368"/>
            <a:ext cx="84850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Následující tabulka udává počet zákazníků, kteří navštívili 3 pobočky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elefonního operátora během 5 pracovních dní. Našim úkolem je otestovat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nulovou hypotézu, že průměrný počet zákazníků byl ve všech pobočkách stejný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51717" y="5599612"/>
            <a:ext cx="8344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Tuto úlohu si vyřešíme Excelu. Určíme i korelační poměr a poměr determinace.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90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Řešení v Excelu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921114"/>
              </p:ext>
            </p:extLst>
          </p:nvPr>
        </p:nvGraphicFramePr>
        <p:xfrm>
          <a:off x="1210490" y="1672042"/>
          <a:ext cx="7367450" cy="38854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2847">
                  <a:extLst>
                    <a:ext uri="{9D8B030D-6E8A-4147-A177-3AD203B41FA5}">
                      <a16:colId xmlns:a16="http://schemas.microsoft.com/office/drawing/2014/main" val="935488383"/>
                    </a:ext>
                  </a:extLst>
                </a:gridCol>
                <a:gridCol w="817188">
                  <a:extLst>
                    <a:ext uri="{9D8B030D-6E8A-4147-A177-3AD203B41FA5}">
                      <a16:colId xmlns:a16="http://schemas.microsoft.com/office/drawing/2014/main" val="3168172546"/>
                    </a:ext>
                  </a:extLst>
                </a:gridCol>
                <a:gridCol w="1021483">
                  <a:extLst>
                    <a:ext uri="{9D8B030D-6E8A-4147-A177-3AD203B41FA5}">
                      <a16:colId xmlns:a16="http://schemas.microsoft.com/office/drawing/2014/main" val="1578522139"/>
                    </a:ext>
                  </a:extLst>
                </a:gridCol>
                <a:gridCol w="1021483">
                  <a:extLst>
                    <a:ext uri="{9D8B030D-6E8A-4147-A177-3AD203B41FA5}">
                      <a16:colId xmlns:a16="http://schemas.microsoft.com/office/drawing/2014/main" val="1877404247"/>
                    </a:ext>
                  </a:extLst>
                </a:gridCol>
                <a:gridCol w="1021483">
                  <a:extLst>
                    <a:ext uri="{9D8B030D-6E8A-4147-A177-3AD203B41FA5}">
                      <a16:colId xmlns:a16="http://schemas.microsoft.com/office/drawing/2014/main" val="1116737812"/>
                    </a:ext>
                  </a:extLst>
                </a:gridCol>
                <a:gridCol w="1021483">
                  <a:extLst>
                    <a:ext uri="{9D8B030D-6E8A-4147-A177-3AD203B41FA5}">
                      <a16:colId xmlns:a16="http://schemas.microsoft.com/office/drawing/2014/main" val="3021341497"/>
                    </a:ext>
                  </a:extLst>
                </a:gridCol>
                <a:gridCol w="1021483">
                  <a:extLst>
                    <a:ext uri="{9D8B030D-6E8A-4147-A177-3AD203B41FA5}">
                      <a16:colId xmlns:a16="http://schemas.microsoft.com/office/drawing/2014/main" val="1367922019"/>
                    </a:ext>
                  </a:extLst>
                </a:gridCol>
              </a:tblGrid>
              <a:tr h="25224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Anova</a:t>
                      </a:r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jeden faktor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7996965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3099080"/>
                  </a:ext>
                </a:extLst>
              </a:tr>
              <a:tr h="2637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Faktor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91235789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Výběr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Součet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Průměr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Rozptyl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3402717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Sloupec 1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15612193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Sloupec 2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53426633"/>
                  </a:ext>
                </a:extLst>
              </a:tr>
              <a:tr h="2637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Sloupec 3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43576880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54770724"/>
                  </a:ext>
                </a:extLst>
              </a:tr>
              <a:tr h="2637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ANOVA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75892317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Zdroj variability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Rozdíl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Hodnota P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krit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85485115"/>
                  </a:ext>
                </a:extLst>
              </a:tr>
              <a:tr h="3859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Mezi 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výběry (</a:t>
                      </a:r>
                      <a:r>
                        <a:rPr lang="cs-CZ" sz="14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cs-CZ" sz="11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ym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0.05431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3.885294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5386947"/>
                  </a:ext>
                </a:extLst>
              </a:tr>
              <a:tr h="40792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Všechny 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výběry (</a:t>
                      </a:r>
                      <a:r>
                        <a:rPr lang="cs-CZ" sz="14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Syv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1.333333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3712307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45478555"/>
                  </a:ext>
                </a:extLst>
              </a:tr>
              <a:tr h="2637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(</a:t>
                      </a:r>
                      <a:r>
                        <a:rPr lang="cs-CZ" sz="14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cs-CZ" sz="11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0962159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210490" y="5756366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Závěr: H0 přijímáme.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3734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Řešení v Excelu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003390"/>
              </p:ext>
            </p:extLst>
          </p:nvPr>
        </p:nvGraphicFramePr>
        <p:xfrm>
          <a:off x="1190897" y="2166252"/>
          <a:ext cx="7524206" cy="1871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3546">
                  <a:extLst>
                    <a:ext uri="{9D8B030D-6E8A-4147-A177-3AD203B41FA5}">
                      <a16:colId xmlns:a16="http://schemas.microsoft.com/office/drawing/2014/main" val="935488383"/>
                    </a:ext>
                  </a:extLst>
                </a:gridCol>
                <a:gridCol w="834575">
                  <a:extLst>
                    <a:ext uri="{9D8B030D-6E8A-4147-A177-3AD203B41FA5}">
                      <a16:colId xmlns:a16="http://schemas.microsoft.com/office/drawing/2014/main" val="3168172546"/>
                    </a:ext>
                  </a:extLst>
                </a:gridCol>
                <a:gridCol w="1043217">
                  <a:extLst>
                    <a:ext uri="{9D8B030D-6E8A-4147-A177-3AD203B41FA5}">
                      <a16:colId xmlns:a16="http://schemas.microsoft.com/office/drawing/2014/main" val="1578522139"/>
                    </a:ext>
                  </a:extLst>
                </a:gridCol>
                <a:gridCol w="1043217">
                  <a:extLst>
                    <a:ext uri="{9D8B030D-6E8A-4147-A177-3AD203B41FA5}">
                      <a16:colId xmlns:a16="http://schemas.microsoft.com/office/drawing/2014/main" val="1877404247"/>
                    </a:ext>
                  </a:extLst>
                </a:gridCol>
                <a:gridCol w="1043217">
                  <a:extLst>
                    <a:ext uri="{9D8B030D-6E8A-4147-A177-3AD203B41FA5}">
                      <a16:colId xmlns:a16="http://schemas.microsoft.com/office/drawing/2014/main" val="1116737812"/>
                    </a:ext>
                  </a:extLst>
                </a:gridCol>
                <a:gridCol w="1043217">
                  <a:extLst>
                    <a:ext uri="{9D8B030D-6E8A-4147-A177-3AD203B41FA5}">
                      <a16:colId xmlns:a16="http://schemas.microsoft.com/office/drawing/2014/main" val="3021341497"/>
                    </a:ext>
                  </a:extLst>
                </a:gridCol>
                <a:gridCol w="1043217">
                  <a:extLst>
                    <a:ext uri="{9D8B030D-6E8A-4147-A177-3AD203B41FA5}">
                      <a16:colId xmlns:a16="http://schemas.microsoft.com/office/drawing/2014/main" val="1367922019"/>
                    </a:ext>
                  </a:extLst>
                </a:gridCol>
              </a:tblGrid>
              <a:tr h="3022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Zdroj variability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Rozdíl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Hodnota P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</a:t>
                      </a:r>
                      <a:r>
                        <a:rPr lang="cs-CZ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85485115"/>
                  </a:ext>
                </a:extLst>
              </a:tr>
              <a:tr h="46240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Mezi 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výběry (</a:t>
                      </a:r>
                      <a:r>
                        <a:rPr lang="cs-CZ" sz="14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cs-CZ" sz="11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ym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0.05431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3.885294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5386947"/>
                  </a:ext>
                </a:extLst>
              </a:tr>
              <a:tr h="48877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Všechny výběry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1.333333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3712307"/>
                  </a:ext>
                </a:extLst>
              </a:tr>
              <a:tr h="302237"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45478555"/>
                  </a:ext>
                </a:extLst>
              </a:tr>
              <a:tr h="3159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(</a:t>
                      </a:r>
                      <a:r>
                        <a:rPr lang="cs-CZ" sz="14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cs-CZ" sz="11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096215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541416" y="4423953"/>
                <a:ext cx="2786744" cy="566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26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=0,38</m:t>
                    </m:r>
                  </m:oMath>
                </a14:m>
                <a:r>
                  <a:rPr lang="cs-CZ" dirty="0" smtClean="0"/>
                  <a:t>.</a:t>
                </a:r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416" y="4423953"/>
                <a:ext cx="2786744" cy="566052"/>
              </a:xfrm>
              <a:prstGeom prst="rect">
                <a:avLst/>
              </a:prstGeom>
              <a:blipFill>
                <a:blip r:embed="rId2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541416" y="4990005"/>
                <a:ext cx="11248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=0,62</m:t>
                    </m:r>
                  </m:oMath>
                </a14:m>
                <a:r>
                  <a:rPr lang="cs-CZ" dirty="0" smtClean="0"/>
                  <a:t>.</a:t>
                </a:r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416" y="4990005"/>
                <a:ext cx="1124860" cy="369332"/>
              </a:xfrm>
              <a:prstGeom prst="rect">
                <a:avLst/>
              </a:prstGeom>
              <a:blipFill>
                <a:blip r:embed="rId3"/>
                <a:stretch>
                  <a:fillRect t="-10000" r="-3804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9612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 2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Následující tabulka reprezentuje údaje získané nezávislými náhodnými výběry. Sledovaným faktorem je v tomto případě oktanové číslo pohonné směsi užívané v automobilech (90, 91, 95, 98). Máme tedy čtyři úrovně faktoru. Pro každou tuto úroveň byly náhodným výběrem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čtyř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řidičů zjištěny spotřeby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automobilů. Zajímá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nás otázka, zda oktanové číslo ovlivňuje (statisticky významně) úroveň spotřeby.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Úlohu řešte v Excelu, alfa = 0,05.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22168"/>
              </p:ext>
            </p:extLst>
          </p:nvPr>
        </p:nvGraphicFramePr>
        <p:xfrm>
          <a:off x="2664824" y="3517034"/>
          <a:ext cx="4998719" cy="269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0171">
                  <a:extLst>
                    <a:ext uri="{9D8B030D-6E8A-4147-A177-3AD203B41FA5}">
                      <a16:colId xmlns:a16="http://schemas.microsoft.com/office/drawing/2014/main" val="1599516979"/>
                    </a:ext>
                  </a:extLst>
                </a:gridCol>
                <a:gridCol w="952137">
                  <a:extLst>
                    <a:ext uri="{9D8B030D-6E8A-4147-A177-3AD203B41FA5}">
                      <a16:colId xmlns:a16="http://schemas.microsoft.com/office/drawing/2014/main" val="1130445670"/>
                    </a:ext>
                  </a:extLst>
                </a:gridCol>
                <a:gridCol w="952137">
                  <a:extLst>
                    <a:ext uri="{9D8B030D-6E8A-4147-A177-3AD203B41FA5}">
                      <a16:colId xmlns:a16="http://schemas.microsoft.com/office/drawing/2014/main" val="219234601"/>
                    </a:ext>
                  </a:extLst>
                </a:gridCol>
                <a:gridCol w="952137">
                  <a:extLst>
                    <a:ext uri="{9D8B030D-6E8A-4147-A177-3AD203B41FA5}">
                      <a16:colId xmlns:a16="http://schemas.microsoft.com/office/drawing/2014/main" val="1447098486"/>
                    </a:ext>
                  </a:extLst>
                </a:gridCol>
                <a:gridCol w="952137">
                  <a:extLst>
                    <a:ext uri="{9D8B030D-6E8A-4147-A177-3AD203B41FA5}">
                      <a16:colId xmlns:a16="http://schemas.microsoft.com/office/drawing/2014/main" val="4083280013"/>
                    </a:ext>
                  </a:extLst>
                </a:gridCol>
              </a:tblGrid>
              <a:tr h="44869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Faktor (oktanové číslo)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315080"/>
                  </a:ext>
                </a:extLst>
              </a:tr>
              <a:tr h="448696">
                <a:tc rowSpan="5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Spotřeba (červeně v litrech na 100 km)</a:t>
                      </a:r>
                    </a:p>
                    <a:p>
                      <a:pPr algn="ctr" fontAlgn="b"/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90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91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95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98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6116056"/>
                  </a:ext>
                </a:extLst>
              </a:tr>
              <a:tr h="4486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8,1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7,7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60492458"/>
                  </a:ext>
                </a:extLst>
              </a:tr>
              <a:tr h="4486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47610878"/>
                  </a:ext>
                </a:extLst>
              </a:tr>
              <a:tr h="4486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25292343"/>
                  </a:ext>
                </a:extLst>
              </a:tr>
              <a:tr h="4486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55428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005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 </a:t>
            </a: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Pomocí ANOVY zjistěte, zda se mezi věkovými skupinami odlišuje čas strávený denně na internetu. Data 16 respondentů jsou uvedena v tabulce níže. Úlohu řešte v Excelu, alfa = 0,05.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330341"/>
              </p:ext>
            </p:extLst>
          </p:nvPr>
        </p:nvGraphicFramePr>
        <p:xfrm>
          <a:off x="2360024" y="2994520"/>
          <a:ext cx="5268685" cy="2936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4449">
                  <a:extLst>
                    <a:ext uri="{9D8B030D-6E8A-4147-A177-3AD203B41FA5}">
                      <a16:colId xmlns:a16="http://schemas.microsoft.com/office/drawing/2014/main" val="1599516979"/>
                    </a:ext>
                  </a:extLst>
                </a:gridCol>
                <a:gridCol w="1003559">
                  <a:extLst>
                    <a:ext uri="{9D8B030D-6E8A-4147-A177-3AD203B41FA5}">
                      <a16:colId xmlns:a16="http://schemas.microsoft.com/office/drawing/2014/main" val="1130445670"/>
                    </a:ext>
                  </a:extLst>
                </a:gridCol>
                <a:gridCol w="1003559">
                  <a:extLst>
                    <a:ext uri="{9D8B030D-6E8A-4147-A177-3AD203B41FA5}">
                      <a16:colId xmlns:a16="http://schemas.microsoft.com/office/drawing/2014/main" val="219234601"/>
                    </a:ext>
                  </a:extLst>
                </a:gridCol>
                <a:gridCol w="1003559">
                  <a:extLst>
                    <a:ext uri="{9D8B030D-6E8A-4147-A177-3AD203B41FA5}">
                      <a16:colId xmlns:a16="http://schemas.microsoft.com/office/drawing/2014/main" val="1447098486"/>
                    </a:ext>
                  </a:extLst>
                </a:gridCol>
                <a:gridCol w="1003559">
                  <a:extLst>
                    <a:ext uri="{9D8B030D-6E8A-4147-A177-3AD203B41FA5}">
                      <a16:colId xmlns:a16="http://schemas.microsoft.com/office/drawing/2014/main" val="4083280013"/>
                    </a:ext>
                  </a:extLst>
                </a:gridCol>
              </a:tblGrid>
              <a:tr h="48933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Věk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315080"/>
                  </a:ext>
                </a:extLst>
              </a:tr>
              <a:tr h="489336">
                <a:tc rowSpan="5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Čas strávený na internetu (hod.)</a:t>
                      </a:r>
                      <a:endParaRPr lang="cs-CZ" sz="1800" b="1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15-24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25-34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35-44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45-54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6116056"/>
                  </a:ext>
                </a:extLst>
              </a:tr>
              <a:tr h="4893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60492458"/>
                  </a:ext>
                </a:extLst>
              </a:tr>
              <a:tr h="4893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47610878"/>
                  </a:ext>
                </a:extLst>
              </a:tr>
              <a:tr h="4893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25292343"/>
                  </a:ext>
                </a:extLst>
              </a:tr>
              <a:tr h="4893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55428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6963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1227909"/>
            <a:ext cx="8915400" cy="1600200"/>
          </a:xfrm>
        </p:spPr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1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Aplikace ANOVY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695995"/>
            <a:ext cx="8915400" cy="452596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Nejdůležitější aplikací ANOVY je test rovnosti tří a více výběrových průměrů.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Máme-li dva (výběrové) soubory, testujeme rovnost jejich středních hodnot pomocí Studentova t-testu.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Máme-li však tři a více souborů, musíme použít ANOVU.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347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idea ANOVY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2000796"/>
            <a:ext cx="8915400" cy="452596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Matematicky spočívá základní myšlenka analýzy rozptylu v rozkladu celkového rozptylu kvantitativního znaku na dílčí rozptyly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meziskupinový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vnitroskupinový) příslušející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jednotlivým vlivům, které tuto variabilitu způsobují.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Kromě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dílčích rozptylů je složkou celkového rozptylu také reziduální rozptyl, způsobený nepostiženými vlivy. </a:t>
            </a:r>
          </a:p>
        </p:txBody>
      </p:sp>
    </p:spTree>
    <p:extLst>
      <p:ext uri="{BB962C8B-B14F-4D97-AF65-F5344CB8AC3E}">
        <p14:creationId xmlns:p14="http://schemas.microsoft.com/office/powerpoint/2010/main" val="268783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Rozdělení ANOVY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739538"/>
            <a:ext cx="8915400" cy="452596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 počtu analyzovaných faktorů rozlišujeme: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jednofaktorovou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buFontTx/>
              <a:buChar char="-"/>
            </a:pP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voufaktorovou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vícefaktorovou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analýzu rozptylu.</a:t>
            </a:r>
          </a:p>
          <a:p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Hovoříme také o jednoduchém a dvojném třídění, případně o tříděních vyšší úrovně (trojném, čtverném a podobně).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08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104503"/>
            <a:ext cx="8915400" cy="1600200"/>
          </a:xfrm>
        </p:spPr>
        <p:txBody>
          <a:bodyPr/>
          <a:lstStyle/>
          <a:p>
            <a:r>
              <a:rPr lang="cs-CZ" sz="4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Jednofaktorová</a:t>
            </a:r>
            <a:r>
              <a:rPr lang="cs-CZ" sz="4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ANOVA </a:t>
            </a:r>
            <a:endParaRPr lang="cs-CZ" sz="4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817915"/>
                <a:ext cx="8915400" cy="4525963"/>
              </a:xfrm>
            </p:spPr>
            <p:txBody>
              <a:bodyPr/>
              <a:lstStyle/>
              <a:p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Často se vyskytuje situace, kdy máme </a:t>
                </a:r>
                <a:r>
                  <a:rPr lang="cs-CZ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nezávislých náhodných výběrů, které obecně nepocházejí z jednoho základního souboru. </a:t>
                </a:r>
                <a:endParaRPr lang="cs-CZ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Tyto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výběry jsou rozsahu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</m:oMath>
                </a14:m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což jsou obecně různá přirozená čísla. Číslo </a:t>
                </a:r>
                <a:r>
                  <a:rPr lang="cs-CZ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může být 2, 3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,...</a:t>
                </a:r>
              </a:p>
              <a:p>
                <a:endParaRPr lang="cs-CZ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každém z těchto náhodných výběrů je znám výběrový průměr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cs-CZ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také výběrový rozptyl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Index </a:t>
                </a:r>
                <a:r>
                  <a:rPr lang="cs-CZ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1,2,..., </a:t>
                </a:r>
                <a:r>
                  <a:rPr lang="cs-CZ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vyjadřuje, o který 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výběr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jde.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817915"/>
                <a:ext cx="8915400" cy="4525963"/>
              </a:xfrm>
              <a:blipFill>
                <a:blip r:embed="rId2"/>
                <a:stretch>
                  <a:fillRect l="-889" t="-9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199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Rozdělení podle statistického znaku</a:t>
            </a:r>
            <a:endParaRPr lang="cs-CZ" sz="4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783081"/>
                <a:ext cx="8915400" cy="4525963"/>
              </a:xfrm>
            </p:spPr>
            <p:txBody>
              <a:bodyPr>
                <a:normAutofit/>
              </a:bodyPr>
              <a:lstStyle/>
              <a:p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Základní 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soubor rozdělíme podle určitého třídícího statistického znaku </a:t>
                </a:r>
                <a:r>
                  <a:rPr lang="cs-CZ" sz="2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do k skupin a z každé z těchto k populací vybíráme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sz="2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sz="22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samostatně 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prvků. </a:t>
                </a:r>
                <a:endParaRPr lang="cs-CZ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Znak </a:t>
                </a:r>
                <a:r>
                  <a:rPr lang="cs-CZ" sz="2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 pak označuje jako </a:t>
                </a:r>
                <a:r>
                  <a:rPr lang="cs-CZ" sz="2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faktor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jehož úrovně, respektive kategorie jsou předem stanoveny a hovoří se proto často o </a:t>
                </a:r>
                <a:r>
                  <a:rPr lang="cs-CZ" sz="2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faktoru kontrolovaném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nebo </a:t>
                </a:r>
                <a:r>
                  <a:rPr lang="cs-CZ" sz="2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faktoru pozorovaném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např. věková skupina, druh výrobku, typ reklamy, typ služby apod. </a:t>
                </a:r>
                <a:endParaRPr lang="cs-CZ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Faktor </a:t>
                </a:r>
                <a:r>
                  <a:rPr lang="cs-CZ" sz="2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má </a:t>
                </a:r>
                <a:r>
                  <a:rPr lang="cs-CZ" sz="2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úrovní (kategorií) a potenciálně ovlivňuje statistický znak </a:t>
                </a:r>
                <a:r>
                  <a:rPr lang="cs-CZ" sz="2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jenž má </a:t>
                </a:r>
                <a:r>
                  <a:rPr lang="cs-CZ" sz="2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kvantitativní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tedy číselnou povahu.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783081"/>
                <a:ext cx="8915400" cy="4525963"/>
              </a:xfrm>
              <a:blipFill>
                <a:blip r:embed="rId2"/>
                <a:stretch>
                  <a:fillRect l="-752" t="-809" r="-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90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17714"/>
            <a:ext cx="8915400" cy="1382486"/>
          </a:xfrm>
        </p:spPr>
        <p:txBody>
          <a:bodyPr/>
          <a:lstStyle/>
          <a:p>
            <a:r>
              <a:rPr lang="cs-CZ" sz="4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Princip výpočtu</a:t>
            </a:r>
            <a:endParaRPr lang="cs-CZ" sz="4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852749"/>
            <a:ext cx="8915400" cy="5170469"/>
          </a:xfrm>
        </p:spPr>
        <p:txBody>
          <a:bodyPr>
            <a:normAutofit/>
          </a:bodyPr>
          <a:lstStyle/>
          <a:p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analýzy rozptylu ANOVA spočívá v tom, že se celková variabilita měřená součtem čtverců odchylek zjištěných hodnot od celkového průměru rozdělí na variabilitu uvnitř jednotlivých výběrů a na variabilitu mezi jednotlivými výběry. </a:t>
            </a: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rozptylu je statistickým </a:t>
            </a:r>
            <a:r>
              <a:rPr lang="cs-CZ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testem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ANOVA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 stejně jako i jiné statistické testy předpoklady svého použití. V případě ANOVA se předpokládá, že každý z k náhodných výběrů, s nimiž pracujeme, pochází z populace řídící se normálním rozdělením, že tato normální rozdělení mají stejný rozptyl a výběry jsou nezávislé. </a:t>
            </a:r>
          </a:p>
        </p:txBody>
      </p:sp>
    </p:spTree>
    <p:extLst>
      <p:ext uri="{BB962C8B-B14F-4D97-AF65-F5344CB8AC3E}">
        <p14:creationId xmlns:p14="http://schemas.microsoft.com/office/powerpoint/2010/main" val="151811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ANOVA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470" y="1881051"/>
            <a:ext cx="8163059" cy="4245112"/>
          </a:xfrm>
        </p:spPr>
      </p:pic>
    </p:spTree>
    <p:extLst>
      <p:ext uri="{BB962C8B-B14F-4D97-AF65-F5344CB8AC3E}">
        <p14:creationId xmlns:p14="http://schemas.microsoft.com/office/powerpoint/2010/main" val="3091048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232</TotalTime>
  <Words>1126</Words>
  <Application>Microsoft Office PowerPoint</Application>
  <PresentationFormat>A4 (210 × 297 mm)</PresentationFormat>
  <Paragraphs>274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5" baseType="lpstr">
      <vt:lpstr>Arial</vt:lpstr>
      <vt:lpstr>Calibri</vt:lpstr>
      <vt:lpstr>Cambria Math</vt:lpstr>
      <vt:lpstr>Century Gothic</vt:lpstr>
      <vt:lpstr>Courier New</vt:lpstr>
      <vt:lpstr>Palatino Linotype</vt:lpstr>
      <vt:lpstr>Times New Roman</vt:lpstr>
      <vt:lpstr>Exekutivní</vt:lpstr>
      <vt:lpstr>Rovnice</vt:lpstr>
      <vt:lpstr>ANALÝZA ROZPTYLU </vt:lpstr>
      <vt:lpstr>Analýza rozptylu (ANOVA)</vt:lpstr>
      <vt:lpstr>Aplikace ANOVY</vt:lpstr>
      <vt:lpstr>Základní idea ANOVY</vt:lpstr>
      <vt:lpstr>Rozdělení ANOVY</vt:lpstr>
      <vt:lpstr>Jednofaktorová ANOVA </vt:lpstr>
      <vt:lpstr>Rozdělení podle statistického znaku</vt:lpstr>
      <vt:lpstr>Princip výpočtu</vt:lpstr>
      <vt:lpstr>ANOVA</vt:lpstr>
      <vt:lpstr>ANOVA</vt:lpstr>
      <vt:lpstr>ANOVA</vt:lpstr>
      <vt:lpstr>Postup testování: nulová hypotéza</vt:lpstr>
      <vt:lpstr>Postup testování: testové kritérium</vt:lpstr>
      <vt:lpstr>Postup testování: testové kritérium</vt:lpstr>
      <vt:lpstr>Postup testování: testové kritérium</vt:lpstr>
      <vt:lpstr>Postup testování: testové kritérium</vt:lpstr>
      <vt:lpstr>Postup testování: kritická hodnota, výsledek</vt:lpstr>
      <vt:lpstr>Výpočet pomocí statistických programů</vt:lpstr>
      <vt:lpstr>Korelační poměr</vt:lpstr>
      <vt:lpstr>Poměr determinace</vt:lpstr>
      <vt:lpstr>Příklad 1</vt:lpstr>
      <vt:lpstr>Řešení v Excelu</vt:lpstr>
      <vt:lpstr>Řešení v Excelu</vt:lpstr>
      <vt:lpstr>Příklad 2</vt:lpstr>
      <vt:lpstr>Příklad 3</vt:lpstr>
      <vt:lpstr>    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ROZPTYLU </dc:title>
  <dc:creator>student</dc:creator>
  <cp:lastModifiedBy>Jirka</cp:lastModifiedBy>
  <cp:revision>47</cp:revision>
  <dcterms:created xsi:type="dcterms:W3CDTF">2015-10-29T09:47:51Z</dcterms:created>
  <dcterms:modified xsi:type="dcterms:W3CDTF">2024-11-24T10:35:59Z</dcterms:modified>
</cp:coreProperties>
</file>