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300" r:id="rId18"/>
    <p:sldId id="293" r:id="rId19"/>
    <p:sldId id="294" r:id="rId20"/>
    <p:sldId id="295" r:id="rId21"/>
    <p:sldId id="263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661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6899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663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56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264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716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3339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0671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900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488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1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435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686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664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680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846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675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357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programování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Historie programování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Radomír Perzina,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Nový projekt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46">
            <a:extLst>
              <a:ext uri="{FF2B5EF4-FFF2-40B4-BE49-F238E27FC236}">
                <a16:creationId xmlns:a16="http://schemas.microsoft.com/office/drawing/2014/main" id="{17DCA243-1E2C-4965-A3B5-C6E5E19EB53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20545" y="890905"/>
            <a:ext cx="5502910" cy="336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192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Typ projektu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47">
            <a:extLst>
              <a:ext uri="{FF2B5EF4-FFF2-40B4-BE49-F238E27FC236}">
                <a16:creationId xmlns:a16="http://schemas.microsoft.com/office/drawing/2014/main" id="{117772DE-1671-476A-88A0-3F31BFC4F46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475656" y="831995"/>
            <a:ext cx="5502910" cy="381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709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Název projektu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49">
            <a:extLst>
              <a:ext uri="{FF2B5EF4-FFF2-40B4-BE49-F238E27FC236}">
                <a16:creationId xmlns:a16="http://schemas.microsoft.com/office/drawing/2014/main" id="{0A4E4D27-614A-418B-8DA1-3B700013A23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619672" y="817548"/>
            <a:ext cx="5502910" cy="382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272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Hello </a:t>
            </a:r>
            <a:r>
              <a:rPr lang="cs-CZ" dirty="0" err="1"/>
              <a:t>World</a:t>
            </a:r>
            <a:r>
              <a:rPr lang="cs-CZ" dirty="0"/>
              <a:t> aplikace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50">
            <a:extLst>
              <a:ext uri="{FF2B5EF4-FFF2-40B4-BE49-F238E27FC236}">
                <a16:creationId xmlns:a16="http://schemas.microsoft.com/office/drawing/2014/main" id="{406141A6-FED1-4CE4-87D1-6F90AE681DD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115616" y="887185"/>
            <a:ext cx="6408712" cy="361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545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Spuštění programu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52">
            <a:extLst>
              <a:ext uri="{FF2B5EF4-FFF2-40B4-BE49-F238E27FC236}">
                <a16:creationId xmlns:a16="http://schemas.microsoft.com/office/drawing/2014/main" id="{94D90A40-9900-40EA-8500-BD6E093B744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115616" y="946150"/>
            <a:ext cx="5832648" cy="356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688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Bod přerušení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59">
            <a:extLst>
              <a:ext uri="{FF2B5EF4-FFF2-40B4-BE49-F238E27FC236}">
                <a16:creationId xmlns:a16="http://schemas.microsoft.com/office/drawing/2014/main" id="{BB802A57-B186-4DD3-922A-4AEE8D0D3FB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71600" y="1094104"/>
            <a:ext cx="6120680" cy="349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92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Ladění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60">
            <a:extLst>
              <a:ext uri="{FF2B5EF4-FFF2-40B4-BE49-F238E27FC236}">
                <a16:creationId xmlns:a16="http://schemas.microsoft.com/office/drawing/2014/main" id="{AC75B94B-646A-492C-ADD8-EE5AB0A803E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820545" y="822960"/>
            <a:ext cx="5502910" cy="349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391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Krokování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62">
            <a:extLst>
              <a:ext uri="{FF2B5EF4-FFF2-40B4-BE49-F238E27FC236}">
                <a16:creationId xmlns:a16="http://schemas.microsoft.com/office/drawing/2014/main" id="{616B63FB-5B06-4591-BF10-F94CA9D3D03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979712" y="915566"/>
            <a:ext cx="4392488" cy="361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47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Ladění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63">
            <a:extLst>
              <a:ext uri="{FF2B5EF4-FFF2-40B4-BE49-F238E27FC236}">
                <a16:creationId xmlns:a16="http://schemas.microsoft.com/office/drawing/2014/main" id="{4007256F-8FEC-455A-A3C0-93C1394341A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68732" y="915566"/>
            <a:ext cx="6123548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43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Ukončení ladění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63">
            <a:extLst>
              <a:ext uri="{FF2B5EF4-FFF2-40B4-BE49-F238E27FC236}">
                <a16:creationId xmlns:a16="http://schemas.microsoft.com/office/drawing/2014/main" id="{3977A6D0-90D9-4CBF-84B1-8CEFC7C841F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83568" y="915566"/>
            <a:ext cx="648072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47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Historie programování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 C</a:t>
            </a:r>
            <a:r>
              <a:rPr lang="en-US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 Visual Studio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projektu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Ladění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Odstranění bodů přerušení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66">
            <a:extLst>
              <a:ext uri="{FF2B5EF4-FFF2-40B4-BE49-F238E27FC236}">
                <a16:creationId xmlns:a16="http://schemas.microsoft.com/office/drawing/2014/main" id="{131B1DE0-DB70-49D5-AE7D-40E58A68484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316488" y="909259"/>
            <a:ext cx="5559767" cy="360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246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Historie</a:t>
            </a:r>
            <a:r>
              <a:rPr lang="en-US" dirty="0"/>
              <a:t> </a:t>
            </a:r>
            <a:r>
              <a:rPr lang="cs-CZ" dirty="0"/>
              <a:t>programování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Historie informatiky nebo, chcete-li, výpočetní techniky začíná už v době starověkých civilizací výpočetními pomůckami (abakus, čínské počítací hůlky) a pokračuje v novověku od dob renesance dokonalejšími mechanickými kalkulátory buď digitálními (konstrukce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Shickardova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Pascalova, Leibnizova,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Colmarova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Odhnerova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nebo analogovými (logaritmické pravítko), aby v 19. století mechanická etapa vývoje vyvrcholila velkolepými projekty jednoúčelových počítačů – diferenčních strojů, jež dokázaly automaticky počítat a tisknout tabulky matematických funkcí, a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Hollerithových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děrnoštítkových systémů, jež dokázaly zpracovávat rozsáhlé relační databáze.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427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Historie</a:t>
            </a:r>
            <a:r>
              <a:rPr lang="en-US" dirty="0"/>
              <a:t> </a:t>
            </a:r>
            <a:r>
              <a:rPr lang="cs-CZ" dirty="0"/>
              <a:t>programování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generace počítačů se programovala ručním propojováním vodičů (propojováním zdířek spojovacími vodiči na ovládacím panelu, přepínáním přepínačů apod.), k němuž s o něco později přidalo čtení vstupních instrukcí a dat z papírové děrné pásky. Přeprogramování počítače na jinou úlohu byl pracný úkon, který vyžadoval trpělivost a pečlivost a souhru několika členů týmu. Kromě programátorů, kteří vymysleli a zapsali algoritmus, byli potřeba kodéři, kteří přepsali celý program do posloupnosti dvojkových čísel a operátoři, kteří řídili vlastní spuštění a provedení kódu. Ladění programu bylo velmi obtížné a časově náročné, protože pro něj neexistovaly žádné pomůcky.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483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Basic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populárním jazykem je pro svoji jednoduchost BASIC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Bigginer’s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All-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Symbolic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který roku 1963 navrhli John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Kemeny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(1926 – 1992) a Thomas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Kurtz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(*1928) a který zažil obrovský rozmach v 80. letech jako základní programovací nástroj na osmibitových domácích počítačích a v současnosti zažívá comeback díky firmě Microsoft a jejím produktům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Basic, MS Office (makrojazyk VBA) a MS Internet Explorer (skriptovací jazyk VB Script).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 významným jazykem začátku 70. let byl v roce 1972 programovací jazyk C. Jeho autorem je Denis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Ritchie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(*1941). Referenční příručku „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Lan-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guage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napsal v roce 1978 společně s Brianem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Kernighanem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(*1941). Popsaná verze se stala de facto standardem K&amp;R jazyka C. 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45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Objektově orientované jazyky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přelomu 60. a 70. let se objevují také první objektově orientované jazyky. Nejprve jazyk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norských informatiků Ole-Johana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Dahla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(1931 – 2002) a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Kristena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Nigaar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-da (1926 – 2002), který sice nebyl masově rozšířený, ale svým přístupem k řešení problémů položil základy objektově orientovaného programování. Na práce norských průkopníků pak navázal americký počítačový vědec Alan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(*1940) s jazykem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Smalltalk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svou důslednou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objektovostí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byl mimo jiné vhodný k programování grafických aplikací. Díky tomu se Allan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stal také tvůrcem grafického uživatelského rozhraní se systémem překrývajících se oken, jaké známe z moderních operačních systémů pro osobní počítače. Zajímavé je, že Alana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kromě prací norských předchůdců ovlivnil také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Seymour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(autor jazyka LOGO), který ho přivedl ke studiu konstruktivismu.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89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Jazyk C</a:t>
            </a:r>
            <a:r>
              <a:rPr lang="en-US" dirty="0"/>
              <a:t>#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 C# je vysokoúrovňový objektově orientovaný programovací jazyk vyvinutý v roce 2002 firmou Microsoft zároveň s platformou .NET Framework, později schválený standardizačními komisemi ECMA (ECMA-334) a ISO (ISO/IEC 23270). Jazyk C# je založen na jazycích C++ a Java a je tedy nepřímým potomkem jazyka C, ze kterého čer-pá syntaxi.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jazyka C# (vyslovované anglicky jako C Sharp, /siː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šaːp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/) je odvozen z hudební notace, kde křížek označuje zvýšení noty o půl tónu a v tomto případě by označoval notu cis, tedy C zvýšené o půl tónu. Podobně vznikl název jazyka C++ jako zlepšení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ja-zyka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C: „++“ totiž v syntaxi jazyka C znamená zvýšení hodnoty proměnné o 1. Křížek na počítačové klávesnici (#) a křížek v hudební nauce (♯) jsou dva odlišné znaky.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60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US" dirty="0" err="1"/>
              <a:t>Jazyk</a:t>
            </a:r>
            <a:r>
              <a:rPr lang="en-US" dirty="0"/>
              <a:t> C#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Jazyk C# podobně jako jazyk Java využívá pro svoji činnost takzvaný virtuální stroj. Zdrojový kód v jazyce C# je nejprve přeložen do tzv. mezikódu, kterému říkáme CIL (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Intermediate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Jedná se v podstatě o strojový (binární) kód, který má ale o poznání jednodušší instrukční sadu a přímo podporuje objektové programování. Tento mezikód je potom díky jednoduchosti relativně rychle interpretovatelný tzv. virtuálním strojem (tedy interpretem, v případě .NET je to tzv. CLR -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Runtime). Výsledkem je strojový kód pro náš procesor.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spojitosti s programovacím jazykem C# se často setkáme s pojmem .NET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Frame-work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.NET Framework je softwarová platforma poskytující širokou škálu prostředků pro programy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109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en-US" dirty="0"/>
              <a:t>Microsoft Visual Studio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98004" cy="42196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Než začneme vytvářet náš první program je nezbytné si nainstalovat vývojové pro-středí Microsoft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Studio. V tomto textu budeme používat verzi Microsoft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Studio 2019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je k dispozici zdarma ke stažení zde: https://visualstudio.microsoft.com/vs/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/. Vývojové prostředí nainstalujte pod-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pokynů uvedených na webových stránkách a v instalačním průvodci vývojového pro-středí Microsoft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Studio.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instalaci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Microsoft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 můžete pustit do vytvoření svého prvního programu v jazyce C#. Spusťte vývojové prostředí Microsoft </a:t>
            </a:r>
            <a:r>
              <a:rPr 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Studio. Zobrazí se vám úvodní obrazovka, na které vyberte z hlavního menu možnost Soubor → Nový → Projekt.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8CCF792-C7D1-4BB3-B296-DE1FCCF6EAF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21056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2698</TotalTime>
  <Words>974</Words>
  <Application>Microsoft Office PowerPoint</Application>
  <PresentationFormat>On-screen Show (16:9)</PresentationFormat>
  <Paragraphs>78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Enriqueta</vt:lpstr>
      <vt:lpstr>Times New Roman</vt:lpstr>
      <vt:lpstr>SLU</vt:lpstr>
      <vt:lpstr>Úvod do programování 1</vt:lpstr>
      <vt:lpstr>Obsah prezentace</vt:lpstr>
      <vt:lpstr>Historie programování</vt:lpstr>
      <vt:lpstr>Historie programování</vt:lpstr>
      <vt:lpstr>Basic</vt:lpstr>
      <vt:lpstr>Objektově orientované jazyky</vt:lpstr>
      <vt:lpstr>Jazyk C#</vt:lpstr>
      <vt:lpstr>Jazyk C#</vt:lpstr>
      <vt:lpstr>Microsoft Visual Studio</vt:lpstr>
      <vt:lpstr>Nový projekt</vt:lpstr>
      <vt:lpstr>Typ projektu</vt:lpstr>
      <vt:lpstr>Název projektu</vt:lpstr>
      <vt:lpstr>Hello World aplikace</vt:lpstr>
      <vt:lpstr>Spuštění programu</vt:lpstr>
      <vt:lpstr>Bod přerušení</vt:lpstr>
      <vt:lpstr>Ladění</vt:lpstr>
      <vt:lpstr>Krokování</vt:lpstr>
      <vt:lpstr>Ladění</vt:lpstr>
      <vt:lpstr>Ukončení ladění</vt:lpstr>
      <vt:lpstr>Odstranění bodů přerušení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a simulace</dc:title>
  <dc:creator>Roman Šperka</dc:creator>
  <cp:lastModifiedBy>Radomír Perzina</cp:lastModifiedBy>
  <cp:revision>60</cp:revision>
  <dcterms:created xsi:type="dcterms:W3CDTF">2016-07-06T15:42:34Z</dcterms:created>
  <dcterms:modified xsi:type="dcterms:W3CDTF">2021-04-01T19:18:12Z</dcterms:modified>
</cp:coreProperties>
</file>