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263" r:id="rId2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01.04.2021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programování 3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Větvení programu a cykly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Radomír Perzina, Ph.D.</a:t>
            </a:r>
          </a:p>
          <a:p>
            <a:pPr algn="r"/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Ternární operátor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16">
            <a:extLst>
              <a:ext uri="{FF2B5EF4-FFF2-40B4-BE49-F238E27FC236}">
                <a16:creationId xmlns:a16="http://schemas.microsoft.com/office/drawing/2014/main" id="{4598F226-8DDB-4EE0-B8D7-E8ACAEAE39A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835696" y="999276"/>
            <a:ext cx="4248472" cy="341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710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Logické výrazy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9C19B92-A2E6-4A7E-9B58-B78FAA2F7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00059"/>
              </p:ext>
            </p:extLst>
          </p:nvPr>
        </p:nvGraphicFramePr>
        <p:xfrm>
          <a:off x="1259632" y="1059582"/>
          <a:ext cx="5888990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8280">
                  <a:extLst>
                    <a:ext uri="{9D8B030D-6E8A-4147-A177-3AD203B41FA5}">
                      <a16:colId xmlns:a16="http://schemas.microsoft.com/office/drawing/2014/main" val="1771074093"/>
                    </a:ext>
                  </a:extLst>
                </a:gridCol>
                <a:gridCol w="3140710">
                  <a:extLst>
                    <a:ext uri="{9D8B030D-6E8A-4147-A177-3AD203B41FA5}">
                      <a16:colId xmlns:a16="http://schemas.microsoft.com/office/drawing/2014/main" val="35523873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Výraz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Význam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40313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x == 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x je rovno 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3068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x &lt; 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x je menší než 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3422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x &gt; 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x je větší než 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49085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x &lt;= 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x je menší nebo rovno 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0690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x &gt;= 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x je větší nebo rovno 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77395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x != 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effectLst/>
                        </a:rPr>
                        <a:t>x není rovno y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3863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1664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Logické operátory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FD276ED-23F7-483F-B953-0B14D95BD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108811"/>
              </p:ext>
            </p:extLst>
          </p:nvPr>
        </p:nvGraphicFramePr>
        <p:xfrm>
          <a:off x="1259632" y="1632888"/>
          <a:ext cx="5750878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5670">
                  <a:extLst>
                    <a:ext uri="{9D8B030D-6E8A-4147-A177-3AD203B41FA5}">
                      <a16:colId xmlns:a16="http://schemas.microsoft.com/office/drawing/2014/main" val="532037499"/>
                    </a:ext>
                  </a:extLst>
                </a:gridCol>
                <a:gridCol w="915670">
                  <a:extLst>
                    <a:ext uri="{9D8B030D-6E8A-4147-A177-3AD203B41FA5}">
                      <a16:colId xmlns:a16="http://schemas.microsoft.com/office/drawing/2014/main" val="1764750164"/>
                    </a:ext>
                  </a:extLst>
                </a:gridCol>
                <a:gridCol w="916305">
                  <a:extLst>
                    <a:ext uri="{9D8B030D-6E8A-4147-A177-3AD203B41FA5}">
                      <a16:colId xmlns:a16="http://schemas.microsoft.com/office/drawing/2014/main" val="2046000271"/>
                    </a:ext>
                  </a:extLst>
                </a:gridCol>
                <a:gridCol w="916305">
                  <a:extLst>
                    <a:ext uri="{9D8B030D-6E8A-4147-A177-3AD203B41FA5}">
                      <a16:colId xmlns:a16="http://schemas.microsoft.com/office/drawing/2014/main" val="405377338"/>
                    </a:ext>
                  </a:extLst>
                </a:gridCol>
                <a:gridCol w="1170623">
                  <a:extLst>
                    <a:ext uri="{9D8B030D-6E8A-4147-A177-3AD203B41FA5}">
                      <a16:colId xmlns:a16="http://schemas.microsoft.com/office/drawing/2014/main" val="598786868"/>
                    </a:ext>
                  </a:extLst>
                </a:gridCol>
                <a:gridCol w="916305">
                  <a:extLst>
                    <a:ext uri="{9D8B030D-6E8A-4147-A177-3AD203B41FA5}">
                      <a16:colId xmlns:a16="http://schemas.microsoft.com/office/drawing/2014/main" val="36206906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x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!x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!y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x &amp;&amp; 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x || 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26587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true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true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false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false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true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true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88098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true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false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false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true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false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true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00299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false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true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true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false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false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true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1935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false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false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true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true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false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false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0858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1483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Logické operátory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17">
            <a:extLst>
              <a:ext uri="{FF2B5EF4-FFF2-40B4-BE49-F238E27FC236}">
                <a16:creationId xmlns:a16="http://schemas.microsoft.com/office/drawing/2014/main" id="{3B9C2AE7-ED0B-4BBC-AA25-3BD9616D4A4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39552" y="915566"/>
            <a:ext cx="6480720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703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Cyklus </a:t>
            </a:r>
            <a:r>
              <a:rPr lang="cs-CZ" dirty="0" err="1"/>
              <a:t>for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cyklus bude užitečný zejména ve chvíli, kdy budete potřebovat provést předem známý počet opakování cyklu. Cyklus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následující syntaxi.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89">
            <a:extLst>
              <a:ext uri="{FF2B5EF4-FFF2-40B4-BE49-F238E27FC236}">
                <a16:creationId xmlns:a16="http://schemas.microsoft.com/office/drawing/2014/main" id="{0061914B-3FCB-48C4-B8AB-5EDF23A2285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835696" y="2067694"/>
            <a:ext cx="4536504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827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Cyklus </a:t>
            </a:r>
            <a:r>
              <a:rPr lang="cs-CZ" dirty="0" err="1"/>
              <a:t>for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90">
            <a:extLst>
              <a:ext uri="{FF2B5EF4-FFF2-40B4-BE49-F238E27FC236}">
                <a16:creationId xmlns:a16="http://schemas.microsoft.com/office/drawing/2014/main" id="{85B78493-F240-4294-A0CA-DDCE0A3999C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627784" y="877198"/>
            <a:ext cx="3240360" cy="378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45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Cyklus </a:t>
            </a:r>
            <a:r>
              <a:rPr lang="cs-CZ" dirty="0" err="1"/>
              <a:t>while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92">
            <a:extLst>
              <a:ext uri="{FF2B5EF4-FFF2-40B4-BE49-F238E27FC236}">
                <a16:creationId xmlns:a16="http://schemas.microsoft.com/office/drawing/2014/main" id="{5028B142-2529-4460-921B-C568A2FDD22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547664" y="1132661"/>
            <a:ext cx="4552340" cy="287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122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Cyklus </a:t>
            </a:r>
            <a:r>
              <a:rPr lang="cs-CZ" dirty="0" err="1"/>
              <a:t>while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94">
            <a:extLst>
              <a:ext uri="{FF2B5EF4-FFF2-40B4-BE49-F238E27FC236}">
                <a16:creationId xmlns:a16="http://schemas.microsoft.com/office/drawing/2014/main" id="{4F02EAE8-9FED-4654-B8FD-FF2FCA2A40C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267744" y="910260"/>
            <a:ext cx="2693038" cy="360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6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Cyklus do-</a:t>
            </a:r>
            <a:r>
              <a:rPr lang="cs-CZ" dirty="0" err="1"/>
              <a:t>while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93">
            <a:extLst>
              <a:ext uri="{FF2B5EF4-FFF2-40B4-BE49-F238E27FC236}">
                <a16:creationId xmlns:a16="http://schemas.microsoft.com/office/drawing/2014/main" id="{26CE997D-CE50-4365-940B-4CFDB20962A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619672" y="987574"/>
            <a:ext cx="4392488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234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Cyklus do-</a:t>
            </a:r>
            <a:r>
              <a:rPr lang="cs-CZ" dirty="0" err="1"/>
              <a:t>while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95">
            <a:extLst>
              <a:ext uri="{FF2B5EF4-FFF2-40B4-BE49-F238E27FC236}">
                <a16:creationId xmlns:a16="http://schemas.microsoft.com/office/drawing/2014/main" id="{9D2208E2-9E5C-4575-A729-9EE71EB3699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411760" y="850977"/>
            <a:ext cx="3034234" cy="356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991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Příkaz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Příkaz switch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Ternární operátor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Logické výrazy a operátory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Cyklus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Cyklus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Cyklus do-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Pole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Cyklus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foreach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Pole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potřebujeme uchovávat větší množství proměnných stejného typu, tento problém nám řeší pole. 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96">
            <a:extLst>
              <a:ext uri="{FF2B5EF4-FFF2-40B4-BE49-F238E27FC236}">
                <a16:creationId xmlns:a16="http://schemas.microsoft.com/office/drawing/2014/main" id="{F2BC4266-9EA9-4F19-879F-832A35E10F6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899592" y="1732147"/>
            <a:ext cx="6552728" cy="2207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293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Práce s poli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97">
            <a:extLst>
              <a:ext uri="{FF2B5EF4-FFF2-40B4-BE49-F238E27FC236}">
                <a16:creationId xmlns:a16="http://schemas.microsoft.com/office/drawing/2014/main" id="{F219604D-7B4E-42D3-A0B0-846386446B4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051720" y="987574"/>
            <a:ext cx="3898686" cy="3587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467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Deklarace pole výčtem prvků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98">
            <a:extLst>
              <a:ext uri="{FF2B5EF4-FFF2-40B4-BE49-F238E27FC236}">
                <a16:creationId xmlns:a16="http://schemas.microsoft.com/office/drawing/2014/main" id="{2BB294CE-A567-4285-B23D-AF60092CC07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67544" y="1111342"/>
            <a:ext cx="6624736" cy="318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719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Cyklus </a:t>
            </a:r>
            <a:r>
              <a:rPr lang="cs-CZ" dirty="0" err="1"/>
              <a:t>foreach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99">
            <a:extLst>
              <a:ext uri="{FF2B5EF4-FFF2-40B4-BE49-F238E27FC236}">
                <a16:creationId xmlns:a16="http://schemas.microsoft.com/office/drawing/2014/main" id="{C33AE818-B0B5-4C1E-AAA4-9354A710622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243931" y="843558"/>
            <a:ext cx="5056261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4210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Příkaz </a:t>
            </a:r>
            <a:r>
              <a:rPr lang="cs-CZ" dirty="0" err="1"/>
              <a:t>if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Jednou z nejdůležitějších konstrukcí při programování je podmínečný příkaz, tedy jak vykonat určitou část programu pouze tehdy, když platí nějaká podmínka. Za tímto účelem se v jazyce C# používá příkaz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za který se do závorek zapíše podmínka, která určí, zdali se provede část programu, která je za příkazem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uvedena ve složených závorkách. Takto vypadá obecný zápis příkazu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(logický výraz)</a:t>
            </a:r>
          </a:p>
          <a:p>
            <a:pPr marL="0" indent="0">
              <a:buNone/>
            </a:pPr>
            <a:r>
              <a:rPr lang="cs-C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 marL="0" indent="0">
              <a:buNone/>
            </a:pPr>
            <a:r>
              <a:rPr lang="cs-C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Kód, který se vykoná, pokud je logický výraz vyhodnocen jako pravdivý</a:t>
            </a:r>
          </a:p>
          <a:p>
            <a:pPr marL="0" indent="0">
              <a:buNone/>
            </a:pPr>
            <a:r>
              <a:rPr lang="cs-C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427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Příkaz </a:t>
            </a:r>
            <a:r>
              <a:rPr lang="cs-CZ" dirty="0" err="1"/>
              <a:t>if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00">
            <a:extLst>
              <a:ext uri="{FF2B5EF4-FFF2-40B4-BE49-F238E27FC236}">
                <a16:creationId xmlns:a16="http://schemas.microsoft.com/office/drawing/2014/main" id="{934FB2C1-7D96-42BC-9F08-38B4C6C55E6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691680" y="855101"/>
            <a:ext cx="5502910" cy="3568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527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Příkaz </a:t>
            </a:r>
            <a:r>
              <a:rPr lang="cs-CZ" dirty="0" err="1"/>
              <a:t>else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01">
            <a:extLst>
              <a:ext uri="{FF2B5EF4-FFF2-40B4-BE49-F238E27FC236}">
                <a16:creationId xmlns:a16="http://schemas.microsoft.com/office/drawing/2014/main" id="{FC1B175F-FD1A-40EF-996C-199D9B854FC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475656" y="915566"/>
            <a:ext cx="5631775" cy="370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138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Příkaz </a:t>
            </a:r>
            <a:r>
              <a:rPr lang="cs-CZ" dirty="0" err="1"/>
              <a:t>else-if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13">
            <a:extLst>
              <a:ext uri="{FF2B5EF4-FFF2-40B4-BE49-F238E27FC236}">
                <a16:creationId xmlns:a16="http://schemas.microsoft.com/office/drawing/2014/main" id="{C3B9EEA8-A5C7-4AAA-AABC-1470C4C9F50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540088" y="855150"/>
            <a:ext cx="5055711" cy="376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851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Příkaz switch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10">
            <a:extLst>
              <a:ext uri="{FF2B5EF4-FFF2-40B4-BE49-F238E27FC236}">
                <a16:creationId xmlns:a16="http://schemas.microsoft.com/office/drawing/2014/main" id="{FD21DB30-6CFA-44B8-86F2-0FD968E7F33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763688" y="843558"/>
            <a:ext cx="5127719" cy="369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132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Příkaz switch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14">
            <a:extLst>
              <a:ext uri="{FF2B5EF4-FFF2-40B4-BE49-F238E27FC236}">
                <a16:creationId xmlns:a16="http://schemas.microsoft.com/office/drawing/2014/main" id="{2B8CBF62-F5F3-4B04-B169-065AEE7CBA6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547664" y="852260"/>
            <a:ext cx="4695671" cy="3755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693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Ternární operátor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15">
            <a:extLst>
              <a:ext uri="{FF2B5EF4-FFF2-40B4-BE49-F238E27FC236}">
                <a16:creationId xmlns:a16="http://schemas.microsoft.com/office/drawing/2014/main" id="{78875D7B-21AC-47EB-B231-CABAD6E77B3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699792" y="858322"/>
            <a:ext cx="3096344" cy="372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59976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2654</TotalTime>
  <Words>350</Words>
  <Application>Microsoft Office PowerPoint</Application>
  <PresentationFormat>On-screen Show (16:9)</PresentationFormat>
  <Paragraphs>132</Paragraphs>
  <Slides>24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Enriqueta</vt:lpstr>
      <vt:lpstr>Times New Roman</vt:lpstr>
      <vt:lpstr>SLU</vt:lpstr>
      <vt:lpstr>Úvod do programování 3</vt:lpstr>
      <vt:lpstr>Obsah prezentace</vt:lpstr>
      <vt:lpstr>Příkaz if</vt:lpstr>
      <vt:lpstr>Příkaz if</vt:lpstr>
      <vt:lpstr>Příkaz else</vt:lpstr>
      <vt:lpstr>Příkaz else-if</vt:lpstr>
      <vt:lpstr>Příkaz switch</vt:lpstr>
      <vt:lpstr>Příkaz switch</vt:lpstr>
      <vt:lpstr>Ternární operátor</vt:lpstr>
      <vt:lpstr>Ternární operátor</vt:lpstr>
      <vt:lpstr>Logické výrazy</vt:lpstr>
      <vt:lpstr>Logické operátory</vt:lpstr>
      <vt:lpstr>Logické operátory</vt:lpstr>
      <vt:lpstr>Cyklus for</vt:lpstr>
      <vt:lpstr>Cyklus for</vt:lpstr>
      <vt:lpstr>Cyklus while</vt:lpstr>
      <vt:lpstr>Cyklus while</vt:lpstr>
      <vt:lpstr>Cyklus do-while</vt:lpstr>
      <vt:lpstr>Cyklus do-while</vt:lpstr>
      <vt:lpstr>Pole</vt:lpstr>
      <vt:lpstr>Práce s poli</vt:lpstr>
      <vt:lpstr>Deklarace pole výčtem prvků</vt:lpstr>
      <vt:lpstr>Cyklus foreach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Modelování a simulace</dc:title>
  <dc:creator>Roman Šperka</dc:creator>
  <cp:lastModifiedBy>Radomír Perzina</cp:lastModifiedBy>
  <cp:revision>57</cp:revision>
  <dcterms:created xsi:type="dcterms:W3CDTF">2016-07-06T15:42:34Z</dcterms:created>
  <dcterms:modified xsi:type="dcterms:W3CDTF">2021-04-01T20:14:02Z</dcterms:modified>
</cp:coreProperties>
</file>