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83" r:id="rId4"/>
    <p:sldId id="266" r:id="rId5"/>
    <p:sldId id="267" r:id="rId6"/>
    <p:sldId id="268" r:id="rId7"/>
    <p:sldId id="269" r:id="rId8"/>
    <p:sldId id="270" r:id="rId9"/>
    <p:sldId id="272" r:id="rId10"/>
    <p:sldId id="273" r:id="rId11"/>
    <p:sldId id="274" r:id="rId12"/>
    <p:sldId id="275" r:id="rId13"/>
    <p:sldId id="276" r:id="rId14"/>
    <p:sldId id="278" r:id="rId15"/>
    <p:sldId id="279" r:id="rId16"/>
    <p:sldId id="277" r:id="rId17"/>
    <p:sldId id="280" r:id="rId18"/>
    <p:sldId id="281" r:id="rId19"/>
    <p:sldId id="271" r:id="rId20"/>
    <p:sldId id="284" r:id="rId21"/>
    <p:sldId id="285" r:id="rId22"/>
    <p:sldId id="286" r:id="rId23"/>
    <p:sldId id="287" r:id="rId24"/>
    <p:sldId id="288" r:id="rId25"/>
    <p:sldId id="282" r:id="rId26"/>
    <p:sldId id="290" r:id="rId27"/>
    <p:sldId id="291" r:id="rId28"/>
    <p:sldId id="292" r:id="rId29"/>
    <p:sldId id="293" r:id="rId30"/>
    <p:sldId id="294" r:id="rId31"/>
    <p:sldId id="295"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4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5. 9. 2017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5. 9. 2017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5. 9. 2017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intellipaat.com/blog/7-big-data-examples-application-of-big-data-in-real-life/" TargetMode="External"/><Relationship Id="rId3" Type="http://schemas.openxmlformats.org/officeDocument/2006/relationships/hyperlink" Target="http://bigdata-madesimple.com/11-interesting-big-data-case-studies-in-telecom/" TargetMode="External"/><Relationship Id="rId7" Type="http://schemas.openxmlformats.org/officeDocument/2006/relationships/hyperlink" Target="https://link.springer.com/content/pdf/10.1007/978-3-319-21569-3_8.pdf"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informationweek.com/big-data/big-data-analytics/5-big-data-use-cases-to-watch/d/d-id/1251031" TargetMode="External"/><Relationship Id="rId5" Type="http://schemas.openxmlformats.org/officeDocument/2006/relationships/hyperlink" Target="https://www.bernardmarr.com/default.asp?contentID=1076" TargetMode="External"/><Relationship Id="rId4" Type="http://schemas.openxmlformats.org/officeDocument/2006/relationships/hyperlink" Target="https://www.slideshare.net/Dell/big-data-use-cases-36019892" TargetMode="External"/><Relationship Id="rId9" Type="http://schemas.openxmlformats.org/officeDocument/2006/relationships/hyperlink" Target="https://www.forbes.com/sites/bernardmarr/2016/08/25/the-most-practical-big-data-use-cases-of-2016/#16642ecf3162"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blogs.msdn.microsoft.com/sqlcat/2013/09/16/top-10-best-practices-for-building-a-large-scale-relational-data-warehouse/" TargetMode="External"/><Relationship Id="rId3" Type="http://schemas.openxmlformats.org/officeDocument/2006/relationships/hyperlink" Target="http://www.kmworld.com/Articles/Editorial/Features/10-rules-for-successful-data-warehousing-9081.aspx" TargetMode="External"/><Relationship Id="rId7" Type="http://schemas.openxmlformats.org/officeDocument/2006/relationships/hyperlink" Target="https://www.quora.com/What-is-the-difference-between-Business-Intelligence-BI-Data-Warehousing-and-Data-Analytics"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gravitatesolutions.com/data-warehouse-business-intelligence-analytics/" TargetMode="External"/><Relationship Id="rId5" Type="http://schemas.openxmlformats.org/officeDocument/2006/relationships/hyperlink" Target="http://www.kimballgroup.com/2009/05/the-10-essential-rules-of-dimensional-modeling/" TargetMode="External"/><Relationship Id="rId4" Type="http://schemas.openxmlformats.org/officeDocument/2006/relationships/hyperlink" Target="http://tdan.com/business-rules-in-data-warehousing/4883" TargetMode="External"/><Relationship Id="rId9" Type="http://schemas.openxmlformats.org/officeDocument/2006/relationships/hyperlink" Target="http://www.agiledata.org/essays/dataWarehousingBestPractices.html"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www.tutorialspoint.com/data_mining/dm_applications_trends.htm" TargetMode="External"/><Relationship Id="rId3" Type="http://schemas.openxmlformats.org/officeDocument/2006/relationships/hyperlink" Target="https://www.slideshare.net/akannshat/data-mining-15329899" TargetMode="External"/><Relationship Id="rId7" Type="http://schemas.openxmlformats.org/officeDocument/2006/relationships/hyperlink" Target="http://www.ejkm.com/issue/download.html?idArticle=39"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www.dei.unipd.it/~capri/SI/MATERIALE/DWDM0405.pdf" TargetMode="External"/><Relationship Id="rId5" Type="http://schemas.openxmlformats.org/officeDocument/2006/relationships/hyperlink" Target="http://www.thearling.com/text/dmwhite/dmwhite.htm" TargetMode="External"/><Relationship Id="rId4" Type="http://schemas.openxmlformats.org/officeDocument/2006/relationships/hyperlink" Target="https://www.tutorialspoint.com/data_mining/dm_systems.htm" TargetMode="External"/><Relationship Id="rId9" Type="http://schemas.openxmlformats.org/officeDocument/2006/relationships/hyperlink" Target="http://www.sciencedirect.com/science/article/pii/S095741740800124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techopedia.com/definition/30217/business-intelligence-reporting-bi-reporting"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opensource.com/business/16/6/top-business-intelligence-reporting-tools" TargetMode="External"/><Relationship Id="rId5" Type="http://schemas.openxmlformats.org/officeDocument/2006/relationships/hyperlink" Target="http://searchdatamanagement.techtarget.com/definition/business-intelligence" TargetMode="External"/><Relationship Id="rId4" Type="http://schemas.openxmlformats.org/officeDocument/2006/relationships/hyperlink" Target="https://www.logianalytics.com/resources/bi-encyclopedia/reporting-bi/"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www.businessnewsdaily.com/4697-market-intelligence.html" TargetMode="External"/><Relationship Id="rId3" Type="http://schemas.openxmlformats.org/officeDocument/2006/relationships/hyperlink" Target="http://businessjargons.com/market-intelligence-system.html" TargetMode="External"/><Relationship Id="rId7" Type="http://schemas.openxmlformats.org/officeDocument/2006/relationships/hyperlink" Target="http://smallbusiness.chron.com/three-examples-marketing-intelligence-25483.htm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www.businessinsider.com/the-importance-of-market-intelligence-for-cmos-2014-10" TargetMode="External"/><Relationship Id="rId5" Type="http://schemas.openxmlformats.org/officeDocument/2006/relationships/hyperlink" Target="http://www.wbi.msu.ac.th/file/744/doc_8.pdf" TargetMode="External"/><Relationship Id="rId4" Type="http://schemas.openxmlformats.org/officeDocument/2006/relationships/hyperlink" Target="https://www.skyrme.com/insights/9mkis.ht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blog.trginternational.com/bid/191038/business-intelligence-in-manufacturing-industry" TargetMode="External"/><Relationship Id="rId7" Type="http://schemas.openxmlformats.org/officeDocument/2006/relationships/hyperlink" Target="http://www.apriso.com/blog/2011/08/%E2%80%9Cmyth-or-reality-is-manufacturing-intelligence-just-a-simplified-version-of-business-intelligence/"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www.computerweekly.com/tip/Five-business-intelligence-system-best-practices-for-manufacturing-cos" TargetMode="External"/><Relationship Id="rId5" Type="http://schemas.openxmlformats.org/officeDocument/2006/relationships/hyperlink" Target="https://www.elegantjbi.com/elegantjbi/bi-manufacturing.html" TargetMode="External"/><Relationship Id="rId4" Type="http://schemas.openxmlformats.org/officeDocument/2006/relationships/hyperlink" Target="http://www.qlik.com/us/solutions/industries/manufacturing"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businessjargons.com/competitive-intelligence.html" TargetMode="External"/><Relationship Id="rId7" Type="http://schemas.openxmlformats.org/officeDocument/2006/relationships/hyperlink" Target="http://study.com/academy/lesson/competitive-intelligence-definition-examples.htm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entrepreneur.com/encyclopedia/competitive-intelligence" TargetMode="External"/><Relationship Id="rId5" Type="http://schemas.openxmlformats.org/officeDocument/2006/relationships/hyperlink" Target="http://whatis.techtarget.com/definition/competitive-intelligence-CI" TargetMode="External"/><Relationship Id="rId4" Type="http://schemas.openxmlformats.org/officeDocument/2006/relationships/hyperlink" Target="http://www.investopedia.com/terms/c/competitive-intelligence.asp"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thefreedictionary.com/syste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Business intelligence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DAMIA</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en-GB" sz="2400" b="1" dirty="0" smtClean="0">
                <a:latin typeface="Times New Roman" panose="02020603050405020304" pitchFamily="18" charset="0"/>
                <a:cs typeface="Times New Roman" panose="02020603050405020304" pitchFamily="18" charset="0"/>
              </a:rPr>
              <a:t>Big data in </a:t>
            </a:r>
            <a:r>
              <a:rPr lang="cs-CZ" sz="2400" b="1" dirty="0" smtClean="0">
                <a:latin typeface="Times New Roman" panose="02020603050405020304" pitchFamily="18" charset="0"/>
                <a:cs typeface="Times New Roman" panose="02020603050405020304" pitchFamily="18" charset="0"/>
              </a:rPr>
              <a:t>BIS*</a:t>
            </a:r>
            <a:endParaRPr lang="en-GB" sz="2400" b="1" dirty="0" smtClean="0">
              <a:latin typeface="Times New Roman" panose="02020603050405020304" pitchFamily="18" charset="0"/>
              <a:cs typeface="Times New Roman" panose="02020603050405020304" pitchFamily="18" charset="0"/>
            </a:endParaRPr>
          </a:p>
          <a:p>
            <a:pPr lvl="1" algn="just">
              <a:spcBef>
                <a:spcPts val="0"/>
              </a:spcBef>
            </a:pPr>
            <a:r>
              <a:rPr lang="en-US" sz="2200" b="1" dirty="0" smtClean="0">
                <a:latin typeface="Times New Roman" panose="02020603050405020304" pitchFamily="18" charset="0"/>
                <a:cs typeface="Times New Roman" panose="02020603050405020304" pitchFamily="18" charset="0"/>
              </a:rPr>
              <a:t>Variability</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 addition to the increasing velocities and varieties of data, data flows can be highly inconsistent with periodic peaks. Is something trending in social media? Daily, seasonal and event-triggered peak data loads can be challenging to manage. Even more so with unstructured data.</a:t>
            </a:r>
          </a:p>
          <a:p>
            <a:pPr lvl="1" algn="just">
              <a:spcBef>
                <a:spcPts val="0"/>
              </a:spcBef>
            </a:pPr>
            <a:r>
              <a:rPr lang="en-US" sz="2200" b="1" dirty="0" smtClean="0">
                <a:latin typeface="Times New Roman" panose="02020603050405020304" pitchFamily="18" charset="0"/>
                <a:cs typeface="Times New Roman" panose="02020603050405020304" pitchFamily="18" charset="0"/>
              </a:rPr>
              <a:t>Complexity</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Today's data comes from multiple sources, which makes it difficult to link, match, cleanse and transform data across systems. However, it’s necessary to connect and correlate relationships, hierarchies and multiple data linkages or your data can quickly spiral out of control.</a:t>
            </a: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 https://www.sas.com/en_us/insights/big-data/what-is-big-data.html</a:t>
            </a:r>
            <a:endParaRPr lang="cs-CZ" sz="1200" dirty="0" smtClean="0"/>
          </a:p>
        </p:txBody>
      </p:sp>
    </p:spTree>
    <p:extLst>
      <p:ext uri="{BB962C8B-B14F-4D97-AF65-F5344CB8AC3E}">
        <p14:creationId xmlns:p14="http://schemas.microsoft.com/office/powerpoint/2010/main" val="2499283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en-GB" sz="2400" b="1" dirty="0" smtClean="0">
                <a:latin typeface="Times New Roman" panose="02020603050405020304" pitchFamily="18" charset="0"/>
                <a:cs typeface="Times New Roman" panose="02020603050405020304" pitchFamily="18" charset="0"/>
              </a:rPr>
              <a:t>Big data in </a:t>
            </a:r>
            <a:r>
              <a:rPr lang="cs-CZ" sz="2400" b="1" dirty="0" smtClean="0">
                <a:latin typeface="Times New Roman" panose="02020603050405020304" pitchFamily="18" charset="0"/>
                <a:cs typeface="Times New Roman" panose="02020603050405020304" pitchFamily="18" charset="0"/>
              </a:rPr>
              <a:t>BIS*</a:t>
            </a:r>
          </a:p>
          <a:p>
            <a:pPr algn="just">
              <a:spcBef>
                <a:spcPts val="600"/>
              </a:spcBef>
            </a:pPr>
            <a:r>
              <a:rPr lang="en-US" sz="2400" dirty="0">
                <a:latin typeface="Times New Roman" panose="02020603050405020304" pitchFamily="18" charset="0"/>
                <a:cs typeface="Times New Roman" panose="02020603050405020304" pitchFamily="18" charset="0"/>
              </a:rPr>
              <a:t>The importance of big data doesn’t revolve around how much data you have, but what you do with it. </a:t>
            </a:r>
            <a:r>
              <a:rPr lang="cs-CZ" sz="2400" dirty="0" err="1" smtClean="0">
                <a:latin typeface="Times New Roman" panose="02020603050405020304" pitchFamily="18" charset="0"/>
                <a:cs typeface="Times New Roman" panose="02020603050405020304" pitchFamily="18" charset="0"/>
              </a:rPr>
              <a:t>We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can take data from any source and analyze it to find answers that </a:t>
            </a:r>
            <a:r>
              <a:rPr lang="en-US" sz="2400" dirty="0" smtClean="0">
                <a:latin typeface="Times New Roman" panose="02020603050405020304" pitchFamily="18" charset="0"/>
                <a:cs typeface="Times New Roman" panose="02020603050405020304" pitchFamily="18" charset="0"/>
              </a:rPr>
              <a:t>enable</a:t>
            </a:r>
            <a:endParaRPr lang="cs-CZ" sz="2400" dirty="0" smtClean="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cost reductions</a:t>
            </a:r>
            <a:endParaRPr lang="cs-CZ" sz="2200" dirty="0" smtClean="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time reductions</a:t>
            </a:r>
            <a:endParaRPr lang="cs-CZ" sz="2200" dirty="0" smtClean="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new </a:t>
            </a:r>
            <a:r>
              <a:rPr lang="en-US" sz="2200" dirty="0">
                <a:latin typeface="Times New Roman" panose="02020603050405020304" pitchFamily="18" charset="0"/>
                <a:cs typeface="Times New Roman" panose="02020603050405020304" pitchFamily="18" charset="0"/>
              </a:rPr>
              <a:t>product development and optimized </a:t>
            </a:r>
            <a:r>
              <a:rPr lang="en-US" sz="2200" dirty="0" smtClean="0">
                <a:latin typeface="Times New Roman" panose="02020603050405020304" pitchFamily="18" charset="0"/>
                <a:cs typeface="Times New Roman" panose="02020603050405020304" pitchFamily="18" charset="0"/>
              </a:rPr>
              <a:t>offerings,</a:t>
            </a:r>
            <a:endParaRPr lang="cs-CZ" sz="2200" dirty="0" smtClean="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smart </a:t>
            </a:r>
            <a:r>
              <a:rPr lang="en-US" sz="2200" dirty="0">
                <a:latin typeface="Times New Roman" panose="02020603050405020304" pitchFamily="18" charset="0"/>
                <a:cs typeface="Times New Roman" panose="02020603050405020304" pitchFamily="18" charset="0"/>
              </a:rPr>
              <a:t>decision </a:t>
            </a:r>
            <a:r>
              <a:rPr lang="en-US" sz="2200" dirty="0" smtClean="0">
                <a:latin typeface="Times New Roman" panose="02020603050405020304" pitchFamily="18" charset="0"/>
                <a:cs typeface="Times New Roman" panose="02020603050405020304" pitchFamily="18" charset="0"/>
              </a:rPr>
              <a:t>making.</a:t>
            </a:r>
            <a:endParaRPr lang="cs-CZ" sz="2200" dirty="0" smtClean="0">
              <a:latin typeface="Times New Roman" panose="02020603050405020304" pitchFamily="18" charset="0"/>
              <a:cs typeface="Times New Roman" panose="02020603050405020304" pitchFamily="18" charset="0"/>
            </a:endParaRPr>
          </a:p>
          <a:p>
            <a:pPr algn="just">
              <a:spcBef>
                <a:spcPts val="600"/>
              </a:spcBef>
            </a:pPr>
            <a:r>
              <a:rPr lang="en-US" sz="2400" dirty="0" smtClean="0">
                <a:latin typeface="Times New Roman" panose="02020603050405020304" pitchFamily="18" charset="0"/>
                <a:cs typeface="Times New Roman" panose="02020603050405020304" pitchFamily="18" charset="0"/>
              </a:rPr>
              <a:t>When </a:t>
            </a:r>
            <a:r>
              <a:rPr lang="cs-CZ" sz="2400" dirty="0" err="1" smtClean="0">
                <a:latin typeface="Times New Roman" panose="02020603050405020304" pitchFamily="18" charset="0"/>
                <a:cs typeface="Times New Roman" panose="02020603050405020304" pitchFamily="18" charset="0"/>
              </a:rPr>
              <a:t>we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combine big data with high-powered analytics, you can accomplish business-related tasks such as:</a:t>
            </a:r>
          </a:p>
          <a:p>
            <a:pPr lvl="1" algn="just">
              <a:spcBef>
                <a:spcPts val="0"/>
              </a:spcBef>
            </a:pPr>
            <a:r>
              <a:rPr lang="en-US" sz="2200" dirty="0" smtClean="0">
                <a:latin typeface="Times New Roman" panose="02020603050405020304" pitchFamily="18" charset="0"/>
                <a:cs typeface="Times New Roman" panose="02020603050405020304" pitchFamily="18" charset="0"/>
              </a:rPr>
              <a:t>Determining </a:t>
            </a:r>
            <a:r>
              <a:rPr lang="en-US" sz="2200" dirty="0">
                <a:latin typeface="Times New Roman" panose="02020603050405020304" pitchFamily="18" charset="0"/>
                <a:cs typeface="Times New Roman" panose="02020603050405020304" pitchFamily="18" charset="0"/>
              </a:rPr>
              <a:t>root causes of failures, issues and defects in near-real time.</a:t>
            </a:r>
          </a:p>
          <a:p>
            <a:pPr lvl="1" algn="just">
              <a:spcBef>
                <a:spcPts val="0"/>
              </a:spcBef>
            </a:pPr>
            <a:r>
              <a:rPr lang="en-US" sz="2200" dirty="0" smtClean="0">
                <a:latin typeface="Times New Roman" panose="02020603050405020304" pitchFamily="18" charset="0"/>
                <a:cs typeface="Times New Roman" panose="02020603050405020304" pitchFamily="18" charset="0"/>
              </a:rPr>
              <a:t>Generating </a:t>
            </a:r>
            <a:r>
              <a:rPr lang="en-US" sz="2200" dirty="0">
                <a:latin typeface="Times New Roman" panose="02020603050405020304" pitchFamily="18" charset="0"/>
                <a:cs typeface="Times New Roman" panose="02020603050405020304" pitchFamily="18" charset="0"/>
              </a:rPr>
              <a:t>coupons at the point of sale based on the customer’s buying habits.</a:t>
            </a:r>
          </a:p>
          <a:p>
            <a:pPr lvl="1" algn="just">
              <a:spcBef>
                <a:spcPts val="0"/>
              </a:spcBef>
            </a:pPr>
            <a:r>
              <a:rPr lang="en-US" sz="2200" dirty="0" smtClean="0">
                <a:latin typeface="Times New Roman" panose="02020603050405020304" pitchFamily="18" charset="0"/>
                <a:cs typeface="Times New Roman" panose="02020603050405020304" pitchFamily="18" charset="0"/>
              </a:rPr>
              <a:t>Recalculating </a:t>
            </a:r>
            <a:r>
              <a:rPr lang="en-US" sz="2200" dirty="0">
                <a:latin typeface="Times New Roman" panose="02020603050405020304" pitchFamily="18" charset="0"/>
                <a:cs typeface="Times New Roman" panose="02020603050405020304" pitchFamily="18" charset="0"/>
              </a:rPr>
              <a:t>entire risk portfolios in minutes.</a:t>
            </a:r>
          </a:p>
          <a:p>
            <a:pPr lvl="1" algn="just">
              <a:spcBef>
                <a:spcPts val="0"/>
              </a:spcBef>
            </a:pPr>
            <a:r>
              <a:rPr lang="en-US" sz="2200" dirty="0" smtClean="0">
                <a:latin typeface="Times New Roman" panose="02020603050405020304" pitchFamily="18" charset="0"/>
                <a:cs typeface="Times New Roman" panose="02020603050405020304" pitchFamily="18" charset="0"/>
              </a:rPr>
              <a:t>Detecting </a:t>
            </a:r>
            <a:r>
              <a:rPr lang="en-US" sz="2200" dirty="0">
                <a:latin typeface="Times New Roman" panose="02020603050405020304" pitchFamily="18" charset="0"/>
                <a:cs typeface="Times New Roman" panose="02020603050405020304" pitchFamily="18" charset="0"/>
              </a:rPr>
              <a:t>fraudulent behavior before it affects your organization.</a:t>
            </a:r>
          </a:p>
          <a:p>
            <a:pPr algn="just">
              <a:spcBef>
                <a:spcPts val="0"/>
              </a:spcBef>
            </a:pPr>
            <a:endParaRPr lang="en-US" sz="2400" dirty="0">
              <a:latin typeface="Times New Roman" panose="02020603050405020304" pitchFamily="18" charset="0"/>
              <a:cs typeface="Times New Roman" panose="02020603050405020304" pitchFamily="18" charset="0"/>
            </a:endParaRPr>
          </a:p>
          <a:p>
            <a:pPr algn="just">
              <a:spcBef>
                <a:spcPts val="0"/>
              </a:spcBef>
            </a:pPr>
            <a:endParaRPr lang="en-GB"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 https://www.sas.com/en_us/insights/big-data/what-is-big-data.html</a:t>
            </a:r>
            <a:endParaRPr lang="cs-CZ" sz="1200" dirty="0" smtClean="0"/>
          </a:p>
        </p:txBody>
      </p:sp>
    </p:spTree>
    <p:extLst>
      <p:ext uri="{BB962C8B-B14F-4D97-AF65-F5344CB8AC3E}">
        <p14:creationId xmlns:p14="http://schemas.microsoft.com/office/powerpoint/2010/main" val="101046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en-GB" sz="2400" b="1" dirty="0" smtClean="0">
                <a:latin typeface="Times New Roman" panose="02020603050405020304" pitchFamily="18" charset="0"/>
                <a:cs typeface="Times New Roman" panose="02020603050405020304" pitchFamily="18" charset="0"/>
              </a:rPr>
              <a:t>Big data in </a:t>
            </a:r>
            <a:r>
              <a:rPr lang="cs-CZ" sz="2400" b="1" dirty="0" err="1" smtClean="0">
                <a:latin typeface="Times New Roman" panose="02020603050405020304" pitchFamily="18" charset="0"/>
                <a:cs typeface="Times New Roman" panose="02020603050405020304" pitchFamily="18" charset="0"/>
              </a:rPr>
              <a:t>practice</a:t>
            </a:r>
            <a:r>
              <a:rPr lang="cs-CZ" sz="2400" b="1" dirty="0" smtClean="0">
                <a:latin typeface="Times New Roman" panose="02020603050405020304" pitchFamily="18" charset="0"/>
                <a:cs typeface="Times New Roman" panose="02020603050405020304" pitchFamily="18" charset="0"/>
              </a:rPr>
              <a:t>*</a:t>
            </a:r>
          </a:p>
          <a:p>
            <a:pPr algn="just">
              <a:spcBef>
                <a:spcPts val="600"/>
              </a:spcBef>
            </a:pPr>
            <a:r>
              <a:rPr lang="en-US" sz="2400" dirty="0">
                <a:latin typeface="Times New Roman" panose="02020603050405020304" pitchFamily="18" charset="0"/>
                <a:cs typeface="Times New Roman" panose="02020603050405020304" pitchFamily="18" charset="0"/>
                <a:hlinkClick r:id="rId3"/>
              </a:rPr>
              <a:t>http://bigdata-madesimple.com/11-interesting-big-data-case-studies-in-telecom</a:t>
            </a:r>
            <a:r>
              <a:rPr lang="en-US" sz="2400" dirty="0" smtClean="0">
                <a:latin typeface="Times New Roman" panose="02020603050405020304" pitchFamily="18" charset="0"/>
                <a:cs typeface="Times New Roman" panose="02020603050405020304" pitchFamily="18" charset="0"/>
                <a:hlinkClick r:id="rId3"/>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https://</a:t>
            </a:r>
            <a:r>
              <a:rPr lang="cs-CZ" sz="2400" dirty="0" smtClean="0">
                <a:latin typeface="Times New Roman" panose="02020603050405020304" pitchFamily="18" charset="0"/>
                <a:cs typeface="Times New Roman" panose="02020603050405020304" pitchFamily="18" charset="0"/>
                <a:hlinkClick r:id="rId4"/>
              </a:rPr>
              <a:t>www.slideshare.net/Dell/big-data-use-cases-36019892</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https://</a:t>
            </a:r>
            <a:r>
              <a:rPr lang="cs-CZ" sz="2400" dirty="0" smtClean="0">
                <a:latin typeface="Times New Roman" panose="02020603050405020304" pitchFamily="18" charset="0"/>
                <a:cs typeface="Times New Roman" panose="02020603050405020304" pitchFamily="18" charset="0"/>
                <a:hlinkClick r:id="rId5"/>
              </a:rPr>
              <a:t>www.bernardmarr.com/default.asp?contentID=1076</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https://</a:t>
            </a:r>
            <a:r>
              <a:rPr lang="cs-CZ" sz="2400" dirty="0" smtClean="0">
                <a:latin typeface="Times New Roman" panose="02020603050405020304" pitchFamily="18" charset="0"/>
                <a:cs typeface="Times New Roman" panose="02020603050405020304" pitchFamily="18" charset="0"/>
                <a:hlinkClick r:id="rId6"/>
              </a:rPr>
              <a:t>www.informationweek.com/big-data/big-data-analytics/5-big-data-use-cases-to-watch/d/d-id/1251031</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7"/>
              </a:rPr>
              <a:t>https://</a:t>
            </a:r>
            <a:r>
              <a:rPr lang="cs-CZ" sz="2400" dirty="0" smtClean="0">
                <a:latin typeface="Times New Roman" panose="02020603050405020304" pitchFamily="18" charset="0"/>
                <a:cs typeface="Times New Roman" panose="02020603050405020304" pitchFamily="18" charset="0"/>
                <a:hlinkClick r:id="rId7"/>
              </a:rPr>
              <a:t>link.springer.com/content/pdf/10.1007/978-3-319-21569-3_8.pdf</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8"/>
              </a:rPr>
              <a:t>https://intellipaat.com/blog/7-big-data-examples-application-of-big-data-in-real-life</a:t>
            </a:r>
            <a:r>
              <a:rPr lang="cs-CZ" sz="2400" dirty="0" smtClean="0">
                <a:latin typeface="Times New Roman" panose="02020603050405020304" pitchFamily="18" charset="0"/>
                <a:cs typeface="Times New Roman" panose="02020603050405020304" pitchFamily="18" charset="0"/>
                <a:hlinkClick r:id="rId8"/>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9"/>
              </a:rPr>
              <a:t>https://www.forbes.com/sites/bernardmarr/2016/08/25/the-most-practical-big-data-use-cases-of-2016/#</a:t>
            </a:r>
            <a:r>
              <a:rPr lang="cs-CZ" sz="2400" dirty="0" smtClean="0">
                <a:latin typeface="Times New Roman" panose="02020603050405020304" pitchFamily="18" charset="0"/>
                <a:cs typeface="Times New Roman" panose="02020603050405020304" pitchFamily="18" charset="0"/>
                <a:hlinkClick r:id="rId9"/>
              </a:rPr>
              <a:t>16642ecf3162</a:t>
            </a:r>
            <a:endParaRPr lang="cs-CZ" sz="2400" dirty="0" smtClean="0">
              <a:latin typeface="Times New Roman" panose="02020603050405020304" pitchFamily="18" charset="0"/>
              <a:cs typeface="Times New Roman" panose="02020603050405020304" pitchFamily="18" charset="0"/>
            </a:endParaRPr>
          </a:p>
          <a:p>
            <a:pPr algn="just">
              <a:spcBef>
                <a:spcPts val="0"/>
              </a:spcBef>
            </a:pPr>
            <a:endParaRPr lang="en-US" sz="2400" dirty="0">
              <a:latin typeface="Times New Roman" panose="02020603050405020304" pitchFamily="18" charset="0"/>
              <a:cs typeface="Times New Roman" panose="02020603050405020304" pitchFamily="18" charset="0"/>
            </a:endParaRPr>
          </a:p>
          <a:p>
            <a:pPr algn="just">
              <a:spcBef>
                <a:spcPts val="0"/>
              </a:spcBef>
            </a:pPr>
            <a:endParaRPr lang="en-GB"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6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Rules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Data </a:t>
            </a:r>
            <a:r>
              <a:rPr lang="cs-CZ" sz="2400" b="1" dirty="0" err="1" smtClean="0">
                <a:latin typeface="Times New Roman" panose="02020603050405020304" pitchFamily="18" charset="0"/>
                <a:cs typeface="Times New Roman" panose="02020603050405020304" pitchFamily="18" charset="0"/>
              </a:rPr>
              <a:t>warehouse</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rPr>
              <a:t>The Data Warehouse and operational environments are separated.</a:t>
            </a:r>
          </a:p>
          <a:p>
            <a:pPr algn="just">
              <a:spcBef>
                <a:spcPts val="600"/>
              </a:spcBef>
            </a:pPr>
            <a:r>
              <a:rPr lang="en-US" sz="2400" dirty="0">
                <a:latin typeface="Times New Roman" panose="02020603050405020304" pitchFamily="18" charset="0"/>
                <a:cs typeface="Times New Roman" panose="02020603050405020304" pitchFamily="18" charset="0"/>
              </a:rPr>
              <a:t>The Data Warehouse data are integrated.</a:t>
            </a:r>
          </a:p>
          <a:p>
            <a:pPr algn="just">
              <a:spcBef>
                <a:spcPts val="600"/>
              </a:spcBef>
            </a:pPr>
            <a:r>
              <a:rPr lang="en-US" sz="2400" dirty="0">
                <a:latin typeface="Times New Roman" panose="02020603050405020304" pitchFamily="18" charset="0"/>
                <a:cs typeface="Times New Roman" panose="02020603050405020304" pitchFamily="18" charset="0"/>
              </a:rPr>
              <a:t>The Data Warehouse contains historical data over a long time horizon.</a:t>
            </a:r>
          </a:p>
          <a:p>
            <a:pPr algn="just">
              <a:spcBef>
                <a:spcPts val="600"/>
              </a:spcBef>
            </a:pPr>
            <a:r>
              <a:rPr lang="en-US" sz="2400" dirty="0">
                <a:latin typeface="Times New Roman" panose="02020603050405020304" pitchFamily="18" charset="0"/>
                <a:cs typeface="Times New Roman" panose="02020603050405020304" pitchFamily="18" charset="0"/>
              </a:rPr>
              <a:t>The Data Warehouse data are snapshot data captured at a given point in time.</a:t>
            </a:r>
          </a:p>
          <a:p>
            <a:pPr algn="just">
              <a:spcBef>
                <a:spcPts val="600"/>
              </a:spcBef>
            </a:pPr>
            <a:r>
              <a:rPr lang="en-US" sz="2400" dirty="0">
                <a:latin typeface="Times New Roman" panose="02020603050405020304" pitchFamily="18" charset="0"/>
                <a:cs typeface="Times New Roman" panose="02020603050405020304" pitchFamily="18" charset="0"/>
              </a:rPr>
              <a:t>The Data Warehouse data are subject-oriented.</a:t>
            </a:r>
          </a:p>
          <a:p>
            <a:pPr algn="just">
              <a:spcBef>
                <a:spcPts val="600"/>
              </a:spcBef>
            </a:pPr>
            <a:r>
              <a:rPr lang="en-US" sz="2400" dirty="0">
                <a:latin typeface="Times New Roman" panose="02020603050405020304" pitchFamily="18" charset="0"/>
                <a:cs typeface="Times New Roman" panose="02020603050405020304" pitchFamily="18" charset="0"/>
              </a:rPr>
              <a:t>The Data Warehouse data are mainly read-only with periodic batch updates from operational data. No online updates are allowed.</a:t>
            </a:r>
          </a:p>
          <a:p>
            <a:pPr algn="just">
              <a:spcBef>
                <a:spcPts val="600"/>
              </a:spcBef>
            </a:pPr>
            <a:r>
              <a:rPr lang="en-US" sz="2400" dirty="0">
                <a:latin typeface="Times New Roman" panose="02020603050405020304" pitchFamily="18" charset="0"/>
                <a:cs typeface="Times New Roman" panose="02020603050405020304" pitchFamily="18" charset="0"/>
              </a:rPr>
              <a:t>The Data Warehouse development life cycle differs from classical systems development. the Data Warehouse development is data driven; the classical approach is process driven.</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 http://people.stfx.ca/rmackinn/Cd%20W%20Dr%20June%202%2001/316/DWRULES.HTM </a:t>
            </a:r>
            <a:endParaRPr lang="cs-CZ" sz="1200" dirty="0" smtClean="0"/>
          </a:p>
        </p:txBody>
      </p:sp>
    </p:spTree>
    <p:extLst>
      <p:ext uri="{BB962C8B-B14F-4D97-AF65-F5344CB8AC3E}">
        <p14:creationId xmlns:p14="http://schemas.microsoft.com/office/powerpoint/2010/main" val="1706223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Rules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Data </a:t>
            </a:r>
            <a:r>
              <a:rPr lang="cs-CZ" sz="2400" b="1" dirty="0" err="1" smtClean="0">
                <a:latin typeface="Times New Roman" panose="02020603050405020304" pitchFamily="18" charset="0"/>
                <a:cs typeface="Times New Roman" panose="02020603050405020304" pitchFamily="18" charset="0"/>
              </a:rPr>
              <a:t>warehouse</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rPr>
              <a:t>The Data Warehouse contains data with several levels of detail; current detail data, old detail data, lightly summarized, and highly summarized data.</a:t>
            </a:r>
          </a:p>
          <a:p>
            <a:pPr algn="just">
              <a:spcBef>
                <a:spcPts val="600"/>
              </a:spcBef>
            </a:pPr>
            <a:r>
              <a:rPr lang="en-US" sz="2400" dirty="0">
                <a:latin typeface="Times New Roman" panose="02020603050405020304" pitchFamily="18" charset="0"/>
                <a:cs typeface="Times New Roman" panose="02020603050405020304" pitchFamily="18" charset="0"/>
              </a:rPr>
              <a:t>The Data Warehouse environment is characterized by read-only transactions to very large data sets. The operational environment is characterized by numerous update transactions to a few data entities at the time.</a:t>
            </a:r>
          </a:p>
          <a:p>
            <a:pPr algn="just">
              <a:spcBef>
                <a:spcPts val="600"/>
              </a:spcBef>
            </a:pPr>
            <a:r>
              <a:rPr lang="en-US" sz="2400" dirty="0">
                <a:latin typeface="Times New Roman" panose="02020603050405020304" pitchFamily="18" charset="0"/>
                <a:cs typeface="Times New Roman" panose="02020603050405020304" pitchFamily="18" charset="0"/>
              </a:rPr>
              <a:t>The Data Warehouse environment has a system that traces data sources, transformations, and storage.</a:t>
            </a:r>
          </a:p>
          <a:p>
            <a:pPr algn="just">
              <a:spcBef>
                <a:spcPts val="600"/>
              </a:spcBef>
            </a:pPr>
            <a:r>
              <a:rPr lang="en-US" sz="2400" dirty="0">
                <a:latin typeface="Times New Roman" panose="02020603050405020304" pitchFamily="18" charset="0"/>
                <a:cs typeface="Times New Roman" panose="02020603050405020304" pitchFamily="18" charset="0"/>
              </a:rPr>
              <a:t>The Data Warehouse’s metadata are a critical component of this environment. The metadata identify and define all data elements. The metadata provide the source, transformation, integration, storage, usage, relationships, and history of each data element.</a:t>
            </a:r>
          </a:p>
          <a:p>
            <a:pPr algn="just">
              <a:spcBef>
                <a:spcPts val="600"/>
              </a:spcBef>
            </a:pPr>
            <a:r>
              <a:rPr lang="en-US" sz="2400" dirty="0">
                <a:latin typeface="Times New Roman" panose="02020603050405020304" pitchFamily="18" charset="0"/>
                <a:cs typeface="Times New Roman" panose="02020603050405020304" pitchFamily="18" charset="0"/>
              </a:rPr>
              <a:t>The Data Warehouse contains a charge-back mechanism for resource usage that enforces optimal use of the data by end users. </a:t>
            </a: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 http://people.stfx.ca/rmackinn/Cd%20W%20Dr%20June%202%2001/316/DWRULES.HTM </a:t>
            </a:r>
            <a:endParaRPr lang="cs-CZ" sz="1200" dirty="0" smtClean="0"/>
          </a:p>
        </p:txBody>
      </p:sp>
    </p:spTree>
    <p:extLst>
      <p:ext uri="{BB962C8B-B14F-4D97-AF65-F5344CB8AC3E}">
        <p14:creationId xmlns:p14="http://schemas.microsoft.com/office/powerpoint/2010/main" val="1086331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Data </a:t>
            </a:r>
            <a:r>
              <a:rPr lang="cs-CZ" sz="2400" b="1" dirty="0" err="1" smtClean="0">
                <a:latin typeface="Times New Roman" panose="02020603050405020304" pitchFamily="18" charset="0"/>
                <a:cs typeface="Times New Roman" panose="02020603050405020304" pitchFamily="18" charset="0"/>
              </a:rPr>
              <a:t>warehouse</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3"/>
              </a:rPr>
              <a:t>http://</a:t>
            </a:r>
            <a:r>
              <a:rPr lang="en-US" sz="2400" dirty="0" smtClean="0">
                <a:latin typeface="Times New Roman" panose="02020603050405020304" pitchFamily="18" charset="0"/>
                <a:cs typeface="Times New Roman" panose="02020603050405020304" pitchFamily="18" charset="0"/>
                <a:hlinkClick r:id="rId3"/>
              </a:rPr>
              <a:t>www.kmworld.com/Articles/Editorial/Features/10-rules-for-successful-data-warehousing-9081.aspx</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4"/>
              </a:rPr>
              <a:t>http://</a:t>
            </a:r>
            <a:r>
              <a:rPr lang="en-US" sz="2400" dirty="0" smtClean="0">
                <a:latin typeface="Times New Roman" panose="02020603050405020304" pitchFamily="18" charset="0"/>
                <a:cs typeface="Times New Roman" panose="02020603050405020304" pitchFamily="18" charset="0"/>
                <a:hlinkClick r:id="rId4"/>
              </a:rPr>
              <a:t>tdan.com/business-rules-in-data-warehousing/4883</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5"/>
              </a:rPr>
              <a:t>http://www.kimballgroup.com/2009/05/the-10-essential-rules-of-dimensional-modeling</a:t>
            </a:r>
            <a:r>
              <a:rPr lang="en-US" sz="2400" dirty="0" smtClean="0">
                <a:latin typeface="Times New Roman" panose="02020603050405020304" pitchFamily="18" charset="0"/>
                <a:cs typeface="Times New Roman" panose="02020603050405020304" pitchFamily="18" charset="0"/>
                <a:hlinkClick r:id="rId5"/>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6"/>
              </a:rPr>
              <a:t>https://gravitatesolutions.com/data-warehouse-business-intelligence-analytics</a:t>
            </a:r>
            <a:r>
              <a:rPr lang="en-US" sz="2400" dirty="0" smtClean="0">
                <a:latin typeface="Times New Roman" panose="02020603050405020304" pitchFamily="18" charset="0"/>
                <a:cs typeface="Times New Roman" panose="02020603050405020304" pitchFamily="18" charset="0"/>
                <a:hlinkClick r:id="rId6"/>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7"/>
              </a:rPr>
              <a:t>https://</a:t>
            </a:r>
            <a:r>
              <a:rPr lang="en-US" sz="2400" dirty="0" smtClean="0">
                <a:latin typeface="Times New Roman" panose="02020603050405020304" pitchFamily="18" charset="0"/>
                <a:cs typeface="Times New Roman" panose="02020603050405020304" pitchFamily="18" charset="0"/>
                <a:hlinkClick r:id="rId7"/>
              </a:rPr>
              <a:t>www.quora.com/What-is-the-difference-between-Business-Intelligence-BI-Data-Warehousing-and-Data-Analytics</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8"/>
              </a:rPr>
              <a:t>https://blogs.msdn.microsoft.com/sqlcat/2013/09/16/top-10-best-practices-for-building-a-large-scale-relational-data-warehouse</a:t>
            </a:r>
            <a:r>
              <a:rPr lang="en-US" sz="2400" dirty="0" smtClean="0">
                <a:latin typeface="Times New Roman" panose="02020603050405020304" pitchFamily="18" charset="0"/>
                <a:cs typeface="Times New Roman" panose="02020603050405020304" pitchFamily="18" charset="0"/>
                <a:hlinkClick r:id="rId8"/>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9"/>
              </a:rPr>
              <a:t>http://</a:t>
            </a:r>
            <a:r>
              <a:rPr lang="en-US" sz="2400" dirty="0" smtClean="0">
                <a:latin typeface="Times New Roman" panose="02020603050405020304" pitchFamily="18" charset="0"/>
                <a:cs typeface="Times New Roman" panose="02020603050405020304" pitchFamily="18" charset="0"/>
                <a:hlinkClick r:id="rId9"/>
              </a:rPr>
              <a:t>www.agiledata.org/essays/dataWarehousingBestPractices.html</a:t>
            </a:r>
            <a:endParaRPr lang="cs-CZ"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409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Data </a:t>
            </a:r>
            <a:r>
              <a:rPr lang="cs-CZ" sz="2400" b="1" dirty="0" err="1" smtClean="0">
                <a:latin typeface="Times New Roman" panose="02020603050405020304" pitchFamily="18" charset="0"/>
                <a:cs typeface="Times New Roman" panose="02020603050405020304" pitchFamily="18" charset="0"/>
              </a:rPr>
              <a:t>mining</a:t>
            </a:r>
            <a:r>
              <a:rPr lang="cs-CZ" sz="2400" b="1" dirty="0" smtClean="0">
                <a:latin typeface="Times New Roman" panose="02020603050405020304" pitchFamily="18" charset="0"/>
                <a:cs typeface="Times New Roman" panose="02020603050405020304" pitchFamily="18" charset="0"/>
              </a:rPr>
              <a:t> </a:t>
            </a:r>
            <a:r>
              <a:rPr lang="en-GB" sz="2400" b="1" dirty="0" smtClean="0">
                <a:latin typeface="Times New Roman" panose="02020603050405020304" pitchFamily="18" charset="0"/>
                <a:cs typeface="Times New Roman" panose="02020603050405020304" pitchFamily="18" charset="0"/>
              </a:rPr>
              <a:t>in </a:t>
            </a:r>
            <a:r>
              <a:rPr lang="cs-CZ" sz="2400" b="1" dirty="0" smtClean="0">
                <a:latin typeface="Times New Roman" panose="02020603050405020304" pitchFamily="18" charset="0"/>
                <a:cs typeface="Times New Roman" panose="02020603050405020304" pitchFamily="18" charset="0"/>
              </a:rPr>
              <a:t>BIS</a:t>
            </a:r>
          </a:p>
          <a:p>
            <a:pPr algn="just">
              <a:spcBef>
                <a:spcPts val="600"/>
              </a:spcBef>
            </a:pPr>
            <a:r>
              <a:rPr lang="en-US" sz="2200" dirty="0">
                <a:latin typeface="Times New Roman" panose="02020603050405020304" pitchFamily="18" charset="0"/>
                <a:cs typeface="Times New Roman" panose="02020603050405020304" pitchFamily="18" charset="0"/>
              </a:rPr>
              <a:t>Data mining is the process of sorting through large data sets to identify patterns and establish relationships to solve problems through data analysis. Data mining tools allow enterprises to predict future trends</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spcBef>
                <a:spcPts val="600"/>
              </a:spcBef>
            </a:pPr>
            <a:r>
              <a:rPr lang="en-US" sz="2200" dirty="0">
                <a:latin typeface="Times New Roman" panose="02020603050405020304" pitchFamily="18" charset="0"/>
                <a:cs typeface="Times New Roman" panose="02020603050405020304" pitchFamily="18" charset="0"/>
              </a:rPr>
              <a:t>Data mining is a process used by companies to turn raw data into useful information. By using software to look for patterns in large batches of data, businesses can learn more about their customers and develop more effective marketing strategies as well as increase sales and decrease costs. Data mining depends on effective data collection and warehousing as well as computer processing</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spcBef>
                <a:spcPts val="600"/>
              </a:spcBef>
            </a:pPr>
            <a:r>
              <a:rPr lang="en-US" sz="2200" dirty="0">
                <a:latin typeface="Times New Roman" panose="02020603050405020304" pitchFamily="18" charset="0"/>
                <a:cs typeface="Times New Roman" panose="02020603050405020304" pitchFamily="18" charset="0"/>
              </a:rPr>
              <a:t>Sifting through very large amounts of data for useful information. Data mining uses artificial intelligence techniques, neural networks, and advanced statistical tools (such as cluster analysis) to reveal trends, patterns, and relationships, which might otherwise have remained undetected. In contrast to an expert system (which draws inferences from the given data on the basis of a given set of rules) data mining attempts to discover hidden rules underlying the data. Also called data surfing</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279904"/>
            <a:ext cx="10803360" cy="646331"/>
          </a:xfrm>
          <a:prstGeom prst="rect">
            <a:avLst/>
          </a:prstGeom>
          <a:noFill/>
        </p:spPr>
        <p:txBody>
          <a:bodyPr wrap="square" rtlCol="0">
            <a:spAutoFit/>
          </a:bodyPr>
          <a:lstStyle/>
          <a:p>
            <a:r>
              <a:rPr lang="cs-CZ" sz="1200" dirty="0" smtClean="0"/>
              <a:t>*http</a:t>
            </a:r>
            <a:r>
              <a:rPr lang="cs-CZ" sz="1200" dirty="0"/>
              <a:t>://</a:t>
            </a:r>
            <a:r>
              <a:rPr lang="cs-CZ" sz="1200" dirty="0" smtClean="0"/>
              <a:t>searchsqlserver.techtarget.com/definition/data-mining</a:t>
            </a:r>
          </a:p>
          <a:p>
            <a:r>
              <a:rPr lang="cs-CZ" sz="1200" dirty="0"/>
              <a:t>** http://</a:t>
            </a:r>
            <a:r>
              <a:rPr lang="cs-CZ" sz="1200" dirty="0" smtClean="0"/>
              <a:t>www.investopedia.com/terms/d/datamining.asp</a:t>
            </a:r>
          </a:p>
          <a:p>
            <a:r>
              <a:rPr lang="cs-CZ" sz="1200" dirty="0"/>
              <a:t>***http://www.businessdictionary.com/definition/data-mining.html</a:t>
            </a:r>
            <a:endParaRPr lang="cs-CZ" sz="1200" dirty="0" smtClean="0"/>
          </a:p>
        </p:txBody>
      </p:sp>
    </p:spTree>
    <p:extLst>
      <p:ext uri="{BB962C8B-B14F-4D97-AF65-F5344CB8AC3E}">
        <p14:creationId xmlns:p14="http://schemas.microsoft.com/office/powerpoint/2010/main" val="2972820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Data </a:t>
            </a:r>
            <a:r>
              <a:rPr lang="cs-CZ" sz="2400" b="1" dirty="0" err="1" smtClean="0">
                <a:latin typeface="Times New Roman" panose="02020603050405020304" pitchFamily="18" charset="0"/>
                <a:cs typeface="Times New Roman" panose="02020603050405020304" pitchFamily="18" charset="0"/>
              </a:rPr>
              <a:t>mining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cs-CZ" sz="2400" dirty="0" err="1">
                <a:latin typeface="Times New Roman" panose="02020603050405020304" pitchFamily="18" charset="0"/>
                <a:cs typeface="Times New Roman" panose="02020603050405020304" pitchFamily="18" charset="0"/>
              </a:rPr>
              <a:t>There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is</a:t>
            </a:r>
            <a:r>
              <a:rPr lang="cs-CZ" sz="2400" dirty="0">
                <a:latin typeface="Times New Roman" panose="02020603050405020304" pitchFamily="18" charset="0"/>
                <a:cs typeface="Times New Roman" panose="02020603050405020304" pitchFamily="18" charset="0"/>
              </a:rPr>
              <a:t> a </a:t>
            </a:r>
            <a:r>
              <a:rPr lang="cs-CZ" sz="2400" dirty="0" err="1">
                <a:latin typeface="Times New Roman" panose="02020603050405020304" pitchFamily="18" charset="0"/>
                <a:cs typeface="Times New Roman" panose="02020603050405020304" pitchFamily="18" charset="0"/>
              </a:rPr>
              <a:t>large</a:t>
            </a:r>
            <a:r>
              <a:rPr lang="cs-CZ" sz="2400" dirty="0">
                <a:latin typeface="Times New Roman" panose="02020603050405020304" pitchFamily="18" charset="0"/>
                <a:cs typeface="Times New Roman" panose="02020603050405020304" pitchFamily="18" charset="0"/>
              </a:rPr>
              <a:t> variety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data </a:t>
            </a:r>
            <a:r>
              <a:rPr lang="cs-CZ" sz="2400" dirty="0" err="1">
                <a:latin typeface="Times New Roman" panose="02020603050405020304" pitchFamily="18" charset="0"/>
                <a:cs typeface="Times New Roman" panose="02020603050405020304" pitchFamily="18" charset="0"/>
              </a:rPr>
              <a:t>mining</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systems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available</a:t>
            </a:r>
            <a:r>
              <a:rPr lang="cs-CZ" sz="2400" dirty="0">
                <a:latin typeface="Times New Roman" panose="02020603050405020304" pitchFamily="18" charset="0"/>
                <a:cs typeface="Times New Roman" panose="02020603050405020304" pitchFamily="18" charset="0"/>
              </a:rPr>
              <a:t>. Data </a:t>
            </a:r>
            <a:r>
              <a:rPr lang="cs-CZ" sz="2400" dirty="0" err="1">
                <a:latin typeface="Times New Roman" panose="02020603050405020304" pitchFamily="18" charset="0"/>
                <a:cs typeface="Times New Roman" panose="02020603050405020304" pitchFamily="18" charset="0"/>
              </a:rPr>
              <a:t>mining</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systems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may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integrate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techniques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from</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following</a:t>
            </a:r>
            <a:r>
              <a:rPr lang="cs-CZ"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Spatial</a:t>
            </a:r>
            <a:r>
              <a:rPr lang="cs-CZ" sz="2200" dirty="0" smtClean="0">
                <a:latin typeface="Times New Roman" panose="02020603050405020304" pitchFamily="18" charset="0"/>
                <a:cs typeface="Times New Roman" panose="02020603050405020304" pitchFamily="18" charset="0"/>
              </a:rPr>
              <a:t> </a:t>
            </a:r>
            <a:r>
              <a:rPr lang="cs-CZ" sz="2200" dirty="0">
                <a:latin typeface="Times New Roman" panose="02020603050405020304" pitchFamily="18" charset="0"/>
                <a:cs typeface="Times New Roman" panose="02020603050405020304" pitchFamily="18" charset="0"/>
              </a:rPr>
              <a:t>Data </a:t>
            </a:r>
            <a:r>
              <a:rPr lang="cs-CZ" sz="2200" dirty="0" err="1">
                <a:latin typeface="Times New Roman" panose="02020603050405020304" pitchFamily="18" charset="0"/>
                <a:cs typeface="Times New Roman" panose="02020603050405020304" pitchFamily="18" charset="0"/>
              </a:rPr>
              <a:t>Analysis</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Information</a:t>
            </a:r>
            <a:r>
              <a:rPr lang="cs-CZ" sz="2200" dirty="0" smtClean="0">
                <a:latin typeface="Times New Roman" panose="02020603050405020304" pitchFamily="18" charset="0"/>
                <a:cs typeface="Times New Roman" panose="02020603050405020304" pitchFamily="18" charset="0"/>
              </a:rPr>
              <a:t> </a:t>
            </a:r>
            <a:r>
              <a:rPr lang="cs-CZ" sz="2200" dirty="0" err="1">
                <a:latin typeface="Times New Roman" panose="02020603050405020304" pitchFamily="18" charset="0"/>
                <a:cs typeface="Times New Roman" panose="02020603050405020304" pitchFamily="18" charset="0"/>
              </a:rPr>
              <a:t>Retrieval</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Pattern</a:t>
            </a:r>
            <a:r>
              <a:rPr lang="cs-CZ" sz="2200" dirty="0" smtClean="0">
                <a:latin typeface="Times New Roman" panose="02020603050405020304" pitchFamily="18" charset="0"/>
                <a:cs typeface="Times New Roman" panose="02020603050405020304" pitchFamily="18" charset="0"/>
              </a:rPr>
              <a:t> </a:t>
            </a:r>
            <a:r>
              <a:rPr lang="cs-CZ" sz="2200" dirty="0" err="1">
                <a:latin typeface="Times New Roman" panose="02020603050405020304" pitchFamily="18" charset="0"/>
                <a:cs typeface="Times New Roman" panose="02020603050405020304" pitchFamily="18" charset="0"/>
              </a:rPr>
              <a:t>Recognition</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smtClean="0">
                <a:latin typeface="Times New Roman" panose="02020603050405020304" pitchFamily="18" charset="0"/>
                <a:cs typeface="Times New Roman" panose="02020603050405020304" pitchFamily="18" charset="0"/>
              </a:rPr>
              <a:t>Image </a:t>
            </a:r>
            <a:r>
              <a:rPr lang="cs-CZ" sz="2200" dirty="0" err="1">
                <a:latin typeface="Times New Roman" panose="02020603050405020304" pitchFamily="18" charset="0"/>
                <a:cs typeface="Times New Roman" panose="02020603050405020304" pitchFamily="18" charset="0"/>
              </a:rPr>
              <a:t>Analysis</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Signal</a:t>
            </a:r>
            <a:r>
              <a:rPr lang="cs-CZ" sz="2200" dirty="0" smtClean="0">
                <a:latin typeface="Times New Roman" panose="02020603050405020304" pitchFamily="18" charset="0"/>
                <a:cs typeface="Times New Roman" panose="02020603050405020304" pitchFamily="18" charset="0"/>
              </a:rPr>
              <a:t> </a:t>
            </a:r>
            <a:r>
              <a:rPr lang="cs-CZ" sz="2200" dirty="0" err="1">
                <a:latin typeface="Times New Roman" panose="02020603050405020304" pitchFamily="18" charset="0"/>
                <a:cs typeface="Times New Roman" panose="02020603050405020304" pitchFamily="18" charset="0"/>
              </a:rPr>
              <a:t>Processing</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Computer</a:t>
            </a:r>
            <a:r>
              <a:rPr lang="cs-CZ" sz="2200" dirty="0" smtClean="0">
                <a:latin typeface="Times New Roman" panose="02020603050405020304" pitchFamily="18" charset="0"/>
                <a:cs typeface="Times New Roman" panose="02020603050405020304" pitchFamily="18" charset="0"/>
              </a:rPr>
              <a:t> </a:t>
            </a:r>
            <a:r>
              <a:rPr lang="cs-CZ" sz="2200" dirty="0" err="1">
                <a:latin typeface="Times New Roman" panose="02020603050405020304" pitchFamily="18" charset="0"/>
                <a:cs typeface="Times New Roman" panose="02020603050405020304" pitchFamily="18" charset="0"/>
              </a:rPr>
              <a:t>Graphics</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smtClean="0">
                <a:latin typeface="Times New Roman" panose="02020603050405020304" pitchFamily="18" charset="0"/>
                <a:cs typeface="Times New Roman" panose="02020603050405020304" pitchFamily="18" charset="0"/>
              </a:rPr>
              <a:t>Web </a:t>
            </a:r>
            <a:r>
              <a:rPr lang="cs-CZ" sz="2200" dirty="0">
                <a:latin typeface="Times New Roman" panose="02020603050405020304" pitchFamily="18" charset="0"/>
                <a:cs typeface="Times New Roman" panose="02020603050405020304" pitchFamily="18" charset="0"/>
              </a:rPr>
              <a:t>Technology</a:t>
            </a:r>
          </a:p>
          <a:p>
            <a:pPr lvl="1" algn="just">
              <a:spcBef>
                <a:spcPts val="600"/>
              </a:spcBef>
            </a:pPr>
            <a:r>
              <a:rPr lang="cs-CZ" sz="2200" dirty="0" smtClean="0">
                <a:latin typeface="Times New Roman" panose="02020603050405020304" pitchFamily="18" charset="0"/>
                <a:cs typeface="Times New Roman" panose="02020603050405020304" pitchFamily="18" charset="0"/>
              </a:rPr>
              <a:t>Business</a:t>
            </a:r>
            <a:endParaRPr lang="cs-CZ" sz="2200" dirty="0">
              <a:latin typeface="Times New Roman" panose="02020603050405020304" pitchFamily="18" charset="0"/>
              <a:cs typeface="Times New Roman" panose="02020603050405020304" pitchFamily="18" charset="0"/>
            </a:endParaRPr>
          </a:p>
          <a:p>
            <a:pPr lvl="1" algn="just">
              <a:spcBef>
                <a:spcPts val="600"/>
              </a:spcBef>
            </a:pPr>
            <a:r>
              <a:rPr lang="cs-CZ" sz="2200" dirty="0" err="1" smtClean="0">
                <a:latin typeface="Times New Roman" panose="02020603050405020304" pitchFamily="18" charset="0"/>
                <a:cs typeface="Times New Roman" panose="02020603050405020304" pitchFamily="18" charset="0"/>
              </a:rPr>
              <a:t>Bioinformatics</a:t>
            </a:r>
            <a:endParaRPr lang="cs-CZ" sz="2200" dirty="0">
              <a:latin typeface="Times New Roman" panose="02020603050405020304" pitchFamily="18" charset="0"/>
              <a:cs typeface="Times New Roman" panose="02020603050405020304" pitchFamily="18" charset="0"/>
            </a:endParaRPr>
          </a:p>
          <a:p>
            <a:pPr algn="just">
              <a:spcBef>
                <a:spcPts val="0"/>
              </a:spcBef>
            </a:pP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https://www.tutorialspoint.com/data_mining/dm_systems.htm</a:t>
            </a:r>
            <a:endParaRPr lang="cs-CZ" sz="1200" dirty="0" smtClean="0"/>
          </a:p>
        </p:txBody>
      </p:sp>
    </p:spTree>
    <p:extLst>
      <p:ext uri="{BB962C8B-B14F-4D97-AF65-F5344CB8AC3E}">
        <p14:creationId xmlns:p14="http://schemas.microsoft.com/office/powerpoint/2010/main" val="500890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Data </a:t>
            </a:r>
            <a:r>
              <a:rPr lang="cs-CZ" sz="2400" b="1" dirty="0" err="1" smtClean="0">
                <a:latin typeface="Times New Roman" panose="02020603050405020304" pitchFamily="18" charset="0"/>
                <a:cs typeface="Times New Roman" panose="02020603050405020304" pitchFamily="18" charset="0"/>
              </a:rPr>
              <a:t>mining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rPr>
              <a:t>A data mining system can be classified according to the following </a:t>
            </a:r>
            <a:r>
              <a:rPr lang="en-US" sz="2400" dirty="0" smtClean="0">
                <a:latin typeface="Times New Roman" panose="02020603050405020304" pitchFamily="18" charset="0"/>
                <a:cs typeface="Times New Roman" panose="02020603050405020304" pitchFamily="18" charset="0"/>
              </a:rPr>
              <a:t>criteria</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Bef>
                <a:spcPts val="600"/>
              </a:spcBef>
            </a:pPr>
            <a:r>
              <a:rPr lang="en-US" sz="2400" dirty="0" smtClean="0">
                <a:latin typeface="Times New Roman" panose="02020603050405020304" pitchFamily="18" charset="0"/>
                <a:cs typeface="Times New Roman" panose="02020603050405020304" pitchFamily="18" charset="0"/>
              </a:rPr>
              <a:t>Database </a:t>
            </a:r>
            <a:r>
              <a:rPr lang="en-US" sz="2400" dirty="0">
                <a:latin typeface="Times New Roman" panose="02020603050405020304" pitchFamily="18" charset="0"/>
                <a:cs typeface="Times New Roman" panose="02020603050405020304" pitchFamily="18" charset="0"/>
              </a:rPr>
              <a:t>Technology</a:t>
            </a:r>
          </a:p>
          <a:p>
            <a:pPr algn="just">
              <a:spcBef>
                <a:spcPts val="600"/>
              </a:spcBef>
            </a:pPr>
            <a:r>
              <a:rPr lang="en-US" sz="2400" dirty="0" smtClean="0">
                <a:latin typeface="Times New Roman" panose="02020603050405020304" pitchFamily="18" charset="0"/>
                <a:cs typeface="Times New Roman" panose="02020603050405020304" pitchFamily="18" charset="0"/>
              </a:rPr>
              <a:t>Statistics</a:t>
            </a:r>
            <a:endParaRPr lang="en-US" sz="2400" dirty="0">
              <a:latin typeface="Times New Roman" panose="02020603050405020304" pitchFamily="18" charset="0"/>
              <a:cs typeface="Times New Roman" panose="02020603050405020304" pitchFamily="18" charset="0"/>
            </a:endParaRPr>
          </a:p>
          <a:p>
            <a:pPr algn="just">
              <a:spcBef>
                <a:spcPts val="600"/>
              </a:spcBef>
            </a:pPr>
            <a:r>
              <a:rPr lang="en-US" sz="2400" dirty="0" smtClean="0">
                <a:latin typeface="Times New Roman" panose="02020603050405020304" pitchFamily="18" charset="0"/>
                <a:cs typeface="Times New Roman" panose="02020603050405020304" pitchFamily="18" charset="0"/>
              </a:rPr>
              <a:t>Machine </a:t>
            </a:r>
            <a:r>
              <a:rPr lang="en-US" sz="2400" dirty="0">
                <a:latin typeface="Times New Roman" panose="02020603050405020304" pitchFamily="18" charset="0"/>
                <a:cs typeface="Times New Roman" panose="02020603050405020304" pitchFamily="18" charset="0"/>
              </a:rPr>
              <a:t>Learning</a:t>
            </a:r>
          </a:p>
          <a:p>
            <a:pPr algn="just">
              <a:spcBef>
                <a:spcPts val="600"/>
              </a:spcBef>
            </a:pPr>
            <a:r>
              <a:rPr lang="en-US" sz="2400" dirty="0" smtClean="0">
                <a:latin typeface="Times New Roman" panose="02020603050405020304" pitchFamily="18" charset="0"/>
                <a:cs typeface="Times New Roman" panose="02020603050405020304" pitchFamily="18" charset="0"/>
              </a:rPr>
              <a:t>Information </a:t>
            </a:r>
            <a:r>
              <a:rPr lang="en-US" sz="2400" dirty="0">
                <a:latin typeface="Times New Roman" panose="02020603050405020304" pitchFamily="18" charset="0"/>
                <a:cs typeface="Times New Roman" panose="02020603050405020304" pitchFamily="18" charset="0"/>
              </a:rPr>
              <a:t>Science</a:t>
            </a:r>
          </a:p>
          <a:p>
            <a:pPr algn="just">
              <a:spcBef>
                <a:spcPts val="600"/>
              </a:spcBef>
            </a:pPr>
            <a:r>
              <a:rPr lang="en-US" sz="2400" dirty="0" smtClean="0">
                <a:latin typeface="Times New Roman" panose="02020603050405020304" pitchFamily="18" charset="0"/>
                <a:cs typeface="Times New Roman" panose="02020603050405020304" pitchFamily="18" charset="0"/>
              </a:rPr>
              <a:t>Visualization</a:t>
            </a:r>
            <a:endParaRPr lang="en-US" sz="2400" dirty="0">
              <a:latin typeface="Times New Roman" panose="02020603050405020304" pitchFamily="18" charset="0"/>
              <a:cs typeface="Times New Roman" panose="02020603050405020304" pitchFamily="18" charset="0"/>
            </a:endParaRPr>
          </a:p>
          <a:p>
            <a:pPr algn="just">
              <a:spcBef>
                <a:spcPts val="600"/>
              </a:spcBef>
            </a:pPr>
            <a:r>
              <a:rPr lang="en-US" sz="2400" dirty="0" smtClean="0">
                <a:latin typeface="Times New Roman" panose="02020603050405020304" pitchFamily="18" charset="0"/>
                <a:cs typeface="Times New Roman" panose="02020603050405020304" pitchFamily="18" charset="0"/>
              </a:rPr>
              <a:t>Other Disciplines</a:t>
            </a:r>
            <a:endParaRPr lang="cs-CZ" sz="2400" dirty="0">
              <a:latin typeface="Times New Roman" panose="02020603050405020304" pitchFamily="18" charset="0"/>
              <a:cs typeface="Times New Roman" panose="02020603050405020304" pitchFamily="18" charset="0"/>
            </a:endParaRPr>
          </a:p>
          <a:p>
            <a:pPr algn="just">
              <a:spcBef>
                <a:spcPts val="0"/>
              </a:spcBef>
            </a:pP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https://www.tutorialspoint.com/data_mining/dm_systems.htm</a:t>
            </a:r>
            <a:endParaRPr lang="cs-CZ" sz="1200" dirty="0" smtClean="0"/>
          </a:p>
        </p:txBody>
      </p:sp>
      <p:pic>
        <p:nvPicPr>
          <p:cNvPr id="3" name="Obrázek 2"/>
          <p:cNvPicPr>
            <a:picLocks noChangeAspect="1"/>
          </p:cNvPicPr>
          <p:nvPr/>
        </p:nvPicPr>
        <p:blipFill>
          <a:blip r:embed="rId3"/>
          <a:stretch>
            <a:fillRect/>
          </a:stretch>
        </p:blipFill>
        <p:spPr>
          <a:xfrm>
            <a:off x="4072922" y="2245929"/>
            <a:ext cx="6009126" cy="3644376"/>
          </a:xfrm>
          <a:prstGeom prst="rect">
            <a:avLst/>
          </a:prstGeom>
        </p:spPr>
      </p:pic>
    </p:spTree>
    <p:extLst>
      <p:ext uri="{BB962C8B-B14F-4D97-AF65-F5344CB8AC3E}">
        <p14:creationId xmlns:p14="http://schemas.microsoft.com/office/powerpoint/2010/main" val="3496687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Data </a:t>
            </a:r>
            <a:r>
              <a:rPr lang="cs-CZ" sz="2400" b="1" dirty="0" err="1" smtClean="0">
                <a:latin typeface="Times New Roman" panose="02020603050405020304" pitchFamily="18" charset="0"/>
                <a:cs typeface="Times New Roman" panose="02020603050405020304" pitchFamily="18" charset="0"/>
              </a:rPr>
              <a:t>mining</a:t>
            </a:r>
            <a:r>
              <a:rPr lang="cs-CZ" sz="2400" b="1" dirty="0" smtClean="0">
                <a:latin typeface="Times New Roman" panose="02020603050405020304" pitchFamily="18" charset="0"/>
                <a:cs typeface="Times New Roman" panose="02020603050405020304" pitchFamily="18" charset="0"/>
              </a:rPr>
              <a:t> in BIS*</a:t>
            </a:r>
            <a:endParaRPr lang="en-GB" sz="2400" b="1" dirty="0" smtClean="0">
              <a:latin typeface="Times New Roman" panose="02020603050405020304" pitchFamily="18" charset="0"/>
              <a:cs typeface="Times New Roman" panose="02020603050405020304" pitchFamily="18" charset="0"/>
            </a:endParaRPr>
          </a:p>
          <a:p>
            <a:pPr algn="just">
              <a:spcBef>
                <a:spcPts val="600"/>
              </a:spcBef>
            </a:pPr>
            <a:r>
              <a:rPr lang="en-US" sz="2400" dirty="0">
                <a:latin typeface="Times New Roman" panose="02020603050405020304" pitchFamily="18" charset="0"/>
                <a:cs typeface="Times New Roman" panose="02020603050405020304" pitchFamily="18" charset="0"/>
                <a:hlinkClick r:id="rId3"/>
              </a:rPr>
              <a:t>https://</a:t>
            </a:r>
            <a:r>
              <a:rPr lang="en-US" sz="2400" dirty="0" smtClean="0">
                <a:latin typeface="Times New Roman" panose="02020603050405020304" pitchFamily="18" charset="0"/>
                <a:cs typeface="Times New Roman" panose="02020603050405020304" pitchFamily="18" charset="0"/>
                <a:hlinkClick r:id="rId3"/>
              </a:rPr>
              <a:t>www.slideshare.net/akannshat/data-mining-15329899</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https://</a:t>
            </a:r>
            <a:r>
              <a:rPr lang="cs-CZ" sz="2400" dirty="0" smtClean="0">
                <a:latin typeface="Times New Roman" panose="02020603050405020304" pitchFamily="18" charset="0"/>
                <a:cs typeface="Times New Roman" panose="02020603050405020304" pitchFamily="18" charset="0"/>
                <a:hlinkClick r:id="rId4"/>
              </a:rPr>
              <a:t>www.tutorialspoint.com/data_mining/dm_systems.htm</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www.thearling.com/text/dmwhite/dmwhite.htm</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http://www.dei.unipd.it/~</a:t>
            </a:r>
            <a:r>
              <a:rPr lang="cs-CZ" sz="2400" dirty="0" smtClean="0">
                <a:latin typeface="Times New Roman" panose="02020603050405020304" pitchFamily="18" charset="0"/>
                <a:cs typeface="Times New Roman" panose="02020603050405020304" pitchFamily="18" charset="0"/>
                <a:hlinkClick r:id="rId6"/>
              </a:rPr>
              <a:t>capri/SI/MATERIALE/DWDM0405.pdf</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smtClean="0">
                <a:latin typeface="Times New Roman" panose="02020603050405020304" pitchFamily="18" charset="0"/>
                <a:cs typeface="Times New Roman" panose="02020603050405020304" pitchFamily="18" charset="0"/>
                <a:hlinkClick r:id="rId7"/>
              </a:rPr>
              <a:t>www.ejkm.com/issue/download.html?idArticle=39</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8"/>
              </a:rPr>
              <a:t>https://</a:t>
            </a:r>
            <a:r>
              <a:rPr lang="cs-CZ" sz="2400" dirty="0" smtClean="0">
                <a:latin typeface="Times New Roman" panose="02020603050405020304" pitchFamily="18" charset="0"/>
                <a:cs typeface="Times New Roman" panose="02020603050405020304" pitchFamily="18" charset="0"/>
                <a:hlinkClick r:id="rId8"/>
              </a:rPr>
              <a:t>www.tutorialspoint.com/data_mining/dm_applications_trends.htm</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9"/>
              </a:rPr>
              <a:t>http://</a:t>
            </a:r>
            <a:r>
              <a:rPr lang="cs-CZ" sz="2400" dirty="0" smtClean="0">
                <a:latin typeface="Times New Roman" panose="02020603050405020304" pitchFamily="18" charset="0"/>
                <a:cs typeface="Times New Roman" panose="02020603050405020304" pitchFamily="18" charset="0"/>
                <a:hlinkClick r:id="rId9"/>
              </a:rPr>
              <a:t>www.sciencedirect.com/science/article/pii/S0957417408001243</a:t>
            </a:r>
            <a:endParaRPr lang="cs-CZ" sz="2400" dirty="0" smtClean="0">
              <a:latin typeface="Times New Roman" panose="02020603050405020304" pitchFamily="18" charset="0"/>
              <a:cs typeface="Times New Roman" panose="02020603050405020304" pitchFamily="18" charset="0"/>
            </a:endParaRPr>
          </a:p>
          <a:p>
            <a:pPr marL="0" indent="0" algn="just">
              <a:spcBef>
                <a:spcPts val="600"/>
              </a:spcBef>
              <a:buNone/>
            </a:pP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*https://www.tutorialspoint.com/management_information_system/business_intelligence_system.htm</a:t>
            </a:r>
            <a:endParaRPr lang="cs-CZ" sz="1200" dirty="0" smtClean="0"/>
          </a:p>
        </p:txBody>
      </p:sp>
    </p:spTree>
    <p:extLst>
      <p:ext uri="{BB962C8B-B14F-4D97-AF65-F5344CB8AC3E}">
        <p14:creationId xmlns:p14="http://schemas.microsoft.com/office/powerpoint/2010/main" val="3636878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smtClean="0">
                <a:latin typeface="Times New Roman"/>
                <a:ea typeface="+mj-ea"/>
                <a:cs typeface="+mj-cs"/>
              </a:rPr>
              <a:t>system</a:t>
            </a:r>
            <a:r>
              <a:rPr lang="cs-CZ" sz="2800" b="1" kern="0" dirty="0" smtClean="0">
                <a:latin typeface="Times New Roman"/>
                <a:ea typeface="+mj-ea"/>
                <a:cs typeface="+mj-cs"/>
              </a:rPr>
              <a:t> (BIS)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1433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I</a:t>
            </a:r>
            <a:r>
              <a:rPr lang="en-US" sz="2400" b="1" dirty="0" err="1" smtClean="0">
                <a:latin typeface="Times New Roman" panose="02020603050405020304" pitchFamily="18" charset="0"/>
                <a:cs typeface="Times New Roman" panose="02020603050405020304" pitchFamily="18" charset="0"/>
              </a:rPr>
              <a:t>ntelligence</a:t>
            </a:r>
            <a:r>
              <a:rPr lang="en-US"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algn="just">
              <a:spcBef>
                <a:spcPts val="0"/>
              </a:spcBef>
            </a:pPr>
            <a:r>
              <a:rPr lang="en-US" sz="2000" dirty="0">
                <a:latin typeface="Times New Roman" panose="02020603050405020304" pitchFamily="18" charset="0"/>
                <a:cs typeface="Times New Roman" panose="02020603050405020304" pitchFamily="18" charset="0"/>
              </a:rPr>
              <a:t>Any formal or informal system to manage data gathering, to obtain and process the data, to interpret the data, and to provide reasoned judgments to decision makers as a basis for action. The term is not limited to intelligence organizations or services but includes any system, in all its parts, that accomplishes the listed tasks</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algn="just">
              <a:spcBef>
                <a:spcPts val="0"/>
              </a:spcBef>
            </a:pPr>
            <a:r>
              <a:rPr lang="en-US" sz="2000" dirty="0">
                <a:latin typeface="Times New Roman" panose="02020603050405020304" pitchFamily="18" charset="0"/>
                <a:cs typeface="Times New Roman" panose="02020603050405020304" pitchFamily="18" charset="0"/>
              </a:rPr>
              <a:t>An intelligent system is a machine with an embedded, Internet-connected computer that has the capacity to gather and analyze data and communicate with other systems. Other criteria for intelligent systems include the capacity to learn from experience, security, connectivity, the ability to adapt according to current data and the capacity for remote monitoring and management</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algn="just">
              <a:spcBef>
                <a:spcPts val="0"/>
              </a:spcBef>
            </a:pPr>
            <a:r>
              <a:rPr lang="en-US" sz="2000" dirty="0">
                <a:latin typeface="Times New Roman" panose="02020603050405020304" pitchFamily="18" charset="0"/>
                <a:cs typeface="Times New Roman" panose="02020603050405020304" pitchFamily="18" charset="0"/>
              </a:rPr>
              <a:t>Intelligent System (IS) can be defined as the system that incorporates intelligence into applications being handled by machines. Intelligent systems perform search and optimization along with learning capabilities. Different types of machine learning such as supervised, unsupervised and reinforcement learning can be modeled in designing intelligent systems. Intelligent systems also perform complex automated tasks which are not possible by traditional computing paradigm. Various diagnostic, robotics and engineering systems are results of intelligent procedures implemented in Intelligent System Design. Learn more in: An Intelligent Process Development Using Fusion of Genetic Algorithm with Fuzzy </a:t>
            </a:r>
            <a:r>
              <a:rPr lang="en-US" sz="2000" dirty="0" smtClean="0">
                <a:latin typeface="Times New Roman" panose="02020603050405020304" pitchFamily="18" charset="0"/>
                <a:cs typeface="Times New Roman" panose="02020603050405020304" pitchFamily="18" charset="0"/>
              </a:rPr>
              <a:t>Logic</a:t>
            </a:r>
            <a:r>
              <a:rPr lang="cs-CZ"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279904"/>
            <a:ext cx="10803360" cy="646331"/>
          </a:xfrm>
          <a:prstGeom prst="rect">
            <a:avLst/>
          </a:prstGeom>
          <a:noFill/>
        </p:spPr>
        <p:txBody>
          <a:bodyPr wrap="square" rtlCol="0">
            <a:spAutoFit/>
          </a:bodyPr>
          <a:lstStyle/>
          <a:p>
            <a:r>
              <a:rPr lang="cs-CZ" sz="1200" dirty="0"/>
              <a:t>*http://</a:t>
            </a:r>
            <a:r>
              <a:rPr lang="cs-CZ" sz="1200" dirty="0" smtClean="0"/>
              <a:t>www.thefreedictionary.com/intelligence+system</a:t>
            </a:r>
          </a:p>
          <a:p>
            <a:r>
              <a:rPr lang="cs-CZ" sz="1200" dirty="0"/>
              <a:t>**http://</a:t>
            </a:r>
            <a:r>
              <a:rPr lang="cs-CZ" sz="1200" dirty="0" smtClean="0"/>
              <a:t>whatis.techtarget.com/definition/intelligent-system</a:t>
            </a:r>
          </a:p>
          <a:p>
            <a:r>
              <a:rPr lang="cs-CZ" sz="1200" dirty="0"/>
              <a:t>***https://www.igi-global.com/dictionary/intelligent-system/15045</a:t>
            </a:r>
            <a:endParaRPr lang="cs-CZ" sz="1200" dirty="0" smtClean="0"/>
          </a:p>
        </p:txBody>
      </p:sp>
    </p:spTree>
    <p:extLst>
      <p:ext uri="{BB962C8B-B14F-4D97-AF65-F5344CB8AC3E}">
        <p14:creationId xmlns:p14="http://schemas.microsoft.com/office/powerpoint/2010/main" val="3365889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Reporting in BIS*</a:t>
            </a:r>
          </a:p>
          <a:p>
            <a:pPr algn="just">
              <a:spcBef>
                <a:spcPts val="0"/>
              </a:spcBef>
            </a:pPr>
            <a:r>
              <a:rPr lang="en-US" sz="2200" dirty="0">
                <a:latin typeface="Times New Roman" panose="02020603050405020304" pitchFamily="18" charset="0"/>
                <a:cs typeface="Times New Roman" panose="02020603050405020304" pitchFamily="18" charset="0"/>
              </a:rPr>
              <a:t>Reporting means collecting and presenting data so that it can be analyzed.</a:t>
            </a:r>
          </a:p>
          <a:p>
            <a:pPr algn="just">
              <a:spcBef>
                <a:spcPts val="0"/>
              </a:spcBef>
            </a:pPr>
            <a:r>
              <a:rPr lang="en-US" sz="2200" dirty="0" smtClean="0">
                <a:latin typeface="Times New Roman" panose="02020603050405020304" pitchFamily="18" charset="0"/>
                <a:cs typeface="Times New Roman" panose="02020603050405020304" pitchFamily="18" charset="0"/>
              </a:rPr>
              <a:t>When </a:t>
            </a:r>
            <a:r>
              <a:rPr lang="en-US" sz="2200" dirty="0">
                <a:latin typeface="Times New Roman" panose="02020603050405020304" pitchFamily="18" charset="0"/>
                <a:cs typeface="Times New Roman" panose="02020603050405020304" pitchFamily="18" charset="0"/>
              </a:rPr>
              <a:t>we talk about reporting in business intelligence (BI), we are talking about two things. One is reporting strictly defined. The other is “reporting” taken in a more general meaning.</a:t>
            </a:r>
          </a:p>
          <a:p>
            <a:pPr algn="just">
              <a:spcBef>
                <a:spcPts val="0"/>
              </a:spcBef>
            </a:pP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the first case, reporting is the art of collecting data from various data sources and presenting it to end-users in a way that is understandable and ready to be analyzed. In the second sense, reporting means presenting data and information, so it also includes analysis–in other words, allowing end-users to both see and understand the data, as well as act on it.</a:t>
            </a:r>
          </a:p>
          <a:p>
            <a:pPr algn="just">
              <a:spcBef>
                <a:spcPts val="0"/>
              </a:spcBef>
            </a:pPr>
            <a:r>
              <a:rPr lang="en-US" sz="2200" dirty="0" smtClean="0">
                <a:latin typeface="Times New Roman" panose="02020603050405020304" pitchFamily="18" charset="0"/>
                <a:cs typeface="Times New Roman" panose="02020603050405020304" pitchFamily="18" charset="0"/>
              </a:rPr>
              <a:t>Reporting </a:t>
            </a:r>
            <a:r>
              <a:rPr lang="en-US" sz="2200" dirty="0">
                <a:latin typeface="Times New Roman" panose="02020603050405020304" pitchFamily="18" charset="0"/>
                <a:cs typeface="Times New Roman" panose="02020603050405020304" pitchFamily="18" charset="0"/>
              </a:rPr>
              <a:t>can be classified in many different ways. One is to differentiate reporting by the role of the person(s) preparing the report: managed reporting is reporting prepared by technical personnel such as developers; ad-hoc reporting is instead the realm of the nontechnical end-user. Another way in which reporting can be classified is by identifying the most important features of a report, such as data tables, cross-tab reports, visualization features, etc.</a:t>
            </a:r>
            <a:endParaRPr lang="cs-CZ" sz="22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https://www.logianalytics.com/resources/bi-encyclopedia/reporting-bi/ </a:t>
            </a:r>
            <a:endParaRPr lang="cs-CZ" sz="1200" dirty="0" smtClean="0"/>
          </a:p>
        </p:txBody>
      </p:sp>
    </p:spTree>
    <p:extLst>
      <p:ext uri="{BB962C8B-B14F-4D97-AF65-F5344CB8AC3E}">
        <p14:creationId xmlns:p14="http://schemas.microsoft.com/office/powerpoint/2010/main" val="1960190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Reporting in BIS*</a:t>
            </a:r>
          </a:p>
          <a:p>
            <a:pPr algn="just">
              <a:spcBef>
                <a:spcPts val="0"/>
              </a:spcBef>
            </a:pPr>
            <a:r>
              <a:rPr lang="en-US" sz="2200" dirty="0">
                <a:latin typeface="Times New Roman" panose="02020603050405020304" pitchFamily="18" charset="0"/>
                <a:cs typeface="Times New Roman" panose="02020603050405020304" pitchFamily="18" charset="0"/>
              </a:rPr>
              <a:t>Reporting means collecting and presenting data so that it can be analyzed.</a:t>
            </a:r>
          </a:p>
          <a:p>
            <a:pPr algn="just">
              <a:spcBef>
                <a:spcPts val="0"/>
              </a:spcBef>
            </a:pPr>
            <a:r>
              <a:rPr lang="en-US" sz="2200" dirty="0" smtClean="0">
                <a:latin typeface="Times New Roman" panose="02020603050405020304" pitchFamily="18" charset="0"/>
                <a:cs typeface="Times New Roman" panose="02020603050405020304" pitchFamily="18" charset="0"/>
              </a:rPr>
              <a:t>When </a:t>
            </a:r>
            <a:r>
              <a:rPr lang="en-US" sz="2200" dirty="0">
                <a:latin typeface="Times New Roman" panose="02020603050405020304" pitchFamily="18" charset="0"/>
                <a:cs typeface="Times New Roman" panose="02020603050405020304" pitchFamily="18" charset="0"/>
              </a:rPr>
              <a:t>we talk about reporting in business intelligence (BI), we are talking about two things. One is reporting strictly defined. The other is “reporting” taken in a more general meaning.</a:t>
            </a:r>
          </a:p>
          <a:p>
            <a:pPr algn="just">
              <a:spcBef>
                <a:spcPts val="0"/>
              </a:spcBef>
            </a:pP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the first case, reporting is the art of collecting data from various data sources and presenting it to end-users in a way that is understandable and ready to be analyzed. In the second sense, reporting means presenting data and information, so it also includes analysis–in other words, allowing end-users to both see and understand the data, as well as act on it.</a:t>
            </a:r>
          </a:p>
          <a:p>
            <a:pPr algn="just">
              <a:spcBef>
                <a:spcPts val="0"/>
              </a:spcBef>
            </a:pPr>
            <a:r>
              <a:rPr lang="en-US" sz="2200" dirty="0" smtClean="0">
                <a:latin typeface="Times New Roman" panose="02020603050405020304" pitchFamily="18" charset="0"/>
                <a:cs typeface="Times New Roman" panose="02020603050405020304" pitchFamily="18" charset="0"/>
              </a:rPr>
              <a:t>Reporting </a:t>
            </a:r>
            <a:r>
              <a:rPr lang="en-US" sz="2200" dirty="0">
                <a:latin typeface="Times New Roman" panose="02020603050405020304" pitchFamily="18" charset="0"/>
                <a:cs typeface="Times New Roman" panose="02020603050405020304" pitchFamily="18" charset="0"/>
              </a:rPr>
              <a:t>can be classified in many different ways. One is to differentiate reporting by the role of the person(s) preparing the report: managed reporting is reporting prepared by technical personnel such as developers; ad-hoc reporting is instead the realm of the nontechnical end-user. Another way in which reporting can be classified is by identifying the most important features of a report, such as data tables, cross-tab reports, visualization features, etc.</a:t>
            </a:r>
            <a:endParaRPr lang="cs-CZ" sz="22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https://www.logianalytics.com/resources/bi-encyclopedia/reporting-bi/ </a:t>
            </a:r>
            <a:endParaRPr lang="cs-CZ" sz="1200" dirty="0" smtClean="0"/>
          </a:p>
        </p:txBody>
      </p:sp>
    </p:spTree>
    <p:extLst>
      <p:ext uri="{BB962C8B-B14F-4D97-AF65-F5344CB8AC3E}">
        <p14:creationId xmlns:p14="http://schemas.microsoft.com/office/powerpoint/2010/main" val="3526906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Reporting in BIS*</a:t>
            </a:r>
          </a:p>
          <a:p>
            <a:pPr algn="just">
              <a:spcBef>
                <a:spcPts val="600"/>
              </a:spcBef>
            </a:pPr>
            <a:r>
              <a:rPr lang="en-US" sz="2200" dirty="0" smtClean="0">
                <a:latin typeface="Times New Roman" panose="02020603050405020304" pitchFamily="18" charset="0"/>
                <a:cs typeface="Times New Roman" panose="02020603050405020304" pitchFamily="18" charset="0"/>
              </a:rPr>
              <a:t>Reporting </a:t>
            </a:r>
            <a:r>
              <a:rPr lang="en-US" sz="2200" dirty="0">
                <a:latin typeface="Times New Roman" panose="02020603050405020304" pitchFamily="18" charset="0"/>
                <a:cs typeface="Times New Roman" panose="02020603050405020304" pitchFamily="18" charset="0"/>
              </a:rPr>
              <a:t>provides static information – the kind of reports you may view daily or weekly, whereas Business Intelligence gives you the ability to drill down or “spin” the data to look at it differently – all without running a new report. ERP software includes stock reports that provide generic information based on what the developer thinks is appropriate.</a:t>
            </a:r>
          </a:p>
          <a:p>
            <a:pPr algn="just">
              <a:spcBef>
                <a:spcPts val="600"/>
              </a:spcBef>
            </a:pPr>
            <a:r>
              <a:rPr lang="en-US" sz="2200" dirty="0" smtClean="0">
                <a:latin typeface="Times New Roman" panose="02020603050405020304" pitchFamily="18" charset="0"/>
                <a:cs typeface="Times New Roman" panose="02020603050405020304" pitchFamily="18" charset="0"/>
              </a:rPr>
              <a:t>When </a:t>
            </a:r>
            <a:r>
              <a:rPr lang="en-US" sz="2200" dirty="0">
                <a:latin typeface="Times New Roman" panose="02020603050405020304" pitchFamily="18" charset="0"/>
                <a:cs typeface="Times New Roman" panose="02020603050405020304" pitchFamily="18" charset="0"/>
              </a:rPr>
              <a:t>we review our customers reporting environment, we start by asking: Is there an area in which you could make better decisions if you had the ability to arrange the information differently, or simply add in more information?</a:t>
            </a:r>
          </a:p>
          <a:p>
            <a:pPr algn="just">
              <a:spcBef>
                <a:spcPts val="600"/>
              </a:spcBef>
            </a:pPr>
            <a:r>
              <a:rPr lang="en-US" sz="2200" dirty="0" smtClean="0">
                <a:latin typeface="Times New Roman" panose="02020603050405020304" pitchFamily="18" charset="0"/>
                <a:cs typeface="Times New Roman" panose="02020603050405020304" pitchFamily="18" charset="0"/>
              </a:rPr>
              <a:t>We </a:t>
            </a:r>
            <a:r>
              <a:rPr lang="en-US" sz="2200" dirty="0">
                <a:latin typeface="Times New Roman" panose="02020603050405020304" pitchFamily="18" charset="0"/>
                <a:cs typeface="Times New Roman" panose="02020603050405020304" pitchFamily="18" charset="0"/>
              </a:rPr>
              <a:t>use reporting tools like </a:t>
            </a:r>
            <a:r>
              <a:rPr lang="en-US" sz="2200" dirty="0" err="1">
                <a:latin typeface="Times New Roman" panose="02020603050405020304" pitchFamily="18" charset="0"/>
                <a:cs typeface="Times New Roman" panose="02020603050405020304" pitchFamily="18" charset="0"/>
              </a:rPr>
              <a:t>Stonefield</a:t>
            </a:r>
            <a:r>
              <a:rPr lang="en-US" sz="2200" dirty="0">
                <a:latin typeface="Times New Roman" panose="02020603050405020304" pitchFamily="18" charset="0"/>
                <a:cs typeface="Times New Roman" panose="02020603050405020304" pitchFamily="18" charset="0"/>
              </a:rPr>
              <a:t> Query, SAP Business Object Crystal Reports, Microsoft SQL Reporting Services and other tools that can pull specific reports on demand, modify existing reports, or create entirely new reports and have them print automatically or emailed to you.</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https://bautomation.com/services/business-intelligence-report-writer/ </a:t>
            </a:r>
            <a:endParaRPr lang="cs-CZ" sz="1200" dirty="0" smtClean="0"/>
          </a:p>
        </p:txBody>
      </p:sp>
    </p:spTree>
    <p:extLst>
      <p:ext uri="{BB962C8B-B14F-4D97-AF65-F5344CB8AC3E}">
        <p14:creationId xmlns:p14="http://schemas.microsoft.com/office/powerpoint/2010/main" val="2875535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Dasboards</a:t>
            </a:r>
            <a:r>
              <a:rPr lang="cs-CZ" sz="2400" b="1" dirty="0" smtClean="0">
                <a:latin typeface="Times New Roman" panose="02020603050405020304" pitchFamily="18" charset="0"/>
                <a:cs typeface="Times New Roman" panose="02020603050405020304" pitchFamily="18" charset="0"/>
              </a:rPr>
              <a:t> in BIS*</a:t>
            </a:r>
          </a:p>
          <a:p>
            <a:pPr algn="just">
              <a:spcBef>
                <a:spcPts val="600"/>
              </a:spcBef>
            </a:pPr>
            <a:r>
              <a:rPr lang="en-US" sz="2200" dirty="0">
                <a:latin typeface="Times New Roman" panose="02020603050405020304" pitchFamily="18" charset="0"/>
                <a:cs typeface="Times New Roman" panose="02020603050405020304" pitchFamily="18" charset="0"/>
              </a:rPr>
              <a:t> Dashboards can communicate critical real-time business measurements. They are a collection of measurements (like those on your car dashboard) which relay important and critical information in simple, easy to understand formats.</a:t>
            </a:r>
          </a:p>
          <a:p>
            <a:pPr algn="just">
              <a:spcBef>
                <a:spcPts val="600"/>
              </a:spcBef>
            </a:pPr>
            <a:r>
              <a:rPr lang="en-US" sz="2200" dirty="0" smtClean="0">
                <a:latin typeface="Times New Roman" panose="02020603050405020304" pitchFamily="18" charset="0"/>
                <a:cs typeface="Times New Roman" panose="02020603050405020304" pitchFamily="18" charset="0"/>
              </a:rPr>
              <a:t>We </a:t>
            </a:r>
            <a:r>
              <a:rPr lang="en-US" sz="2200" dirty="0">
                <a:latin typeface="Times New Roman" panose="02020603050405020304" pitchFamily="18" charset="0"/>
                <a:cs typeface="Times New Roman" panose="02020603050405020304" pitchFamily="18" charset="0"/>
              </a:rPr>
              <a:t>can help you identify those pieces of critical information. Then we can design and implement the dashboards that best fit your company’s needs. Dashboard requirements vary depending on the function of the person using them. The same dashboard won’t work for a customer service rep, a purchasing agent and a manager because their needs are different.</a:t>
            </a:r>
          </a:p>
          <a:p>
            <a:pPr algn="just">
              <a:spcBef>
                <a:spcPts val="600"/>
              </a:spcBef>
            </a:pPr>
            <a:r>
              <a:rPr lang="en-US" sz="2200" dirty="0" smtClean="0">
                <a:latin typeface="Times New Roman" panose="02020603050405020304" pitchFamily="18" charset="0"/>
                <a:cs typeface="Times New Roman" panose="02020603050405020304" pitchFamily="18" charset="0"/>
              </a:rPr>
              <a:t>We </a:t>
            </a:r>
            <a:r>
              <a:rPr lang="en-US" sz="2200" dirty="0">
                <a:latin typeface="Times New Roman" panose="02020603050405020304" pitchFamily="18" charset="0"/>
                <a:cs typeface="Times New Roman" panose="02020603050405020304" pitchFamily="18" charset="0"/>
              </a:rPr>
              <a:t>know what you need to see in dashboards for Sales, Financial and Business Management, Administration, Customer Service, Purchasing, Inventory Control and other functional business areas.</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276999"/>
          </a:xfrm>
          <a:prstGeom prst="rect">
            <a:avLst/>
          </a:prstGeom>
          <a:noFill/>
        </p:spPr>
        <p:txBody>
          <a:bodyPr wrap="square" rtlCol="0">
            <a:spAutoFit/>
          </a:bodyPr>
          <a:lstStyle/>
          <a:p>
            <a:r>
              <a:rPr lang="cs-CZ" sz="1200" dirty="0"/>
              <a:t>* https://bautomation.com/services/business-intelligence-report-writer/ </a:t>
            </a:r>
            <a:endParaRPr lang="cs-CZ" sz="1200" dirty="0" smtClean="0"/>
          </a:p>
        </p:txBody>
      </p:sp>
    </p:spTree>
    <p:extLst>
      <p:ext uri="{BB962C8B-B14F-4D97-AF65-F5344CB8AC3E}">
        <p14:creationId xmlns:p14="http://schemas.microsoft.com/office/powerpoint/2010/main" val="3613040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Reporting in BIS*</a:t>
            </a:r>
          </a:p>
          <a:p>
            <a:pPr algn="just">
              <a:spcBef>
                <a:spcPts val="600"/>
              </a:spcBef>
            </a:pPr>
            <a:r>
              <a:rPr lang="cs-CZ" sz="2400" dirty="0">
                <a:latin typeface="Times New Roman" panose="02020603050405020304" pitchFamily="18" charset="0"/>
                <a:cs typeface="Times New Roman" panose="02020603050405020304" pitchFamily="18" charset="0"/>
                <a:hlinkClick r:id="rId3"/>
              </a:rPr>
              <a:t>https://</a:t>
            </a:r>
            <a:r>
              <a:rPr lang="cs-CZ" sz="2400" dirty="0" smtClean="0">
                <a:latin typeface="Times New Roman" panose="02020603050405020304" pitchFamily="18" charset="0"/>
                <a:cs typeface="Times New Roman" panose="02020603050405020304" pitchFamily="18" charset="0"/>
                <a:hlinkClick r:id="rId3"/>
              </a:rPr>
              <a:t>www.techopedia.com/definition/30217/business-intelligence-reporting-bi-reporting</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https://www.logianalytics.com/resources/bi-encyclopedia/reporting-bi</a:t>
            </a:r>
            <a:r>
              <a:rPr lang="cs-CZ" sz="2400" dirty="0" smtClean="0">
                <a:latin typeface="Times New Roman" panose="02020603050405020304" pitchFamily="18" charset="0"/>
                <a:cs typeface="Times New Roman" panose="02020603050405020304" pitchFamily="18" charset="0"/>
                <a:hlinkClick r:id="rId4"/>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searchdatamanagement.techtarget.com/definition/business-intelligence</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https://</a:t>
            </a:r>
            <a:r>
              <a:rPr lang="cs-CZ" sz="2400" dirty="0" smtClean="0">
                <a:latin typeface="Times New Roman" panose="02020603050405020304" pitchFamily="18" charset="0"/>
                <a:cs typeface="Times New Roman" panose="02020603050405020304" pitchFamily="18" charset="0"/>
                <a:hlinkClick r:id="rId6"/>
              </a:rPr>
              <a:t>opensource.com/business/16/6/top-business-intelligence-reporting-tools</a:t>
            </a: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667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BIS in marketing</a:t>
            </a:r>
          </a:p>
          <a:p>
            <a:pPr algn="just">
              <a:spcBef>
                <a:spcPts val="600"/>
              </a:spcBef>
            </a:pPr>
            <a:r>
              <a:rPr lang="en-US" sz="2400" dirty="0">
                <a:latin typeface="Times New Roman" panose="02020603050405020304" pitchFamily="18" charset="0"/>
                <a:cs typeface="Times New Roman" panose="02020603050405020304" pitchFamily="18" charset="0"/>
              </a:rPr>
              <a:t>Market Intelligence System is a business analytics tool that analyses business data obtained from various sources- Customers, Competitors, supply chain, stores etc</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spcBef>
                <a:spcPts val="600"/>
              </a:spcBef>
            </a:pPr>
            <a:r>
              <a:rPr lang="en-US" sz="2400" dirty="0">
                <a:latin typeface="Times New Roman" panose="02020603050405020304" pitchFamily="18" charset="0"/>
                <a:cs typeface="Times New Roman" panose="02020603050405020304" pitchFamily="18" charset="0"/>
              </a:rPr>
              <a:t>Marketing intelligence includes the procedures and data sources used to obtain information from the business environment for decision making. This information can be external or internal. This data usually pertains to various political, economical, technological and sociocultural elements. It also can include information on customer demographics and competitors. Small-company managers usually collect marketing intelligence data either by themselves or through various research or government agencies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Bef>
                <a:spcPts val="0"/>
              </a:spcBef>
            </a:pP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47"/>
            <a:ext cx="10803360" cy="461665"/>
          </a:xfrm>
          <a:prstGeom prst="rect">
            <a:avLst/>
          </a:prstGeom>
          <a:noFill/>
        </p:spPr>
        <p:txBody>
          <a:bodyPr wrap="square" rtlCol="0">
            <a:spAutoFit/>
          </a:bodyPr>
          <a:lstStyle/>
          <a:p>
            <a:r>
              <a:rPr lang="cs-CZ" sz="1200" dirty="0" smtClean="0"/>
              <a:t>*http</a:t>
            </a:r>
            <a:r>
              <a:rPr lang="cs-CZ" sz="1200" dirty="0"/>
              <a:t>://</a:t>
            </a:r>
            <a:r>
              <a:rPr lang="cs-CZ" sz="1200" dirty="0" smtClean="0"/>
              <a:t>www.mbaskool.com/business-concepts/marketing-and-strategy-terms/10709-market-intelligence-system.html</a:t>
            </a:r>
          </a:p>
          <a:p>
            <a:r>
              <a:rPr lang="cs-CZ" sz="1200" dirty="0"/>
              <a:t>** http://smallbusiness.chron.com/three-examples-marketing-intelligence-25483.html</a:t>
            </a:r>
            <a:endParaRPr lang="cs-CZ" sz="1200" dirty="0" smtClean="0"/>
          </a:p>
        </p:txBody>
      </p:sp>
    </p:spTree>
    <p:extLst>
      <p:ext uri="{BB962C8B-B14F-4D97-AF65-F5344CB8AC3E}">
        <p14:creationId xmlns:p14="http://schemas.microsoft.com/office/powerpoint/2010/main" val="2291510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BIS in marketing</a:t>
            </a:r>
          </a:p>
          <a:p>
            <a:pPr algn="just">
              <a:spcBef>
                <a:spcPts val="600"/>
              </a:spcBef>
            </a:pPr>
            <a:r>
              <a:rPr lang="cs-CZ" sz="2400" dirty="0">
                <a:latin typeface="Times New Roman" panose="02020603050405020304" pitchFamily="18" charset="0"/>
                <a:cs typeface="Times New Roman" panose="02020603050405020304" pitchFamily="18" charset="0"/>
                <a:hlinkClick r:id="rId3"/>
              </a:rPr>
              <a:t>http://</a:t>
            </a:r>
            <a:r>
              <a:rPr lang="cs-CZ" sz="2400" dirty="0" smtClean="0">
                <a:latin typeface="Times New Roman" panose="02020603050405020304" pitchFamily="18" charset="0"/>
                <a:cs typeface="Times New Roman" panose="02020603050405020304" pitchFamily="18" charset="0"/>
                <a:hlinkClick r:id="rId3"/>
              </a:rPr>
              <a:t>businessjargons.com/market-intelligence-system.html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https://</a:t>
            </a:r>
            <a:r>
              <a:rPr lang="cs-CZ" sz="2400" dirty="0" smtClean="0">
                <a:latin typeface="Times New Roman" panose="02020603050405020304" pitchFamily="18" charset="0"/>
                <a:cs typeface="Times New Roman" panose="02020603050405020304" pitchFamily="18" charset="0"/>
                <a:hlinkClick r:id="rId4"/>
              </a:rPr>
              <a:t>www.skyrme.com/insights/9mkis.htm</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www.wbi.msu.ac.th/file/744/doc_8.pdf</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a:t>
            </a:r>
            <a:r>
              <a:rPr lang="cs-CZ" sz="2400" dirty="0" smtClean="0">
                <a:latin typeface="Times New Roman" panose="02020603050405020304" pitchFamily="18" charset="0"/>
                <a:cs typeface="Times New Roman" panose="02020603050405020304" pitchFamily="18" charset="0"/>
                <a:hlinkClick r:id="rId6"/>
              </a:rPr>
              <a:t>www.businessinsider.com/the-importance-of-market-intelligence-for-cmos-2014-10</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7"/>
              </a:rPr>
              <a:t>http://</a:t>
            </a:r>
            <a:r>
              <a:rPr lang="cs-CZ" sz="2400" dirty="0" smtClean="0">
                <a:latin typeface="Times New Roman" panose="02020603050405020304" pitchFamily="18" charset="0"/>
                <a:cs typeface="Times New Roman" panose="02020603050405020304" pitchFamily="18" charset="0"/>
                <a:hlinkClick r:id="rId7"/>
              </a:rPr>
              <a:t>smallbusiness.chron.com/three-examples-marketing-intelligence-25483.html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8"/>
              </a:rPr>
              <a:t>http://</a:t>
            </a:r>
            <a:r>
              <a:rPr lang="cs-CZ" sz="2400" dirty="0" smtClean="0">
                <a:latin typeface="Times New Roman" panose="02020603050405020304" pitchFamily="18" charset="0"/>
                <a:cs typeface="Times New Roman" panose="02020603050405020304" pitchFamily="18" charset="0"/>
                <a:hlinkClick r:id="rId8"/>
              </a:rPr>
              <a:t>www.businessnewsdaily.com/4697-market-intelligence.html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14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2031325"/>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smtClean="0">
              <a:latin typeface="Times New Roman"/>
              <a:ea typeface="+mj-ea"/>
              <a:cs typeface="+mj-cs"/>
            </a:endParaRPr>
          </a:p>
          <a:p>
            <a:pPr marL="457200" lvl="0" indent="-457200">
              <a:buFont typeface="Arial" panose="020B0604020202020204" pitchFamily="34" charset="0"/>
              <a:buChar char="•"/>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BIS </a:t>
            </a:r>
            <a:r>
              <a:rPr lang="cs-CZ" sz="2400" b="1" dirty="0" err="1" smtClean="0">
                <a:latin typeface="Times New Roman" panose="02020603050405020304" pitchFamily="18" charset="0"/>
                <a:cs typeface="Times New Roman" panose="02020603050405020304" pitchFamily="18" charset="0"/>
              </a:rPr>
              <a:t>for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manufacturing</a:t>
            </a:r>
            <a:endParaRPr lang="cs-CZ" sz="2400" b="1"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3"/>
              </a:rPr>
              <a:t>http://</a:t>
            </a:r>
            <a:r>
              <a:rPr lang="cs-CZ" sz="2400" dirty="0" smtClean="0">
                <a:latin typeface="Times New Roman" panose="02020603050405020304" pitchFamily="18" charset="0"/>
                <a:cs typeface="Times New Roman" panose="02020603050405020304" pitchFamily="18" charset="0"/>
                <a:hlinkClick r:id="rId3"/>
              </a:rPr>
              <a:t>blog.trginternational.com/bid/191038/business-intelligence-in-manufacturing-industry</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a:t>
            </a:r>
            <a:r>
              <a:rPr lang="cs-CZ" sz="2400" dirty="0" smtClean="0">
                <a:latin typeface="Times New Roman" panose="02020603050405020304" pitchFamily="18" charset="0"/>
                <a:cs typeface="Times New Roman" panose="02020603050405020304" pitchFamily="18" charset="0"/>
                <a:hlinkClick r:id="rId4"/>
              </a:rPr>
              <a:t>www.qlik.com/us/solutions/industries/manufacturing</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https://</a:t>
            </a:r>
            <a:r>
              <a:rPr lang="cs-CZ" sz="2400" dirty="0" smtClean="0">
                <a:latin typeface="Times New Roman" panose="02020603050405020304" pitchFamily="18" charset="0"/>
                <a:cs typeface="Times New Roman" panose="02020603050405020304" pitchFamily="18" charset="0"/>
                <a:hlinkClick r:id="rId5"/>
              </a:rPr>
              <a:t>www.elegantjbi.com/elegantjbi/bi-manufacturing.html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a:t>
            </a:r>
            <a:r>
              <a:rPr lang="cs-CZ" sz="2400" dirty="0" smtClean="0">
                <a:latin typeface="Times New Roman" panose="02020603050405020304" pitchFamily="18" charset="0"/>
                <a:cs typeface="Times New Roman" panose="02020603050405020304" pitchFamily="18" charset="0"/>
                <a:hlinkClick r:id="rId6"/>
              </a:rPr>
              <a:t>www.computerweekly.com/tip/Five-business-intelligence-system-best-practices-for-manufacturing-cos</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7"/>
              </a:rPr>
              <a:t>http://www.apriso.com/blog/2011/08/%E2%80%9Cmyth-or-reality-is-manufacturing-intelligence-just-a-simplified-version-of-business-intelligence</a:t>
            </a:r>
            <a:r>
              <a:rPr lang="cs-CZ" sz="2400" dirty="0" smtClean="0">
                <a:latin typeface="Times New Roman" panose="02020603050405020304" pitchFamily="18" charset="0"/>
                <a:cs typeface="Times New Roman" panose="02020603050405020304" pitchFamily="18" charset="0"/>
                <a:hlinkClick r:id="rId7"/>
              </a:rPr>
              <a:t>/</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rPr>
              <a:t>https://www.infinitiresearch.com/thoughts/business-intelligence-manufacturing</a:t>
            </a:r>
            <a:endParaRPr lang="cs-CZ" sz="2400" dirty="0" smtClean="0">
              <a:latin typeface="Times New Roman" panose="02020603050405020304" pitchFamily="18" charset="0"/>
              <a:cs typeface="Times New Roman" panose="02020603050405020304" pitchFamily="18" charset="0"/>
            </a:endParaRP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192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169551"/>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rPr>
              <a:t>)</a:t>
            </a: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Competitive intelligence (CI)</a:t>
            </a:r>
          </a:p>
          <a:p>
            <a:pPr algn="just">
              <a:spcBef>
                <a:spcPts val="0"/>
              </a:spcBef>
            </a:pPr>
            <a:r>
              <a:rPr lang="en-US" sz="2400" dirty="0">
                <a:latin typeface="Times New Roman" panose="02020603050405020304" pitchFamily="18" charset="0"/>
                <a:cs typeface="Times New Roman" panose="02020603050405020304" pitchFamily="18" charset="0"/>
              </a:rPr>
              <a:t>Competitive intelligence (CI) is the gathering of publicly-available information about an enterprise's competitors and the use of that information to gain a business advantage. The goals of competitive intelligence include discerning potential business risks and opportunities and enabling faster reaction to competitors' actions and events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spcBef>
                <a:spcPts val="0"/>
              </a:spcBef>
            </a:pPr>
            <a:r>
              <a:rPr lang="en-US" sz="2400" dirty="0">
                <a:latin typeface="Times New Roman" panose="02020603050405020304" pitchFamily="18" charset="0"/>
                <a:cs typeface="Times New Roman" panose="02020603050405020304" pitchFamily="18" charset="0"/>
              </a:rPr>
              <a:t>The process of gathering actionable information on your business's competitive </a:t>
            </a:r>
            <a:r>
              <a:rPr lang="en-US" sz="2400" dirty="0" smtClean="0">
                <a:latin typeface="Times New Roman" panose="02020603050405020304" pitchFamily="18" charset="0"/>
                <a:cs typeface="Times New Roman" panose="02020603050405020304" pitchFamily="18" charset="0"/>
              </a:rPr>
              <a:t>environment.</a:t>
            </a:r>
            <a:r>
              <a:rPr lang="cs-CZ" sz="2400" dirty="0" smtClean="0">
                <a:latin typeface="Times New Roman" panose="02020603050405020304" pitchFamily="18" charset="0"/>
                <a:cs typeface="Times New Roman" panose="02020603050405020304" pitchFamily="18" charset="0"/>
              </a:rPr>
              <a:t>**</a:t>
            </a:r>
          </a:p>
          <a:p>
            <a:pPr algn="just">
              <a:spcBef>
                <a:spcPts val="0"/>
              </a:spcBef>
            </a:pPr>
            <a:r>
              <a:rPr lang="en-US" sz="2400" dirty="0">
                <a:latin typeface="Times New Roman" panose="02020603050405020304" pitchFamily="18" charset="0"/>
                <a:cs typeface="Times New Roman" panose="02020603050405020304" pitchFamily="18" charset="0"/>
              </a:rPr>
              <a:t>In business parlance, competitive intelligence can be understood as the process of identifying, gathering, evaluating and disseminating, information concerning competitor’s strengths and weaknesses, products, and customers, which a firm requires for strategic decision making. In other words, it is a legal and ethical practice that helps in improving the firm’s competitive ability and capacity</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spcBef>
                <a:spcPts val="600"/>
              </a:spcBef>
            </a:pP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287783"/>
            <a:ext cx="10803360" cy="1015663"/>
          </a:xfrm>
          <a:prstGeom prst="rect">
            <a:avLst/>
          </a:prstGeom>
          <a:noFill/>
        </p:spPr>
        <p:txBody>
          <a:bodyPr wrap="square" rtlCol="0">
            <a:spAutoFit/>
          </a:bodyPr>
          <a:lstStyle/>
          <a:p>
            <a:r>
              <a:rPr lang="cs-CZ" sz="1200" dirty="0" smtClean="0"/>
              <a:t>*http</a:t>
            </a:r>
            <a:r>
              <a:rPr lang="cs-CZ" sz="1200" dirty="0"/>
              <a:t>://</a:t>
            </a:r>
            <a:r>
              <a:rPr lang="cs-CZ" sz="1200" dirty="0" smtClean="0"/>
              <a:t>whatis.techtarget.com/definition/competitive-intelligence-CI</a:t>
            </a:r>
          </a:p>
          <a:p>
            <a:r>
              <a:rPr lang="cs-CZ" sz="1200" dirty="0"/>
              <a:t>** https://</a:t>
            </a:r>
            <a:r>
              <a:rPr lang="cs-CZ" sz="1200" dirty="0" smtClean="0"/>
              <a:t>www.entrepreneur.com/encyclopedia/competitive-intelligence</a:t>
            </a:r>
          </a:p>
          <a:p>
            <a:r>
              <a:rPr lang="cs-CZ" sz="1200" dirty="0"/>
              <a:t>*** http://businessjargons.com/competitive-intelligence.html</a:t>
            </a:r>
            <a:endParaRPr lang="cs-CZ" sz="1200" dirty="0" smtClean="0"/>
          </a:p>
          <a:p>
            <a:endParaRPr lang="cs-CZ" sz="1200" dirty="0"/>
          </a:p>
          <a:p>
            <a:pPr marL="171450" indent="-171450">
              <a:buFont typeface="Arial" panose="020B0604020202020204" pitchFamily="34" charset="0"/>
              <a:buChar char="•"/>
            </a:pPr>
            <a:endParaRPr lang="cs-CZ" sz="1200" dirty="0" smtClean="0"/>
          </a:p>
        </p:txBody>
      </p:sp>
    </p:spTree>
    <p:extLst>
      <p:ext uri="{BB962C8B-B14F-4D97-AF65-F5344CB8AC3E}">
        <p14:creationId xmlns:p14="http://schemas.microsoft.com/office/powerpoint/2010/main" val="1120484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169551"/>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rPr>
              <a:t>)</a:t>
            </a: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Objectives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(CI)*</a:t>
            </a:r>
          </a:p>
          <a:p>
            <a:pPr algn="just">
              <a:spcBef>
                <a:spcPts val="600"/>
              </a:spcBef>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provide an advanced warning of risks and opportunities, such as mergers, takeovers, alliances, new products and services.</a:t>
            </a:r>
          </a:p>
          <a:p>
            <a:pPr algn="just">
              <a:spcBef>
                <a:spcPts val="600"/>
              </a:spcBef>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make sure that strategic planning decision, relies on relevant and up-to-date competitive intelligence.</a:t>
            </a:r>
          </a:p>
          <a:p>
            <a:pPr algn="just">
              <a:spcBef>
                <a:spcPts val="600"/>
              </a:spcBef>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ensure that organization is able to adapt and respond to the changing business environment.</a:t>
            </a:r>
          </a:p>
          <a:p>
            <a:pPr algn="just">
              <a:spcBef>
                <a:spcPts val="600"/>
              </a:spcBef>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provide periodic and systematic audit of firm’s competitiveness, which provides an unbiased evaluation of firm’s actual position, with respect to the environment.</a:t>
            </a:r>
          </a:p>
          <a:p>
            <a:pPr algn="just">
              <a:spcBef>
                <a:spcPts val="600"/>
              </a:spcBef>
            </a:pPr>
            <a:r>
              <a:rPr lang="en-US" sz="2200" dirty="0" smtClean="0">
                <a:latin typeface="Times New Roman" panose="02020603050405020304" pitchFamily="18" charset="0"/>
                <a:cs typeface="Times New Roman" panose="02020603050405020304" pitchFamily="18" charset="0"/>
              </a:rPr>
              <a:t>Competitive </a:t>
            </a:r>
            <a:r>
              <a:rPr lang="en-US" sz="2200" dirty="0">
                <a:latin typeface="Times New Roman" panose="02020603050405020304" pitchFamily="18" charset="0"/>
                <a:cs typeface="Times New Roman" panose="02020603050405020304" pitchFamily="18" charset="0"/>
              </a:rPr>
              <a:t>Intelligence intends to make the firm more competitive with respect to the environment in which the firm operates, i.e. competitors, customers, distributors, and other stakeholders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287783"/>
            <a:ext cx="10803360" cy="646331"/>
          </a:xfrm>
          <a:prstGeom prst="rect">
            <a:avLst/>
          </a:prstGeom>
          <a:noFill/>
        </p:spPr>
        <p:txBody>
          <a:bodyPr wrap="square" rtlCol="0">
            <a:spAutoFit/>
          </a:bodyPr>
          <a:lstStyle/>
          <a:p>
            <a:r>
              <a:rPr lang="cs-CZ" sz="1200" dirty="0" smtClean="0"/>
              <a:t>* </a:t>
            </a:r>
            <a:r>
              <a:rPr lang="cs-CZ" sz="1200" dirty="0"/>
              <a:t>http://businessjargons.com/competitive-intelligence.html</a:t>
            </a:r>
            <a:endParaRPr lang="cs-CZ" sz="1200" dirty="0" smtClean="0"/>
          </a:p>
          <a:p>
            <a:endParaRPr lang="cs-CZ" sz="1200" dirty="0"/>
          </a:p>
          <a:p>
            <a:pPr marL="171450" indent="-171450">
              <a:buFont typeface="Arial" panose="020B0604020202020204" pitchFamily="34" charset="0"/>
              <a:buChar char="•"/>
            </a:pPr>
            <a:endParaRPr lang="cs-CZ" sz="1200" dirty="0" smtClean="0"/>
          </a:p>
        </p:txBody>
      </p:sp>
    </p:spTree>
    <p:extLst>
      <p:ext uri="{BB962C8B-B14F-4D97-AF65-F5344CB8AC3E}">
        <p14:creationId xmlns:p14="http://schemas.microsoft.com/office/powerpoint/2010/main" val="212224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smtClean="0">
                <a:latin typeface="Times New Roman"/>
                <a:ea typeface="+mj-ea"/>
                <a:cs typeface="+mj-cs"/>
              </a:rPr>
              <a:t>system</a:t>
            </a:r>
            <a:r>
              <a:rPr lang="cs-CZ" sz="2800" b="1" kern="0" dirty="0" smtClean="0">
                <a:latin typeface="Times New Roman"/>
                <a:ea typeface="+mj-ea"/>
                <a:cs typeface="+mj-cs"/>
              </a:rPr>
              <a:t> (BIS)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1433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en-US" sz="2400" dirty="0">
                <a:latin typeface="Times New Roman" panose="02020603050405020304" pitchFamily="18" charset="0"/>
                <a:cs typeface="Times New Roman" panose="02020603050405020304" pitchFamily="18" charset="0"/>
              </a:rPr>
              <a:t>Business intelligence (BI) is a technology-driven process for analyzing data and presenting actionable information to help executives, managers and other corporate end users make informed business decisions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spcBef>
                <a:spcPts val="0"/>
              </a:spcBef>
            </a:pPr>
            <a:r>
              <a:rPr lang="en-US" sz="2400" dirty="0">
                <a:latin typeface="Times New Roman" panose="02020603050405020304" pitchFamily="18" charset="0"/>
                <a:cs typeface="Times New Roman" panose="02020603050405020304" pitchFamily="18" charset="0"/>
              </a:rPr>
              <a:t>Business intelligence (BI) is an umbrella term that includes the applications, infrastructure and tools, and best practices that enable access to and analysis of information to improve and optimize decisions and performance</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spcBef>
                <a:spcPts val="0"/>
              </a:spcBef>
            </a:pPr>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intelligence (BI) is the use of computing technologies for the identification, discovery and analysis of business data - like sales revenue, products, costs and incomes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Bef>
                <a:spcPts val="0"/>
              </a:spcBef>
            </a:pPr>
            <a:r>
              <a:rPr lang="en-US" sz="2400" dirty="0" smtClean="0">
                <a:latin typeface="Times New Roman" panose="02020603050405020304" pitchFamily="18" charset="0"/>
                <a:cs typeface="Times New Roman" panose="02020603050405020304" pitchFamily="18" charset="0"/>
              </a:rPr>
              <a:t>BI </a:t>
            </a:r>
            <a:r>
              <a:rPr lang="en-US" sz="2400" dirty="0">
                <a:latin typeface="Times New Roman" panose="02020603050405020304" pitchFamily="18" charset="0"/>
                <a:cs typeface="Times New Roman" panose="02020603050405020304" pitchFamily="18" charset="0"/>
              </a:rPr>
              <a:t>technologies provide current, historical and predictive views of internally structured data for products and departments by establishing more effective decision-making and strategic operational insights through functions like online analytical processing (OLAP), reporting, predictive analytics, data/text mining, benchmarking and Business Performance Management (BPM). These technologies and functions are often referred to as information management</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Bef>
                <a:spcPts val="0"/>
              </a:spcBef>
            </a:pPr>
            <a:endParaRPr lang="cs-CZ" sz="2400" dirty="0" smtClean="0">
              <a:latin typeface="Times New Roman" panose="02020603050405020304" pitchFamily="18" charset="0"/>
              <a:cs typeface="Times New Roman" panose="02020603050405020304" pitchFamily="18" charset="0"/>
            </a:endParaRPr>
          </a:p>
          <a:p>
            <a:pPr algn="just">
              <a:spcBef>
                <a:spcPts val="0"/>
              </a:spcBef>
            </a:pPr>
            <a:endParaRPr lang="cs-CZ"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272021"/>
            <a:ext cx="10803360" cy="646331"/>
          </a:xfrm>
          <a:prstGeom prst="rect">
            <a:avLst/>
          </a:prstGeom>
          <a:noFill/>
        </p:spPr>
        <p:txBody>
          <a:bodyPr wrap="square" rtlCol="0">
            <a:spAutoFit/>
          </a:bodyPr>
          <a:lstStyle/>
          <a:p>
            <a:r>
              <a:rPr lang="cs-CZ" sz="1200" dirty="0"/>
              <a:t>*http://</a:t>
            </a:r>
            <a:r>
              <a:rPr lang="cs-CZ" sz="1200" dirty="0" smtClean="0"/>
              <a:t>searchdatamanagement.techtarget.com/definition/business-intelligence</a:t>
            </a:r>
          </a:p>
          <a:p>
            <a:r>
              <a:rPr lang="cs-CZ" sz="1200" dirty="0"/>
              <a:t>**http://</a:t>
            </a:r>
            <a:r>
              <a:rPr lang="cs-CZ" sz="1200" dirty="0" smtClean="0"/>
              <a:t>www.gartner.com/it-glossary/business-intelligence-bi</a:t>
            </a:r>
          </a:p>
          <a:p>
            <a:r>
              <a:rPr lang="cs-CZ" sz="1200" dirty="0"/>
              <a:t>***https://www.techopedia.com/definition/345/business-intelligence-bi </a:t>
            </a:r>
            <a:endParaRPr lang="cs-CZ" sz="1200" dirty="0" smtClean="0"/>
          </a:p>
        </p:txBody>
      </p:sp>
    </p:spTree>
    <p:extLst>
      <p:ext uri="{BB962C8B-B14F-4D97-AF65-F5344CB8AC3E}">
        <p14:creationId xmlns:p14="http://schemas.microsoft.com/office/powerpoint/2010/main" val="1642187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169551"/>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rPr>
              <a:t>)</a:t>
            </a: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smtClean="0">
                <a:latin typeface="Times New Roman" panose="02020603050405020304" pitchFamily="18" charset="0"/>
                <a:cs typeface="Times New Roman" panose="02020603050405020304" pitchFamily="18" charset="0"/>
              </a:rPr>
              <a:t>Competitive intelligence (CI)*</a:t>
            </a:r>
          </a:p>
          <a:p>
            <a:pPr algn="just">
              <a:spcBef>
                <a:spcPts val="600"/>
              </a:spcBef>
            </a:pPr>
            <a:r>
              <a:rPr lang="cs-CZ" sz="2400" dirty="0">
                <a:latin typeface="Times New Roman" panose="02020603050405020304" pitchFamily="18" charset="0"/>
                <a:cs typeface="Times New Roman" panose="02020603050405020304" pitchFamily="18" charset="0"/>
                <a:hlinkClick r:id="rId3"/>
              </a:rPr>
              <a:t>http://</a:t>
            </a:r>
            <a:r>
              <a:rPr lang="cs-CZ" sz="2400" dirty="0" smtClean="0">
                <a:latin typeface="Times New Roman" panose="02020603050405020304" pitchFamily="18" charset="0"/>
                <a:cs typeface="Times New Roman" panose="02020603050405020304" pitchFamily="18" charset="0"/>
                <a:hlinkClick r:id="rId3"/>
              </a:rPr>
              <a:t>businessjargons.com/competitive-intelligence.html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4"/>
              </a:rPr>
              <a:t>http://</a:t>
            </a:r>
            <a:r>
              <a:rPr lang="cs-CZ" sz="2400" dirty="0" smtClean="0">
                <a:latin typeface="Times New Roman" panose="02020603050405020304" pitchFamily="18" charset="0"/>
                <a:cs typeface="Times New Roman" panose="02020603050405020304" pitchFamily="18" charset="0"/>
                <a:hlinkClick r:id="rId4"/>
              </a:rPr>
              <a:t>www.investopedia.com/terms/c/competitive-intelligence.asp</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whatis.techtarget.com/definition/competitive-intelligence-CI</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6"/>
              </a:rPr>
              <a:t>https://</a:t>
            </a:r>
            <a:r>
              <a:rPr lang="cs-CZ" sz="2400" dirty="0" smtClean="0">
                <a:latin typeface="Times New Roman" panose="02020603050405020304" pitchFamily="18" charset="0"/>
                <a:cs typeface="Times New Roman" panose="02020603050405020304" pitchFamily="18" charset="0"/>
                <a:hlinkClick r:id="rId6"/>
              </a:rPr>
              <a:t>www.entrepreneur.com/encyclopedia/competitive-intelligence</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7"/>
              </a:rPr>
              <a:t>http://</a:t>
            </a:r>
            <a:r>
              <a:rPr lang="cs-CZ" sz="2400" dirty="0" smtClean="0">
                <a:latin typeface="Times New Roman" panose="02020603050405020304" pitchFamily="18" charset="0"/>
                <a:cs typeface="Times New Roman" panose="02020603050405020304" pitchFamily="18" charset="0"/>
                <a:hlinkClick r:id="rId7"/>
              </a:rPr>
              <a:t>study.com/academy/lesson/competitive-intelligence-definition-examples.html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hlinkClick r:id="rId3"/>
              </a:rPr>
              <a:t>http://</a:t>
            </a:r>
            <a:r>
              <a:rPr lang="cs-CZ" sz="2400" dirty="0" smtClean="0">
                <a:latin typeface="Times New Roman" panose="02020603050405020304" pitchFamily="18" charset="0"/>
                <a:cs typeface="Times New Roman" panose="02020603050405020304" pitchFamily="18" charset="0"/>
                <a:hlinkClick r:id="rId3"/>
              </a:rPr>
              <a:t>businessjargons.com/competitive-intelligence.html</a:t>
            </a:r>
            <a:endParaRPr lang="cs-CZ" sz="2400" dirty="0" smtClean="0">
              <a:latin typeface="Times New Roman" panose="02020603050405020304" pitchFamily="18" charset="0"/>
              <a:cs typeface="Times New Roman" panose="02020603050405020304" pitchFamily="18" charset="0"/>
            </a:endParaRPr>
          </a:p>
          <a:p>
            <a:pPr algn="just">
              <a:spcBef>
                <a:spcPts val="600"/>
              </a:spcBef>
            </a:pPr>
            <a:r>
              <a:rPr lang="cs-CZ" sz="2400" dirty="0">
                <a:latin typeface="Times New Roman" panose="02020603050405020304" pitchFamily="18" charset="0"/>
                <a:cs typeface="Times New Roman" panose="02020603050405020304" pitchFamily="18" charset="0"/>
              </a:rPr>
              <a:t>http://www.fuld.com/what-is-competitive-intelligence</a:t>
            </a:r>
            <a:endParaRPr lang="cs-CZ"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1267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 </a:t>
            </a:r>
            <a:endParaRPr lang="cs-CZ" sz="2400" dirty="0">
              <a:latin typeface="Times New Roman" panose="02020603050405020304" pitchFamily="18" charset="0"/>
              <a:cs typeface="Times New Roman" panose="02020603050405020304" pitchFamily="18" charset="0"/>
              <a:hlinkClick r:id="rId3"/>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476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en-US" sz="2400" dirty="0">
                <a:latin typeface="Times New Roman" panose="02020603050405020304" pitchFamily="18" charset="0"/>
                <a:cs typeface="Times New Roman" panose="02020603050405020304" pitchFamily="18" charset="0"/>
              </a:rPr>
              <a:t>Business Intelligence covers all the process from the source data to the final reporting</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lgn="just">
              <a:spcBef>
                <a:spcPts val="0"/>
              </a:spcBef>
            </a:pPr>
            <a:r>
              <a:rPr lang="en-US" sz="2200" b="1" dirty="0">
                <a:latin typeface="Times New Roman" panose="02020603050405020304" pitchFamily="18" charset="0"/>
                <a:cs typeface="Times New Roman" panose="02020603050405020304" pitchFamily="18" charset="0"/>
              </a:rPr>
              <a:t>Source </a:t>
            </a:r>
            <a:r>
              <a:rPr lang="en-US" sz="2200" b="1" dirty="0" smtClean="0">
                <a:latin typeface="Times New Roman" panose="02020603050405020304" pitchFamily="18" charset="0"/>
                <a:cs typeface="Times New Roman" panose="02020603050405020304" pitchFamily="18" charset="0"/>
              </a:rPr>
              <a:t>data</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Data Standardization</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make data comparable</a:t>
            </a:r>
          </a:p>
          <a:p>
            <a:pPr lvl="1" algn="just">
              <a:spcBef>
                <a:spcPts val="0"/>
              </a:spcBef>
            </a:pPr>
            <a:r>
              <a:rPr lang="en-US" sz="2200" b="1" dirty="0">
                <a:latin typeface="Times New Roman" panose="02020603050405020304" pitchFamily="18" charset="0"/>
                <a:cs typeface="Times New Roman" panose="02020603050405020304" pitchFamily="18" charset="0"/>
              </a:rPr>
              <a:t>Storing data in operational data </a:t>
            </a:r>
            <a:r>
              <a:rPr lang="en-US" sz="2200" b="1" dirty="0" smtClean="0">
                <a:latin typeface="Times New Roman" panose="02020603050405020304" pitchFamily="18" charset="0"/>
                <a:cs typeface="Times New Roman" panose="02020603050405020304" pitchFamily="18" charset="0"/>
              </a:rPr>
              <a:t>store</a:t>
            </a:r>
            <a:endParaRPr lang="cs-CZ" sz="2200" b="1" dirty="0" smtClean="0">
              <a:latin typeface="Times New Roman" panose="02020603050405020304" pitchFamily="18" charset="0"/>
              <a:cs typeface="Times New Roman" panose="02020603050405020304" pitchFamily="18" charset="0"/>
            </a:endParaRPr>
          </a:p>
          <a:p>
            <a:pPr lvl="2" algn="just">
              <a:spcBef>
                <a:spcPts val="0"/>
              </a:spcBef>
            </a:pPr>
            <a:r>
              <a:rPr lang="en-US" dirty="0" smtClean="0">
                <a:latin typeface="Times New Roman" panose="02020603050405020304" pitchFamily="18" charset="0"/>
                <a:cs typeface="Times New Roman" panose="02020603050405020304" pitchFamily="18" charset="0"/>
              </a:rPr>
              <a:t>Data </a:t>
            </a:r>
            <a:r>
              <a:rPr lang="en-US" dirty="0">
                <a:latin typeface="Times New Roman" panose="02020603050405020304" pitchFamily="18" charset="0"/>
                <a:cs typeface="Times New Roman" panose="02020603050405020304" pitchFamily="18" charset="0"/>
              </a:rPr>
              <a:t>Cleansing (detect &amp; correct inaccurate </a:t>
            </a:r>
            <a:r>
              <a:rPr lang="en-US" dirty="0" smtClean="0">
                <a:latin typeface="Times New Roman" panose="02020603050405020304" pitchFamily="18" charset="0"/>
                <a:cs typeface="Times New Roman" panose="02020603050405020304" pitchFamily="18" charset="0"/>
              </a:rPr>
              <a:t>data)</a:t>
            </a:r>
            <a:endParaRPr lang="cs-CZ" dirty="0" smtClean="0">
              <a:latin typeface="Times New Roman" panose="02020603050405020304" pitchFamily="18" charset="0"/>
              <a:cs typeface="Times New Roman" panose="02020603050405020304" pitchFamily="18" charset="0"/>
            </a:endParaRPr>
          </a:p>
          <a:p>
            <a:pPr lvl="2" algn="just">
              <a:spcBef>
                <a:spcPts val="0"/>
              </a:spcBef>
            </a:pPr>
            <a:r>
              <a:rPr lang="en-US" dirty="0" smtClean="0">
                <a:latin typeface="Times New Roman" panose="02020603050405020304" pitchFamily="18" charset="0"/>
                <a:cs typeface="Times New Roman" panose="02020603050405020304" pitchFamily="18" charset="0"/>
              </a:rPr>
              <a:t>Data </a:t>
            </a:r>
            <a:r>
              <a:rPr lang="en-US" dirty="0">
                <a:latin typeface="Times New Roman" panose="02020603050405020304" pitchFamily="18" charset="0"/>
                <a:cs typeface="Times New Roman" panose="02020603050405020304" pitchFamily="18" charset="0"/>
              </a:rPr>
              <a:t>Profiling (check inappropriate value)</a:t>
            </a:r>
          </a:p>
          <a:p>
            <a:pPr lvl="1" algn="just">
              <a:spcBef>
                <a:spcPts val="0"/>
              </a:spcBef>
            </a:pPr>
            <a:r>
              <a:rPr lang="en-US" sz="2200" b="1" dirty="0">
                <a:latin typeface="Times New Roman" panose="02020603050405020304" pitchFamily="18" charset="0"/>
                <a:cs typeface="Times New Roman" panose="02020603050405020304" pitchFamily="18" charset="0"/>
              </a:rPr>
              <a:t>Data </a:t>
            </a:r>
            <a:r>
              <a:rPr lang="en-US" sz="2200" b="1" dirty="0" smtClean="0">
                <a:latin typeface="Times New Roman" panose="02020603050405020304" pitchFamily="18" charset="0"/>
                <a:cs typeface="Times New Roman" panose="02020603050405020304" pitchFamily="18" charset="0"/>
              </a:rPr>
              <a:t>Warehouse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Checks the completeness of data and consistency between sources</a:t>
            </a:r>
          </a:p>
          <a:p>
            <a:pPr lvl="1" algn="just">
              <a:spcBef>
                <a:spcPts val="0"/>
              </a:spcBef>
            </a:pPr>
            <a:r>
              <a:rPr lang="en-US" sz="2200" b="1" dirty="0">
                <a:latin typeface="Times New Roman" panose="02020603050405020304" pitchFamily="18" charset="0"/>
                <a:cs typeface="Times New Roman" panose="02020603050405020304" pitchFamily="18" charset="0"/>
              </a:rPr>
              <a:t>Reporting</a:t>
            </a:r>
          </a:p>
        </p:txBody>
      </p:sp>
      <p:sp>
        <p:nvSpPr>
          <p:cNvPr id="2" name="TextovéPole 1"/>
          <p:cNvSpPr txBox="1"/>
          <p:nvPr/>
        </p:nvSpPr>
        <p:spPr>
          <a:xfrm>
            <a:off x="340356" y="6272021"/>
            <a:ext cx="10803360" cy="276999"/>
          </a:xfrm>
          <a:prstGeom prst="rect">
            <a:avLst/>
          </a:prstGeom>
          <a:noFill/>
        </p:spPr>
        <p:txBody>
          <a:bodyPr wrap="square" rtlCol="0">
            <a:spAutoFit/>
          </a:bodyPr>
          <a:lstStyle/>
          <a:p>
            <a:r>
              <a:rPr lang="cs-CZ" sz="1200" dirty="0"/>
              <a:t>*http://analyticscosm.com/mis-vs-business-intelligence-bi/</a:t>
            </a:r>
            <a:endParaRPr lang="cs-CZ" sz="1200" dirty="0" smtClean="0"/>
          </a:p>
        </p:txBody>
      </p:sp>
    </p:spTree>
    <p:extLst>
      <p:ext uri="{BB962C8B-B14F-4D97-AF65-F5344CB8AC3E}">
        <p14:creationId xmlns:p14="http://schemas.microsoft.com/office/powerpoint/2010/main" val="367791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Characteristics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BIS*</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created by procuring data and information for use in decision-making.</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 combination of skills, processes, technologies, applications and practices.</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contains background data along with the reporting tools.</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 combination of a set of concepts and methods strengthened by fact-based support systems.</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an extension of Executive Support System or Executive Information System.</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collects, integrates, stores, analyzes, and provides access to business information</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an environment in which business users get reliable, secure, consistent, comprehensible, easily manipulated and timely information.</a:t>
            </a:r>
          </a:p>
          <a:p>
            <a:pPr algn="just">
              <a:spcBef>
                <a:spcPts val="0"/>
              </a:spcBef>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provides business insights that lead to better, faster, more relevant decisions.</a:t>
            </a:r>
          </a:p>
          <a:p>
            <a:pPr algn="just">
              <a:spcBef>
                <a:spcPts val="0"/>
              </a:spcBef>
            </a:pP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*https://www.tutorialspoint.com/management_information_system/business_intelligence_system.htm</a:t>
            </a:r>
            <a:endParaRPr lang="cs-CZ" sz="1200" dirty="0" smtClean="0"/>
          </a:p>
        </p:txBody>
      </p:sp>
    </p:spTree>
    <p:extLst>
      <p:ext uri="{BB962C8B-B14F-4D97-AF65-F5344CB8AC3E}">
        <p14:creationId xmlns:p14="http://schemas.microsoft.com/office/powerpoint/2010/main" val="4253785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Benefits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BIS*</a:t>
            </a:r>
          </a:p>
          <a:p>
            <a:pPr algn="just">
              <a:spcBef>
                <a:spcPts val="600"/>
              </a:spcBef>
            </a:pPr>
            <a:r>
              <a:rPr lang="en-US" sz="2400" dirty="0" smtClean="0">
                <a:latin typeface="Times New Roman" panose="02020603050405020304" pitchFamily="18" charset="0"/>
                <a:cs typeface="Times New Roman" panose="02020603050405020304" pitchFamily="18" charset="0"/>
              </a:rPr>
              <a:t>Improved </a:t>
            </a:r>
            <a:r>
              <a:rPr lang="en-US" sz="2400" dirty="0">
                <a:latin typeface="Times New Roman" panose="02020603050405020304" pitchFamily="18" charset="0"/>
                <a:cs typeface="Times New Roman" panose="02020603050405020304" pitchFamily="18" charset="0"/>
              </a:rPr>
              <a:t>Management Processes.</a:t>
            </a:r>
          </a:p>
          <a:p>
            <a:pPr algn="just">
              <a:spcBef>
                <a:spcPts val="600"/>
              </a:spcBef>
            </a:pPr>
            <a:r>
              <a:rPr lang="en-US" sz="2400" dirty="0" smtClean="0">
                <a:latin typeface="Times New Roman" panose="02020603050405020304" pitchFamily="18" charset="0"/>
                <a:cs typeface="Times New Roman" panose="02020603050405020304" pitchFamily="18" charset="0"/>
              </a:rPr>
              <a:t>Planning</a:t>
            </a:r>
            <a:r>
              <a:rPr lang="en-US" sz="2400" dirty="0">
                <a:latin typeface="Times New Roman" panose="02020603050405020304" pitchFamily="18" charset="0"/>
                <a:cs typeface="Times New Roman" panose="02020603050405020304" pitchFamily="18" charset="0"/>
              </a:rPr>
              <a:t>, controlling, measuring and/or applying changes that results in increased revenues and reduced costs.</a:t>
            </a:r>
          </a:p>
          <a:p>
            <a:pPr algn="just">
              <a:spcBef>
                <a:spcPts val="600"/>
              </a:spcBef>
            </a:pPr>
            <a:r>
              <a:rPr lang="en-US" sz="2400" dirty="0" smtClean="0">
                <a:latin typeface="Times New Roman" panose="02020603050405020304" pitchFamily="18" charset="0"/>
                <a:cs typeface="Times New Roman" panose="02020603050405020304" pitchFamily="18" charset="0"/>
              </a:rPr>
              <a:t>Improved </a:t>
            </a:r>
            <a:r>
              <a:rPr lang="en-US" sz="2400" dirty="0">
                <a:latin typeface="Times New Roman" panose="02020603050405020304" pitchFamily="18" charset="0"/>
                <a:cs typeface="Times New Roman" panose="02020603050405020304" pitchFamily="18" charset="0"/>
              </a:rPr>
              <a:t>business operations.</a:t>
            </a:r>
          </a:p>
          <a:p>
            <a:pPr algn="just">
              <a:spcBef>
                <a:spcPts val="600"/>
              </a:spcBef>
            </a:pPr>
            <a:r>
              <a:rPr lang="en-US" sz="2400" dirty="0" smtClean="0">
                <a:latin typeface="Times New Roman" panose="02020603050405020304" pitchFamily="18" charset="0"/>
                <a:cs typeface="Times New Roman" panose="02020603050405020304" pitchFamily="18" charset="0"/>
              </a:rPr>
              <a:t>Fraud </a:t>
            </a:r>
            <a:r>
              <a:rPr lang="en-US" sz="2400" dirty="0">
                <a:latin typeface="Times New Roman" panose="02020603050405020304" pitchFamily="18" charset="0"/>
                <a:cs typeface="Times New Roman" panose="02020603050405020304" pitchFamily="18" charset="0"/>
              </a:rPr>
              <a:t>detection, order processing, purchasing that results in increased revenues and reduced costs.</a:t>
            </a:r>
          </a:p>
          <a:p>
            <a:pPr algn="just">
              <a:spcBef>
                <a:spcPts val="600"/>
              </a:spcBef>
            </a:pPr>
            <a:r>
              <a:rPr lang="en-US" sz="2400" dirty="0" smtClean="0">
                <a:latin typeface="Times New Roman" panose="02020603050405020304" pitchFamily="18" charset="0"/>
                <a:cs typeface="Times New Roman" panose="02020603050405020304" pitchFamily="18" charset="0"/>
              </a:rPr>
              <a:t>Intelligent </a:t>
            </a:r>
            <a:r>
              <a:rPr lang="en-US" sz="2400" dirty="0">
                <a:latin typeface="Times New Roman" panose="02020603050405020304" pitchFamily="18" charset="0"/>
                <a:cs typeface="Times New Roman" panose="02020603050405020304" pitchFamily="18" charset="0"/>
              </a:rPr>
              <a:t>prediction of future.</a:t>
            </a:r>
          </a:p>
          <a:p>
            <a:pPr algn="just">
              <a:spcBef>
                <a:spcPts val="0"/>
              </a:spcBef>
            </a:pPr>
            <a:endParaRPr lang="en-US" sz="2400" dirty="0">
              <a:latin typeface="Times New Roman" panose="02020603050405020304" pitchFamily="18" charset="0"/>
              <a:cs typeface="Times New Roman" panose="02020603050405020304" pitchFamily="18" charset="0"/>
            </a:endParaRPr>
          </a:p>
          <a:p>
            <a:pPr algn="just">
              <a:spcBef>
                <a:spcPts val="0"/>
              </a:spcBef>
            </a:pP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*https://www.tutorialspoint.com/management_information_system/business_intelligence_system.htm</a:t>
            </a:r>
            <a:endParaRPr lang="cs-CZ" sz="1200" dirty="0" smtClean="0"/>
          </a:p>
        </p:txBody>
      </p:sp>
    </p:spTree>
    <p:extLst>
      <p:ext uri="{BB962C8B-B14F-4D97-AF65-F5344CB8AC3E}">
        <p14:creationId xmlns:p14="http://schemas.microsoft.com/office/powerpoint/2010/main" val="99718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231106"/>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cs-CZ" sz="2400" b="1" dirty="0" err="1" smtClean="0">
                <a:latin typeface="Times New Roman" panose="02020603050405020304" pitchFamily="18" charset="0"/>
                <a:cs typeface="Times New Roman" panose="02020603050405020304" pitchFamily="18" charset="0"/>
              </a:rPr>
              <a:t>Approaches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BIS*</a:t>
            </a:r>
          </a:p>
          <a:p>
            <a:pPr algn="just">
              <a:spcBef>
                <a:spcPts val="600"/>
              </a:spcBef>
            </a:pPr>
            <a:r>
              <a:rPr lang="en-US" sz="2400" dirty="0">
                <a:latin typeface="Times New Roman" panose="02020603050405020304" pitchFamily="18" charset="0"/>
                <a:cs typeface="Times New Roman" panose="02020603050405020304" pitchFamily="18" charset="0"/>
              </a:rPr>
              <a:t>For most companies, it is not possible to implement a proactive business intelligence system at one go. The following techniques and methodologies could be taken as approaches to BIS:</a:t>
            </a:r>
          </a:p>
          <a:p>
            <a:pPr lvl="1" algn="just">
              <a:spcBef>
                <a:spcPts val="600"/>
              </a:spcBef>
            </a:pPr>
            <a:r>
              <a:rPr lang="en-US" sz="2200" dirty="0" smtClean="0">
                <a:latin typeface="Times New Roman" panose="02020603050405020304" pitchFamily="18" charset="0"/>
                <a:cs typeface="Times New Roman" panose="02020603050405020304" pitchFamily="18" charset="0"/>
              </a:rPr>
              <a:t>Improving </a:t>
            </a:r>
            <a:r>
              <a:rPr lang="en-US" sz="2200" dirty="0">
                <a:latin typeface="Times New Roman" panose="02020603050405020304" pitchFamily="18" charset="0"/>
                <a:cs typeface="Times New Roman" panose="02020603050405020304" pitchFamily="18" charset="0"/>
              </a:rPr>
              <a:t>reporting and analytical </a:t>
            </a:r>
            <a:r>
              <a:rPr lang="en-US" sz="2200" dirty="0" smtClean="0">
                <a:latin typeface="Times New Roman" panose="02020603050405020304" pitchFamily="18" charset="0"/>
                <a:cs typeface="Times New Roman" panose="02020603050405020304" pitchFamily="18" charset="0"/>
              </a:rPr>
              <a:t>capabilities;</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Using </a:t>
            </a:r>
            <a:r>
              <a:rPr lang="en-US" sz="2200" dirty="0">
                <a:latin typeface="Times New Roman" panose="02020603050405020304" pitchFamily="18" charset="0"/>
                <a:cs typeface="Times New Roman" panose="02020603050405020304" pitchFamily="18" charset="0"/>
              </a:rPr>
              <a:t>scorecards and </a:t>
            </a:r>
            <a:r>
              <a:rPr lang="en-US" sz="2200" dirty="0" smtClean="0">
                <a:latin typeface="Times New Roman" panose="02020603050405020304" pitchFamily="18" charset="0"/>
                <a:cs typeface="Times New Roman" panose="02020603050405020304" pitchFamily="18" charset="0"/>
              </a:rPr>
              <a:t>dashboards;</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Enterprise Reporting;</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On-line </a:t>
            </a:r>
            <a:r>
              <a:rPr lang="en-US" sz="2200" dirty="0">
                <a:latin typeface="Times New Roman" panose="02020603050405020304" pitchFamily="18" charset="0"/>
                <a:cs typeface="Times New Roman" panose="02020603050405020304" pitchFamily="18" charset="0"/>
              </a:rPr>
              <a:t>Analytical Processing (OLAP) </a:t>
            </a:r>
            <a:r>
              <a:rPr lang="en-US" sz="2200" dirty="0" smtClean="0">
                <a:latin typeface="Times New Roman" panose="02020603050405020304" pitchFamily="18" charset="0"/>
                <a:cs typeface="Times New Roman" panose="02020603050405020304" pitchFamily="18" charset="0"/>
              </a:rPr>
              <a:t>Analysis;</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Advanced </a:t>
            </a:r>
            <a:r>
              <a:rPr lang="en-US" sz="2200" dirty="0">
                <a:latin typeface="Times New Roman" panose="02020603050405020304" pitchFamily="18" charset="0"/>
                <a:cs typeface="Times New Roman" panose="02020603050405020304" pitchFamily="18" charset="0"/>
              </a:rPr>
              <a:t>and Predictive </a:t>
            </a:r>
            <a:r>
              <a:rPr lang="en-US" sz="2200" dirty="0" smtClean="0">
                <a:latin typeface="Times New Roman" panose="02020603050405020304" pitchFamily="18" charset="0"/>
                <a:cs typeface="Times New Roman" panose="02020603050405020304" pitchFamily="18" charset="0"/>
              </a:rPr>
              <a:t>Analysis;</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Alerts </a:t>
            </a:r>
            <a:r>
              <a:rPr lang="en-US" sz="2200" dirty="0">
                <a:latin typeface="Times New Roman" panose="02020603050405020304" pitchFamily="18" charset="0"/>
                <a:cs typeface="Times New Roman" panose="02020603050405020304" pitchFamily="18" charset="0"/>
              </a:rPr>
              <a:t>and Proactive </a:t>
            </a:r>
            <a:r>
              <a:rPr lang="en-US" sz="2200" dirty="0" smtClean="0">
                <a:latin typeface="Times New Roman" panose="02020603050405020304" pitchFamily="18" charset="0"/>
                <a:cs typeface="Times New Roman" panose="02020603050405020304" pitchFamily="18" charset="0"/>
              </a:rPr>
              <a:t>Notification;</a:t>
            </a:r>
            <a:endParaRPr lang="en-US" sz="2200" dirty="0">
              <a:latin typeface="Times New Roman" panose="02020603050405020304" pitchFamily="18" charset="0"/>
              <a:cs typeface="Times New Roman" panose="02020603050405020304" pitchFamily="18" charset="0"/>
            </a:endParaRPr>
          </a:p>
          <a:p>
            <a:pPr lvl="1" algn="just">
              <a:spcBef>
                <a:spcPts val="600"/>
              </a:spcBef>
            </a:pPr>
            <a:r>
              <a:rPr lang="en-US" sz="2200" dirty="0" smtClean="0">
                <a:latin typeface="Times New Roman" panose="02020603050405020304" pitchFamily="18" charset="0"/>
                <a:cs typeface="Times New Roman" panose="02020603050405020304" pitchFamily="18" charset="0"/>
              </a:rPr>
              <a:t>Automated </a:t>
            </a:r>
            <a:r>
              <a:rPr lang="en-US" sz="2200" dirty="0">
                <a:latin typeface="Times New Roman" panose="02020603050405020304" pitchFamily="18" charset="0"/>
                <a:cs typeface="Times New Roman" panose="02020603050405020304" pitchFamily="18" charset="0"/>
              </a:rPr>
              <a:t>generation of reports with user subscriptions and "alerts" to problems and/or opportunities.</a:t>
            </a:r>
          </a:p>
          <a:p>
            <a:pPr algn="just">
              <a:spcBef>
                <a:spcPts val="0"/>
              </a:spcBef>
            </a:pP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*https://www.tutorialspoint.com/management_information_system/business_intelligence_system.htm</a:t>
            </a:r>
            <a:endParaRPr lang="cs-CZ" sz="1200" dirty="0" smtClean="0"/>
          </a:p>
        </p:txBody>
      </p:sp>
    </p:spTree>
    <p:extLst>
      <p:ext uri="{BB962C8B-B14F-4D97-AF65-F5344CB8AC3E}">
        <p14:creationId xmlns:p14="http://schemas.microsoft.com/office/powerpoint/2010/main" val="273002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en-GB" sz="2400" b="1" dirty="0" err="1" smtClean="0">
                <a:latin typeface="Times New Roman" panose="02020603050405020304" pitchFamily="18" charset="0"/>
                <a:cs typeface="Times New Roman" panose="02020603050405020304" pitchFamily="18" charset="0"/>
              </a:rPr>
              <a:t>Cappabilities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BIS*</a:t>
            </a:r>
            <a:endParaRPr lang="en-GB" sz="2400" b="1" dirty="0" smtClean="0">
              <a:latin typeface="Times New Roman" panose="02020603050405020304" pitchFamily="18" charset="0"/>
              <a:cs typeface="Times New Roman" panose="02020603050405020304" pitchFamily="18" charset="0"/>
            </a:endParaRPr>
          </a:p>
          <a:p>
            <a:pPr algn="just">
              <a:spcBef>
                <a:spcPts val="0"/>
              </a:spcBef>
            </a:pPr>
            <a:r>
              <a:rPr lang="en-US" sz="2400" dirty="0" smtClean="0">
                <a:latin typeface="Times New Roman" panose="02020603050405020304" pitchFamily="18" charset="0"/>
                <a:cs typeface="Times New Roman" panose="02020603050405020304" pitchFamily="18" charset="0"/>
              </a:rPr>
              <a:t>Data </a:t>
            </a:r>
            <a:r>
              <a:rPr lang="en-US" sz="2400" dirty="0">
                <a:latin typeface="Times New Roman" panose="02020603050405020304" pitchFamily="18" charset="0"/>
                <a:cs typeface="Times New Roman" panose="02020603050405020304" pitchFamily="18" charset="0"/>
              </a:rPr>
              <a:t>Storage and Management:</a:t>
            </a:r>
          </a:p>
          <a:p>
            <a:pPr lvl="1" algn="just">
              <a:spcBef>
                <a:spcPts val="0"/>
              </a:spcBef>
            </a:pPr>
            <a:r>
              <a:rPr lang="en-US" sz="2200" dirty="0" smtClean="0">
                <a:latin typeface="Times New Roman" panose="02020603050405020304" pitchFamily="18" charset="0"/>
                <a:cs typeface="Times New Roman" panose="02020603050405020304" pitchFamily="18" charset="0"/>
              </a:rPr>
              <a:t>Data </a:t>
            </a:r>
            <a:r>
              <a:rPr lang="en-US" sz="2200" dirty="0">
                <a:latin typeface="Times New Roman" panose="02020603050405020304" pitchFamily="18" charset="0"/>
                <a:cs typeface="Times New Roman" panose="02020603050405020304" pitchFamily="18" charset="0"/>
              </a:rPr>
              <a:t>ware </a:t>
            </a:r>
            <a:r>
              <a:rPr lang="en-US" sz="2200" dirty="0" smtClean="0">
                <a:latin typeface="Times New Roman" panose="02020603050405020304" pitchFamily="18" charset="0"/>
                <a:cs typeface="Times New Roman" panose="02020603050405020304" pitchFamily="18" charset="0"/>
              </a:rPr>
              <a:t>house</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Ad </a:t>
            </a:r>
            <a:r>
              <a:rPr lang="en-US" sz="2200" dirty="0">
                <a:latin typeface="Times New Roman" panose="02020603050405020304" pitchFamily="18" charset="0"/>
                <a:cs typeface="Times New Roman" panose="02020603050405020304" pitchFamily="18" charset="0"/>
              </a:rPr>
              <a:t>hoc </a:t>
            </a:r>
            <a:r>
              <a:rPr lang="en-US" sz="2200" dirty="0" smtClean="0">
                <a:latin typeface="Times New Roman" panose="02020603050405020304" pitchFamily="18" charset="0"/>
                <a:cs typeface="Times New Roman" panose="02020603050405020304" pitchFamily="18" charset="0"/>
              </a:rPr>
              <a:t>analysis;</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Data quality;</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Data mining.</a:t>
            </a:r>
            <a:endParaRPr lang="en-US" sz="2200" dirty="0">
              <a:latin typeface="Times New Roman" panose="02020603050405020304" pitchFamily="18" charset="0"/>
              <a:cs typeface="Times New Roman" panose="02020603050405020304" pitchFamily="18" charset="0"/>
            </a:endParaRPr>
          </a:p>
          <a:p>
            <a:pPr algn="just">
              <a:spcBef>
                <a:spcPts val="0"/>
              </a:spcBef>
            </a:pPr>
            <a:r>
              <a:rPr lang="en-US" sz="2400" dirty="0" smtClean="0">
                <a:latin typeface="Times New Roman" panose="02020603050405020304" pitchFamily="18" charset="0"/>
                <a:cs typeface="Times New Roman" panose="02020603050405020304" pitchFamily="18" charset="0"/>
              </a:rPr>
              <a:t>Information </a:t>
            </a:r>
            <a:r>
              <a:rPr lang="en-US" sz="2400" dirty="0">
                <a:latin typeface="Times New Roman" panose="02020603050405020304" pitchFamily="18" charset="0"/>
                <a:cs typeface="Times New Roman" panose="02020603050405020304" pitchFamily="18" charset="0"/>
              </a:rPr>
              <a:t>Delivery</a:t>
            </a:r>
          </a:p>
          <a:p>
            <a:pPr lvl="1" algn="just">
              <a:spcBef>
                <a:spcPts val="0"/>
              </a:spcBef>
            </a:pPr>
            <a:r>
              <a:rPr lang="en-US" sz="2200" dirty="0" smtClean="0">
                <a:latin typeface="Times New Roman" panose="02020603050405020304" pitchFamily="18" charset="0"/>
                <a:cs typeface="Times New Roman" panose="02020603050405020304" pitchFamily="18" charset="0"/>
              </a:rPr>
              <a:t>Dashboard;</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Collaboration </a:t>
            </a:r>
            <a:r>
              <a:rPr lang="en-US" sz="2200" dirty="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search;</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Managed reporting;</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Visualization;</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Scorecard.</a:t>
            </a:r>
            <a:endParaRPr lang="en-US" sz="2200" dirty="0">
              <a:latin typeface="Times New Roman" panose="02020603050405020304" pitchFamily="18" charset="0"/>
              <a:cs typeface="Times New Roman" panose="02020603050405020304" pitchFamily="18" charset="0"/>
            </a:endParaRPr>
          </a:p>
          <a:p>
            <a:pPr algn="just">
              <a:spcBef>
                <a:spcPts val="0"/>
              </a:spcBef>
            </a:pPr>
            <a:r>
              <a:rPr lang="en-US" sz="2400" dirty="0" smtClean="0">
                <a:latin typeface="Times New Roman" panose="02020603050405020304" pitchFamily="18" charset="0"/>
                <a:cs typeface="Times New Roman" panose="02020603050405020304" pitchFamily="18" charset="0"/>
              </a:rPr>
              <a:t>Query</a:t>
            </a:r>
            <a:r>
              <a:rPr lang="en-US" sz="2400" dirty="0">
                <a:latin typeface="Times New Roman" panose="02020603050405020304" pitchFamily="18" charset="0"/>
                <a:cs typeface="Times New Roman" panose="02020603050405020304" pitchFamily="18" charset="0"/>
              </a:rPr>
              <a:t>, Reporting and Analysis</a:t>
            </a:r>
          </a:p>
          <a:p>
            <a:pPr lvl="1" algn="just">
              <a:spcBef>
                <a:spcPts val="0"/>
              </a:spcBef>
            </a:pPr>
            <a:r>
              <a:rPr lang="en-US" sz="2200" dirty="0" smtClean="0">
                <a:latin typeface="Times New Roman" panose="02020603050405020304" pitchFamily="18" charset="0"/>
                <a:cs typeface="Times New Roman" panose="02020603050405020304" pitchFamily="18" charset="0"/>
              </a:rPr>
              <a:t>Ad </a:t>
            </a:r>
            <a:r>
              <a:rPr lang="en-US" sz="2200" dirty="0">
                <a:latin typeface="Times New Roman" panose="02020603050405020304" pitchFamily="18" charset="0"/>
                <a:cs typeface="Times New Roman" panose="02020603050405020304" pitchFamily="18" charset="0"/>
              </a:rPr>
              <a:t>hoc </a:t>
            </a:r>
            <a:r>
              <a:rPr lang="en-US" sz="2200" dirty="0" smtClean="0">
                <a:latin typeface="Times New Roman" panose="02020603050405020304" pitchFamily="18" charset="0"/>
                <a:cs typeface="Times New Roman" panose="02020603050405020304" pitchFamily="18" charset="0"/>
              </a:rPr>
              <a:t>Analysis;</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Production reporting;</a:t>
            </a:r>
            <a:endParaRPr lang="en-US" sz="2200" dirty="0">
              <a:latin typeface="Times New Roman" panose="02020603050405020304" pitchFamily="18" charset="0"/>
              <a:cs typeface="Times New Roman" panose="02020603050405020304" pitchFamily="18" charset="0"/>
            </a:endParaRPr>
          </a:p>
          <a:p>
            <a:pPr lvl="1" algn="just">
              <a:spcBef>
                <a:spcPts val="0"/>
              </a:spcBef>
            </a:pPr>
            <a:r>
              <a:rPr lang="en-US" sz="2200" dirty="0" smtClean="0">
                <a:latin typeface="Times New Roman" panose="02020603050405020304" pitchFamily="18" charset="0"/>
                <a:cs typeface="Times New Roman" panose="02020603050405020304" pitchFamily="18" charset="0"/>
              </a:rPr>
              <a:t>OLAP analysis.</a:t>
            </a:r>
            <a:endParaRPr lang="en-US" sz="2200" dirty="0">
              <a:latin typeface="Times New Roman" panose="02020603050405020304" pitchFamily="18" charset="0"/>
              <a:cs typeface="Times New Roman" panose="02020603050405020304" pitchFamily="18" charset="0"/>
            </a:endParaRPr>
          </a:p>
          <a:p>
            <a:pPr algn="just">
              <a:spcBef>
                <a:spcPts val="0"/>
              </a:spcBef>
            </a:pPr>
            <a:endParaRPr lang="en-US" sz="24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*https://www.tutorialspoint.com/management_information_system/business_intelligence_system.htm</a:t>
            </a:r>
            <a:endParaRPr lang="cs-CZ" sz="1200" dirty="0" smtClean="0"/>
          </a:p>
        </p:txBody>
      </p:sp>
    </p:spTree>
    <p:extLst>
      <p:ext uri="{BB962C8B-B14F-4D97-AF65-F5344CB8AC3E}">
        <p14:creationId xmlns:p14="http://schemas.microsoft.com/office/powerpoint/2010/main" val="228651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48928" cy="1661993"/>
          </a:xfrm>
          <a:prstGeom prst="rect">
            <a:avLst/>
          </a:prstGeom>
        </p:spPr>
        <p:txBody>
          <a:bodyPr wrap="none">
            <a:spAutoFit/>
          </a:bodyPr>
          <a:lstStyle/>
          <a:p>
            <a:pPr lvl="0">
              <a:defRPr/>
            </a:pPr>
            <a:r>
              <a:rPr lang="cs-CZ" sz="2800" b="1" kern="0" dirty="0" smtClean="0">
                <a:latin typeface="Times New Roman"/>
                <a:ea typeface="+mj-ea"/>
                <a:cs typeface="+mj-cs"/>
              </a:rPr>
              <a:t>Business intelligence </a:t>
            </a:r>
            <a:r>
              <a:rPr lang="cs-CZ" sz="2800" b="1" kern="0" dirty="0" err="1">
                <a:latin typeface="Times New Roman"/>
              </a:rPr>
              <a:t>system</a:t>
            </a:r>
            <a:r>
              <a:rPr lang="cs-CZ" sz="2800" b="1" kern="0" dirty="0">
                <a:latin typeface="Times New Roman"/>
              </a:rPr>
              <a:t> (BIS)</a:t>
            </a:r>
            <a:r>
              <a:rPr lang="cs-CZ" sz="2800" b="1" kern="0" dirty="0" smtClean="0">
                <a:latin typeface="Times New Roman"/>
                <a:ea typeface="+mj-ea"/>
                <a:cs typeface="+mj-cs"/>
              </a:rPr>
              <a:t> </a:t>
            </a:r>
            <a:endParaRPr lang="cs-CZ" sz="2800" b="1" kern="0" dirty="0">
              <a:latin typeface="Times New Roman"/>
              <a:ea typeface="+mj-ea"/>
              <a:cs typeface="+mj-cs"/>
            </a:endParaRPr>
          </a:p>
          <a:p>
            <a:pPr lvl="0">
              <a:defRPr/>
            </a:pPr>
            <a:endParaRPr lang="en-GB" sz="2800" b="1" kern="0" dirty="0" smtClean="0">
              <a:latin typeface="Times New Roman"/>
              <a:ea typeface="+mj-ea"/>
              <a:cs typeface="+mj-cs"/>
            </a:endParaRPr>
          </a:p>
          <a:p>
            <a:pPr marL="457200" lvl="0" indent="-457200">
              <a:buFont typeface="Arial" panose="020B0604020202020204" pitchFamily="34" charset="0"/>
              <a:buChar char="•"/>
              <a:defRPr/>
            </a:pPr>
            <a:endParaRPr lang="cs-CZ" sz="24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en-GB" sz="2400" b="1" dirty="0" smtClean="0">
                <a:latin typeface="Times New Roman" panose="02020603050405020304" pitchFamily="18" charset="0"/>
                <a:cs typeface="Times New Roman" panose="02020603050405020304" pitchFamily="18" charset="0"/>
              </a:rPr>
              <a:t>Big data in </a:t>
            </a:r>
            <a:r>
              <a:rPr lang="cs-CZ" sz="2400" b="1" dirty="0" smtClean="0">
                <a:latin typeface="Times New Roman" panose="02020603050405020304" pitchFamily="18" charset="0"/>
                <a:cs typeface="Times New Roman" panose="02020603050405020304" pitchFamily="18" charset="0"/>
              </a:rPr>
              <a:t>BIS*</a:t>
            </a:r>
            <a:endParaRPr lang="en-GB" sz="2400" b="1" dirty="0" smtClean="0">
              <a:latin typeface="Times New Roman" panose="02020603050405020304" pitchFamily="18" charset="0"/>
              <a:cs typeface="Times New Roman" panose="02020603050405020304" pitchFamily="18" charset="0"/>
            </a:endParaRPr>
          </a:p>
          <a:p>
            <a:pPr algn="just">
              <a:spcBef>
                <a:spcPts val="0"/>
              </a:spcBef>
            </a:pPr>
            <a:r>
              <a:rPr lang="en-US" sz="2400" dirty="0">
                <a:latin typeface="Times New Roman" panose="02020603050405020304" pitchFamily="18" charset="0"/>
                <a:cs typeface="Times New Roman" panose="02020603050405020304" pitchFamily="18" charset="0"/>
              </a:rPr>
              <a:t>Big data is a term that describes the large volume of data – both structured and unstructured – that inundates a business on a day-to-day basis. But it’s not the amount of data that’s important. It’s what organizations do with the data that matters. Big data can be analyzed for insights that lead to better decisions and strategic business moves</a:t>
            </a:r>
            <a:r>
              <a:rPr lang="en-US" sz="2400" dirty="0" smtClean="0">
                <a:latin typeface="Times New Roman" panose="02020603050405020304" pitchFamily="18" charset="0"/>
                <a:cs typeface="Times New Roman" panose="02020603050405020304" pitchFamily="18" charset="0"/>
              </a:rPr>
              <a:t>.*</a:t>
            </a:r>
          </a:p>
          <a:p>
            <a:pPr lvl="1" algn="just">
              <a:spcBef>
                <a:spcPts val="0"/>
              </a:spcBef>
            </a:pPr>
            <a:r>
              <a:rPr lang="en-US" sz="2200" b="1" dirty="0" smtClean="0">
                <a:latin typeface="Times New Roman" panose="02020603050405020304" pitchFamily="18" charset="0"/>
                <a:cs typeface="Times New Roman" panose="02020603050405020304" pitchFamily="18" charset="0"/>
              </a:rPr>
              <a:t>Volume</a:t>
            </a:r>
            <a:r>
              <a:rPr lang="en-US" sz="2200"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Organizations collect data from a variety of sources, including business transactions, social media and information from sensor or machine-to-machine data. In the past, storing it would’ve been a problem – but new technologies (such as Hadoop) have eased the burden.</a:t>
            </a:r>
          </a:p>
          <a:p>
            <a:pPr lvl="1" algn="just">
              <a:spcBef>
                <a:spcPts val="0"/>
              </a:spcBef>
            </a:pPr>
            <a:r>
              <a:rPr lang="en-US" sz="2200" b="1" dirty="0" smtClean="0">
                <a:latin typeface="Times New Roman" panose="02020603050405020304" pitchFamily="18" charset="0"/>
                <a:cs typeface="Times New Roman" panose="02020603050405020304" pitchFamily="18" charset="0"/>
              </a:rPr>
              <a:t>Velocity</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Data streams in at an unprecedented speed and must be dealt with in a timely manner. RFID tags, sensors and smart metering are driving the need to deal with torrents of data in near-real time.</a:t>
            </a:r>
          </a:p>
          <a:p>
            <a:pPr lvl="1" algn="just">
              <a:spcBef>
                <a:spcPts val="0"/>
              </a:spcBef>
            </a:pPr>
            <a:r>
              <a:rPr lang="en-US" sz="2200" b="1" dirty="0" smtClean="0">
                <a:latin typeface="Times New Roman" panose="02020603050405020304" pitchFamily="18" charset="0"/>
                <a:cs typeface="Times New Roman" panose="02020603050405020304" pitchFamily="18" charset="0"/>
              </a:rPr>
              <a:t>Variety</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Data comes in all types of formats – from structured, numeric data in traditional databases to unstructured text documents, email, video, audio, stock ticker data and financial transactions.</a:t>
            </a:r>
          </a:p>
        </p:txBody>
      </p:sp>
      <p:sp>
        <p:nvSpPr>
          <p:cNvPr id="2" name="TextovéPole 1"/>
          <p:cNvSpPr txBox="1"/>
          <p:nvPr/>
        </p:nvSpPr>
        <p:spPr>
          <a:xfrm>
            <a:off x="340356" y="6350851"/>
            <a:ext cx="10803360" cy="276999"/>
          </a:xfrm>
          <a:prstGeom prst="rect">
            <a:avLst/>
          </a:prstGeom>
          <a:noFill/>
        </p:spPr>
        <p:txBody>
          <a:bodyPr wrap="square" rtlCol="0">
            <a:spAutoFit/>
          </a:bodyPr>
          <a:lstStyle/>
          <a:p>
            <a:r>
              <a:rPr lang="cs-CZ" sz="1200" dirty="0"/>
              <a:t>* https://www.sas.com/en_us/insights/big-data/what-is-big-data.html</a:t>
            </a:r>
            <a:endParaRPr lang="cs-CZ" sz="1200" dirty="0" smtClean="0"/>
          </a:p>
        </p:txBody>
      </p:sp>
    </p:spTree>
    <p:extLst>
      <p:ext uri="{BB962C8B-B14F-4D97-AF65-F5344CB8AC3E}">
        <p14:creationId xmlns:p14="http://schemas.microsoft.com/office/powerpoint/2010/main" val="1689478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1243</TotalTime>
  <Words>3276</Words>
  <Application>Microsoft Office PowerPoint</Application>
  <PresentationFormat>Širokoúhlá obrazovka</PresentationFormat>
  <Paragraphs>301</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ps</cp:lastModifiedBy>
  <cp:revision>282</cp:revision>
  <dcterms:created xsi:type="dcterms:W3CDTF">2016-11-25T20:36:16Z</dcterms:created>
  <dcterms:modified xsi:type="dcterms:W3CDTF">2017-09-05T05:03:43Z</dcterms:modified>
</cp:coreProperties>
</file>