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65" r:id="rId6"/>
    <p:sldId id="266" r:id="rId7"/>
    <p:sldId id="267" r:id="rId8"/>
    <p:sldId id="269" r:id="rId9"/>
    <p:sldId id="270" r:id="rId10"/>
    <p:sldId id="271" r:id="rId11"/>
    <p:sldId id="273" r:id="rId12"/>
    <p:sldId id="268" r:id="rId13"/>
    <p:sldId id="274" r:id="rId14"/>
    <p:sldId id="275" r:id="rId15"/>
    <p:sldId id="276" r:id="rId16"/>
    <p:sldId id="289" r:id="rId17"/>
    <p:sldId id="290" r:id="rId18"/>
    <p:sldId id="277" r:id="rId19"/>
    <p:sldId id="278" r:id="rId20"/>
    <p:sldId id="279" r:id="rId21"/>
    <p:sldId id="291" r:id="rId22"/>
    <p:sldId id="281" r:id="rId23"/>
    <p:sldId id="292" r:id="rId24"/>
    <p:sldId id="282" r:id="rId25"/>
    <p:sldId id="280" r:id="rId26"/>
    <p:sldId id="297" r:id="rId27"/>
    <p:sldId id="283" r:id="rId28"/>
    <p:sldId id="293" r:id="rId29"/>
    <p:sldId id="284" r:id="rId30"/>
    <p:sldId id="285" r:id="rId31"/>
    <p:sldId id="286" r:id="rId32"/>
    <p:sldId id="294" r:id="rId33"/>
    <p:sldId id="288" r:id="rId34"/>
    <p:sldId id="287" r:id="rId35"/>
    <p:sldId id="295" r:id="rId36"/>
    <p:sldId id="296" r:id="rId3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132" y="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03.09.2017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03.09.2017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03.09.2017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0.gif"/><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8" Type="http://schemas.openxmlformats.org/officeDocument/2006/relationships/hyperlink" Target="https://kvaes.wordpress.com/2013/05/31/data-knowledge-information-wisdom/" TargetMode="External"/><Relationship Id="rId3" Type="http://schemas.openxmlformats.org/officeDocument/2006/relationships/hyperlink" Target="http://www.thefreedictionary.com/system" TargetMode="External"/><Relationship Id="rId7" Type="http://schemas.openxmlformats.org/officeDocument/2006/relationships/hyperlink" Target="https://www.i-scoop.eu/big-data-action-value-context/dikw-model/"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www.informationisbeautiful.net/2010/data-information-knowledge-wisdom/" TargetMode="External"/><Relationship Id="rId5" Type="http://schemas.openxmlformats.org/officeDocument/2006/relationships/hyperlink" Target="http://otec.uoregon.edu/data-wisdom.htm" TargetMode="External"/><Relationship Id="rId4" Type="http://schemas.openxmlformats.org/officeDocument/2006/relationships/hyperlink" Target="https://www.britannica.com/topic/information-system/Information-system-infrastructure-and-architectur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Management i</a:t>
            </a:r>
            <a:r>
              <a:rPr lang="en-GB" sz="5333" b="1" dirty="0" err="1" smtClean="0">
                <a:solidFill>
                  <a:schemeClr val="bg1"/>
                </a:solidFill>
                <a:latin typeface="Times New Roman" panose="02020603050405020304" pitchFamily="18" charset="0"/>
                <a:cs typeface="Times New Roman" panose="02020603050405020304" pitchFamily="18" charset="0"/>
              </a:rPr>
              <a:t>nformation</a:t>
            </a:r>
            <a:r>
              <a:rPr lang="en-GB" sz="5333" b="1" dirty="0" smtClean="0">
                <a:solidFill>
                  <a:schemeClr val="bg1"/>
                </a:solidFill>
                <a:latin typeface="Times New Roman" panose="02020603050405020304" pitchFamily="18" charset="0"/>
                <a:cs typeface="Times New Roman" panose="02020603050405020304" pitchFamily="18" charset="0"/>
              </a:rPr>
              <a:t> systems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B</a:t>
            </a:r>
            <a:r>
              <a:rPr lang="en-GB" sz="1867" dirty="0" err="1" smtClean="0">
                <a:solidFill>
                  <a:schemeClr val="bg1"/>
                </a:solidFill>
                <a:latin typeface="Times New Roman" panose="02020603050405020304" pitchFamily="18" charset="0"/>
                <a:cs typeface="Times New Roman" panose="02020603050405020304" pitchFamily="18" charset="0"/>
              </a:rPr>
              <a:t>asic</a:t>
            </a:r>
            <a:r>
              <a:rPr lang="en-GB" sz="1867" dirty="0" smtClean="0">
                <a:solidFill>
                  <a:schemeClr val="bg1"/>
                </a:solidFill>
                <a:latin typeface="Times New Roman" panose="02020603050405020304" pitchFamily="18" charset="0"/>
                <a:cs typeface="Times New Roman" panose="02020603050405020304" pitchFamily="18" charset="0"/>
              </a:rPr>
              <a:t> </a:t>
            </a:r>
            <a:r>
              <a:rPr lang="en-GB" sz="1867" dirty="0">
                <a:solidFill>
                  <a:schemeClr val="bg1"/>
                </a:solidFill>
                <a:latin typeface="Times New Roman" panose="02020603050405020304" pitchFamily="18" charset="0"/>
                <a:cs typeface="Times New Roman" panose="02020603050405020304" pitchFamily="18" charset="0"/>
              </a:rPr>
              <a:t>concepts</a:t>
            </a: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Management </a:t>
            </a:r>
            <a:r>
              <a:rPr lang="cs-CZ" altLang="cs-CZ" sz="1200" dirty="0" err="1" smtClean="0">
                <a:solidFill>
                  <a:srgbClr val="307871"/>
                </a:solidFill>
                <a:latin typeface="Times New Roman" panose="02020603050405020304" pitchFamily="18" charset="0"/>
                <a:cs typeface="Times New Roman" panose="02020603050405020304" pitchFamily="18" charset="0"/>
              </a:rPr>
              <a:t>information</a:t>
            </a:r>
            <a:r>
              <a:rPr lang="cs-CZ" altLang="cs-CZ" sz="1200" dirty="0" smtClean="0">
                <a:solidFill>
                  <a:srgbClr val="307871"/>
                </a:solidFill>
                <a:latin typeface="Times New Roman" panose="02020603050405020304" pitchFamily="18" charset="0"/>
                <a:cs typeface="Times New Roman" panose="02020603050405020304" pitchFamily="18" charset="0"/>
              </a:rPr>
              <a:t> </a:t>
            </a:r>
            <a:r>
              <a:rPr lang="cs-CZ" altLang="cs-CZ" sz="1200" dirty="0" err="1" smtClean="0">
                <a:solidFill>
                  <a:srgbClr val="307871"/>
                </a:solidFill>
                <a:latin typeface="Times New Roman" panose="02020603050405020304" pitchFamily="18" charset="0"/>
                <a:cs typeface="Times New Roman" panose="02020603050405020304" pitchFamily="18" charset="0"/>
              </a:rPr>
              <a:t>systems</a:t>
            </a:r>
            <a:endParaRPr lang="en-GB" altLang="cs-CZ" sz="1200" dirty="0" smtClean="0">
              <a:solidFill>
                <a:srgbClr val="307871"/>
              </a:solidFill>
              <a:latin typeface="Times New Roman" panose="02020603050405020304" pitchFamily="18" charset="0"/>
              <a:cs typeface="Times New Roman" panose="02020603050405020304" pitchFamily="18" charset="0"/>
            </a:endParaRPr>
          </a:p>
          <a:p>
            <a:pPr algn="r"/>
            <a:r>
              <a:rPr lang="en-GB" altLang="cs-CZ" sz="1200" dirty="0">
                <a:solidFill>
                  <a:srgbClr val="307871"/>
                </a:solidFill>
                <a:latin typeface="Times New Roman" panose="02020603050405020304" pitchFamily="18" charset="0"/>
                <a:cs typeface="Times New Roman" panose="02020603050405020304" pitchFamily="18" charset="0"/>
              </a:rPr>
              <a:t>DAMIA</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327921" cy="523220"/>
          </a:xfrm>
          <a:prstGeom prst="rect">
            <a:avLst/>
          </a:prstGeom>
        </p:spPr>
        <p:txBody>
          <a:bodyPr wrap="none">
            <a:spAutoFit/>
          </a:bodyPr>
          <a:lstStyle/>
          <a:p>
            <a:pPr lvl="0">
              <a:defRPr/>
            </a:pPr>
            <a:r>
              <a:rPr lang="en-US" sz="2800" b="1" kern="0" dirty="0" smtClean="0">
                <a:latin typeface="Times New Roman"/>
                <a:ea typeface="+mj-ea"/>
                <a:cs typeface="+mj-cs"/>
              </a:rPr>
              <a:t>The </a:t>
            </a:r>
            <a:r>
              <a:rPr lang="en-US" sz="2800" b="1" kern="0" dirty="0">
                <a:latin typeface="Times New Roman"/>
                <a:ea typeface="+mj-ea"/>
                <a:cs typeface="+mj-cs"/>
              </a:rPr>
              <a:t>10 Characteristics </a:t>
            </a:r>
            <a:r>
              <a:rPr lang="cs-CZ" sz="2800" b="1" kern="0" dirty="0">
                <a:latin typeface="Times New Roman"/>
              </a:rPr>
              <a:t>o</a:t>
            </a:r>
            <a:r>
              <a:rPr lang="en-US" sz="2800" b="1" kern="0" dirty="0">
                <a:latin typeface="Times New Roman"/>
              </a:rPr>
              <a:t>f </a:t>
            </a:r>
            <a:r>
              <a:rPr lang="cs-CZ" sz="2800" b="1" kern="0" dirty="0">
                <a:latin typeface="Times New Roman"/>
              </a:rPr>
              <a:t>a</a:t>
            </a:r>
            <a:r>
              <a:rPr lang="en-US" sz="2800" b="1" kern="0" dirty="0" smtClean="0">
                <a:latin typeface="Times New Roman"/>
                <a:ea typeface="+mj-ea"/>
                <a:cs typeface="+mj-cs"/>
              </a:rPr>
              <a:t> </a:t>
            </a:r>
            <a:r>
              <a:rPr lang="en-US" sz="2800" b="1" kern="0" dirty="0">
                <a:latin typeface="Times New Roman"/>
                <a:ea typeface="+mj-ea"/>
                <a:cs typeface="+mj-cs"/>
              </a:rPr>
              <a:t>Future Facing </a:t>
            </a:r>
            <a:r>
              <a:rPr lang="en-US" sz="2800" b="1" kern="0" dirty="0" smtClean="0">
                <a:latin typeface="Times New Roman"/>
                <a:ea typeface="+mj-ea"/>
                <a:cs typeface="+mj-cs"/>
              </a:rPr>
              <a:t>Company</a:t>
            </a:r>
            <a:r>
              <a:rPr lang="cs-CZ" sz="2400" b="1" kern="0" dirty="0" smtClean="0">
                <a:latin typeface="Times New Roman"/>
                <a:ea typeface="+mj-ea"/>
                <a:cs typeface="+mj-cs"/>
              </a:rPr>
              <a:t>*</a:t>
            </a: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latin typeface="Times New Roman" panose="02020603050405020304" pitchFamily="18" charset="0"/>
                <a:cs typeface="Times New Roman" panose="02020603050405020304" pitchFamily="18" charset="0"/>
              </a:rPr>
              <a:t>Open – Collaborative</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future facing company is open to ideas from outside its walls. The company has a process for working collaboratively with startups, academia and customers. There is an understanding that good ideas can come from anywhere. This open approach to innovation allows a future facing company to sense and respond to emerging trends that may impact the business.</a:t>
            </a:r>
            <a:r>
              <a:rPr lang="en-US" sz="2000" b="1" dirty="0">
                <a:latin typeface="Times New Roman" panose="02020603050405020304" pitchFamily="18" charset="0"/>
                <a:cs typeface="Times New Roman" panose="02020603050405020304" pitchFamily="18" charset="0"/>
              </a:rPr>
              <a:t> </a:t>
            </a:r>
            <a:endParaRPr lang="cs-CZ" sz="20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Ambidextrous Leadership</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Finally</a:t>
            </a:r>
            <a:r>
              <a:rPr lang="en-US" sz="2000" dirty="0">
                <a:latin typeface="Times New Roman" panose="02020603050405020304" pitchFamily="18" charset="0"/>
                <a:cs typeface="Times New Roman" panose="02020603050405020304" pitchFamily="18" charset="0"/>
              </a:rPr>
              <a:t>, a future facing company is led by an ambidextrous leadership team. The ability to exploit current advantages while searching for new ones is now Management 101. As such, future facing leaders need to have these dual skills as individuals, or be part of a leadership team that has a mix of leaders who are great at executing the current business and searching for new business models. </a:t>
            </a:r>
            <a:endParaRPr lang="en-GB"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85034"/>
            <a:ext cx="11570491" cy="276999"/>
          </a:xfrm>
          <a:prstGeom prst="rect">
            <a:avLst/>
          </a:prstGeom>
          <a:noFill/>
        </p:spPr>
        <p:txBody>
          <a:bodyPr wrap="square" rtlCol="0">
            <a:spAutoFit/>
          </a:bodyPr>
          <a:lstStyle/>
          <a:p>
            <a:r>
              <a:rPr lang="cs-CZ" sz="1200" dirty="0" smtClean="0"/>
              <a:t>*https</a:t>
            </a:r>
            <a:r>
              <a:rPr lang="cs-CZ" sz="1200" dirty="0"/>
              <a:t>://www.forbes.com/sites/tendayiviki/2017/08/08/the-10-characteristics-of-a-future-facing-company/#4c1c9f9918b5</a:t>
            </a:r>
          </a:p>
        </p:txBody>
      </p:sp>
    </p:spTree>
    <p:extLst>
      <p:ext uri="{BB962C8B-B14F-4D97-AF65-F5344CB8AC3E}">
        <p14:creationId xmlns:p14="http://schemas.microsoft.com/office/powerpoint/2010/main" val="1572260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520262" y="195485"/>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82723" cy="523220"/>
          </a:xfrm>
          <a:prstGeom prst="rect">
            <a:avLst/>
          </a:prstGeom>
        </p:spPr>
        <p:txBody>
          <a:bodyPr wrap="none">
            <a:spAutoFit/>
          </a:bodyPr>
          <a:lstStyle/>
          <a:p>
            <a:pPr lvl="0">
              <a:defRPr/>
            </a:pPr>
            <a:r>
              <a:rPr lang="cs-CZ" sz="2800" b="1" kern="0" dirty="0" err="1" smtClean="0">
                <a:latin typeface="Times New Roman"/>
                <a:ea typeface="+mj-ea"/>
                <a:cs typeface="+mj-cs"/>
              </a:rPr>
              <a:t>System</a:t>
            </a:r>
            <a:endParaRPr kumimoji="0" lang="en-GB" sz="2800" b="1" i="0" u="none" strike="noStrike" kern="0" cap="none" spc="0" normalizeH="0" baseline="0" dirty="0" smtClean="0">
              <a:ln>
                <a:noFill/>
              </a:ln>
              <a:effectLst/>
              <a:uLnTx/>
              <a:uFillTx/>
            </a:endParaRP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587" y="1164853"/>
            <a:ext cx="2459132" cy="1951692"/>
          </a:xfrm>
          <a:prstGeom prst="rect">
            <a:avLst/>
          </a:prstGeom>
        </p:spPr>
      </p:pic>
      <p:sp>
        <p:nvSpPr>
          <p:cNvPr id="7" name="TextovéPole 6"/>
          <p:cNvSpPr txBox="1"/>
          <p:nvPr/>
        </p:nvSpPr>
        <p:spPr>
          <a:xfrm>
            <a:off x="4374928" y="1632867"/>
            <a:ext cx="5754414" cy="1107996"/>
          </a:xfrm>
          <a:prstGeom prst="rect">
            <a:avLst/>
          </a:prstGeom>
          <a:noFill/>
        </p:spPr>
        <p:txBody>
          <a:bodyPr wrap="square" rtlCol="0">
            <a:spAutoFit/>
          </a:bodyPr>
          <a:lstStyle/>
          <a:p>
            <a:pPr algn="just"/>
            <a:r>
              <a:rPr lang="en-US" sz="2200" b="1" dirty="0">
                <a:latin typeface="Times New Roman" panose="02020603050405020304" pitchFamily="18" charset="0"/>
                <a:cs typeface="Times New Roman" panose="02020603050405020304" pitchFamily="18" charset="0"/>
              </a:rPr>
              <a:t>Open systems </a:t>
            </a:r>
            <a:r>
              <a:rPr lang="en-US" sz="2200" dirty="0">
                <a:latin typeface="Times New Roman" panose="02020603050405020304" pitchFamily="18" charset="0"/>
                <a:cs typeface="Times New Roman" panose="02020603050405020304" pitchFamily="18" charset="0"/>
              </a:rPr>
              <a:t>have input and output flows, representing exchanges of matter, energy or information with their surroundings</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endParaRPr lang="cs-CZ" sz="2200"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520262" y="6369269"/>
            <a:ext cx="10026869" cy="461665"/>
          </a:xfrm>
          <a:prstGeom prst="rect">
            <a:avLst/>
          </a:prstGeom>
          <a:noFill/>
        </p:spPr>
        <p:txBody>
          <a:bodyPr wrap="square" rtlCol="0">
            <a:spAutoFit/>
          </a:bodyPr>
          <a:lstStyle/>
          <a:p>
            <a:r>
              <a:rPr lang="cs-CZ" sz="1200" dirty="0" smtClean="0"/>
              <a:t>*https</a:t>
            </a:r>
            <a:r>
              <a:rPr lang="cs-CZ" sz="1200" dirty="0"/>
              <a:t>://</a:t>
            </a:r>
            <a:r>
              <a:rPr lang="cs-CZ" sz="1200" dirty="0" smtClean="0"/>
              <a:t>en.wikipedia.org/wiki/System</a:t>
            </a:r>
          </a:p>
          <a:p>
            <a:r>
              <a:rPr lang="cs-CZ" sz="1200" dirty="0"/>
              <a:t>**https://www.slideshare.net/elfuchs/csse</a:t>
            </a:r>
          </a:p>
        </p:txBody>
      </p:sp>
      <p:sp>
        <p:nvSpPr>
          <p:cNvPr id="10" name="TextovéPole 9"/>
          <p:cNvSpPr txBox="1"/>
          <p:nvPr/>
        </p:nvSpPr>
        <p:spPr>
          <a:xfrm>
            <a:off x="4374928" y="3727244"/>
            <a:ext cx="5754414" cy="1785104"/>
          </a:xfrm>
          <a:prstGeom prst="rect">
            <a:avLst/>
          </a:prstGeom>
          <a:noFill/>
        </p:spPr>
        <p:txBody>
          <a:bodyPr wrap="square" rtlCol="0">
            <a:spAutoFit/>
          </a:bodyPr>
          <a:lstStyle/>
          <a:p>
            <a:pPr algn="just"/>
            <a:r>
              <a:rPr lang="en-GB" sz="2200" b="1" dirty="0" smtClean="0">
                <a:latin typeface="Times New Roman" panose="02020603050405020304" pitchFamily="18" charset="0"/>
                <a:cs typeface="Times New Roman" panose="02020603050405020304" pitchFamily="18" charset="0"/>
              </a:rPr>
              <a:t>A system </a:t>
            </a:r>
            <a:r>
              <a:rPr lang="en-GB" sz="2200" dirty="0" smtClean="0">
                <a:latin typeface="Times New Roman" panose="02020603050405020304" pitchFamily="18" charset="0"/>
                <a:cs typeface="Times New Roman" panose="02020603050405020304" pitchFamily="18" charset="0"/>
              </a:rPr>
              <a:t>is any set (group) of </a:t>
            </a:r>
            <a:r>
              <a:rPr lang="en-GB" sz="2200" dirty="0" err="1" smtClean="0">
                <a:latin typeface="Times New Roman" panose="02020603050405020304" pitchFamily="18" charset="0"/>
                <a:cs typeface="Times New Roman" panose="02020603050405020304" pitchFamily="18" charset="0"/>
              </a:rPr>
              <a:t>interdependetnt</a:t>
            </a:r>
            <a:r>
              <a:rPr lang="en-GB" sz="2200" dirty="0" smtClean="0">
                <a:latin typeface="Times New Roman" panose="02020603050405020304" pitchFamily="18" charset="0"/>
                <a:cs typeface="Times New Roman" panose="02020603050405020304" pitchFamily="18" charset="0"/>
              </a:rPr>
              <a:t> or temporally interacting parts.</a:t>
            </a:r>
          </a:p>
          <a:p>
            <a:pPr algn="just"/>
            <a:r>
              <a:rPr lang="en-GB" sz="2200" b="1" dirty="0" smtClean="0">
                <a:latin typeface="Times New Roman" panose="02020603050405020304" pitchFamily="18" charset="0"/>
                <a:cs typeface="Times New Roman" panose="02020603050405020304" pitchFamily="18" charset="0"/>
              </a:rPr>
              <a:t>Parts</a:t>
            </a:r>
            <a:r>
              <a:rPr lang="en-GB" sz="2200" dirty="0" smtClean="0">
                <a:latin typeface="Times New Roman" panose="02020603050405020304" pitchFamily="18" charset="0"/>
                <a:cs typeface="Times New Roman" panose="02020603050405020304" pitchFamily="18" charset="0"/>
              </a:rPr>
              <a:t> are generally systems themselves and are composed of other parts, just as systems are generally parts of other systems.</a:t>
            </a:r>
            <a:r>
              <a:rPr lang="cs-CZ" sz="2200" dirty="0" smtClean="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p:txBody>
      </p:sp>
      <p:pic>
        <p:nvPicPr>
          <p:cNvPr id="11" name="Obrázek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3162" y="3323907"/>
            <a:ext cx="3159981" cy="2369986"/>
          </a:xfrm>
          <a:prstGeom prst="rect">
            <a:avLst/>
          </a:prstGeom>
        </p:spPr>
      </p:pic>
    </p:spTree>
    <p:extLst>
      <p:ext uri="{BB962C8B-B14F-4D97-AF65-F5344CB8AC3E}">
        <p14:creationId xmlns:p14="http://schemas.microsoft.com/office/powerpoint/2010/main" val="1173143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82723" cy="523220"/>
          </a:xfrm>
          <a:prstGeom prst="rect">
            <a:avLst/>
          </a:prstGeom>
        </p:spPr>
        <p:txBody>
          <a:bodyPr wrap="none">
            <a:spAutoFit/>
          </a:bodyPr>
          <a:lstStyle/>
          <a:p>
            <a:pPr lvl="0">
              <a:defRPr/>
            </a:pPr>
            <a:r>
              <a:rPr lang="cs-CZ" sz="2800" b="1" kern="0" dirty="0" err="1" smtClean="0">
                <a:latin typeface="Times New Roman"/>
                <a:ea typeface="+mj-ea"/>
                <a:cs typeface="+mj-cs"/>
              </a:rPr>
              <a:t>System</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smtClean="0">
                <a:latin typeface="Times New Roman" panose="02020603050405020304" pitchFamily="18" charset="0"/>
                <a:cs typeface="Times New Roman" panose="02020603050405020304" pitchFamily="18" charset="0"/>
              </a:rPr>
              <a:t>System</a:t>
            </a:r>
            <a:endParaRPr lang="cs-CZ" sz="2400" dirty="0" smtClean="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A system is a regularly interacting or interdependent group of items forming a unified whole</a:t>
            </a:r>
            <a:r>
              <a:rPr lang="en-US" sz="2000" dirty="0" smtClean="0">
                <a:latin typeface="Times New Roman" panose="02020603050405020304" pitchFamily="18" charset="0"/>
                <a:cs typeface="Times New Roman" panose="02020603050405020304" pitchFamily="18" charset="0"/>
              </a:rPr>
              <a:t>.</a:t>
            </a:r>
            <a:r>
              <a:rPr lang="cs-CZ" sz="2000" dirty="0" smtClean="0">
                <a:latin typeface="Times New Roman" panose="02020603050405020304" pitchFamily="18" charset="0"/>
                <a:cs typeface="Times New Roman" panose="02020603050405020304" pitchFamily="18" charset="0"/>
              </a:rPr>
              <a:t>*</a:t>
            </a:r>
          </a:p>
          <a:p>
            <a:pPr lvl="1" algn="just"/>
            <a:r>
              <a:rPr lang="en-US" sz="2000" dirty="0">
                <a:latin typeface="Times New Roman" panose="02020603050405020304" pitchFamily="18" charset="0"/>
                <a:cs typeface="Times New Roman" panose="02020603050405020304" pitchFamily="18" charset="0"/>
              </a:rPr>
              <a:t> A set of detailed methods, procedures and routines created to carry out a specific activity, perform a duty, or solve a problem</a:t>
            </a:r>
            <a:r>
              <a:rPr lang="en-US" sz="2000" dirty="0" smtClean="0">
                <a:latin typeface="Times New Roman" panose="02020603050405020304" pitchFamily="18" charset="0"/>
                <a:cs typeface="Times New Roman" panose="02020603050405020304" pitchFamily="18" charset="0"/>
              </a:rPr>
              <a:t>.</a:t>
            </a:r>
            <a:r>
              <a:rPr lang="cs-CZ" sz="2000" dirty="0" smtClean="0">
                <a:latin typeface="Times New Roman" panose="02020603050405020304" pitchFamily="18" charset="0"/>
                <a:cs typeface="Times New Roman" panose="02020603050405020304" pitchFamily="18" charset="0"/>
              </a:rPr>
              <a:t>**</a:t>
            </a:r>
          </a:p>
          <a:p>
            <a:pPr lvl="1" algn="just"/>
            <a:r>
              <a:rPr lang="en-US" sz="2000" dirty="0">
                <a:latin typeface="Times New Roman" panose="02020603050405020304" pitchFamily="18" charset="0"/>
                <a:cs typeface="Times New Roman" panose="02020603050405020304" pitchFamily="18" charset="0"/>
              </a:rPr>
              <a:t>An organized, purposeful structure that consists of interrelated and interdependent elements (components, entities, factors, members, parts etc.). These elements continually influence one another (directly or indirectly) to maintain their activity and the existence of the system, in order to achieve the goal of the system</a:t>
            </a:r>
            <a:r>
              <a:rPr lang="en-US" sz="2000" dirty="0" smtClean="0">
                <a:latin typeface="Times New Roman" panose="02020603050405020304" pitchFamily="18" charset="0"/>
                <a:cs typeface="Times New Roman" panose="02020603050405020304" pitchFamily="18" charset="0"/>
              </a:rPr>
              <a:t>.</a:t>
            </a:r>
            <a:r>
              <a:rPr lang="cs-CZ" sz="20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All systems </a:t>
            </a:r>
            <a:r>
              <a:rPr lang="en-US" sz="2400" dirty="0" smtClean="0">
                <a:latin typeface="Times New Roman" panose="02020603050405020304" pitchFamily="18" charset="0"/>
                <a:cs typeface="Times New Roman" panose="02020603050405020304" pitchFamily="18" charset="0"/>
              </a:rPr>
              <a:t>have**</a:t>
            </a:r>
            <a:endParaRPr lang="cs-CZ" sz="2400" dirty="0" smtClean="0">
              <a:latin typeface="Times New Roman" panose="02020603050405020304" pitchFamily="18" charset="0"/>
              <a:cs typeface="Times New Roman" panose="02020603050405020304" pitchFamily="18" charset="0"/>
            </a:endParaRPr>
          </a:p>
          <a:p>
            <a:pPr lvl="1" algn="just">
              <a:spcBef>
                <a:spcPts val="600"/>
              </a:spcBef>
            </a:pPr>
            <a:r>
              <a:rPr lang="en-US" sz="2000" dirty="0" smtClean="0">
                <a:latin typeface="Times New Roman" panose="02020603050405020304" pitchFamily="18" charset="0"/>
                <a:cs typeface="Times New Roman" panose="02020603050405020304" pitchFamily="18" charset="0"/>
              </a:rPr>
              <a:t>inputs</a:t>
            </a:r>
            <a:r>
              <a:rPr lang="en-US" sz="2000" dirty="0">
                <a:latin typeface="Times New Roman" panose="02020603050405020304" pitchFamily="18" charset="0"/>
                <a:cs typeface="Times New Roman" panose="02020603050405020304" pitchFamily="18" charset="0"/>
              </a:rPr>
              <a:t>, outputs and feedback </a:t>
            </a:r>
            <a:r>
              <a:rPr lang="en-US" sz="2000" dirty="0" smtClean="0">
                <a:latin typeface="Times New Roman" panose="02020603050405020304" pitchFamily="18" charset="0"/>
                <a:cs typeface="Times New Roman" panose="02020603050405020304" pitchFamily="18" charset="0"/>
              </a:rPr>
              <a:t>mechanisms;</a:t>
            </a:r>
            <a:endParaRPr lang="cs-CZ" sz="2000" dirty="0" smtClean="0">
              <a:latin typeface="Times New Roman" panose="02020603050405020304" pitchFamily="18" charset="0"/>
              <a:cs typeface="Times New Roman" panose="02020603050405020304" pitchFamily="18" charset="0"/>
            </a:endParaRPr>
          </a:p>
          <a:p>
            <a:pPr lvl="1" algn="just">
              <a:spcBef>
                <a:spcPts val="600"/>
              </a:spcBef>
            </a:pPr>
            <a:r>
              <a:rPr lang="cs-CZ" sz="2000" dirty="0">
                <a:latin typeface="Times New Roman" panose="02020603050405020304" pitchFamily="18" charset="0"/>
                <a:cs typeface="Times New Roman" panose="02020603050405020304" pitchFamily="18" charset="0"/>
              </a:rPr>
              <a:t>m</a:t>
            </a:r>
            <a:r>
              <a:rPr lang="en-US" sz="2000" dirty="0" err="1" smtClean="0">
                <a:latin typeface="Times New Roman" panose="02020603050405020304" pitchFamily="18" charset="0"/>
                <a:cs typeface="Times New Roman" panose="02020603050405020304" pitchFamily="18" charset="0"/>
              </a:rPr>
              <a:t>aintain</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an internal steady-state (called homeostasis) despite a changing external </a:t>
            </a:r>
            <a:r>
              <a:rPr lang="en-US" sz="2000" dirty="0" smtClean="0">
                <a:latin typeface="Times New Roman" panose="02020603050405020304" pitchFamily="18" charset="0"/>
                <a:cs typeface="Times New Roman" panose="02020603050405020304" pitchFamily="18" charset="0"/>
              </a:rPr>
              <a:t>environment;</a:t>
            </a:r>
            <a:endParaRPr lang="cs-CZ" sz="2000" dirty="0" smtClean="0">
              <a:latin typeface="Times New Roman" panose="02020603050405020304" pitchFamily="18" charset="0"/>
              <a:cs typeface="Times New Roman" panose="02020603050405020304" pitchFamily="18" charset="0"/>
            </a:endParaRPr>
          </a:p>
          <a:p>
            <a:pPr lvl="1" algn="just">
              <a:spcBef>
                <a:spcPts val="600"/>
              </a:spcBef>
            </a:pPr>
            <a:r>
              <a:rPr lang="en-US" sz="2000" dirty="0" smtClean="0">
                <a:latin typeface="Times New Roman" panose="02020603050405020304" pitchFamily="18" charset="0"/>
                <a:cs typeface="Times New Roman" panose="02020603050405020304" pitchFamily="18" charset="0"/>
              </a:rPr>
              <a:t>display </a:t>
            </a:r>
            <a:r>
              <a:rPr lang="en-US" sz="2000" dirty="0">
                <a:latin typeface="Times New Roman" panose="02020603050405020304" pitchFamily="18" charset="0"/>
                <a:cs typeface="Times New Roman" panose="02020603050405020304" pitchFamily="18" charset="0"/>
              </a:rPr>
              <a:t>properties that are different than the whole (called emergent properties) but are not possessed by any of the individual </a:t>
            </a:r>
            <a:r>
              <a:rPr lang="en-US" sz="2000" dirty="0" smtClean="0">
                <a:latin typeface="Times New Roman" panose="02020603050405020304" pitchFamily="18" charset="0"/>
                <a:cs typeface="Times New Roman" panose="02020603050405020304" pitchFamily="18" charset="0"/>
              </a:rPr>
              <a:t>elements</a:t>
            </a:r>
            <a:r>
              <a:rPr lang="en-GB"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p>
          <a:p>
            <a:pPr lvl="1" algn="just">
              <a:spcBef>
                <a:spcPts val="600"/>
              </a:spcBef>
            </a:pPr>
            <a:r>
              <a:rPr lang="en-US" sz="2000" dirty="0" smtClean="0">
                <a:latin typeface="Times New Roman" panose="02020603050405020304" pitchFamily="18" charset="0"/>
                <a:cs typeface="Times New Roman" panose="02020603050405020304" pitchFamily="18" charset="0"/>
              </a:rPr>
              <a:t>have boundaries that are usually defined by the system observer.</a:t>
            </a:r>
          </a:p>
          <a:p>
            <a:pPr algn="just"/>
            <a:endParaRPr lang="en-US" dirty="0">
              <a:solidFill>
                <a:srgbClr val="307871"/>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85034"/>
            <a:ext cx="11570491" cy="461665"/>
          </a:xfrm>
          <a:prstGeom prst="rect">
            <a:avLst/>
          </a:prstGeom>
          <a:noFill/>
        </p:spPr>
        <p:txBody>
          <a:bodyPr wrap="square" rtlCol="0">
            <a:spAutoFit/>
          </a:bodyPr>
          <a:lstStyle/>
          <a:p>
            <a:r>
              <a:rPr lang="cs-CZ" sz="1200" dirty="0"/>
              <a:t>*https://</a:t>
            </a:r>
            <a:r>
              <a:rPr lang="cs-CZ" sz="1200" dirty="0" smtClean="0"/>
              <a:t>www.merriam-webster.com/dictionary/system</a:t>
            </a:r>
          </a:p>
          <a:p>
            <a:r>
              <a:rPr lang="cs-CZ" sz="1200" dirty="0"/>
              <a:t>**http://www.businessdictionary.com/definition/system.html</a:t>
            </a:r>
          </a:p>
        </p:txBody>
      </p:sp>
    </p:spTree>
    <p:extLst>
      <p:ext uri="{BB962C8B-B14F-4D97-AF65-F5344CB8AC3E}">
        <p14:creationId xmlns:p14="http://schemas.microsoft.com/office/powerpoint/2010/main" val="3102266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090676" cy="523220"/>
          </a:xfrm>
          <a:prstGeom prst="rect">
            <a:avLst/>
          </a:prstGeom>
        </p:spPr>
        <p:txBody>
          <a:bodyPr wrap="none">
            <a:spAutoFit/>
          </a:bodyPr>
          <a:lstStyle/>
          <a:p>
            <a:pPr lvl="0">
              <a:defRPr/>
            </a:pPr>
            <a:r>
              <a:rPr lang="cs-CZ" sz="2800" b="1" kern="0" dirty="0" err="1" smtClean="0">
                <a:latin typeface="Times New Roman"/>
                <a:ea typeface="+mj-ea"/>
                <a:cs typeface="+mj-cs"/>
              </a:rPr>
              <a:t>Information</a:t>
            </a:r>
            <a:r>
              <a:rPr lang="cs-CZ" sz="2800" b="1" kern="0" dirty="0" smtClean="0">
                <a:latin typeface="Times New Roman"/>
                <a:ea typeface="+mj-ea"/>
                <a:cs typeface="+mj-cs"/>
              </a:rPr>
              <a:t> and </a:t>
            </a:r>
            <a:r>
              <a:rPr lang="cs-CZ" sz="2800" b="1" kern="0" dirty="0" err="1" smtClean="0">
                <a:latin typeface="Times New Roman"/>
                <a:ea typeface="+mj-ea"/>
                <a:cs typeface="+mj-cs"/>
              </a:rPr>
              <a:t>communication</a:t>
            </a:r>
            <a:r>
              <a:rPr lang="cs-CZ" sz="2800" b="1" kern="0" dirty="0" smtClean="0">
                <a:latin typeface="Times New Roman"/>
                <a:ea typeface="+mj-ea"/>
                <a:cs typeface="+mj-cs"/>
              </a:rPr>
              <a:t> technology (ICT)*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kern="0" dirty="0" smtClean="0">
                <a:latin typeface="Times New Roman"/>
              </a:rPr>
              <a:t>ICT</a:t>
            </a:r>
            <a:endParaRPr lang="cs-CZ" sz="2400" dirty="0" smtClean="0">
              <a:latin typeface="Times New Roman" panose="02020603050405020304" pitchFamily="18" charset="0"/>
              <a:cs typeface="Times New Roman" panose="02020603050405020304" pitchFamily="18" charset="0"/>
            </a:endParaRPr>
          </a:p>
          <a:p>
            <a:pPr lvl="1"/>
            <a:r>
              <a:rPr lang="cs-CZ" sz="2000" dirty="0" smtClean="0">
                <a:latin typeface="Times New Roman" panose="02020603050405020304" pitchFamily="18" charset="0"/>
                <a:cs typeface="Times New Roman" panose="02020603050405020304" pitchFamily="18" charset="0"/>
              </a:rPr>
              <a:t>ICT </a:t>
            </a:r>
            <a:r>
              <a:rPr lang="en-US" sz="2000" dirty="0" smtClean="0">
                <a:latin typeface="Times New Roman" panose="02020603050405020304" pitchFamily="18" charset="0"/>
                <a:cs typeface="Times New Roman" panose="02020603050405020304" pitchFamily="18" charset="0"/>
              </a:rPr>
              <a:t>is </a:t>
            </a:r>
            <a:r>
              <a:rPr lang="en-US" sz="2000" dirty="0">
                <a:latin typeface="Times New Roman" panose="02020603050405020304" pitchFamily="18" charset="0"/>
                <a:cs typeface="Times New Roman" panose="02020603050405020304" pitchFamily="18" charset="0"/>
              </a:rPr>
              <a:t>the infrastructure and components that enable modern computing</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lvl="1" algn="just"/>
            <a:r>
              <a:rPr lang="cs-CZ" sz="2000" dirty="0" smtClean="0">
                <a:latin typeface="Times New Roman" panose="02020603050405020304" pitchFamily="18" charset="0"/>
                <a:cs typeface="Times New Roman" panose="02020603050405020304" pitchFamily="18" charset="0"/>
              </a:rPr>
              <a:t>ICT </a:t>
            </a:r>
            <a:r>
              <a:rPr lang="en-US" sz="2000" dirty="0" smtClean="0">
                <a:latin typeface="Times New Roman" panose="02020603050405020304" pitchFamily="18" charset="0"/>
                <a:cs typeface="Times New Roman" panose="02020603050405020304" pitchFamily="18" charset="0"/>
              </a:rPr>
              <a:t>is </a:t>
            </a:r>
            <a:r>
              <a:rPr lang="en-US" sz="2000" dirty="0">
                <a:latin typeface="Times New Roman" panose="02020603050405020304" pitchFamily="18" charset="0"/>
                <a:cs typeface="Times New Roman" panose="02020603050405020304" pitchFamily="18" charset="0"/>
              </a:rPr>
              <a:t>generally accepted to mean all devices, networking components, applications and systems that combined allow people and organizations (i.e., businesses, nonprofit agencies, governments and criminal enterprises) to interact in the digital world</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rPr>
              <a:t>The list of ICT components is exhaustive, and it continues to grow. Some components, such as computers and telephones, have existed for decades. Others, such as smartphones, digital TVs and robots, are more recent entries</a:t>
            </a:r>
            <a:r>
              <a:rPr lang="en-US" sz="2000" dirty="0" smtClean="0">
                <a:latin typeface="Times New Roman" panose="02020603050405020304" pitchFamily="18" charset="0"/>
              </a:rPr>
              <a:t>.</a:t>
            </a:r>
            <a:endParaRPr lang="cs-CZ" sz="2000" dirty="0" smtClean="0">
              <a:latin typeface="Times New Roman" panose="02020603050405020304" pitchFamily="18" charset="0"/>
            </a:endParaRPr>
          </a:p>
          <a:p>
            <a:pPr lvl="1" algn="just"/>
            <a:r>
              <a:rPr lang="en-US" sz="2000" dirty="0">
                <a:latin typeface="Times New Roman" panose="02020603050405020304" pitchFamily="18" charset="0"/>
              </a:rPr>
              <a:t>ICT commonly means more than its list of components, though. It also encompasses the application of all those various components. It's here that the real potential, power and danger of ICT can be found</a:t>
            </a:r>
            <a:r>
              <a:rPr lang="en-US" sz="2000" dirty="0" smtClean="0">
                <a:latin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Components of an ICT </a:t>
            </a:r>
            <a:r>
              <a:rPr lang="en-US" sz="2400" dirty="0" err="1" smtClean="0">
                <a:latin typeface="Times New Roman" panose="02020603050405020304" pitchFamily="18" charset="0"/>
                <a:cs typeface="Times New Roman" panose="02020603050405020304" pitchFamily="18" charset="0"/>
              </a:rPr>
              <a:t>syst</a:t>
            </a:r>
            <a:r>
              <a:rPr lang="cs-CZ" sz="2400" dirty="0" smtClean="0">
                <a:latin typeface="Times New Roman" panose="02020603050405020304" pitchFamily="18" charset="0"/>
                <a:cs typeface="Times New Roman" panose="02020603050405020304" pitchFamily="18" charset="0"/>
              </a:rPr>
              <a:t>e</a:t>
            </a:r>
            <a:r>
              <a:rPr lang="en-US" sz="2400" dirty="0" smtClean="0">
                <a:latin typeface="Times New Roman" panose="02020603050405020304" pitchFamily="18" charset="0"/>
                <a:cs typeface="Times New Roman" panose="02020603050405020304" pitchFamily="18" charset="0"/>
              </a:rPr>
              <a:t>m</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ICT </a:t>
            </a:r>
            <a:r>
              <a:rPr lang="en-US" sz="2000" dirty="0">
                <a:latin typeface="Times New Roman" panose="02020603050405020304" pitchFamily="18" charset="0"/>
                <a:cs typeface="Times New Roman" panose="02020603050405020304" pitchFamily="18" charset="0"/>
              </a:rPr>
              <a:t>encompasses both the internet-enabled sphere as well as the mobile one powered by wireless networks. It also includes antiquated technologies, such as landline telephones, radio and television broadcast -- all of which are still widely used today alongside cutting-edge ICT pieces such as artificial intelligence and robotics</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340356" y="6385034"/>
            <a:ext cx="11570491" cy="276999"/>
          </a:xfrm>
          <a:prstGeom prst="rect">
            <a:avLst/>
          </a:prstGeom>
          <a:noFill/>
        </p:spPr>
        <p:txBody>
          <a:bodyPr wrap="square" rtlCol="0">
            <a:spAutoFit/>
          </a:bodyPr>
          <a:lstStyle/>
          <a:p>
            <a:r>
              <a:rPr lang="cs-CZ" sz="1200" dirty="0"/>
              <a:t>*http://searchcio.techtarget.com/definition/ICT-information-and-communications-technology-or-technologies</a:t>
            </a:r>
            <a:endParaRPr lang="cs-CZ" sz="1200" dirty="0" smtClean="0"/>
          </a:p>
        </p:txBody>
      </p:sp>
    </p:spTree>
    <p:extLst>
      <p:ext uri="{BB962C8B-B14F-4D97-AF65-F5344CB8AC3E}">
        <p14:creationId xmlns:p14="http://schemas.microsoft.com/office/powerpoint/2010/main" val="4197184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090676" cy="523220"/>
          </a:xfrm>
          <a:prstGeom prst="rect">
            <a:avLst/>
          </a:prstGeom>
        </p:spPr>
        <p:txBody>
          <a:bodyPr wrap="none">
            <a:spAutoFit/>
          </a:bodyPr>
          <a:lstStyle/>
          <a:p>
            <a:pPr lvl="0">
              <a:defRPr/>
            </a:pPr>
            <a:r>
              <a:rPr lang="cs-CZ" sz="2800" b="1" kern="0" dirty="0" err="1" smtClean="0">
                <a:latin typeface="Times New Roman"/>
                <a:ea typeface="+mj-ea"/>
                <a:cs typeface="+mj-cs"/>
              </a:rPr>
              <a:t>Information</a:t>
            </a:r>
            <a:r>
              <a:rPr lang="cs-CZ" sz="2800" b="1" kern="0" dirty="0" smtClean="0">
                <a:latin typeface="Times New Roman"/>
                <a:ea typeface="+mj-ea"/>
                <a:cs typeface="+mj-cs"/>
              </a:rPr>
              <a:t> and </a:t>
            </a:r>
            <a:r>
              <a:rPr lang="cs-CZ" sz="2800" b="1" kern="0" dirty="0" err="1" smtClean="0">
                <a:latin typeface="Times New Roman"/>
                <a:ea typeface="+mj-ea"/>
                <a:cs typeface="+mj-cs"/>
              </a:rPr>
              <a:t>communication</a:t>
            </a:r>
            <a:r>
              <a:rPr lang="cs-CZ" sz="2800" b="1" kern="0" dirty="0" smtClean="0">
                <a:latin typeface="Times New Roman"/>
                <a:ea typeface="+mj-ea"/>
                <a:cs typeface="+mj-cs"/>
              </a:rPr>
              <a:t> technology (ICT)*</a:t>
            </a:r>
            <a:endParaRPr kumimoji="0" lang="en-GB" sz="2800" b="1" i="0" u="none" strike="noStrike" kern="0" cap="none" spc="0" normalizeH="0" baseline="0" dirty="0" smtClean="0">
              <a:ln>
                <a:noFill/>
              </a:ln>
              <a:effectLst/>
              <a:uLnTx/>
              <a:uFillTx/>
            </a:endParaRPr>
          </a:p>
        </p:txBody>
      </p:sp>
      <p:sp>
        <p:nvSpPr>
          <p:cNvPr id="6" name="TextovéPole 5"/>
          <p:cNvSpPr txBox="1"/>
          <p:nvPr/>
        </p:nvSpPr>
        <p:spPr>
          <a:xfrm>
            <a:off x="340356" y="6385034"/>
            <a:ext cx="11570491" cy="276999"/>
          </a:xfrm>
          <a:prstGeom prst="rect">
            <a:avLst/>
          </a:prstGeom>
          <a:noFill/>
        </p:spPr>
        <p:txBody>
          <a:bodyPr wrap="square" rtlCol="0">
            <a:spAutoFit/>
          </a:bodyPr>
          <a:lstStyle/>
          <a:p>
            <a:r>
              <a:rPr lang="cs-CZ" sz="1200" dirty="0"/>
              <a:t>*http://searchcio.techtarget.com/definition/ICT-information-and-communications-technology-or-technologies</a:t>
            </a:r>
            <a:endParaRPr lang="cs-CZ" sz="1200"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164853"/>
            <a:ext cx="4246641" cy="4631670"/>
          </a:xfrm>
          <a:prstGeom prst="rect">
            <a:avLst/>
          </a:prstGeom>
        </p:spPr>
      </p:pic>
      <p:sp>
        <p:nvSpPr>
          <p:cNvPr id="7" name="Zástupný symbol pro obsah 2"/>
          <p:cNvSpPr txBox="1">
            <a:spLocks/>
          </p:cNvSpPr>
          <p:nvPr/>
        </p:nvSpPr>
        <p:spPr>
          <a:xfrm>
            <a:off x="4343401" y="1509696"/>
            <a:ext cx="5927834"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kern="0" dirty="0" smtClean="0">
                <a:latin typeface="Times New Roman"/>
              </a:rPr>
              <a:t>The </a:t>
            </a:r>
            <a:r>
              <a:rPr lang="en-US" sz="2400" b="1" kern="0" dirty="0">
                <a:latin typeface="Times New Roman"/>
              </a:rPr>
              <a:t>significance of ICT in enterprises</a:t>
            </a:r>
            <a:endParaRPr lang="cs-CZ" sz="2400" b="1"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For </a:t>
            </a:r>
            <a:r>
              <a:rPr lang="en-US" sz="2200" dirty="0">
                <a:latin typeface="Times New Roman" panose="02020603050405020304" pitchFamily="18" charset="0"/>
                <a:cs typeface="Times New Roman" panose="02020603050405020304" pitchFamily="18" charset="0"/>
              </a:rPr>
              <a:t>businesses, advances within ICT have brought a slew of cost savings, opportunities and conveniences. They range from highly automated businesses processes that have cut costs, to the big data revolution where organizations are turning the vast trove of data generated by ICT into insights that drive new products and services, to ICT-enabled transactions such as internet shopping and telemedicine and social media that give customers more choices in how they shop, communicate and interact.</a:t>
            </a:r>
            <a:endParaRPr lang="cs-CZ"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3093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28155" cy="523220"/>
          </a:xfrm>
          <a:prstGeom prst="rect">
            <a:avLst/>
          </a:prstGeom>
        </p:spPr>
        <p:txBody>
          <a:bodyPr wrap="none">
            <a:spAutoFit/>
          </a:bodyPr>
          <a:lstStyle/>
          <a:p>
            <a:pPr lvl="0">
              <a:defRPr/>
            </a:pP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kern="0" dirty="0" err="1" smtClean="0">
                <a:latin typeface="Times New Roman"/>
              </a:rPr>
              <a:t>Information</a:t>
            </a:r>
            <a:r>
              <a:rPr lang="cs-CZ" sz="2400" b="1" kern="0" dirty="0" smtClean="0">
                <a:latin typeface="Times New Roman"/>
              </a:rPr>
              <a:t> </a:t>
            </a:r>
            <a:r>
              <a:rPr lang="cs-CZ" sz="2400" b="1" kern="0" dirty="0" err="1" smtClean="0">
                <a:latin typeface="Times New Roman"/>
              </a:rPr>
              <a:t>system</a:t>
            </a:r>
            <a:endParaRPr lang="cs-CZ" sz="2400" b="1"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Information </a:t>
            </a:r>
            <a:r>
              <a:rPr lang="en-US" sz="2200" dirty="0">
                <a:latin typeface="Times New Roman" panose="02020603050405020304" pitchFamily="18" charset="0"/>
                <a:cs typeface="Times New Roman" panose="02020603050405020304" pitchFamily="18" charset="0"/>
              </a:rPr>
              <a:t>systems (IS) is the study of complementary networks of hardware and software that people and organizations use to collect, filter, process, create, and distribute </a:t>
            </a:r>
            <a:r>
              <a:rPr lang="en-US" sz="2200" dirty="0" smtClean="0">
                <a:latin typeface="Times New Roman" panose="02020603050405020304" pitchFamily="18" charset="0"/>
                <a:cs typeface="Times New Roman" panose="02020603050405020304" pitchFamily="18" charset="0"/>
              </a:rPr>
              <a:t>data.</a:t>
            </a:r>
            <a:r>
              <a:rPr lang="cs-CZ"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Information </a:t>
            </a:r>
            <a:r>
              <a:rPr lang="en-US" sz="2200" dirty="0">
                <a:latin typeface="Times New Roman" panose="02020603050405020304" pitchFamily="18" charset="0"/>
                <a:cs typeface="Times New Roman" panose="02020603050405020304" pitchFamily="18" charset="0"/>
              </a:rPr>
              <a:t>systems are combinations of hardware, software, and telecommunications networks that people build and use to collect, create, and distribute useful data, typically in organizational </a:t>
            </a:r>
            <a:r>
              <a:rPr lang="en-US" sz="2200" dirty="0" smtClean="0">
                <a:latin typeface="Times New Roman" panose="02020603050405020304" pitchFamily="18" charset="0"/>
                <a:cs typeface="Times New Roman" panose="02020603050405020304" pitchFamily="18" charset="0"/>
              </a:rPr>
              <a:t>settings.</a:t>
            </a:r>
            <a:r>
              <a:rPr lang="cs-CZ"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Information </a:t>
            </a:r>
            <a:r>
              <a:rPr lang="en-US" sz="2200" dirty="0">
                <a:latin typeface="Times New Roman" panose="02020603050405020304" pitchFamily="18" charset="0"/>
                <a:cs typeface="Times New Roman" panose="02020603050405020304" pitchFamily="18" charset="0"/>
              </a:rPr>
              <a:t>systems are interrelated components working together to collect, process, store, and disseminate information to support decision making, coordination, control, analysis, and </a:t>
            </a:r>
            <a:r>
              <a:rPr lang="en-US" sz="2200" dirty="0" smtClean="0">
                <a:latin typeface="Times New Roman" panose="02020603050405020304" pitchFamily="18" charset="0"/>
                <a:cs typeface="Times New Roman" panose="02020603050405020304" pitchFamily="18" charset="0"/>
              </a:rPr>
              <a:t>vi</a:t>
            </a:r>
            <a:r>
              <a:rPr lang="cs-CZ" sz="2200" dirty="0" smtClean="0">
                <a:latin typeface="Times New Roman" panose="02020603050405020304" pitchFamily="18" charset="0"/>
                <a:cs typeface="Times New Roman" panose="02020603050405020304" pitchFamily="18" charset="0"/>
              </a:rPr>
              <a:t>s</a:t>
            </a:r>
            <a:r>
              <a:rPr lang="en-US" sz="2200" dirty="0" err="1" smtClean="0">
                <a:latin typeface="Times New Roman" panose="02020603050405020304" pitchFamily="18" charset="0"/>
                <a:cs typeface="Times New Roman" panose="02020603050405020304" pitchFamily="18" charset="0"/>
              </a:rPr>
              <a:t>ualization</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 an </a:t>
            </a:r>
            <a:r>
              <a:rPr lang="en-US" sz="2200" dirty="0" smtClean="0">
                <a:latin typeface="Times New Roman" panose="02020603050405020304" pitchFamily="18" charset="0"/>
                <a:cs typeface="Times New Roman" panose="02020603050405020304" pitchFamily="18" charset="0"/>
              </a:rPr>
              <a:t>organization.</a:t>
            </a:r>
            <a:r>
              <a:rPr lang="cs-CZ" sz="2200" dirty="0" smtClean="0">
                <a:latin typeface="Times New Roman" panose="02020603050405020304" pitchFamily="18" charset="0"/>
                <a:cs typeface="Times New Roman" panose="02020603050405020304" pitchFamily="18" charset="0"/>
              </a:rPr>
              <a:t>***</a:t>
            </a:r>
          </a:p>
        </p:txBody>
      </p:sp>
      <p:sp>
        <p:nvSpPr>
          <p:cNvPr id="6" name="TextovéPole 5"/>
          <p:cNvSpPr txBox="1"/>
          <p:nvPr/>
        </p:nvSpPr>
        <p:spPr>
          <a:xfrm>
            <a:off x="262592" y="6274675"/>
            <a:ext cx="11659327" cy="646331"/>
          </a:xfrm>
          <a:prstGeom prst="rect">
            <a:avLst/>
          </a:prstGeom>
          <a:noFill/>
        </p:spPr>
        <p:txBody>
          <a:bodyPr wrap="square" rtlCol="0">
            <a:spAutoFit/>
          </a:bodyPr>
          <a:lstStyle/>
          <a:p>
            <a:r>
              <a:rPr lang="cs-CZ" sz="1200" dirty="0" smtClean="0"/>
              <a:t>*</a:t>
            </a:r>
            <a:r>
              <a:rPr lang="en-US" sz="1200" dirty="0"/>
              <a:t>Wikipedia entry on "Information Systems," as displayed on August 19, 2012. Wikipedia: The Free Encyclopedia. San Francisco: Wikimedia Foundation</a:t>
            </a:r>
            <a:r>
              <a:rPr lang="en-US" sz="1200" dirty="0" smtClean="0"/>
              <a:t>..</a:t>
            </a:r>
            <a:endParaRPr lang="cs-CZ" sz="1200" dirty="0" smtClean="0"/>
          </a:p>
          <a:p>
            <a:r>
              <a:rPr lang="cs-CZ" sz="1200" dirty="0" smtClean="0"/>
              <a:t>**</a:t>
            </a:r>
            <a:r>
              <a:rPr lang="en-US" sz="1200" dirty="0"/>
              <a:t>Excerpted from Information Systems Today - Managing in the Digital World, fourth edition. Prentice-Hall, 2010</a:t>
            </a:r>
            <a:r>
              <a:rPr lang="en-US" sz="1200" dirty="0" smtClean="0"/>
              <a:t>.</a:t>
            </a:r>
            <a:endParaRPr lang="cs-CZ" sz="1200" dirty="0" smtClean="0"/>
          </a:p>
          <a:p>
            <a:r>
              <a:rPr lang="cs-CZ" sz="1200" dirty="0" smtClean="0"/>
              <a:t>***</a:t>
            </a:r>
            <a:r>
              <a:rPr lang="en-US" sz="1200" dirty="0"/>
              <a:t>Excerpted from Management Information Systems, twelfth edition, Prentice-Hall, 2012.</a:t>
            </a:r>
            <a:endParaRPr lang="cs-CZ" sz="1200" dirty="0" smtClean="0"/>
          </a:p>
        </p:txBody>
      </p:sp>
      <p:sp>
        <p:nvSpPr>
          <p:cNvPr id="2" name="TextovéPole 1"/>
          <p:cNvSpPr txBox="1"/>
          <p:nvPr/>
        </p:nvSpPr>
        <p:spPr>
          <a:xfrm>
            <a:off x="764628" y="4619302"/>
            <a:ext cx="9624848" cy="1107996"/>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As </a:t>
            </a:r>
            <a:r>
              <a:rPr lang="cs-CZ" sz="2200" b="1" dirty="0" err="1">
                <a:latin typeface="Times New Roman" panose="02020603050405020304" pitchFamily="18" charset="0"/>
                <a:cs typeface="Times New Roman" panose="02020603050405020304" pitchFamily="18" charset="0"/>
              </a:rPr>
              <a:t>we</a:t>
            </a:r>
            <a:r>
              <a:rPr lang="en-US" sz="2200" b="1" dirty="0">
                <a:latin typeface="Times New Roman" panose="02020603050405020304" pitchFamily="18" charset="0"/>
                <a:cs typeface="Times New Roman" panose="02020603050405020304" pitchFamily="18" charset="0"/>
              </a:rPr>
              <a:t> can see, these definitions focus on two different ways of describing information systems: the components that make up an information system and the role that those components play in an organization</a:t>
            </a:r>
            <a:r>
              <a:rPr lang="en-US" sz="2200" b="1" dirty="0" smtClean="0">
                <a:latin typeface="Times New Roman" panose="02020603050405020304" pitchFamily="18" charset="0"/>
                <a:cs typeface="Times New Roman" panose="02020603050405020304" pitchFamily="18" charset="0"/>
              </a:rPr>
              <a:t>.</a:t>
            </a: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7208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28155" cy="523220"/>
          </a:xfrm>
          <a:prstGeom prst="rect">
            <a:avLst/>
          </a:prstGeom>
        </p:spPr>
        <p:txBody>
          <a:bodyPr wrap="none">
            <a:spAutoFit/>
          </a:bodyPr>
          <a:lstStyle/>
          <a:p>
            <a:pPr lvl="0">
              <a:defRPr/>
            </a:pP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kern="0" dirty="0" err="1" smtClean="0">
                <a:latin typeface="Times New Roman"/>
              </a:rPr>
              <a:t>Information</a:t>
            </a:r>
            <a:r>
              <a:rPr lang="cs-CZ" sz="2400" b="1" kern="0" dirty="0" smtClean="0">
                <a:latin typeface="Times New Roman"/>
              </a:rPr>
              <a:t> </a:t>
            </a:r>
            <a:r>
              <a:rPr lang="cs-CZ" sz="2400" b="1" kern="0" dirty="0" err="1" smtClean="0">
                <a:latin typeface="Times New Roman"/>
              </a:rPr>
              <a:t>system</a:t>
            </a:r>
            <a:r>
              <a:rPr lang="cs-CZ" sz="2400" b="1" kern="0" dirty="0" smtClean="0">
                <a:latin typeface="Times New Roman"/>
              </a:rPr>
              <a:t> </a:t>
            </a:r>
            <a:r>
              <a:rPr lang="cs-CZ" sz="2400" b="1" kern="0" dirty="0" err="1" smtClean="0">
                <a:latin typeface="Times New Roman"/>
              </a:rPr>
              <a:t>architecture</a:t>
            </a:r>
            <a:r>
              <a:rPr lang="cs-CZ" sz="2400" b="1" kern="0" dirty="0" smtClean="0">
                <a:latin typeface="Times New Roman"/>
              </a:rPr>
              <a:t>*</a:t>
            </a:r>
          </a:p>
          <a:p>
            <a:pPr lvl="1" algn="just"/>
            <a:r>
              <a:rPr lang="en-US" dirty="0">
                <a:latin typeface="Times New Roman" panose="02020603050405020304" pitchFamily="18" charset="0"/>
                <a:cs typeface="Times New Roman" panose="02020603050405020304" pitchFamily="18" charset="0"/>
              </a:rPr>
              <a:t>An information system architecture is a formal definition of the business processes and rules, systems structure, technical framework, and product technologies for a business or organizational information system</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An information system architecture usually consists of four layers: </a:t>
            </a:r>
          </a:p>
          <a:p>
            <a:pPr lvl="2" algn="just"/>
            <a:r>
              <a:rPr lang="en-US" sz="2200" b="1" dirty="0" smtClean="0">
                <a:latin typeface="Times New Roman" panose="02020603050405020304" pitchFamily="18" charset="0"/>
                <a:cs typeface="Times New Roman" panose="02020603050405020304" pitchFamily="18" charset="0"/>
              </a:rPr>
              <a:t>Business </a:t>
            </a:r>
            <a:r>
              <a:rPr lang="en-US" sz="2200" b="1" dirty="0">
                <a:latin typeface="Times New Roman" panose="02020603050405020304" pitchFamily="18" charset="0"/>
                <a:cs typeface="Times New Roman" panose="02020603050405020304" pitchFamily="18" charset="0"/>
              </a:rPr>
              <a:t>process </a:t>
            </a:r>
            <a:r>
              <a:rPr lang="en-US" sz="2200" b="1" dirty="0" smtClean="0">
                <a:latin typeface="Times New Roman" panose="02020603050405020304" pitchFamily="18" charset="0"/>
                <a:cs typeface="Times New Roman" panose="02020603050405020304" pitchFamily="18" charset="0"/>
              </a:rPr>
              <a:t>architecture </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is </a:t>
            </a:r>
            <a:r>
              <a:rPr lang="en-US" sz="2200" dirty="0">
                <a:latin typeface="Times New Roman" panose="02020603050405020304" pitchFamily="18" charset="0"/>
                <a:cs typeface="Times New Roman" panose="02020603050405020304" pitchFamily="18" charset="0"/>
              </a:rPr>
              <a:t>a blue print of enterprise, that provides a common understanding of the organization and is used to align objectives and demands. </a:t>
            </a:r>
          </a:p>
          <a:p>
            <a:pPr lvl="2" algn="just"/>
            <a:r>
              <a:rPr lang="en-US" sz="2200" b="1" dirty="0" smtClean="0">
                <a:latin typeface="Times New Roman" panose="02020603050405020304" pitchFamily="18" charset="0"/>
                <a:cs typeface="Times New Roman" panose="02020603050405020304" pitchFamily="18" charset="0"/>
              </a:rPr>
              <a:t>Systems architecture</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is the conceptual model that defines the structure, behavior and more views of the systems. here we set the conventions, rules and standards employed in a system.</a:t>
            </a:r>
          </a:p>
          <a:p>
            <a:pPr lvl="2" algn="just"/>
            <a:r>
              <a:rPr lang="en-US" sz="2200" b="1" dirty="0" smtClean="0">
                <a:latin typeface="Times New Roman" panose="02020603050405020304" pitchFamily="18" charset="0"/>
                <a:cs typeface="Times New Roman" panose="02020603050405020304" pitchFamily="18" charset="0"/>
              </a:rPr>
              <a:t>Technical architecture</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defines all the Technical requirements like operational, performance, etc</a:t>
            </a:r>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lvl="2" algn="just"/>
            <a:r>
              <a:rPr lang="en-US" sz="2200" b="1" dirty="0" smtClean="0">
                <a:latin typeface="Times New Roman" panose="02020603050405020304" pitchFamily="18" charset="0"/>
                <a:cs typeface="Times New Roman" panose="02020603050405020304" pitchFamily="18" charset="0"/>
              </a:rPr>
              <a:t>Product </a:t>
            </a:r>
            <a:r>
              <a:rPr lang="en-US" sz="2200" b="1" dirty="0">
                <a:latin typeface="Times New Roman" panose="02020603050405020304" pitchFamily="18" charset="0"/>
                <a:cs typeface="Times New Roman" panose="02020603050405020304" pitchFamily="18" charset="0"/>
              </a:rPr>
              <a:t>delivery </a:t>
            </a:r>
            <a:r>
              <a:rPr lang="en-US" sz="2200" b="1" dirty="0" smtClean="0">
                <a:latin typeface="Times New Roman" panose="02020603050405020304" pitchFamily="18" charset="0"/>
                <a:cs typeface="Times New Roman" panose="02020603050405020304" pitchFamily="18" charset="0"/>
              </a:rPr>
              <a:t>architecture</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as the information regarding the delivery of the product, maintenance, etc</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274675"/>
            <a:ext cx="11659327" cy="276999"/>
          </a:xfrm>
          <a:prstGeom prst="rect">
            <a:avLst/>
          </a:prstGeom>
          <a:noFill/>
        </p:spPr>
        <p:txBody>
          <a:bodyPr wrap="square" rtlCol="0">
            <a:spAutoFit/>
          </a:bodyPr>
          <a:lstStyle/>
          <a:p>
            <a:r>
              <a:rPr lang="cs-CZ" sz="1200" dirty="0"/>
              <a:t>*http://misformba.blogspot.cz/2015/03/information-system-architecture.html</a:t>
            </a:r>
          </a:p>
        </p:txBody>
      </p:sp>
    </p:spTree>
    <p:extLst>
      <p:ext uri="{BB962C8B-B14F-4D97-AF65-F5344CB8AC3E}">
        <p14:creationId xmlns:p14="http://schemas.microsoft.com/office/powerpoint/2010/main" val="3097933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28155" cy="523220"/>
          </a:xfrm>
          <a:prstGeom prst="rect">
            <a:avLst/>
          </a:prstGeom>
        </p:spPr>
        <p:txBody>
          <a:bodyPr wrap="none">
            <a:spAutoFit/>
          </a:bodyPr>
          <a:lstStyle/>
          <a:p>
            <a:pPr lvl="0">
              <a:defRPr/>
            </a:pP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kern="0" dirty="0" err="1" smtClean="0">
                <a:latin typeface="Times New Roman"/>
              </a:rPr>
              <a:t>Information</a:t>
            </a:r>
            <a:r>
              <a:rPr lang="cs-CZ" sz="2400" b="1" kern="0" dirty="0" smtClean="0">
                <a:latin typeface="Times New Roman"/>
              </a:rPr>
              <a:t> </a:t>
            </a:r>
            <a:r>
              <a:rPr lang="cs-CZ" sz="2400" b="1" kern="0" dirty="0" err="1" smtClean="0">
                <a:latin typeface="Times New Roman"/>
              </a:rPr>
              <a:t>system</a:t>
            </a:r>
            <a:r>
              <a:rPr lang="cs-CZ" sz="2400" b="1" kern="0" dirty="0" smtClean="0">
                <a:latin typeface="Times New Roman"/>
              </a:rPr>
              <a:t> </a:t>
            </a:r>
            <a:r>
              <a:rPr lang="cs-CZ" sz="2400" b="1" kern="0" dirty="0" err="1" smtClean="0">
                <a:latin typeface="Times New Roman"/>
              </a:rPr>
              <a:t>architecture</a:t>
            </a:r>
            <a:r>
              <a:rPr lang="cs-CZ" sz="2400" b="1" kern="0" dirty="0">
                <a:latin typeface="Times New Roman"/>
              </a:rPr>
              <a:t> </a:t>
            </a:r>
            <a:r>
              <a:rPr lang="cs-CZ" sz="2400" b="1" kern="0" dirty="0" smtClean="0">
                <a:latin typeface="Times New Roman"/>
              </a:rPr>
              <a:t>– </a:t>
            </a:r>
            <a:r>
              <a:rPr lang="cs-CZ" sz="2400" b="1" kern="0" dirty="0" err="1" smtClean="0">
                <a:latin typeface="Times New Roman"/>
              </a:rPr>
              <a:t>example</a:t>
            </a:r>
            <a:r>
              <a:rPr lang="cs-CZ" sz="2400" b="1" kern="0" dirty="0" smtClean="0">
                <a:latin typeface="Times New Roman"/>
              </a:rPr>
              <a:t>*</a:t>
            </a:r>
          </a:p>
        </p:txBody>
      </p:sp>
      <p:sp>
        <p:nvSpPr>
          <p:cNvPr id="6" name="TextovéPole 5"/>
          <p:cNvSpPr txBox="1"/>
          <p:nvPr/>
        </p:nvSpPr>
        <p:spPr>
          <a:xfrm>
            <a:off x="262592" y="6274675"/>
            <a:ext cx="11659327" cy="276999"/>
          </a:xfrm>
          <a:prstGeom prst="rect">
            <a:avLst/>
          </a:prstGeom>
          <a:noFill/>
        </p:spPr>
        <p:txBody>
          <a:bodyPr wrap="square" rtlCol="0">
            <a:spAutoFit/>
          </a:bodyPr>
          <a:lstStyle/>
          <a:p>
            <a:r>
              <a:rPr lang="cs-CZ" sz="1200" dirty="0"/>
              <a:t>*http://misformba.blogspot.cz/2015/03/information-system-architecture.html</a:t>
            </a: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0834" y="1390087"/>
            <a:ext cx="4924425" cy="4676775"/>
          </a:xfrm>
          <a:prstGeom prst="rect">
            <a:avLst/>
          </a:prstGeom>
        </p:spPr>
      </p:pic>
    </p:spTree>
    <p:extLst>
      <p:ext uri="{BB962C8B-B14F-4D97-AF65-F5344CB8AC3E}">
        <p14:creationId xmlns:p14="http://schemas.microsoft.com/office/powerpoint/2010/main" val="1570913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smtClean="0">
                <a:latin typeface="Times New Roman" panose="02020603050405020304" pitchFamily="18" charset="0"/>
                <a:cs typeface="Times New Roman" panose="02020603050405020304" pitchFamily="18" charset="0"/>
              </a:rPr>
              <a:t>Technology*</a:t>
            </a:r>
          </a:p>
          <a:p>
            <a:pPr lvl="1" algn="just"/>
            <a:r>
              <a:rPr lang="en-US" sz="2100" dirty="0">
                <a:latin typeface="Times New Roman" panose="02020603050405020304" pitchFamily="18" charset="0"/>
                <a:cs typeface="Times New Roman" panose="02020603050405020304" pitchFamily="18" charset="0"/>
              </a:rPr>
              <a:t>Technology can be thought of as the application of scientific knowledge for practical purposes</a:t>
            </a:r>
            <a:r>
              <a:rPr lang="en-US" sz="2100" dirty="0" smtClean="0">
                <a:latin typeface="Times New Roman" panose="02020603050405020304" pitchFamily="18" charset="0"/>
                <a:cs typeface="Times New Roman" panose="02020603050405020304" pitchFamily="18" charset="0"/>
              </a:rPr>
              <a:t>.</a:t>
            </a:r>
            <a:r>
              <a:rPr lang="cs-CZ" sz="2100" dirty="0" smtClean="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From the invention of the wheel to the harnessing of electricity for artificial lighting, technology is a part of our lives in so many ways that we tend to take it for granted. As discussed before, the first three components of information systems – hardware, software, and data – all fall under the category of technology. Each of these will get its own chapter and a much lengthier discussion, but we will take a moment here to introduce them so we can get a full understanding of what an information system is</a:t>
            </a:r>
            <a:r>
              <a:rPr lang="en-US" sz="2100" dirty="0" smtClean="0">
                <a:latin typeface="Times New Roman" panose="02020603050405020304" pitchFamily="18" charset="0"/>
                <a:cs typeface="Times New Roman" panose="02020603050405020304" pitchFamily="18" charset="0"/>
              </a:rPr>
              <a:t>.</a:t>
            </a:r>
            <a:endParaRPr lang="cs-CZ" sz="2100" dirty="0" smtClean="0">
              <a:latin typeface="Times New Roman" panose="02020603050405020304" pitchFamily="18" charset="0"/>
              <a:cs typeface="Times New Roman" panose="02020603050405020304" pitchFamily="18" charset="0"/>
            </a:endParaRPr>
          </a:p>
          <a:p>
            <a:pPr algn="just"/>
            <a:r>
              <a:rPr lang="cs-CZ" sz="2400" dirty="0" smtClean="0">
                <a:latin typeface="Times New Roman" panose="02020603050405020304" pitchFamily="18" charset="0"/>
                <a:cs typeface="Times New Roman" panose="02020603050405020304" pitchFamily="18" charset="0"/>
              </a:rPr>
              <a:t>Hardware**</a:t>
            </a:r>
          </a:p>
          <a:p>
            <a:pPr lvl="1" algn="just"/>
            <a:r>
              <a:rPr lang="en-US" sz="2100" dirty="0">
                <a:latin typeface="Times New Roman" panose="02020603050405020304" pitchFamily="18" charset="0"/>
                <a:cs typeface="Times New Roman" panose="02020603050405020304" pitchFamily="18" charset="0"/>
              </a:rPr>
              <a:t>The components of the system </a:t>
            </a:r>
            <a:r>
              <a:rPr lang="cs-CZ" sz="2100" dirty="0" err="1" smtClean="0">
                <a:latin typeface="Times New Roman" panose="02020603050405020304" pitchFamily="18" charset="0"/>
                <a:cs typeface="Times New Roman" panose="02020603050405020304" pitchFamily="18" charset="0"/>
              </a:rPr>
              <a:t>we</a:t>
            </a:r>
            <a:r>
              <a:rPr lang="en-US" sz="2100" dirty="0" smtClean="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can physically touch - </a:t>
            </a:r>
            <a:r>
              <a:rPr lang="cs-CZ" sz="2100" dirty="0" smtClean="0">
                <a:latin typeface="Times New Roman" panose="02020603050405020304" pitchFamily="18" charset="0"/>
                <a:cs typeface="Times New Roman" panose="02020603050405020304" pitchFamily="18" charset="0"/>
              </a:rPr>
              <a:t>c</a:t>
            </a:r>
            <a:r>
              <a:rPr lang="en-US" sz="2100" dirty="0" err="1" smtClean="0">
                <a:latin typeface="Times New Roman" panose="02020603050405020304" pitchFamily="18" charset="0"/>
                <a:cs typeface="Times New Roman" panose="02020603050405020304" pitchFamily="18" charset="0"/>
              </a:rPr>
              <a:t>omputers</a:t>
            </a:r>
            <a:r>
              <a:rPr lang="en-US" sz="2100" dirty="0">
                <a:latin typeface="Times New Roman" panose="02020603050405020304" pitchFamily="18" charset="0"/>
                <a:cs typeface="Times New Roman" panose="02020603050405020304" pitchFamily="18" charset="0"/>
              </a:rPr>
              <a:t>, keyboards, disk drives, iPads, and flash drives are all examples of information systems hardware</a:t>
            </a:r>
            <a:r>
              <a:rPr lang="cs-CZ" sz="2100" dirty="0" smtClean="0">
                <a:latin typeface="Times New Roman" panose="02020603050405020304" pitchFamily="18" charset="0"/>
                <a:cs typeface="Times New Roman" panose="02020603050405020304" pitchFamily="18" charset="0"/>
              </a:rPr>
              <a:t>.</a:t>
            </a:r>
          </a:p>
          <a:p>
            <a:pPr marL="0" indent="0">
              <a:buNone/>
            </a:pPr>
            <a:endParaRPr lang="cs-CZ" dirty="0" smtClean="0">
              <a:latin typeface="Times New Roman" panose="02020603050405020304" pitchFamily="18" charset="0"/>
              <a:cs typeface="Times New Roman" panose="02020603050405020304" pitchFamily="18" charset="0"/>
            </a:endParaRPr>
          </a:p>
          <a:p>
            <a:pPr marL="0" indent="0" algn="just">
              <a:buNone/>
            </a:pPr>
            <a:endParaRPr lang="cs-CZ"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290441"/>
            <a:ext cx="11659327" cy="646331"/>
          </a:xfrm>
          <a:prstGeom prst="rect">
            <a:avLst/>
          </a:prstGeom>
          <a:noFill/>
        </p:spPr>
        <p:txBody>
          <a:bodyPr wrap="square" rtlCol="0">
            <a:spAutoFit/>
          </a:bodyPr>
          <a:lstStyle/>
          <a:p>
            <a:r>
              <a:rPr lang="cs-CZ" sz="1200" dirty="0" smtClean="0"/>
              <a:t>*https</a:t>
            </a:r>
            <a:r>
              <a:rPr lang="cs-CZ" sz="1200" dirty="0"/>
              <a:t>://bus206.pressbooks.com/chapter/chapter-1</a:t>
            </a:r>
            <a:r>
              <a:rPr lang="cs-CZ" sz="1200" dirty="0" smtClean="0"/>
              <a:t>/</a:t>
            </a:r>
          </a:p>
          <a:p>
            <a:r>
              <a:rPr lang="cs-CZ" sz="1200" dirty="0"/>
              <a:t>**https://bus206.pressbooks.com/chapter/chapter-2-information-systems-hardware/</a:t>
            </a:r>
            <a:endParaRPr lang="cs-CZ" sz="1200" dirty="0" smtClean="0"/>
          </a:p>
          <a:p>
            <a:endParaRPr lang="cs-CZ" sz="1200" dirty="0" smtClean="0"/>
          </a:p>
        </p:txBody>
      </p:sp>
      <p:sp>
        <p:nvSpPr>
          <p:cNvPr id="7" name="Zástupný symbol pro obsah 2"/>
          <p:cNvSpPr txBox="1">
            <a:spLocks/>
          </p:cNvSpPr>
          <p:nvPr/>
        </p:nvSpPr>
        <p:spPr>
          <a:xfrm>
            <a:off x="758129" y="4737653"/>
            <a:ext cx="320688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cs-CZ" sz="2000" dirty="0">
                <a:latin typeface="Times New Roman" panose="02020603050405020304" pitchFamily="18" charset="0"/>
                <a:cs typeface="Times New Roman" panose="02020603050405020304" pitchFamily="18" charset="0"/>
              </a:rPr>
              <a:t>desktop </a:t>
            </a:r>
            <a:r>
              <a:rPr lang="cs-CZ" sz="2000" dirty="0" err="1" smtClean="0">
                <a:latin typeface="Times New Roman" panose="02020603050405020304" pitchFamily="18" charset="0"/>
                <a:cs typeface="Times New Roman" panose="02020603050405020304" pitchFamily="18" charset="0"/>
              </a:rPr>
              <a:t>computers</a:t>
            </a:r>
            <a:r>
              <a:rPr lang="en-US" sz="2000" dirty="0" smtClean="0">
                <a:latin typeface="Times New Roman" panose="02020603050405020304" pitchFamily="18" charset="0"/>
                <a:cs typeface="Times New Roman" panose="02020603050405020304" pitchFamily="18" charset="0"/>
              </a:rPr>
              <a:t>;</a:t>
            </a:r>
            <a:endParaRPr lang="cs-CZ" sz="2000" dirty="0">
              <a:latin typeface="Times New Roman" panose="02020603050405020304" pitchFamily="18" charset="0"/>
              <a:cs typeface="Times New Roman" panose="02020603050405020304" pitchFamily="18" charset="0"/>
            </a:endParaRPr>
          </a:p>
          <a:p>
            <a:pPr lvl="1"/>
            <a:r>
              <a:rPr lang="cs-CZ" sz="2000" dirty="0">
                <a:latin typeface="Times New Roman" panose="02020603050405020304" pitchFamily="18" charset="0"/>
                <a:cs typeface="Times New Roman" panose="02020603050405020304" pitchFamily="18" charset="0"/>
              </a:rPr>
              <a:t>laptop </a:t>
            </a:r>
            <a:r>
              <a:rPr lang="cs-CZ" sz="2000" dirty="0" err="1" smtClean="0">
                <a:latin typeface="Times New Roman" panose="02020603050405020304" pitchFamily="18" charset="0"/>
                <a:cs typeface="Times New Roman" panose="02020603050405020304" pitchFamily="18" charset="0"/>
              </a:rPr>
              <a:t>computers</a:t>
            </a:r>
            <a:r>
              <a:rPr lang="en-US" sz="2000" dirty="0" smtClean="0">
                <a:latin typeface="Times New Roman" panose="02020603050405020304" pitchFamily="18" charset="0"/>
                <a:cs typeface="Times New Roman" panose="02020603050405020304" pitchFamily="18" charset="0"/>
              </a:rPr>
              <a:t>;</a:t>
            </a:r>
            <a:endParaRPr lang="cs-CZ" sz="2000" dirty="0">
              <a:latin typeface="Times New Roman" panose="02020603050405020304" pitchFamily="18" charset="0"/>
              <a:cs typeface="Times New Roman" panose="02020603050405020304" pitchFamily="18" charset="0"/>
            </a:endParaRPr>
          </a:p>
          <a:p>
            <a:pPr lvl="1"/>
            <a:r>
              <a:rPr lang="cs-CZ" sz="2000" dirty="0">
                <a:latin typeface="Times New Roman" panose="02020603050405020304" pitchFamily="18" charset="0"/>
                <a:cs typeface="Times New Roman" panose="02020603050405020304" pitchFamily="18" charset="0"/>
              </a:rPr>
              <a:t>mobile </a:t>
            </a:r>
            <a:r>
              <a:rPr lang="cs-CZ" sz="2000" dirty="0" err="1" smtClean="0">
                <a:latin typeface="Times New Roman" panose="02020603050405020304" pitchFamily="18" charset="0"/>
                <a:cs typeface="Times New Roman" panose="02020603050405020304" pitchFamily="18" charset="0"/>
              </a:rPr>
              <a:t>phones</a:t>
            </a:r>
            <a:r>
              <a:rPr lang="en-US" sz="2000" dirty="0" smtClean="0">
                <a:latin typeface="Times New Roman" panose="02020603050405020304" pitchFamily="18" charset="0"/>
                <a:cs typeface="Times New Roman" panose="02020603050405020304" pitchFamily="18" charset="0"/>
              </a:rPr>
              <a:t>;</a:t>
            </a:r>
            <a:endParaRPr lang="cs-CZ" sz="2000" dirty="0">
              <a:latin typeface="Times New Roman" panose="02020603050405020304" pitchFamily="18" charset="0"/>
              <a:cs typeface="Times New Roman" panose="02020603050405020304" pitchFamily="18" charset="0"/>
            </a:endParaRPr>
          </a:p>
          <a:p>
            <a:pPr lvl="1"/>
            <a:r>
              <a:rPr lang="cs-CZ" sz="2000" dirty="0">
                <a:latin typeface="Times New Roman" panose="02020603050405020304" pitchFamily="18" charset="0"/>
                <a:cs typeface="Times New Roman" panose="02020603050405020304" pitchFamily="18" charset="0"/>
              </a:rPr>
              <a:t>tablet </a:t>
            </a:r>
            <a:r>
              <a:rPr lang="cs-CZ" sz="2000" dirty="0" err="1" smtClean="0">
                <a:latin typeface="Times New Roman" panose="02020603050405020304" pitchFamily="18" charset="0"/>
                <a:cs typeface="Times New Roman" panose="02020603050405020304" pitchFamily="18" charset="0"/>
              </a:rPr>
              <a:t>computers</a:t>
            </a:r>
            <a:r>
              <a:rPr lang="en-US" sz="2000"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0" indent="0" algn="just">
              <a:buNone/>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4652235" y="4737652"/>
            <a:ext cx="659647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r>
              <a:rPr lang="en-US" sz="2000" dirty="0" smtClean="0">
                <a:latin typeface="Times New Roman" panose="02020603050405020304" pitchFamily="18" charset="0"/>
                <a:cs typeface="Times New Roman" panose="02020603050405020304" pitchFamily="18" charset="0"/>
              </a:rPr>
              <a:t>e-readers;</a:t>
            </a:r>
            <a:endParaRPr lang="en-US" sz="20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storage devices, such as flash </a:t>
            </a:r>
            <a:r>
              <a:rPr lang="en-US" sz="2000" dirty="0" smtClean="0">
                <a:latin typeface="Times New Roman" panose="02020603050405020304" pitchFamily="18" charset="0"/>
                <a:cs typeface="Times New Roman" panose="02020603050405020304" pitchFamily="18" charset="0"/>
              </a:rPr>
              <a:t>drives;</a:t>
            </a:r>
            <a:endParaRPr lang="en-US" sz="20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input devices, such as keyboards, mice, and </a:t>
            </a:r>
            <a:r>
              <a:rPr lang="en-US" sz="2000" dirty="0" smtClean="0">
                <a:latin typeface="Times New Roman" panose="02020603050405020304" pitchFamily="18" charset="0"/>
                <a:cs typeface="Times New Roman" panose="02020603050405020304" pitchFamily="18" charset="0"/>
              </a:rPr>
              <a:t>scanners;</a:t>
            </a:r>
            <a:endParaRPr lang="en-US" sz="20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output devices such as printers and speakers.</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7047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290441"/>
            <a:ext cx="11659327" cy="461665"/>
          </a:xfrm>
          <a:prstGeom prst="rect">
            <a:avLst/>
          </a:prstGeom>
          <a:noFill/>
        </p:spPr>
        <p:txBody>
          <a:bodyPr wrap="square" rtlCol="0">
            <a:spAutoFit/>
          </a:bodyPr>
          <a:lstStyle/>
          <a:p>
            <a:r>
              <a:rPr lang="cs-CZ" sz="1200" dirty="0"/>
              <a:t>*https://bus206.pressbooks.com/chapter/chapter-3-information-systems-software/</a:t>
            </a:r>
            <a:endParaRPr lang="cs-CZ" sz="1200" dirty="0" smtClean="0"/>
          </a:p>
          <a:p>
            <a:endParaRPr lang="cs-CZ" sz="1200" dirty="0" smtClean="0"/>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863" y="3577370"/>
            <a:ext cx="3186379" cy="2713071"/>
          </a:xfrm>
          <a:prstGeom prst="rect">
            <a:avLst/>
          </a:prstGeom>
        </p:spPr>
      </p:pic>
      <p:sp>
        <p:nvSpPr>
          <p:cNvPr id="10"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smtClean="0">
                <a:latin typeface="Times New Roman" panose="02020603050405020304" pitchFamily="18" charset="0"/>
                <a:cs typeface="Times New Roman" panose="02020603050405020304" pitchFamily="18" charset="0"/>
              </a:rPr>
              <a:t>Software</a:t>
            </a:r>
          </a:p>
          <a:p>
            <a:pPr marL="449263" lvl="1" indent="-268288" algn="just"/>
            <a:r>
              <a:rPr lang="en-US" dirty="0">
                <a:latin typeface="Times New Roman" panose="02020603050405020304" pitchFamily="18" charset="0"/>
                <a:cs typeface="Times New Roman" panose="02020603050405020304" pitchFamily="18" charset="0"/>
              </a:rPr>
              <a:t>Software is the set of instructions that tell the hardware what to do. Software is created through the process of </a:t>
            </a:r>
            <a:r>
              <a:rPr lang="en-US" dirty="0" smtClean="0">
                <a:latin typeface="Times New Roman" panose="02020603050405020304" pitchFamily="18" charset="0"/>
                <a:cs typeface="Times New Roman" panose="02020603050405020304" pitchFamily="18" charset="0"/>
              </a:rPr>
              <a:t>programming</a:t>
            </a:r>
            <a:r>
              <a:rPr lang="cs-CZ"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Software can be broadly divided into two </a:t>
            </a:r>
            <a:r>
              <a:rPr lang="en-US" dirty="0" smtClean="0">
                <a:latin typeface="Times New Roman" panose="02020603050405020304" pitchFamily="18" charset="0"/>
                <a:cs typeface="Times New Roman" panose="02020603050405020304" pitchFamily="18" charset="0"/>
              </a:rPr>
              <a:t>categories</a:t>
            </a:r>
            <a:r>
              <a:rPr lang="cs-CZ" dirty="0" smtClean="0">
                <a:latin typeface="Times New Roman" panose="02020603050405020304" pitchFamily="18" charset="0"/>
                <a:cs typeface="Times New Roman" panose="02020603050405020304" pitchFamily="18" charset="0"/>
              </a:rPr>
              <a:t>:</a:t>
            </a:r>
          </a:p>
          <a:p>
            <a:pPr lvl="1" algn="just"/>
            <a:r>
              <a:rPr lang="en-US" sz="2200" b="1" dirty="0" smtClean="0">
                <a:latin typeface="Times New Roman" panose="02020603050405020304" pitchFamily="18" charset="0"/>
                <a:cs typeface="Times New Roman" panose="02020603050405020304" pitchFamily="18" charset="0"/>
              </a:rPr>
              <a:t>operating systems</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Operating systems manage the hardware and create the interface between the hardware and the user</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1" algn="just"/>
            <a:r>
              <a:rPr lang="en-US" sz="2200" b="1" dirty="0" smtClean="0">
                <a:latin typeface="Times New Roman" panose="02020603050405020304" pitchFamily="18" charset="0"/>
                <a:cs typeface="Times New Roman" panose="02020603050405020304" pitchFamily="18" charset="0"/>
              </a:rPr>
              <a:t>application software</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Application </a:t>
            </a:r>
            <a:r>
              <a:rPr lang="en-US" sz="2200" dirty="0">
                <a:latin typeface="Times New Roman" panose="02020603050405020304" pitchFamily="18" charset="0"/>
                <a:cs typeface="Times New Roman" panose="02020603050405020304" pitchFamily="18" charset="0"/>
              </a:rPr>
              <a:t>software is the category of programs that do something useful for the user.</a:t>
            </a:r>
          </a:p>
          <a:p>
            <a:pPr lvl="1"/>
            <a:endParaRPr lang="cs-CZ" sz="2000" dirty="0" smtClean="0">
              <a:solidFill>
                <a:srgbClr val="307871"/>
              </a:solidFill>
              <a:latin typeface="Times New Roman" panose="02020603050405020304" pitchFamily="18" charset="0"/>
              <a:cs typeface="Times New Roman" panose="02020603050405020304" pitchFamily="18" charset="0"/>
            </a:endParaRPr>
          </a:p>
          <a:p>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79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effectLst/>
                <a:uLnTx/>
                <a:uFillTx/>
                <a:latin typeface="Times New Roman"/>
                <a:ea typeface="+mj-ea"/>
                <a:cs typeface="+mj-cs"/>
              </a:rPr>
              <a:t>Outline of the lecture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smtClean="0">
                <a:latin typeface="Times New Roman" panose="02020603050405020304" pitchFamily="18" charset="0"/>
                <a:cs typeface="Times New Roman" panose="02020603050405020304" pitchFamily="18" charset="0"/>
              </a:rPr>
              <a:t>Current </a:t>
            </a:r>
            <a:r>
              <a:rPr lang="cs-CZ" sz="2400" dirty="0" smtClean="0">
                <a:latin typeface="Times New Roman" panose="02020603050405020304" pitchFamily="18" charset="0"/>
                <a:cs typeface="Times New Roman" panose="02020603050405020304" pitchFamily="18" charset="0"/>
              </a:rPr>
              <a:t>business</a:t>
            </a:r>
            <a:r>
              <a:rPr lang="en-GB" sz="2400" dirty="0" smtClean="0">
                <a:latin typeface="Times New Roman" panose="02020603050405020304" pitchFamily="18" charset="0"/>
                <a:cs typeface="Times New Roman" panose="02020603050405020304" pitchFamily="18" charset="0"/>
              </a:rPr>
              <a:t> environment</a:t>
            </a:r>
          </a:p>
          <a:p>
            <a:r>
              <a:rPr lang="en-GB" sz="2400" dirty="0" smtClean="0">
                <a:latin typeface="Times New Roman" panose="02020603050405020304" pitchFamily="18" charset="0"/>
                <a:cs typeface="Times New Roman" panose="02020603050405020304" pitchFamily="18" charset="0"/>
              </a:rPr>
              <a:t>Systems</a:t>
            </a:r>
          </a:p>
          <a:p>
            <a:r>
              <a:rPr lang="en-GB" sz="2400" dirty="0" smtClean="0">
                <a:latin typeface="Times New Roman" panose="02020603050405020304" pitchFamily="18" charset="0"/>
                <a:cs typeface="Times New Roman" panose="02020603050405020304" pitchFamily="18" charset="0"/>
              </a:rPr>
              <a:t>Information and Communication technology</a:t>
            </a:r>
          </a:p>
          <a:p>
            <a:r>
              <a:rPr lang="en-GB" sz="2400" dirty="0">
                <a:latin typeface="Times New Roman" panose="02020603050405020304" pitchFamily="18" charset="0"/>
                <a:cs typeface="Times New Roman" panose="02020603050405020304" pitchFamily="18" charset="0"/>
              </a:rPr>
              <a:t>Information </a:t>
            </a:r>
            <a:r>
              <a:rPr lang="en-GB" sz="2400" dirty="0" smtClean="0">
                <a:latin typeface="Times New Roman" panose="02020603050405020304" pitchFamily="18" charset="0"/>
                <a:cs typeface="Times New Roman" panose="02020603050405020304" pitchFamily="18" charset="0"/>
              </a:rPr>
              <a:t>systems</a:t>
            </a:r>
            <a:endParaRPr lang="cs-CZ"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Data</a:t>
            </a:r>
            <a:endParaRPr lang="cs-CZ" sz="2400"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Big Data</a:t>
            </a:r>
            <a:endParaRPr lang="en-GB"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Information</a:t>
            </a:r>
          </a:p>
          <a:p>
            <a:r>
              <a:rPr lang="en-GB" sz="2400" dirty="0" smtClean="0">
                <a:latin typeface="Times New Roman" panose="02020603050405020304" pitchFamily="18" charset="0"/>
                <a:cs typeface="Times New Roman" panose="02020603050405020304" pitchFamily="18" charset="0"/>
              </a:rPr>
              <a:t>Knowledge</a:t>
            </a:r>
            <a:endParaRPr lang="cs-CZ" sz="2400" dirty="0" smtClean="0">
              <a:latin typeface="Times New Roman" panose="02020603050405020304" pitchFamily="18" charset="0"/>
              <a:cs typeface="Times New Roman" panose="02020603050405020304" pitchFamily="18" charset="0"/>
            </a:endParaRPr>
          </a:p>
          <a:p>
            <a:r>
              <a:rPr lang="cs-CZ" sz="2400" dirty="0" err="1" smtClean="0">
                <a:latin typeface="Times New Roman" panose="02020603050405020304" pitchFamily="18" charset="0"/>
                <a:cs typeface="Times New Roman" panose="02020603050405020304" pitchFamily="18" charset="0"/>
              </a:rPr>
              <a:t>Wisdom</a:t>
            </a:r>
            <a:endParaRPr lang="en-GB" sz="2400" dirty="0" smtClean="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276999"/>
          </a:xfrm>
          <a:prstGeom prst="rect">
            <a:avLst/>
          </a:prstGeom>
          <a:noFill/>
        </p:spPr>
        <p:txBody>
          <a:bodyPr wrap="square" rtlCol="0">
            <a:spAutoFit/>
          </a:bodyPr>
          <a:lstStyle/>
          <a:p>
            <a:r>
              <a:rPr lang="cs-CZ" sz="1200" dirty="0" smtClean="0"/>
              <a:t>*https</a:t>
            </a:r>
            <a:r>
              <a:rPr lang="cs-CZ" sz="1200" dirty="0"/>
              <a:t>://bus206.pressbooks.com/chapter/chapter-4-data-and-databases</a:t>
            </a:r>
            <a:r>
              <a:rPr lang="cs-CZ" sz="1200" dirty="0" smtClean="0"/>
              <a:t>/</a:t>
            </a:r>
          </a:p>
        </p:txBody>
      </p:sp>
      <p:sp>
        <p:nvSpPr>
          <p:cNvPr id="10" name="Zástupný symbol pro obsah 2"/>
          <p:cNvSpPr txBox="1">
            <a:spLocks/>
          </p:cNvSpPr>
          <p:nvPr/>
        </p:nvSpPr>
        <p:spPr>
          <a:xfrm>
            <a:off x="340356" y="918484"/>
            <a:ext cx="9922995"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smtClean="0">
                <a:latin typeface="Times New Roman" panose="02020603050405020304" pitchFamily="18" charset="0"/>
                <a:cs typeface="Times New Roman" panose="02020603050405020304" pitchFamily="18" charset="0"/>
              </a:rPr>
              <a:t>Data*</a:t>
            </a:r>
          </a:p>
          <a:p>
            <a:pPr marL="449263" lvl="1" indent="-361950" algn="just"/>
            <a:r>
              <a:rPr lang="en-US" dirty="0">
                <a:latin typeface="Times New Roman" panose="02020603050405020304" pitchFamily="18" charset="0"/>
                <a:cs typeface="Times New Roman" panose="02020603050405020304" pitchFamily="18" charset="0"/>
              </a:rPr>
              <a:t>Data are the raw bits and pieces of information with no </a:t>
            </a:r>
            <a:r>
              <a:rPr lang="en-US" dirty="0" smtClean="0">
                <a:latin typeface="Times New Roman" panose="02020603050405020304" pitchFamily="18" charset="0"/>
                <a:cs typeface="Times New Roman" panose="02020603050405020304" pitchFamily="18" charset="0"/>
              </a:rPr>
              <a:t>context</a:t>
            </a:r>
            <a:r>
              <a:rPr lang="cs-CZ"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Data can </a:t>
            </a:r>
            <a:r>
              <a:rPr lang="en-US" dirty="0" smtClean="0">
                <a:latin typeface="Times New Roman" panose="02020603050405020304" pitchFamily="18" charset="0"/>
                <a:cs typeface="Times New Roman" panose="02020603050405020304" pitchFamily="18" charset="0"/>
              </a:rPr>
              <a:t>be</a:t>
            </a:r>
            <a:r>
              <a:rPr lang="cs-CZ" dirty="0" smtClean="0">
                <a:latin typeface="Times New Roman" panose="02020603050405020304" pitchFamily="18" charset="0"/>
                <a:cs typeface="Times New Roman" panose="02020603050405020304" pitchFamily="18" charset="0"/>
              </a:rPr>
              <a:t>:</a:t>
            </a:r>
          </a:p>
          <a:p>
            <a:pPr marL="630238" lvl="2" indent="-180975" algn="just"/>
            <a:r>
              <a:rPr lang="en-US" sz="2200" b="1" dirty="0" smtClean="0">
                <a:latin typeface="Times New Roman" panose="02020603050405020304" pitchFamily="18" charset="0"/>
                <a:cs typeface="Times New Roman" panose="02020603050405020304" pitchFamily="18" charset="0"/>
              </a:rPr>
              <a:t>Quantitative</a:t>
            </a:r>
            <a:r>
              <a:rPr lang="cs-CZ" sz="2200" dirty="0" smtClean="0">
                <a:latin typeface="Times New Roman" panose="02020603050405020304" pitchFamily="18" charset="0"/>
                <a:cs typeface="Times New Roman" panose="02020603050405020304" pitchFamily="18" charset="0"/>
              </a:rPr>
              <a:t> - q</a:t>
            </a:r>
            <a:r>
              <a:rPr lang="en-US" sz="2200" dirty="0" err="1" smtClean="0">
                <a:latin typeface="Times New Roman" panose="02020603050405020304" pitchFamily="18" charset="0"/>
                <a:cs typeface="Times New Roman" panose="02020603050405020304" pitchFamily="18" charset="0"/>
              </a:rPr>
              <a:t>uantitative</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data is numeric, the result of a measurement, count, or some other mathematical calculation.</a:t>
            </a:r>
            <a:endParaRPr lang="cs-CZ" sz="2200" dirty="0" smtClean="0">
              <a:latin typeface="Times New Roman" panose="02020603050405020304" pitchFamily="18" charset="0"/>
              <a:cs typeface="Times New Roman" panose="02020603050405020304" pitchFamily="18" charset="0"/>
            </a:endParaRPr>
          </a:p>
          <a:p>
            <a:pPr marL="630238" lvl="2" indent="-180975" algn="just"/>
            <a:r>
              <a:rPr lang="cs-CZ" sz="2200" b="1" dirty="0" smtClean="0">
                <a:latin typeface="Times New Roman" panose="02020603050405020304" pitchFamily="18" charset="0"/>
                <a:cs typeface="Times New Roman" panose="02020603050405020304" pitchFamily="18" charset="0"/>
              </a:rPr>
              <a:t>Q</a:t>
            </a:r>
            <a:r>
              <a:rPr lang="en-US" sz="2200" b="1" dirty="0" err="1" smtClean="0">
                <a:latin typeface="Times New Roman" panose="02020603050405020304" pitchFamily="18" charset="0"/>
                <a:cs typeface="Times New Roman" panose="02020603050405020304" pitchFamily="18" charset="0"/>
              </a:rPr>
              <a:t>ualitative</a:t>
            </a:r>
            <a:r>
              <a:rPr lang="cs-CZ" sz="2200" b="1"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r>
              <a:rPr lang="cs-CZ" sz="2200" dirty="0" smtClean="0">
                <a:latin typeface="Times New Roman" panose="02020603050405020304" pitchFamily="18" charset="0"/>
                <a:cs typeface="Times New Roman" panose="02020603050405020304" pitchFamily="18" charset="0"/>
              </a:rPr>
              <a:t>q</a:t>
            </a:r>
            <a:r>
              <a:rPr lang="en-US" sz="2200" dirty="0" err="1" smtClean="0">
                <a:latin typeface="Times New Roman" panose="02020603050405020304" pitchFamily="18" charset="0"/>
                <a:cs typeface="Times New Roman" panose="02020603050405020304" pitchFamily="18" charset="0"/>
              </a:rPr>
              <a:t>ualitative</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data is </a:t>
            </a:r>
            <a:r>
              <a:rPr lang="en-US" sz="2200" dirty="0" smtClean="0">
                <a:latin typeface="Times New Roman" panose="02020603050405020304" pitchFamily="18" charset="0"/>
                <a:cs typeface="Times New Roman" panose="02020603050405020304" pitchFamily="18" charset="0"/>
              </a:rPr>
              <a:t>descriptive.</a:t>
            </a:r>
            <a:r>
              <a:rPr lang="cs-CZ"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“Ruby Red,” the color of a 2013 Ford Focus, is an example of qualitative data. A number can be qualitative too: if I tell you my favorite number is 5, that is qualitative data because it is descriptive, not the result of a measurement or mathematical calculation</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p>
          <a:p>
            <a:pPr marL="449263" lvl="2" indent="-361950"/>
            <a:r>
              <a:rPr lang="cs-CZ" sz="2400" dirty="0" smtClean="0">
                <a:latin typeface="Times New Roman" panose="02020603050405020304" pitchFamily="18" charset="0"/>
                <a:cs typeface="Times New Roman" panose="02020603050405020304" pitchFamily="18" charset="0"/>
              </a:rPr>
              <a:t>Data are </a:t>
            </a:r>
            <a:r>
              <a:rPr lang="en-US" sz="2400" dirty="0" smtClean="0">
                <a:latin typeface="Times New Roman" panose="02020603050405020304" pitchFamily="18" charset="0"/>
                <a:cs typeface="Times New Roman" panose="02020603050405020304" pitchFamily="18" charset="0"/>
              </a:rPr>
              <a:t>often </a:t>
            </a:r>
            <a:r>
              <a:rPr lang="en-US" sz="2400" dirty="0">
                <a:latin typeface="Times New Roman" panose="02020603050405020304" pitchFamily="18" charset="0"/>
                <a:cs typeface="Times New Roman" panose="02020603050405020304" pitchFamily="18" charset="0"/>
              </a:rPr>
              <a:t>in the form of facts or figures obtained from experiments or surveys, used as a basis for making calculations or drawing </a:t>
            </a:r>
            <a:r>
              <a:rPr lang="en-US" sz="2400" dirty="0" smtClean="0">
                <a:latin typeface="Times New Roman" panose="02020603050405020304" pitchFamily="18" charset="0"/>
                <a:cs typeface="Times New Roman" panose="02020603050405020304" pitchFamily="18" charset="0"/>
              </a:rPr>
              <a:t>Conclusions</a:t>
            </a:r>
            <a:r>
              <a:rPr lang="cs-CZ" sz="2400" dirty="0" smtClean="0">
                <a:latin typeface="Times New Roman" panose="02020603050405020304" pitchFamily="18" charset="0"/>
                <a:cs typeface="Times New Roman" panose="02020603050405020304" pitchFamily="18" charset="0"/>
              </a:rPr>
              <a:t>.</a:t>
            </a:r>
          </a:p>
          <a:p>
            <a:pPr marL="449263" lvl="1" indent="-449263"/>
            <a:r>
              <a:rPr lang="cs-CZ" dirty="0" smtClean="0">
                <a:latin typeface="Times New Roman" panose="02020603050405020304" pitchFamily="18" charset="0"/>
                <a:cs typeface="Times New Roman" panose="02020603050405020304" pitchFamily="18" charset="0"/>
              </a:rPr>
              <a:t>F</a:t>
            </a:r>
            <a:r>
              <a:rPr lang="en-US" dirty="0" smtClean="0">
                <a:latin typeface="Times New Roman" panose="02020603050405020304" pitchFamily="18" charset="0"/>
                <a:cs typeface="Times New Roman" panose="02020603050405020304" pitchFamily="18" charset="0"/>
              </a:rPr>
              <a:t>or </a:t>
            </a:r>
            <a:r>
              <a:rPr lang="en-US" dirty="0">
                <a:latin typeface="Times New Roman" panose="02020603050405020304" pitchFamily="18" charset="0"/>
                <a:cs typeface="Times New Roman" panose="02020603050405020304" pitchFamily="18" charset="0"/>
              </a:rPr>
              <a:t>example, numbers, text, images, and sounds, in a form that is suitable for storage in or processing by a </a:t>
            </a:r>
            <a:r>
              <a:rPr lang="en-US" dirty="0" smtClean="0">
                <a:latin typeface="Times New Roman" panose="02020603050405020304" pitchFamily="18" charset="0"/>
                <a:cs typeface="Times New Roman" panose="02020603050405020304" pitchFamily="18" charset="0"/>
              </a:rPr>
              <a:t>computer</a:t>
            </a:r>
            <a:r>
              <a:rPr lang="cs-CZ" dirty="0" smtClean="0">
                <a:latin typeface="Times New Roman" panose="02020603050405020304" pitchFamily="18" charset="0"/>
                <a:cs typeface="Times New Roman" panose="02020603050405020304" pitchFamily="18" charset="0"/>
              </a:rPr>
              <a:t>.</a:t>
            </a:r>
          </a:p>
          <a:p>
            <a:pPr marL="0" indent="0">
              <a:buNone/>
            </a:pP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94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smtClean="0"/>
              <a:t>*</a:t>
            </a:r>
            <a:r>
              <a:rPr lang="cs-CZ" sz="1200" dirty="0"/>
              <a:t>https://en.wikipedia.org/wiki/Big_data</a:t>
            </a:r>
            <a:endParaRPr lang="cs-CZ" sz="1200" dirty="0" smtClean="0"/>
          </a:p>
          <a:p>
            <a:endParaRPr lang="cs-CZ" sz="1200" dirty="0" smtClean="0"/>
          </a:p>
        </p:txBody>
      </p:sp>
      <p:sp>
        <p:nvSpPr>
          <p:cNvPr id="10" name="Zástupný symbol pro obsah 2"/>
          <p:cNvSpPr txBox="1">
            <a:spLocks/>
          </p:cNvSpPr>
          <p:nvPr/>
        </p:nvSpPr>
        <p:spPr>
          <a:xfrm>
            <a:off x="340356" y="989431"/>
            <a:ext cx="9922995"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smtClean="0">
                <a:latin typeface="Times New Roman" panose="02020603050405020304" pitchFamily="18" charset="0"/>
                <a:cs typeface="Times New Roman" panose="02020603050405020304" pitchFamily="18" charset="0"/>
              </a:rPr>
              <a:t>Big Data</a:t>
            </a:r>
            <a:r>
              <a:rPr lang="cs-CZ" sz="2400" b="1" dirty="0" smtClean="0">
                <a:latin typeface="Times New Roman" panose="02020603050405020304" pitchFamily="18" charset="0"/>
                <a:cs typeface="Times New Roman" panose="02020603050405020304" pitchFamily="18" charset="0"/>
              </a:rPr>
              <a:t>*</a:t>
            </a:r>
            <a:endParaRPr lang="cs-CZ" sz="2400" b="1" dirty="0" smtClean="0">
              <a:latin typeface="Times New Roman" panose="02020603050405020304" pitchFamily="18" charset="0"/>
              <a:cs typeface="Times New Roman" panose="02020603050405020304" pitchFamily="18" charset="0"/>
            </a:endParaRPr>
          </a:p>
          <a:p>
            <a:pPr marL="536575" lvl="1" indent="-268288" algn="just"/>
            <a:r>
              <a:rPr lang="en-US" dirty="0">
                <a:latin typeface="Times New Roman" panose="02020603050405020304" pitchFamily="18" charset="0"/>
                <a:cs typeface="Times New Roman" panose="02020603050405020304" pitchFamily="18" charset="0"/>
              </a:rPr>
              <a:t>Big data is a term for data sets that are so large or complex that traditional data processing application software is inadequate to deal with them. Big data challenges include capturing data, data storage, data analysis, search, sharing, transfer, visualization, querying, updating and information privacy.</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3380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smtClean="0"/>
              <a:t>*http</a:t>
            </a:r>
            <a:r>
              <a:rPr lang="cs-CZ" sz="1200" dirty="0"/>
              <a:t>://</a:t>
            </a:r>
            <a:r>
              <a:rPr lang="cs-CZ" sz="1200" dirty="0" smtClean="0"/>
              <a:t>www.businessdictionary.com/definition/information.html</a:t>
            </a:r>
          </a:p>
          <a:p>
            <a:endParaRPr lang="cs-CZ" sz="1200" dirty="0" smtClean="0"/>
          </a:p>
        </p:txBody>
      </p:sp>
      <p:sp>
        <p:nvSpPr>
          <p:cNvPr id="10" name="Zástupný symbol pro obsah 2"/>
          <p:cNvSpPr txBox="1">
            <a:spLocks/>
          </p:cNvSpPr>
          <p:nvPr/>
        </p:nvSpPr>
        <p:spPr>
          <a:xfrm>
            <a:off x="340356" y="918484"/>
            <a:ext cx="9922995"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a:t>
            </a:r>
            <a:endParaRPr lang="cs-CZ" sz="2400" b="1" dirty="0">
              <a:latin typeface="Times New Roman" panose="02020603050405020304" pitchFamily="18" charset="0"/>
              <a:cs typeface="Times New Roman" panose="02020603050405020304" pitchFamily="18" charset="0"/>
            </a:endParaRPr>
          </a:p>
          <a:p>
            <a:pPr marL="449263" lvl="1" indent="-268288"/>
            <a:r>
              <a:rPr lang="en-US" dirty="0">
                <a:latin typeface="Times New Roman" panose="02020603050405020304" pitchFamily="18" charset="0"/>
                <a:cs typeface="Times New Roman" panose="02020603050405020304" pitchFamily="18" charset="0"/>
              </a:rPr>
              <a:t>Data that </a:t>
            </a:r>
            <a:r>
              <a:rPr lang="en-US" dirty="0" smtClean="0">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2">
              <a:spcBef>
                <a:spcPts val="600"/>
              </a:spcBef>
            </a:pPr>
            <a:r>
              <a:rPr lang="en-US" sz="2200" dirty="0" smtClean="0">
                <a:latin typeface="Times New Roman" panose="02020603050405020304" pitchFamily="18" charset="0"/>
                <a:cs typeface="Times New Roman" panose="02020603050405020304" pitchFamily="18" charset="0"/>
              </a:rPr>
              <a:t>accurate </a:t>
            </a:r>
            <a:r>
              <a:rPr lang="en-US" sz="2200" dirty="0">
                <a:latin typeface="Times New Roman" panose="02020603050405020304" pitchFamily="18" charset="0"/>
                <a:cs typeface="Times New Roman" panose="02020603050405020304" pitchFamily="18" charset="0"/>
              </a:rPr>
              <a:t>and </a:t>
            </a:r>
            <a:r>
              <a:rPr lang="en-US" sz="2200" dirty="0" smtClean="0">
                <a:latin typeface="Times New Roman" panose="02020603050405020304" pitchFamily="18" charset="0"/>
                <a:cs typeface="Times New Roman" panose="02020603050405020304" pitchFamily="18" charset="0"/>
              </a:rPr>
              <a:t>timely</a:t>
            </a:r>
            <a:r>
              <a:rPr lang="en-GB"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2">
              <a:spcBef>
                <a:spcPts val="600"/>
              </a:spcBef>
            </a:pPr>
            <a:r>
              <a:rPr lang="en-US" sz="2200" dirty="0" smtClean="0">
                <a:latin typeface="Times New Roman" panose="02020603050405020304" pitchFamily="18" charset="0"/>
                <a:cs typeface="Times New Roman" panose="02020603050405020304" pitchFamily="18" charset="0"/>
              </a:rPr>
              <a:t>specific </a:t>
            </a:r>
            <a:r>
              <a:rPr lang="en-US" sz="2200" dirty="0">
                <a:latin typeface="Times New Roman" panose="02020603050405020304" pitchFamily="18" charset="0"/>
                <a:cs typeface="Times New Roman" panose="02020603050405020304" pitchFamily="18" charset="0"/>
              </a:rPr>
              <a:t>and organized for a </a:t>
            </a:r>
            <a:r>
              <a:rPr lang="en-US" sz="2200" dirty="0" smtClean="0">
                <a:latin typeface="Times New Roman" panose="02020603050405020304" pitchFamily="18" charset="0"/>
                <a:cs typeface="Times New Roman" panose="02020603050405020304" pitchFamily="18" charset="0"/>
              </a:rPr>
              <a:t>purpose;</a:t>
            </a:r>
            <a:endParaRPr lang="cs-CZ" sz="2200" dirty="0" smtClean="0">
              <a:latin typeface="Times New Roman" panose="02020603050405020304" pitchFamily="18" charset="0"/>
              <a:cs typeface="Times New Roman" panose="02020603050405020304" pitchFamily="18" charset="0"/>
            </a:endParaRPr>
          </a:p>
          <a:p>
            <a:pPr lvl="2">
              <a:spcBef>
                <a:spcPts val="600"/>
              </a:spcBef>
            </a:pPr>
            <a:r>
              <a:rPr lang="en-US" sz="2200" dirty="0" smtClean="0">
                <a:latin typeface="Times New Roman" panose="02020603050405020304" pitchFamily="18" charset="0"/>
                <a:cs typeface="Times New Roman" panose="02020603050405020304" pitchFamily="18" charset="0"/>
              </a:rPr>
              <a:t>presented </a:t>
            </a:r>
            <a:r>
              <a:rPr lang="en-US" sz="2200" dirty="0">
                <a:latin typeface="Times New Roman" panose="02020603050405020304" pitchFamily="18" charset="0"/>
                <a:cs typeface="Times New Roman" panose="02020603050405020304" pitchFamily="18" charset="0"/>
              </a:rPr>
              <a:t>within a context that gives it meaning and </a:t>
            </a:r>
            <a:r>
              <a:rPr lang="en-US" sz="2200" dirty="0" smtClean="0">
                <a:latin typeface="Times New Roman" panose="02020603050405020304" pitchFamily="18" charset="0"/>
                <a:cs typeface="Times New Roman" panose="02020603050405020304" pitchFamily="18" charset="0"/>
              </a:rPr>
              <a:t>relevance; </a:t>
            </a:r>
          </a:p>
          <a:p>
            <a:pPr lvl="2">
              <a:spcBef>
                <a:spcPts val="600"/>
              </a:spcBef>
            </a:pPr>
            <a:r>
              <a:rPr lang="en-US" sz="2200" dirty="0" smtClean="0">
                <a:latin typeface="Times New Roman" panose="02020603050405020304" pitchFamily="18" charset="0"/>
                <a:cs typeface="Times New Roman" panose="02020603050405020304" pitchFamily="18" charset="0"/>
              </a:rPr>
              <a:t>can </a:t>
            </a:r>
            <a:r>
              <a:rPr lang="en-US" sz="2200" dirty="0">
                <a:latin typeface="Times New Roman" panose="02020603050405020304" pitchFamily="18" charset="0"/>
                <a:cs typeface="Times New Roman" panose="02020603050405020304" pitchFamily="18" charset="0"/>
              </a:rPr>
              <a:t>lead to an increase in understanding and decrease in uncertainty.</a:t>
            </a:r>
          </a:p>
          <a:p>
            <a:pPr marL="449263" lvl="1" indent="-268288" algn="just"/>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is valuable because it can affect behavior, a decision, or an outcome. For example, if a manager is told his/her company's net profit decreased in the past month, he/she may use this information as a reason to cut financial spending for the next month. A piece of information is considered valueless if, after receiving it, things remain unchanged. For a technical definition of information see information theory</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4149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smtClean="0"/>
              <a:t>*</a:t>
            </a:r>
            <a:r>
              <a:rPr lang="cs-CZ" sz="1200" dirty="0"/>
              <a:t>http://otec.uoregon.edu/data-wisdom.htm</a:t>
            </a:r>
            <a:endParaRPr lang="cs-CZ" sz="1200" dirty="0" smtClean="0"/>
          </a:p>
          <a:p>
            <a:endParaRPr lang="cs-CZ" sz="1200" dirty="0" smtClean="0"/>
          </a:p>
        </p:txBody>
      </p:sp>
      <p:sp>
        <p:nvSpPr>
          <p:cNvPr id="10" name="Zástupný symbol pro obsah 2"/>
          <p:cNvSpPr txBox="1">
            <a:spLocks/>
          </p:cNvSpPr>
          <p:nvPr/>
        </p:nvSpPr>
        <p:spPr>
          <a:xfrm>
            <a:off x="340356" y="918484"/>
            <a:ext cx="9922995"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a:t>
            </a:r>
            <a:endParaRPr lang="cs-CZ" sz="2400" b="1" dirty="0">
              <a:latin typeface="Times New Roman" panose="02020603050405020304" pitchFamily="18" charset="0"/>
              <a:cs typeface="Times New Roman" panose="02020603050405020304" pitchFamily="18" charset="0"/>
            </a:endParaRPr>
          </a:p>
          <a:p>
            <a:pPr marL="449263" indent="-268288" algn="just">
              <a:spcBef>
                <a:spcPts val="600"/>
              </a:spcBef>
            </a:pPr>
            <a:r>
              <a:rPr lang="en-US" sz="2400" dirty="0" smtClean="0">
                <a:latin typeface="Times New Roman" panose="02020603050405020304" pitchFamily="18" charset="0"/>
                <a:cs typeface="Times New Roman" panose="02020603050405020304" pitchFamily="18" charset="0"/>
              </a:rPr>
              <a:t>definite </a:t>
            </a:r>
            <a:r>
              <a:rPr lang="en-US" sz="2400" dirty="0">
                <a:latin typeface="Times New Roman" panose="02020603050405020304" pitchFamily="18" charset="0"/>
                <a:cs typeface="Times New Roman" panose="02020603050405020304" pitchFamily="18" charset="0"/>
              </a:rPr>
              <a:t>knowledge acquired or supplied about something or </a:t>
            </a:r>
            <a:r>
              <a:rPr lang="en-US" sz="2400" dirty="0" smtClean="0">
                <a:latin typeface="Times New Roman" panose="02020603050405020304" pitchFamily="18" charset="0"/>
                <a:cs typeface="Times New Roman" panose="02020603050405020304" pitchFamily="18" charset="0"/>
              </a:rPr>
              <a:t>somebody</a:t>
            </a:r>
            <a:r>
              <a:rPr lang="en-GB"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449263" indent="-268288" algn="just">
              <a:spcBef>
                <a:spcPts val="600"/>
              </a:spcBef>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collected facts and data about a particular </a:t>
            </a:r>
            <a:r>
              <a:rPr lang="en-US" sz="2400" dirty="0" smtClean="0">
                <a:latin typeface="Times New Roman" panose="02020603050405020304" pitchFamily="18" charset="0"/>
                <a:cs typeface="Times New Roman" panose="02020603050405020304" pitchFamily="18" charset="0"/>
              </a:rPr>
              <a:t>subject;</a:t>
            </a:r>
            <a:endParaRPr lang="en-US" sz="2400" dirty="0">
              <a:latin typeface="Times New Roman" panose="02020603050405020304" pitchFamily="18" charset="0"/>
              <a:cs typeface="Times New Roman" panose="02020603050405020304" pitchFamily="18" charset="0"/>
            </a:endParaRPr>
          </a:p>
          <a:p>
            <a:pPr marL="449263" indent="-268288" algn="just">
              <a:spcBef>
                <a:spcPts val="600"/>
              </a:spcBef>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telephone service that supplies telephone numbers to the public on </a:t>
            </a:r>
            <a:r>
              <a:rPr lang="en-US" sz="2400" dirty="0" smtClean="0">
                <a:latin typeface="Times New Roman" panose="02020603050405020304" pitchFamily="18" charset="0"/>
                <a:cs typeface="Times New Roman" panose="02020603050405020304" pitchFamily="18" charset="0"/>
              </a:rPr>
              <a:t>request;</a:t>
            </a:r>
            <a:endParaRPr lang="en-US" sz="2400" dirty="0">
              <a:latin typeface="Times New Roman" panose="02020603050405020304" pitchFamily="18" charset="0"/>
              <a:cs typeface="Times New Roman" panose="02020603050405020304" pitchFamily="18" charset="0"/>
            </a:endParaRPr>
          </a:p>
          <a:p>
            <a:pPr marL="449263" indent="-268288" algn="just">
              <a:spcBef>
                <a:spcPts val="600"/>
              </a:spcBef>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communication of facts and </a:t>
            </a:r>
            <a:r>
              <a:rPr lang="en-US" sz="2400" dirty="0" smtClean="0">
                <a:latin typeface="Times New Roman" panose="02020603050405020304" pitchFamily="18" charset="0"/>
                <a:cs typeface="Times New Roman" panose="02020603050405020304" pitchFamily="18" charset="0"/>
              </a:rPr>
              <a:t>knowledge;</a:t>
            </a:r>
            <a:endParaRPr lang="en-US" sz="2400" dirty="0">
              <a:latin typeface="Times New Roman" panose="02020603050405020304" pitchFamily="18" charset="0"/>
              <a:cs typeface="Times New Roman" panose="02020603050405020304" pitchFamily="18" charset="0"/>
            </a:endParaRPr>
          </a:p>
          <a:p>
            <a:pPr marL="449263" indent="-268288" algn="just">
              <a:spcBef>
                <a:spcPts val="600"/>
              </a:spcBef>
            </a:pPr>
            <a:r>
              <a:rPr lang="en-US" sz="2400" dirty="0" smtClean="0">
                <a:latin typeface="Times New Roman" panose="02020603050405020304" pitchFamily="18" charset="0"/>
                <a:cs typeface="Times New Roman" panose="02020603050405020304" pitchFamily="18" charset="0"/>
              </a:rPr>
              <a:t>computer </a:t>
            </a:r>
            <a:r>
              <a:rPr lang="en-US" sz="2400" dirty="0">
                <a:latin typeface="Times New Roman" panose="02020603050405020304" pitchFamily="18" charset="0"/>
                <a:cs typeface="Times New Roman" panose="02020603050405020304" pitchFamily="18" charset="0"/>
              </a:rPr>
              <a:t>data that has been organized and presented in a systematic fashion to clarify the underlying </a:t>
            </a:r>
            <a:r>
              <a:rPr lang="en-US" sz="2400" dirty="0" smtClean="0">
                <a:latin typeface="Times New Roman" panose="02020603050405020304" pitchFamily="18" charset="0"/>
                <a:cs typeface="Times New Roman" panose="02020603050405020304" pitchFamily="18" charset="0"/>
              </a:rPr>
              <a:t>meaning;</a:t>
            </a:r>
            <a:endParaRPr lang="en-US" sz="2400" dirty="0">
              <a:latin typeface="Times New Roman" panose="02020603050405020304" pitchFamily="18" charset="0"/>
              <a:cs typeface="Times New Roman" panose="02020603050405020304" pitchFamily="18" charset="0"/>
            </a:endParaRPr>
          </a:p>
          <a:p>
            <a:pPr marL="449263" indent="-268288" algn="just">
              <a:spcBef>
                <a:spcPts val="600"/>
              </a:spcBef>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formal accusation of a crime brought by a prosecutor, as opposed to an indictment brought by a grand </a:t>
            </a:r>
            <a:r>
              <a:rPr lang="en-US" sz="2400" dirty="0" smtClean="0">
                <a:latin typeface="Times New Roman" panose="02020603050405020304" pitchFamily="18" charset="0"/>
                <a:cs typeface="Times New Roman" panose="02020603050405020304" pitchFamily="18" charset="0"/>
              </a:rPr>
              <a:t>jury.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518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smtClean="0"/>
              <a:t>*</a:t>
            </a:r>
            <a:r>
              <a:rPr lang="cs-CZ" sz="1200" dirty="0"/>
              <a:t>http://otec.uoregon.edu/data-wisdom.htm</a:t>
            </a:r>
            <a:endParaRPr lang="cs-CZ" sz="1200" dirty="0" smtClean="0"/>
          </a:p>
          <a:p>
            <a:endParaRPr lang="cs-CZ" sz="1200" dirty="0" smtClean="0"/>
          </a:p>
        </p:txBody>
      </p:sp>
      <p:sp>
        <p:nvSpPr>
          <p:cNvPr id="10" name="Zástupný symbol pro obsah 2"/>
          <p:cNvSpPr txBox="1">
            <a:spLocks/>
          </p:cNvSpPr>
          <p:nvPr/>
        </p:nvSpPr>
        <p:spPr>
          <a:xfrm>
            <a:off x="340356" y="918484"/>
            <a:ext cx="9922995"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361950" lvl="1" indent="-93663"/>
            <a:r>
              <a:rPr lang="en-US" sz="2000"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general </a:t>
            </a:r>
            <a:r>
              <a:rPr lang="en-US" dirty="0">
                <a:latin typeface="Times New Roman" panose="02020603050405020304" pitchFamily="18" charset="0"/>
                <a:cs typeface="Times New Roman" panose="02020603050405020304" pitchFamily="18" charset="0"/>
              </a:rPr>
              <a:t>awareness or possession of information, facts, ideas, truths, or </a:t>
            </a:r>
            <a:r>
              <a:rPr lang="en-US" dirty="0" smtClean="0">
                <a:latin typeface="Times New Roman" panose="02020603050405020304" pitchFamily="18" charset="0"/>
                <a:cs typeface="Times New Roman" panose="02020603050405020304" pitchFamily="18" charset="0"/>
              </a:rPr>
              <a:t>principles</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361950" lvl="1" indent="-93663"/>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clear </a:t>
            </a:r>
            <a:r>
              <a:rPr lang="en-US" dirty="0">
                <a:latin typeface="Times New Roman" panose="02020603050405020304" pitchFamily="18" charset="0"/>
                <a:cs typeface="Times New Roman" panose="02020603050405020304" pitchFamily="18" charset="0"/>
              </a:rPr>
              <a:t>awareness or explicit information, for example, of a situation or </a:t>
            </a:r>
            <a:r>
              <a:rPr lang="en-US" dirty="0" smtClean="0">
                <a:latin typeface="Times New Roman" panose="02020603050405020304" pitchFamily="18" charset="0"/>
                <a:cs typeface="Times New Roman" panose="02020603050405020304" pitchFamily="18" charset="0"/>
              </a:rPr>
              <a:t>fact;</a:t>
            </a:r>
            <a:endParaRPr lang="en-US" dirty="0">
              <a:latin typeface="Times New Roman" panose="02020603050405020304" pitchFamily="18" charset="0"/>
              <a:cs typeface="Times New Roman" panose="02020603050405020304" pitchFamily="18" charset="0"/>
            </a:endParaRPr>
          </a:p>
          <a:p>
            <a:pPr marL="361950" lvl="1" indent="-93663"/>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the information, facts, truths, and principles learned throughout </a:t>
            </a:r>
            <a:r>
              <a:rPr lang="en-US" dirty="0" smtClean="0">
                <a:latin typeface="Times New Roman" panose="02020603050405020304" pitchFamily="18" charset="0"/>
                <a:cs typeface="Times New Roman" panose="02020603050405020304" pitchFamily="18" charset="0"/>
              </a:rPr>
              <a:t>time;</a:t>
            </a:r>
            <a:endParaRPr lang="en-US" dirty="0">
              <a:latin typeface="Times New Roman" panose="02020603050405020304" pitchFamily="18" charset="0"/>
              <a:cs typeface="Times New Roman" panose="02020603050405020304" pitchFamily="18" charset="0"/>
            </a:endParaRPr>
          </a:p>
          <a:p>
            <a:pPr marL="361950" lvl="1" indent="-93663"/>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familiarity </a:t>
            </a:r>
            <a:r>
              <a:rPr lang="en-US" dirty="0">
                <a:latin typeface="Times New Roman" panose="02020603050405020304" pitchFamily="18" charset="0"/>
                <a:cs typeface="Times New Roman" panose="02020603050405020304" pitchFamily="18" charset="0"/>
              </a:rPr>
              <a:t>or understanding gained through experience or </a:t>
            </a:r>
            <a:r>
              <a:rPr lang="en-US" dirty="0" smtClean="0">
                <a:latin typeface="Times New Roman" panose="02020603050405020304" pitchFamily="18" charset="0"/>
                <a:cs typeface="Times New Roman" panose="02020603050405020304" pitchFamily="18" charset="0"/>
              </a:rPr>
              <a:t>study</a:t>
            </a:r>
            <a:r>
              <a:rPr lang="cs-CZ" dirty="0" smtClean="0">
                <a:latin typeface="Times New Roman" panose="02020603050405020304" pitchFamily="18" charset="0"/>
                <a:cs typeface="Times New Roman" panose="02020603050405020304" pitchFamily="18" charset="0"/>
              </a:rPr>
              <a:t>.</a:t>
            </a:r>
          </a:p>
          <a:p>
            <a:pPr marL="0" indent="0">
              <a:buNone/>
            </a:pPr>
            <a:r>
              <a:rPr lang="cs-CZ" sz="2400" b="1" dirty="0" err="1" smtClean="0">
                <a:latin typeface="Times New Roman" panose="02020603050405020304" pitchFamily="18" charset="0"/>
                <a:cs typeface="Times New Roman" panose="02020603050405020304" pitchFamily="18" charset="0"/>
              </a:rPr>
              <a:t>Wisdom</a:t>
            </a:r>
            <a:r>
              <a:rPr lang="en-GB" sz="2400" b="1"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611188" lvl="1" indent="-342900"/>
            <a:r>
              <a:rPr lang="en-US" dirty="0" smtClean="0">
                <a:latin typeface="Times New Roman" panose="02020603050405020304" pitchFamily="18" charset="0"/>
                <a:cs typeface="Times New Roman" panose="02020603050405020304" pitchFamily="18" charset="0"/>
              </a:rPr>
              <a:t>the knowledge and experience needed to make sensible decisions and judgments, or the good sense shown by the decisions and judgments made;</a:t>
            </a:r>
          </a:p>
          <a:p>
            <a:pPr marL="536575" lvl="1" indent="-268288"/>
            <a:r>
              <a:rPr lang="en-US" dirty="0" smtClean="0">
                <a:latin typeface="Times New Roman" panose="02020603050405020304" pitchFamily="18" charset="0"/>
                <a:cs typeface="Times New Roman" panose="02020603050405020304" pitchFamily="18" charset="0"/>
              </a:rPr>
              <a:t>accumulated </a:t>
            </a:r>
            <a:r>
              <a:rPr lang="en-US" dirty="0">
                <a:latin typeface="Times New Roman" panose="02020603050405020304" pitchFamily="18" charset="0"/>
                <a:cs typeface="Times New Roman" panose="02020603050405020304" pitchFamily="18" charset="0"/>
              </a:rPr>
              <a:t>knowledge of life or in a particular sphere of activity that has been gained through </a:t>
            </a:r>
            <a:r>
              <a:rPr lang="en-US" dirty="0" smtClean="0">
                <a:latin typeface="Times New Roman" panose="02020603050405020304" pitchFamily="18" charset="0"/>
                <a:cs typeface="Times New Roman" panose="02020603050405020304" pitchFamily="18" charset="0"/>
              </a:rPr>
              <a:t>experience;</a:t>
            </a:r>
            <a:endParaRPr lang="en-US" dirty="0">
              <a:latin typeface="Times New Roman" panose="02020603050405020304" pitchFamily="18" charset="0"/>
              <a:cs typeface="Times New Roman" panose="02020603050405020304" pitchFamily="18" charset="0"/>
            </a:endParaRPr>
          </a:p>
          <a:p>
            <a:pPr marL="536575" lvl="1" indent="-268288"/>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opinion that almost everyone seems to share or </a:t>
            </a:r>
            <a:r>
              <a:rPr lang="en-US" dirty="0" smtClean="0">
                <a:latin typeface="Times New Roman" panose="02020603050405020304" pitchFamily="18" charset="0"/>
                <a:cs typeface="Times New Roman" panose="02020603050405020304" pitchFamily="18" charset="0"/>
              </a:rPr>
              <a:t>express;</a:t>
            </a:r>
            <a:endParaRPr lang="en-US" dirty="0">
              <a:latin typeface="Times New Roman" panose="02020603050405020304" pitchFamily="18" charset="0"/>
              <a:cs typeface="Times New Roman" panose="02020603050405020304" pitchFamily="18" charset="0"/>
            </a:endParaRPr>
          </a:p>
          <a:p>
            <a:pPr marL="536575" lvl="1" indent="-268288"/>
            <a:r>
              <a:rPr lang="en-US" dirty="0" smtClean="0">
                <a:latin typeface="Times New Roman" panose="02020603050405020304" pitchFamily="18" charset="0"/>
                <a:cs typeface="Times New Roman" panose="02020603050405020304" pitchFamily="18" charset="0"/>
              </a:rPr>
              <a:t>ancient </a:t>
            </a:r>
            <a:r>
              <a:rPr lang="en-US" dirty="0">
                <a:latin typeface="Times New Roman" panose="02020603050405020304" pitchFamily="18" charset="0"/>
                <a:cs typeface="Times New Roman" panose="02020603050405020304" pitchFamily="18" charset="0"/>
              </a:rPr>
              <a:t>teachings or </a:t>
            </a:r>
            <a:r>
              <a:rPr lang="en-US" dirty="0" smtClean="0">
                <a:latin typeface="Times New Roman" panose="02020603050405020304" pitchFamily="18" charset="0"/>
                <a:cs typeface="Times New Roman" panose="02020603050405020304" pitchFamily="18" charset="0"/>
              </a:rPr>
              <a:t>sayings.</a:t>
            </a:r>
            <a:endParaRPr lang="en-US" dirty="0">
              <a:latin typeface="Times New Roman" panose="02020603050405020304" pitchFamily="18" charset="0"/>
              <a:cs typeface="Times New Roman" panose="02020603050405020304" pitchFamily="18" charset="0"/>
            </a:endParaRPr>
          </a:p>
          <a:p>
            <a:pPr marL="457200" lvl="1" indent="-188913"/>
            <a:endParaRPr lang="en-US" dirty="0">
              <a:latin typeface="Times New Roman" panose="02020603050405020304" pitchFamily="18" charset="0"/>
              <a:cs typeface="Times New Roman" panose="02020603050405020304" pitchFamily="18" charset="0"/>
            </a:endParaRPr>
          </a:p>
          <a:p>
            <a:pPr marL="361950" lvl="1" indent="-93663"/>
            <a:endParaRPr lang="cs-CZ" sz="20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660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smtClean="0"/>
              <a:t>*https</a:t>
            </a:r>
            <a:r>
              <a:rPr lang="cs-CZ" sz="1200" dirty="0"/>
              <a:t>://www.i-scoop.eu/big-data-action-value-context/dikw-model</a:t>
            </a:r>
            <a:r>
              <a:rPr lang="cs-CZ" sz="1200" dirty="0" smtClean="0"/>
              <a:t>/</a:t>
            </a:r>
            <a:endParaRPr lang="cs-CZ" sz="1200" dirty="0" smtClean="0"/>
          </a:p>
          <a:p>
            <a:endParaRPr lang="cs-CZ" sz="1200" dirty="0" smtClean="0"/>
          </a:p>
        </p:txBody>
      </p:sp>
      <p:sp>
        <p:nvSpPr>
          <p:cNvPr id="10" name="Zástupný symbol pro obsah 2"/>
          <p:cNvSpPr txBox="1">
            <a:spLocks/>
          </p:cNvSpPr>
          <p:nvPr/>
        </p:nvSpPr>
        <p:spPr>
          <a:xfrm>
            <a:off x="340356" y="918484"/>
            <a:ext cx="9922995"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kern="0" dirty="0">
                <a:latin typeface="Times New Roman"/>
                <a:ea typeface="+mj-ea"/>
                <a:cs typeface="+mj-cs"/>
              </a:rPr>
              <a:t>The DIKW </a:t>
            </a:r>
            <a:r>
              <a:rPr lang="en-US" sz="2400" b="1" kern="0" dirty="0" smtClean="0">
                <a:latin typeface="Times New Roman"/>
                <a:ea typeface="+mj-ea"/>
                <a:cs typeface="+mj-cs"/>
              </a:rPr>
              <a:t>pyramid</a:t>
            </a:r>
            <a:endParaRPr lang="cs-CZ" sz="2400" b="1" kern="0" dirty="0" smtClean="0">
              <a:latin typeface="Times New Roman"/>
              <a:ea typeface="+mj-ea"/>
              <a:cs typeface="+mj-cs"/>
            </a:endParaRPr>
          </a:p>
          <a:p>
            <a:pPr marL="449263" lvl="1" indent="-268288" algn="just"/>
            <a:r>
              <a:rPr lang="en-US" kern="0" dirty="0">
                <a:latin typeface="Times New Roman"/>
                <a:ea typeface="+mj-ea"/>
                <a:cs typeface="+mj-cs"/>
              </a:rPr>
              <a:t>The DIKW model or DIKW pyramid is an often used method, with roots in knowledge management, to explain the ways we move from data (the D) to information (I), knowledge (K) and wisdom (W) with a component of actions and decisions</a:t>
            </a:r>
            <a:r>
              <a:rPr lang="en-US" kern="0" dirty="0" smtClean="0">
                <a:latin typeface="Times New Roman"/>
                <a:ea typeface="+mj-ea"/>
                <a:cs typeface="+mj-cs"/>
              </a:rPr>
              <a:t>.</a:t>
            </a:r>
            <a:r>
              <a:rPr lang="cs-CZ" kern="0" dirty="0" smtClean="0">
                <a:latin typeface="Times New Roman"/>
                <a:ea typeface="+mj-ea"/>
                <a:cs typeface="+mj-cs"/>
              </a:rPr>
              <a:t>*</a:t>
            </a:r>
            <a:endParaRPr lang="cs-CZ" kern="0" dirty="0">
              <a:latin typeface="Times New Roman"/>
              <a:ea typeface="+mj-ea"/>
              <a:cs typeface="+mj-cs"/>
            </a:endParaRPr>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9425" y="3070648"/>
            <a:ext cx="3192178" cy="2487831"/>
          </a:xfrm>
          <a:prstGeom prst="rect">
            <a:avLst/>
          </a:prstGeom>
        </p:spPr>
      </p:pic>
      <p:pic>
        <p:nvPicPr>
          <p:cNvPr id="9" name="Obráze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5336" y="3047001"/>
            <a:ext cx="1633946" cy="2586057"/>
          </a:xfrm>
          <a:prstGeom prst="rect">
            <a:avLst/>
          </a:prstGeom>
        </p:spPr>
      </p:pic>
      <p:pic>
        <p:nvPicPr>
          <p:cNvPr id="7" name="Obráze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3883" y="3062762"/>
            <a:ext cx="4694021" cy="2487831"/>
          </a:xfrm>
          <a:prstGeom prst="rect">
            <a:avLst/>
          </a:prstGeom>
        </p:spPr>
      </p:pic>
    </p:spTree>
    <p:extLst>
      <p:ext uri="{BB962C8B-B14F-4D97-AF65-F5344CB8AC3E}">
        <p14:creationId xmlns:p14="http://schemas.microsoft.com/office/powerpoint/2010/main" val="742381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646331"/>
          </a:xfrm>
          <a:prstGeom prst="rect">
            <a:avLst/>
          </a:prstGeom>
          <a:noFill/>
        </p:spPr>
        <p:txBody>
          <a:bodyPr wrap="square" rtlCol="0">
            <a:spAutoFit/>
          </a:bodyPr>
          <a:lstStyle/>
          <a:p>
            <a:r>
              <a:rPr lang="cs-CZ" sz="1200" dirty="0"/>
              <a:t>* http://www.systems-thinking.org/dikw/dikw.htm</a:t>
            </a:r>
            <a:endParaRPr lang="cs-CZ" sz="1200" dirty="0" smtClean="0"/>
          </a:p>
          <a:p>
            <a:endParaRPr lang="cs-CZ" sz="1200" dirty="0" smtClean="0"/>
          </a:p>
          <a:p>
            <a:endParaRPr lang="cs-CZ" sz="1200" dirty="0" smtClean="0"/>
          </a:p>
        </p:txBody>
      </p:sp>
      <p:sp>
        <p:nvSpPr>
          <p:cNvPr id="10" name="Zástupný symbol pro obsah 2"/>
          <p:cNvSpPr txBox="1">
            <a:spLocks/>
          </p:cNvSpPr>
          <p:nvPr/>
        </p:nvSpPr>
        <p:spPr>
          <a:xfrm>
            <a:off x="340356" y="918484"/>
            <a:ext cx="9922995"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kern="0" dirty="0">
                <a:latin typeface="Times New Roman"/>
                <a:ea typeface="+mj-ea"/>
                <a:cs typeface="+mj-cs"/>
              </a:rPr>
              <a:t>The DIKW </a:t>
            </a:r>
            <a:r>
              <a:rPr lang="cs-CZ" sz="2400" b="1" kern="0" dirty="0" smtClean="0">
                <a:latin typeface="Times New Roman"/>
                <a:ea typeface="+mj-ea"/>
                <a:cs typeface="+mj-cs"/>
              </a:rPr>
              <a:t>model</a:t>
            </a:r>
            <a:endParaRPr lang="cs-CZ" sz="2400" b="1" kern="0" dirty="0" smtClean="0">
              <a:latin typeface="Times New Roman"/>
              <a:ea typeface="+mj-ea"/>
              <a:cs typeface="+mj-cs"/>
            </a:endParaRPr>
          </a:p>
        </p:txBody>
      </p:sp>
      <p:pic>
        <p:nvPicPr>
          <p:cNvPr id="11" name="Obrázek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1069" y="2169383"/>
            <a:ext cx="4721568" cy="3205038"/>
          </a:xfrm>
          <a:prstGeom prst="rect">
            <a:avLst/>
          </a:prstGeom>
        </p:spPr>
      </p:pic>
    </p:spTree>
    <p:extLst>
      <p:ext uri="{BB962C8B-B14F-4D97-AF65-F5344CB8AC3E}">
        <p14:creationId xmlns:p14="http://schemas.microsoft.com/office/powerpoint/2010/main" val="1428957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*https://www.tutorialspoint.com/management_information_system/classification_of_information.htm</a:t>
            </a:r>
            <a:endParaRPr lang="cs-CZ" sz="1200" dirty="0" smtClean="0"/>
          </a:p>
          <a:p>
            <a:endParaRPr lang="cs-CZ" sz="1200" dirty="0" smtClean="0"/>
          </a:p>
        </p:txBody>
      </p:sp>
      <p:sp>
        <p:nvSpPr>
          <p:cNvPr id="10" name="Zástupný symbol pro obsah 2"/>
          <p:cNvSpPr txBox="1">
            <a:spLocks/>
          </p:cNvSpPr>
          <p:nvPr/>
        </p:nvSpPr>
        <p:spPr>
          <a:xfrm>
            <a:off x="340356" y="918484"/>
            <a:ext cx="9922995"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en-GB" sz="2400" b="1" dirty="0" smtClean="0">
                <a:latin typeface="Times New Roman" panose="02020603050405020304" pitchFamily="18" charset="0"/>
                <a:cs typeface="Times New Roman" panose="02020603050405020304" pitchFamily="18" charset="0"/>
              </a:rPr>
              <a:t> </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Classification</a:t>
            </a:r>
            <a:r>
              <a:rPr lang="cs-CZ" sz="2400" b="1" dirty="0" smtClean="0">
                <a:latin typeface="Times New Roman" panose="02020603050405020304" pitchFamily="18" charset="0"/>
                <a:cs typeface="Times New Roman" panose="02020603050405020304" pitchFamily="18" charset="0"/>
              </a:rPr>
              <a:t> </a:t>
            </a:r>
            <a:r>
              <a:rPr lang="cs-CZ" sz="2400" b="1" dirty="0">
                <a:latin typeface="Times New Roman" panose="02020603050405020304" pitchFamily="18" charset="0"/>
                <a:cs typeface="Times New Roman" panose="02020603050405020304" pitchFamily="18" charset="0"/>
              </a:rPr>
              <a:t>by </a:t>
            </a:r>
            <a:r>
              <a:rPr lang="cs-CZ" sz="2400" b="1" dirty="0" err="1" smtClean="0">
                <a:latin typeface="Times New Roman" panose="02020603050405020304" pitchFamily="18" charset="0"/>
                <a:cs typeface="Times New Roman" panose="02020603050405020304" pitchFamily="18" charset="0"/>
              </a:rPr>
              <a:t>Characteristic</a:t>
            </a:r>
            <a:r>
              <a:rPr lang="cs-CZ"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pPr marL="361950" lvl="2" indent="-274638" algn="just"/>
            <a:r>
              <a:rPr lang="en-US" sz="2400" dirty="0" smtClean="0">
                <a:latin typeface="Times New Roman" panose="02020603050405020304" pitchFamily="18" charset="0"/>
                <a:cs typeface="Times New Roman" panose="02020603050405020304" pitchFamily="18" charset="0"/>
              </a:rPr>
              <a:t>Strategic </a:t>
            </a:r>
            <a:r>
              <a:rPr lang="en-US" sz="2400" dirty="0" smtClean="0">
                <a:latin typeface="Times New Roman" panose="02020603050405020304" pitchFamily="18" charset="0"/>
                <a:cs typeface="Times New Roman" panose="02020603050405020304" pitchFamily="18" charset="0"/>
              </a:rPr>
              <a:t>Information</a:t>
            </a:r>
            <a:endParaRPr lang="cs-CZ" sz="2400" dirty="0" smtClean="0">
              <a:latin typeface="Times New Roman" panose="02020603050405020304" pitchFamily="18" charset="0"/>
              <a:cs typeface="Times New Roman" panose="02020603050405020304" pitchFamily="18" charset="0"/>
            </a:endParaRPr>
          </a:p>
          <a:p>
            <a:pPr marL="819150" lvl="3" indent="-274638" algn="just"/>
            <a:r>
              <a:rPr lang="en-US" sz="2200" dirty="0" smtClean="0">
                <a:latin typeface="Times New Roman" panose="02020603050405020304" pitchFamily="18" charset="0"/>
                <a:cs typeface="Times New Roman" panose="02020603050405020304" pitchFamily="18" charset="0"/>
              </a:rPr>
              <a:t>Strategic </a:t>
            </a:r>
            <a:r>
              <a:rPr lang="en-US" sz="2200" dirty="0">
                <a:latin typeface="Times New Roman" panose="02020603050405020304" pitchFamily="18" charset="0"/>
                <a:cs typeface="Times New Roman" panose="02020603050405020304" pitchFamily="18" charset="0"/>
              </a:rPr>
              <a:t>information is concerned with long term policy decisions that defines the objectives of a business and checks how well these objectives are met. For example, acquiring a new plant, a new product, diversification of business </a:t>
            </a:r>
            <a:r>
              <a:rPr lang="en-US" sz="2200" dirty="0" err="1">
                <a:latin typeface="Times New Roman" panose="02020603050405020304" pitchFamily="18" charset="0"/>
                <a:cs typeface="Times New Roman" panose="02020603050405020304" pitchFamily="18" charset="0"/>
              </a:rPr>
              <a:t>etc</a:t>
            </a:r>
            <a:r>
              <a:rPr lang="en-US" sz="2200" dirty="0">
                <a:latin typeface="Times New Roman" panose="02020603050405020304" pitchFamily="18" charset="0"/>
                <a:cs typeface="Times New Roman" panose="02020603050405020304" pitchFamily="18" charset="0"/>
              </a:rPr>
              <a:t>, comes under strategic information</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361950" lvl="2" indent="-274638" algn="just"/>
            <a:r>
              <a:rPr lang="en-US" sz="2400" dirty="0" smtClean="0">
                <a:latin typeface="Times New Roman" panose="02020603050405020304" pitchFamily="18" charset="0"/>
                <a:cs typeface="Times New Roman" panose="02020603050405020304" pitchFamily="18" charset="0"/>
              </a:rPr>
              <a:t>Tactical </a:t>
            </a:r>
            <a:r>
              <a:rPr lang="en-US" sz="2400" dirty="0" smtClean="0">
                <a:latin typeface="Times New Roman" panose="02020603050405020304" pitchFamily="18" charset="0"/>
                <a:cs typeface="Times New Roman" panose="02020603050405020304" pitchFamily="18" charset="0"/>
              </a:rPr>
              <a:t>Information</a:t>
            </a:r>
            <a:endParaRPr lang="cs-CZ" sz="2400" dirty="0" smtClean="0">
              <a:latin typeface="Times New Roman" panose="02020603050405020304" pitchFamily="18" charset="0"/>
              <a:cs typeface="Times New Roman" panose="02020603050405020304" pitchFamily="18" charset="0"/>
            </a:endParaRPr>
          </a:p>
          <a:p>
            <a:pPr marL="819150" lvl="3" indent="-274638" algn="just"/>
            <a:r>
              <a:rPr lang="en-US" sz="2200" dirty="0" smtClean="0">
                <a:latin typeface="Times New Roman" panose="02020603050405020304" pitchFamily="18" charset="0"/>
                <a:cs typeface="Times New Roman" panose="02020603050405020304" pitchFamily="18" charset="0"/>
              </a:rPr>
              <a:t>Tactical </a:t>
            </a:r>
            <a:r>
              <a:rPr lang="en-US" sz="2200" dirty="0">
                <a:latin typeface="Times New Roman" panose="02020603050405020304" pitchFamily="18" charset="0"/>
                <a:cs typeface="Times New Roman" panose="02020603050405020304" pitchFamily="18" charset="0"/>
              </a:rPr>
              <a:t>information is concerned with the information needed for exercising control over business resources, like budgeting, quality control, service level, inventory level, productivity level etc</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361950" lvl="2" indent="-274638" algn="just"/>
            <a:r>
              <a:rPr lang="en-US" sz="2400" dirty="0" smtClean="0">
                <a:latin typeface="Times New Roman" panose="02020603050405020304" pitchFamily="18" charset="0"/>
                <a:cs typeface="Times New Roman" panose="02020603050405020304" pitchFamily="18" charset="0"/>
              </a:rPr>
              <a:t>Operational </a:t>
            </a:r>
            <a:r>
              <a:rPr lang="en-US" sz="2400" dirty="0" smtClean="0">
                <a:latin typeface="Times New Roman" panose="02020603050405020304" pitchFamily="18" charset="0"/>
                <a:cs typeface="Times New Roman" panose="02020603050405020304" pitchFamily="18" charset="0"/>
              </a:rPr>
              <a:t>Information</a:t>
            </a:r>
            <a:endParaRPr lang="cs-CZ" sz="2400" dirty="0" smtClean="0">
              <a:latin typeface="Times New Roman" panose="02020603050405020304" pitchFamily="18" charset="0"/>
              <a:cs typeface="Times New Roman" panose="02020603050405020304" pitchFamily="18" charset="0"/>
            </a:endParaRPr>
          </a:p>
          <a:p>
            <a:pPr marL="819150" lvl="3" indent="-274638" algn="just"/>
            <a:r>
              <a:rPr lang="cs-CZ" sz="2200" dirty="0" smtClean="0">
                <a:latin typeface="Times New Roman" panose="02020603050405020304" pitchFamily="18" charset="0"/>
                <a:cs typeface="Times New Roman" panose="02020603050405020304" pitchFamily="18" charset="0"/>
              </a:rPr>
              <a:t>O</a:t>
            </a:r>
            <a:r>
              <a:rPr lang="en-US" sz="2200" dirty="0" err="1" smtClean="0">
                <a:latin typeface="Times New Roman" panose="02020603050405020304" pitchFamily="18" charset="0"/>
                <a:cs typeface="Times New Roman" panose="02020603050405020304" pitchFamily="18" charset="0"/>
              </a:rPr>
              <a:t>perational</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information is concerned with plant/business level information and is used to ensure proper conduction of specific operational tasks as planned/intended. Various operator specific, machine specific and shift specific jobs for quality control checks comes under this category.</a:t>
            </a:r>
          </a:p>
          <a:p>
            <a:pPr lvl="2" algn="just"/>
            <a:endParaRPr lang="cs-CZ" sz="1600" dirty="0" smtClean="0">
              <a:solidFill>
                <a:srgbClr val="307871"/>
              </a:solidFill>
              <a:latin typeface="Times New Roman" panose="02020603050405020304" pitchFamily="18" charset="0"/>
              <a:cs typeface="Times New Roman" panose="02020603050405020304" pitchFamily="18" charset="0"/>
            </a:endParaRPr>
          </a:p>
          <a:p>
            <a:pPr lvl="1" algn="just"/>
            <a:endParaRPr lang="cs-CZ" sz="20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147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*https://www.tutorialspoint.com/management_information_system/classification_of_information.htm</a:t>
            </a:r>
            <a:endParaRPr lang="cs-CZ" sz="1200" dirty="0" smtClean="0"/>
          </a:p>
          <a:p>
            <a:endParaRPr lang="cs-CZ" sz="1200" dirty="0" smtClean="0"/>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 - </a:t>
            </a:r>
            <a:r>
              <a:rPr lang="cs-CZ" sz="2400" b="1" dirty="0" err="1" smtClean="0">
                <a:latin typeface="Times New Roman" panose="02020603050405020304" pitchFamily="18" charset="0"/>
                <a:cs typeface="Times New Roman" panose="02020603050405020304" pitchFamily="18" charset="0"/>
              </a:rPr>
              <a:t>Classification</a:t>
            </a:r>
            <a:r>
              <a:rPr lang="cs-CZ" sz="2400" b="1" dirty="0" smtClean="0">
                <a:latin typeface="Times New Roman" panose="02020603050405020304" pitchFamily="18" charset="0"/>
                <a:cs typeface="Times New Roman" panose="02020603050405020304" pitchFamily="18" charset="0"/>
              </a:rPr>
              <a:t> </a:t>
            </a:r>
            <a:r>
              <a:rPr lang="cs-CZ" sz="2400" b="1" dirty="0">
                <a:latin typeface="Times New Roman" panose="02020603050405020304" pitchFamily="18" charset="0"/>
                <a:cs typeface="Times New Roman" panose="02020603050405020304" pitchFamily="18" charset="0"/>
              </a:rPr>
              <a:t>by </a:t>
            </a:r>
            <a:r>
              <a:rPr lang="cs-CZ" sz="2400" b="1" dirty="0" err="1" smtClean="0">
                <a:latin typeface="Times New Roman" panose="02020603050405020304" pitchFamily="18" charset="0"/>
                <a:cs typeface="Times New Roman" panose="02020603050405020304" pitchFamily="18" charset="0"/>
              </a:rPr>
              <a:t>Application</a:t>
            </a:r>
            <a:r>
              <a:rPr lang="cs-CZ" sz="2400" b="1" dirty="0" smtClean="0">
                <a:latin typeface="Times New Roman" panose="02020603050405020304" pitchFamily="18" charset="0"/>
                <a:cs typeface="Times New Roman" panose="02020603050405020304" pitchFamily="18" charset="0"/>
              </a:rPr>
              <a:t>*</a:t>
            </a:r>
          </a:p>
          <a:p>
            <a:pPr marL="449263" lvl="1" indent="-268288" algn="just">
              <a:spcBef>
                <a:spcPts val="0"/>
              </a:spcBef>
            </a:pPr>
            <a:r>
              <a:rPr lang="en-US" dirty="0" smtClean="0">
                <a:latin typeface="Times New Roman" panose="02020603050405020304" pitchFamily="18" charset="0"/>
                <a:cs typeface="Times New Roman" panose="02020603050405020304" pitchFamily="18" charset="0"/>
              </a:rPr>
              <a:t>Planning </a:t>
            </a:r>
            <a:r>
              <a:rPr lang="en-US" dirty="0" smtClean="0">
                <a:latin typeface="Times New Roman" panose="02020603050405020304" pitchFamily="18" charset="0"/>
                <a:cs typeface="Times New Roman" panose="02020603050405020304" pitchFamily="18" charset="0"/>
              </a:rPr>
              <a:t>Information</a:t>
            </a:r>
            <a:endParaRPr lang="cs-CZ" dirty="0" smtClean="0">
              <a:latin typeface="Times New Roman" panose="02020603050405020304" pitchFamily="18" charset="0"/>
              <a:cs typeface="Times New Roman" panose="02020603050405020304" pitchFamily="18" charset="0"/>
            </a:endParaRPr>
          </a:p>
          <a:p>
            <a:pPr marL="906463" lvl="2" indent="-268288" algn="just">
              <a:spcBef>
                <a:spcPts val="0"/>
              </a:spcBef>
            </a:pPr>
            <a:r>
              <a:rPr lang="en-US" sz="2200" dirty="0" smtClean="0">
                <a:latin typeface="Times New Roman" panose="02020603050405020304" pitchFamily="18" charset="0"/>
                <a:cs typeface="Times New Roman" panose="02020603050405020304" pitchFamily="18" charset="0"/>
              </a:rPr>
              <a:t>These </a:t>
            </a:r>
            <a:r>
              <a:rPr lang="en-US" sz="2200" dirty="0">
                <a:latin typeface="Times New Roman" panose="02020603050405020304" pitchFamily="18" charset="0"/>
                <a:cs typeface="Times New Roman" panose="02020603050405020304" pitchFamily="18" charset="0"/>
              </a:rPr>
              <a:t>are the information needed for establishing standard norms and specifications in an organization. This information is used in strategic, tactical, and operation planning of any activity. Examples of such information are time standards, design standards.</a:t>
            </a:r>
          </a:p>
          <a:p>
            <a:pPr marL="449263" lvl="1" indent="-268288" algn="just">
              <a:spcBef>
                <a:spcPts val="0"/>
              </a:spcBef>
            </a:pPr>
            <a:r>
              <a:rPr lang="en-US" dirty="0" smtClean="0">
                <a:latin typeface="Times New Roman" panose="02020603050405020304" pitchFamily="18" charset="0"/>
                <a:cs typeface="Times New Roman" panose="02020603050405020304" pitchFamily="18" charset="0"/>
              </a:rPr>
              <a:t>Control </a:t>
            </a:r>
            <a:r>
              <a:rPr lang="en-US" dirty="0" smtClean="0">
                <a:latin typeface="Times New Roman" panose="02020603050405020304" pitchFamily="18" charset="0"/>
                <a:cs typeface="Times New Roman" panose="02020603050405020304" pitchFamily="18" charset="0"/>
              </a:rPr>
              <a:t>Information</a:t>
            </a:r>
            <a:endParaRPr lang="cs-CZ" dirty="0" smtClean="0">
              <a:latin typeface="Times New Roman" panose="02020603050405020304" pitchFamily="18" charset="0"/>
              <a:cs typeface="Times New Roman" panose="02020603050405020304" pitchFamily="18" charset="0"/>
            </a:endParaRPr>
          </a:p>
          <a:p>
            <a:pPr marL="906463" lvl="2" indent="-268288" algn="just">
              <a:spcBef>
                <a:spcPts val="0"/>
              </a:spcBef>
            </a:pPr>
            <a:r>
              <a:rPr lang="en-US" sz="2200" dirty="0" smtClean="0">
                <a:latin typeface="Times New Roman" panose="02020603050405020304" pitchFamily="18" charset="0"/>
                <a:cs typeface="Times New Roman" panose="02020603050405020304" pitchFamily="18" charset="0"/>
              </a:rPr>
              <a:t>This </a:t>
            </a:r>
            <a:r>
              <a:rPr lang="en-US" sz="2200" dirty="0">
                <a:latin typeface="Times New Roman" panose="02020603050405020304" pitchFamily="18" charset="0"/>
                <a:cs typeface="Times New Roman" panose="02020603050405020304" pitchFamily="18" charset="0"/>
              </a:rPr>
              <a:t>information is needed for establishing control over all business activities through feedback mechanism. This information is used for controlling attainment, nature and utilization of important processes in a system. When such information reflects a deviation from the established standards, the system should induce a decision or an action leading to control.</a:t>
            </a:r>
          </a:p>
          <a:p>
            <a:pPr marL="449263" lvl="1" indent="-268288" algn="just">
              <a:spcBef>
                <a:spcPts val="0"/>
              </a:spcBef>
            </a:pPr>
            <a:r>
              <a:rPr lang="en-US" dirty="0" smtClean="0">
                <a:latin typeface="Times New Roman" panose="02020603050405020304" pitchFamily="18" charset="0"/>
                <a:cs typeface="Times New Roman" panose="02020603050405020304" pitchFamily="18" charset="0"/>
              </a:rPr>
              <a:t>Knowledge </a:t>
            </a:r>
            <a:r>
              <a:rPr lang="en-US" dirty="0" smtClean="0">
                <a:latin typeface="Times New Roman" panose="02020603050405020304" pitchFamily="18" charset="0"/>
                <a:cs typeface="Times New Roman" panose="02020603050405020304" pitchFamily="18" charset="0"/>
              </a:rPr>
              <a:t>Information</a:t>
            </a:r>
            <a:endParaRPr lang="cs-CZ" dirty="0" smtClean="0">
              <a:latin typeface="Times New Roman" panose="02020603050405020304" pitchFamily="18" charset="0"/>
              <a:cs typeface="Times New Roman" panose="02020603050405020304" pitchFamily="18" charset="0"/>
            </a:endParaRPr>
          </a:p>
          <a:p>
            <a:pPr marL="906463" lvl="2" indent="-268288" algn="just">
              <a:spcBef>
                <a:spcPts val="0"/>
              </a:spcBef>
            </a:pPr>
            <a:r>
              <a:rPr lang="en-US" sz="2200" dirty="0" smtClean="0">
                <a:latin typeface="Times New Roman" panose="02020603050405020304" pitchFamily="18" charset="0"/>
                <a:cs typeface="Times New Roman" panose="02020603050405020304" pitchFamily="18" charset="0"/>
              </a:rPr>
              <a:t>Knowledge </a:t>
            </a:r>
            <a:r>
              <a:rPr lang="en-US" sz="2200" dirty="0">
                <a:latin typeface="Times New Roman" panose="02020603050405020304" pitchFamily="18" charset="0"/>
                <a:cs typeface="Times New Roman" panose="02020603050405020304" pitchFamily="18" charset="0"/>
              </a:rPr>
              <a:t>is defined as "information about information". Knowledge information is acquired through experience and learning, and collected from archival data and research studies.</a:t>
            </a:r>
          </a:p>
          <a:p>
            <a:pPr lvl="1" algn="just"/>
            <a:endParaRPr lang="cs-CZ" sz="20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312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*https://www.tutorialspoint.com/management_information_system/classification_of_information.htm</a:t>
            </a:r>
            <a:endParaRPr lang="cs-CZ" sz="1200" dirty="0" smtClean="0"/>
          </a:p>
          <a:p>
            <a:endParaRPr lang="cs-CZ" sz="1200" dirty="0" smtClean="0"/>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 - </a:t>
            </a:r>
            <a:r>
              <a:rPr lang="cs-CZ" sz="2400" b="1" dirty="0" err="1" smtClean="0">
                <a:latin typeface="Times New Roman" panose="02020603050405020304" pitchFamily="18" charset="0"/>
                <a:cs typeface="Times New Roman" panose="02020603050405020304" pitchFamily="18" charset="0"/>
              </a:rPr>
              <a:t>Classification</a:t>
            </a:r>
            <a:r>
              <a:rPr lang="cs-CZ" sz="2400" b="1" dirty="0" smtClean="0">
                <a:latin typeface="Times New Roman" panose="02020603050405020304" pitchFamily="18" charset="0"/>
                <a:cs typeface="Times New Roman" panose="02020603050405020304" pitchFamily="18" charset="0"/>
              </a:rPr>
              <a:t> </a:t>
            </a:r>
            <a:r>
              <a:rPr lang="cs-CZ" sz="2400" b="1" dirty="0">
                <a:latin typeface="Times New Roman" panose="02020603050405020304" pitchFamily="18" charset="0"/>
                <a:cs typeface="Times New Roman" panose="02020603050405020304" pitchFamily="18" charset="0"/>
              </a:rPr>
              <a:t>by </a:t>
            </a:r>
            <a:r>
              <a:rPr lang="cs-CZ" sz="2400" b="1" dirty="0" err="1" smtClean="0">
                <a:latin typeface="Times New Roman" panose="02020603050405020304" pitchFamily="18" charset="0"/>
                <a:cs typeface="Times New Roman" panose="02020603050405020304" pitchFamily="18" charset="0"/>
              </a:rPr>
              <a:t>Application</a:t>
            </a:r>
            <a:r>
              <a:rPr lang="cs-CZ" sz="2400" b="1" dirty="0" smtClean="0">
                <a:latin typeface="Times New Roman" panose="02020603050405020304" pitchFamily="18" charset="0"/>
                <a:cs typeface="Times New Roman" panose="02020603050405020304" pitchFamily="18" charset="0"/>
              </a:rPr>
              <a:t>*</a:t>
            </a:r>
          </a:p>
          <a:p>
            <a:pPr marL="268288" lvl="1" indent="-180975" algn="just">
              <a:spcBef>
                <a:spcPts val="0"/>
              </a:spcBef>
            </a:pPr>
            <a:r>
              <a:rPr lang="en-US" sz="2300" dirty="0" smtClean="0">
                <a:latin typeface="Times New Roman" panose="02020603050405020304" pitchFamily="18" charset="0"/>
                <a:cs typeface="Times New Roman" panose="02020603050405020304" pitchFamily="18" charset="0"/>
              </a:rPr>
              <a:t>Organizational </a:t>
            </a:r>
            <a:r>
              <a:rPr lang="en-US" sz="2300" dirty="0" smtClean="0">
                <a:latin typeface="Times New Roman" panose="02020603050405020304" pitchFamily="18" charset="0"/>
                <a:cs typeface="Times New Roman" panose="02020603050405020304" pitchFamily="18" charset="0"/>
              </a:rPr>
              <a:t>Information</a:t>
            </a:r>
            <a:endParaRPr lang="cs-CZ" sz="2300" dirty="0" smtClean="0">
              <a:latin typeface="Times New Roman" panose="02020603050405020304" pitchFamily="18" charset="0"/>
              <a:cs typeface="Times New Roman" panose="02020603050405020304" pitchFamily="18" charset="0"/>
            </a:endParaRPr>
          </a:p>
          <a:p>
            <a:pPr marL="725488" lvl="2" indent="-180975" algn="just">
              <a:spcBef>
                <a:spcPts val="0"/>
              </a:spcBef>
            </a:pPr>
            <a:r>
              <a:rPr lang="en-US" sz="2100" dirty="0" smtClean="0">
                <a:latin typeface="Times New Roman" panose="02020603050405020304" pitchFamily="18" charset="0"/>
                <a:cs typeface="Times New Roman" panose="02020603050405020304" pitchFamily="18" charset="0"/>
              </a:rPr>
              <a:t>Organizational </a:t>
            </a:r>
            <a:r>
              <a:rPr lang="en-US" sz="2100" dirty="0">
                <a:latin typeface="Times New Roman" panose="02020603050405020304" pitchFamily="18" charset="0"/>
                <a:cs typeface="Times New Roman" panose="02020603050405020304" pitchFamily="18" charset="0"/>
              </a:rPr>
              <a:t>information deals with an organization's environment, culture in the light of its objectives. Karl </a:t>
            </a:r>
            <a:r>
              <a:rPr lang="en-US" sz="2100" dirty="0" err="1">
                <a:latin typeface="Times New Roman" panose="02020603050405020304" pitchFamily="18" charset="0"/>
                <a:cs typeface="Times New Roman" panose="02020603050405020304" pitchFamily="18" charset="0"/>
              </a:rPr>
              <a:t>Weick's</a:t>
            </a:r>
            <a:r>
              <a:rPr lang="en-US" sz="2100" dirty="0">
                <a:latin typeface="Times New Roman" panose="02020603050405020304" pitchFamily="18" charset="0"/>
                <a:cs typeface="Times New Roman" panose="02020603050405020304" pitchFamily="18" charset="0"/>
              </a:rPr>
              <a:t> Organizational Information Theory emphasizes that an organization reduces its equivocality or uncertainty by collecting, managing and using these information prudently. This information is used by everybody in the organization; examples of such information are employee and payroll information.</a:t>
            </a:r>
          </a:p>
          <a:p>
            <a:pPr marL="268288" lvl="1" indent="-180975" algn="just">
              <a:spcBef>
                <a:spcPts val="0"/>
              </a:spcBef>
            </a:pPr>
            <a:r>
              <a:rPr lang="en-US" sz="2300" dirty="0" smtClean="0">
                <a:latin typeface="Times New Roman" panose="02020603050405020304" pitchFamily="18" charset="0"/>
                <a:cs typeface="Times New Roman" panose="02020603050405020304" pitchFamily="18" charset="0"/>
              </a:rPr>
              <a:t>Functional/Operational </a:t>
            </a:r>
            <a:r>
              <a:rPr lang="en-US" sz="2300" dirty="0" smtClean="0">
                <a:latin typeface="Times New Roman" panose="02020603050405020304" pitchFamily="18" charset="0"/>
                <a:cs typeface="Times New Roman" panose="02020603050405020304" pitchFamily="18" charset="0"/>
              </a:rPr>
              <a:t>Information</a:t>
            </a:r>
            <a:endParaRPr lang="cs-CZ" sz="2300" dirty="0" smtClean="0">
              <a:latin typeface="Times New Roman" panose="02020603050405020304" pitchFamily="18" charset="0"/>
              <a:cs typeface="Times New Roman" panose="02020603050405020304" pitchFamily="18" charset="0"/>
            </a:endParaRPr>
          </a:p>
          <a:p>
            <a:pPr marL="725488" lvl="2" indent="-180975" algn="just">
              <a:spcBef>
                <a:spcPts val="0"/>
              </a:spcBef>
            </a:pPr>
            <a:r>
              <a:rPr lang="en-US" sz="2100" dirty="0" smtClean="0">
                <a:latin typeface="Times New Roman" panose="02020603050405020304" pitchFamily="18" charset="0"/>
                <a:cs typeface="Times New Roman" panose="02020603050405020304" pitchFamily="18" charset="0"/>
              </a:rPr>
              <a:t>This </a:t>
            </a:r>
            <a:r>
              <a:rPr lang="en-US" sz="2100" dirty="0">
                <a:latin typeface="Times New Roman" panose="02020603050405020304" pitchFamily="18" charset="0"/>
                <a:cs typeface="Times New Roman" panose="02020603050405020304" pitchFamily="18" charset="0"/>
              </a:rPr>
              <a:t>is operation specific information. For example, daily schedules in a manufacturing plant that refers to the detailed assignment of jobs to machines or machines to operators. In a service oriented business, it would be the duty roster of various personnel. This information is mostly internal to the organization.</a:t>
            </a:r>
          </a:p>
          <a:p>
            <a:pPr marL="268288" lvl="1" indent="-180975" algn="just">
              <a:spcBef>
                <a:spcPts val="0"/>
              </a:spcBef>
            </a:pPr>
            <a:r>
              <a:rPr lang="cs-CZ" sz="2300" dirty="0" smtClean="0">
                <a:latin typeface="Times New Roman" panose="02020603050405020304" pitchFamily="18" charset="0"/>
                <a:cs typeface="Times New Roman" panose="02020603050405020304" pitchFamily="18" charset="0"/>
              </a:rPr>
              <a:t>D</a:t>
            </a:r>
            <a:r>
              <a:rPr lang="en-US" sz="2300" dirty="0" err="1" smtClean="0">
                <a:latin typeface="Times New Roman" panose="02020603050405020304" pitchFamily="18" charset="0"/>
                <a:cs typeface="Times New Roman" panose="02020603050405020304" pitchFamily="18" charset="0"/>
              </a:rPr>
              <a:t>atabase</a:t>
            </a:r>
            <a:r>
              <a:rPr lang="en-US" sz="2300" dirty="0" smtClean="0">
                <a:latin typeface="Times New Roman" panose="02020603050405020304" pitchFamily="18" charset="0"/>
                <a:cs typeface="Times New Roman" panose="02020603050405020304" pitchFamily="18" charset="0"/>
              </a:rPr>
              <a:t> </a:t>
            </a:r>
            <a:r>
              <a:rPr lang="en-US" sz="2300" dirty="0" smtClean="0">
                <a:latin typeface="Times New Roman" panose="02020603050405020304" pitchFamily="18" charset="0"/>
                <a:cs typeface="Times New Roman" panose="02020603050405020304" pitchFamily="18" charset="0"/>
              </a:rPr>
              <a:t>Information</a:t>
            </a:r>
            <a:endParaRPr lang="cs-CZ" sz="2300" dirty="0" smtClean="0">
              <a:latin typeface="Times New Roman" panose="02020603050405020304" pitchFamily="18" charset="0"/>
              <a:cs typeface="Times New Roman" panose="02020603050405020304" pitchFamily="18" charset="0"/>
            </a:endParaRPr>
          </a:p>
          <a:p>
            <a:pPr marL="725488" lvl="2" indent="-180975" algn="just">
              <a:spcBef>
                <a:spcPts val="0"/>
              </a:spcBef>
            </a:pPr>
            <a:r>
              <a:rPr lang="en-US" sz="2100" dirty="0" smtClean="0">
                <a:latin typeface="Times New Roman" panose="02020603050405020304" pitchFamily="18" charset="0"/>
                <a:cs typeface="Times New Roman" panose="02020603050405020304" pitchFamily="18" charset="0"/>
              </a:rPr>
              <a:t>Database </a:t>
            </a:r>
            <a:r>
              <a:rPr lang="en-US" sz="2100" dirty="0">
                <a:latin typeface="Times New Roman" panose="02020603050405020304" pitchFamily="18" charset="0"/>
                <a:cs typeface="Times New Roman" panose="02020603050405020304" pitchFamily="18" charset="0"/>
              </a:rPr>
              <a:t>information construes large quantities of information that has multiple usage and application. Such information is stored, retrieved and managed to create databases. For example, material specification or supplier information is stored for multiple users.</a:t>
            </a:r>
          </a:p>
          <a:p>
            <a:pPr marL="536575" lvl="2" indent="-268288" algn="just"/>
            <a:endParaRPr lang="cs-CZ" sz="2400" dirty="0" smtClean="0">
              <a:solidFill>
                <a:srgbClr val="307871"/>
              </a:solidFill>
              <a:latin typeface="Times New Roman" panose="02020603050405020304" pitchFamily="18" charset="0"/>
              <a:cs typeface="Times New Roman" panose="02020603050405020304" pitchFamily="18" charset="0"/>
            </a:endParaRPr>
          </a:p>
          <a:p>
            <a:pPr lvl="1" algn="just"/>
            <a:endParaRPr 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7836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5421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800" b="1" kern="0" dirty="0" smtClean="0">
                <a:latin typeface="Times New Roman"/>
                <a:ea typeface="+mj-ea"/>
                <a:cs typeface="+mj-cs"/>
              </a:rPr>
              <a:t>Current business environment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88115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A continuing stream of information technology innovations is </a:t>
            </a:r>
            <a:r>
              <a:rPr lang="en-US" sz="2400" dirty="0" smtClean="0">
                <a:latin typeface="Times New Roman" panose="02020603050405020304" pitchFamily="18" charset="0"/>
                <a:cs typeface="Times New Roman" panose="02020603050405020304" pitchFamily="18" charset="0"/>
              </a:rPr>
              <a:t>transforming</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traditional business </a:t>
            </a:r>
            <a:r>
              <a:rPr lang="en-US" sz="2400" dirty="0" smtClean="0">
                <a:latin typeface="Times New Roman" panose="02020603050405020304" pitchFamily="18" charset="0"/>
                <a:cs typeface="Times New Roman" panose="02020603050405020304" pitchFamily="18" charset="0"/>
              </a:rPr>
              <a:t>world</a:t>
            </a:r>
            <a:r>
              <a:rPr lang="cs-CZ" sz="2400" dirty="0" smtClean="0">
                <a:latin typeface="Times New Roman" panose="02020603050405020304" pitchFamily="18" charset="0"/>
                <a:cs typeface="Times New Roman" panose="02020603050405020304" pitchFamily="18" charset="0"/>
              </a:rPr>
              <a:t>.</a:t>
            </a:r>
          </a:p>
          <a:p>
            <a:pPr algn="just"/>
            <a:r>
              <a:rPr lang="cs-CZ" sz="2400" dirty="0" err="1" smtClean="0">
                <a:latin typeface="Times New Roman" panose="02020603050405020304" pitchFamily="18" charset="0"/>
                <a:cs typeface="Times New Roman" panose="02020603050405020304" pitchFamily="18" charset="0"/>
              </a:rPr>
              <a:t>All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innovations are enabling entrepreneurs and innovative </a:t>
            </a:r>
            <a:r>
              <a:rPr lang="en-US" sz="2400" dirty="0" smtClean="0">
                <a:latin typeface="Times New Roman" panose="02020603050405020304" pitchFamily="18" charset="0"/>
                <a:cs typeface="Times New Roman" panose="02020603050405020304" pitchFamily="18" charset="0"/>
              </a:rPr>
              <a:t>traditional</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firms </a:t>
            </a:r>
            <a:r>
              <a:rPr lang="en-US" sz="2400" dirty="0">
                <a:latin typeface="Times New Roman" panose="02020603050405020304" pitchFamily="18" charset="0"/>
                <a:cs typeface="Times New Roman" panose="02020603050405020304" pitchFamily="18" charset="0"/>
              </a:rPr>
              <a:t>to create new products and services, develop new business models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transform the day-to-day conduct of </a:t>
            </a:r>
            <a:r>
              <a:rPr lang="en-US" sz="2400" dirty="0" smtClean="0">
                <a:latin typeface="Times New Roman" panose="02020603050405020304" pitchFamily="18" charset="0"/>
                <a:cs typeface="Times New Roman" panose="02020603050405020304" pitchFamily="18" charset="0"/>
              </a:rPr>
              <a:t>business</a:t>
            </a:r>
            <a:r>
              <a:rPr lang="cs-CZ" sz="2400" dirty="0" smtClean="0">
                <a:latin typeface="Times New Roman" panose="02020603050405020304" pitchFamily="18" charset="0"/>
                <a:cs typeface="Times New Roman" panose="02020603050405020304" pitchFamily="18" charset="0"/>
              </a:rPr>
              <a:t>.</a:t>
            </a:r>
          </a:p>
          <a:p>
            <a:pPr algn="just"/>
            <a:r>
              <a:rPr lang="cs-CZ" sz="2400" dirty="0" smtClean="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he </a:t>
            </a:r>
            <a:r>
              <a:rPr lang="en-US" sz="2400" dirty="0">
                <a:latin typeface="Times New Roman" panose="02020603050405020304" pitchFamily="18" charset="0"/>
                <a:cs typeface="Times New Roman" panose="02020603050405020304" pitchFamily="18" charset="0"/>
              </a:rPr>
              <a:t>rapid growth of online content stores </a:t>
            </a:r>
            <a:r>
              <a:rPr lang="en-US" sz="2400" dirty="0" smtClean="0">
                <a:latin typeface="Times New Roman" panose="02020603050405020304" pitchFamily="18" charset="0"/>
                <a:cs typeface="Times New Roman" panose="02020603050405020304" pitchFamily="18" charset="0"/>
              </a:rPr>
              <a:t>has </a:t>
            </a:r>
            <a:r>
              <a:rPr lang="en-US" sz="2400" dirty="0">
                <a:latin typeface="Times New Roman" panose="02020603050405020304" pitchFamily="18" charset="0"/>
                <a:cs typeface="Times New Roman" panose="02020603050405020304" pitchFamily="18" charset="0"/>
              </a:rPr>
              <a:t>forever changed the older business </a:t>
            </a:r>
            <a:r>
              <a:rPr lang="en-US" sz="2400" dirty="0" smtClean="0">
                <a:latin typeface="Times New Roman" panose="02020603050405020304" pitchFamily="18" charset="0"/>
                <a:cs typeface="Times New Roman" panose="02020603050405020304" pitchFamily="18" charset="0"/>
              </a:rPr>
              <a:t>models</a:t>
            </a:r>
            <a:r>
              <a:rPr lang="cs-CZ"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Cloud-based</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content </a:t>
            </a:r>
            <a:r>
              <a:rPr lang="en-US" sz="2400" dirty="0">
                <a:latin typeface="Times New Roman" panose="02020603050405020304" pitchFamily="18" charset="0"/>
                <a:cs typeface="Times New Roman" panose="02020603050405020304" pitchFamily="18" charset="0"/>
              </a:rPr>
              <a:t>delivered on the Internet is beginning to challenge the dominance </a:t>
            </a:r>
            <a:r>
              <a:rPr lang="en-US" sz="2400" dirty="0" smtClean="0">
                <a:latin typeface="Times New Roman" panose="02020603050405020304" pitchFamily="18" charset="0"/>
                <a:cs typeface="Times New Roman" panose="02020603050405020304" pitchFamily="18" charset="0"/>
              </a:rPr>
              <a:t>of</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cable </a:t>
            </a:r>
            <a:r>
              <a:rPr lang="en-US" sz="2400" dirty="0">
                <a:latin typeface="Times New Roman" panose="02020603050405020304" pitchFamily="18" charset="0"/>
                <a:cs typeface="Times New Roman" panose="02020603050405020304" pitchFamily="18" charset="0"/>
              </a:rPr>
              <a:t>television networks for the delivery of television shows</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algn="just"/>
            <a:r>
              <a:rPr lang="cs-CZ" sz="2400" dirty="0" smtClean="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he </a:t>
            </a:r>
            <a:r>
              <a:rPr lang="en-US" sz="2400" dirty="0">
                <a:latin typeface="Times New Roman" panose="02020603050405020304" pitchFamily="18" charset="0"/>
                <a:cs typeface="Times New Roman" panose="02020603050405020304" pitchFamily="18" charset="0"/>
              </a:rPr>
              <a:t>management of business firms has changed: With new </a:t>
            </a:r>
            <a:r>
              <a:rPr lang="en-US" sz="2400" dirty="0" smtClean="0">
                <a:latin typeface="Times New Roman" panose="02020603050405020304" pitchFamily="18" charset="0"/>
                <a:cs typeface="Times New Roman" panose="02020603050405020304" pitchFamily="18" charset="0"/>
              </a:rPr>
              <a:t>mobile</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smartphones</a:t>
            </a:r>
            <a:r>
              <a:rPr lang="en-US" sz="2400" dirty="0">
                <a:latin typeface="Times New Roman" panose="02020603050405020304" pitchFamily="18" charset="0"/>
                <a:cs typeface="Times New Roman" panose="02020603050405020304" pitchFamily="18" charset="0"/>
              </a:rPr>
              <a:t>, high-speed wireless Wi-Fi networks, and wireless laptop </a:t>
            </a:r>
            <a:r>
              <a:rPr lang="en-US" sz="2400" dirty="0" smtClean="0">
                <a:latin typeface="Times New Roman" panose="02020603050405020304" pitchFamily="18" charset="0"/>
                <a:cs typeface="Times New Roman" panose="02020603050405020304" pitchFamily="18" charset="0"/>
              </a:rPr>
              <a:t>and</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tablet </a:t>
            </a:r>
            <a:r>
              <a:rPr lang="en-US" sz="2400" dirty="0">
                <a:latin typeface="Times New Roman" panose="02020603050405020304" pitchFamily="18" charset="0"/>
                <a:cs typeface="Times New Roman" panose="02020603050405020304" pitchFamily="18" charset="0"/>
              </a:rPr>
              <a:t>computers, remote salespeople on the </a:t>
            </a:r>
            <a:r>
              <a:rPr lang="en-US" sz="2400" dirty="0" smtClean="0">
                <a:latin typeface="Times New Roman" panose="02020603050405020304" pitchFamily="18" charset="0"/>
                <a:cs typeface="Times New Roman" panose="02020603050405020304" pitchFamily="18" charset="0"/>
              </a:rPr>
              <a:t>road</a:t>
            </a:r>
            <a:r>
              <a:rPr lang="cs-CZ" sz="2400" dirty="0" smtClean="0">
                <a:latin typeface="Times New Roman" panose="02020603050405020304" pitchFamily="18" charset="0"/>
                <a:cs typeface="Times New Roman" panose="02020603050405020304" pitchFamily="18" charset="0"/>
              </a:rPr>
              <a:t>.</a:t>
            </a:r>
            <a:endParaRPr lang="en-GB" sz="2400" dirty="0" smtClean="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4596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62592" y="195485"/>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*https://www.tutorialspoint.com/management_information_system/classification_of_information.htm</a:t>
            </a:r>
            <a:endParaRPr lang="cs-CZ" sz="1200" dirty="0" smtClean="0"/>
          </a:p>
          <a:p>
            <a:endParaRPr lang="cs-CZ" sz="1200" dirty="0" smtClean="0"/>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a:t>
            </a:r>
          </a:p>
          <a:p>
            <a:pPr lvl="2" algn="just"/>
            <a:endParaRPr lang="cs-CZ" sz="1600" dirty="0" smtClean="0">
              <a:solidFill>
                <a:srgbClr val="307871"/>
              </a:solidFill>
              <a:latin typeface="Times New Roman" panose="02020603050405020304" pitchFamily="18" charset="0"/>
              <a:cs typeface="Times New Roman" panose="02020603050405020304" pitchFamily="18" charset="0"/>
            </a:endParaRPr>
          </a:p>
          <a:p>
            <a:pPr lvl="1" algn="just"/>
            <a:endParaRPr lang="cs-CZ" sz="20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5171" y="1418214"/>
            <a:ext cx="5350422" cy="4633465"/>
          </a:xfrm>
          <a:prstGeom prst="rect">
            <a:avLst/>
          </a:prstGeom>
        </p:spPr>
      </p:pic>
    </p:spTree>
    <p:extLst>
      <p:ext uri="{BB962C8B-B14F-4D97-AF65-F5344CB8AC3E}">
        <p14:creationId xmlns:p14="http://schemas.microsoft.com/office/powerpoint/2010/main" val="862518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*https://www.tutorialspoint.com/management_information_system/classification_of_information.htm</a:t>
            </a:r>
            <a:endParaRPr lang="cs-CZ" sz="1200" dirty="0" smtClean="0"/>
          </a:p>
          <a:p>
            <a:endParaRPr lang="cs-CZ" sz="1200" dirty="0" smtClean="0"/>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a:t>
            </a:r>
          </a:p>
          <a:p>
            <a:pPr marL="449263" lvl="1" indent="-268288" algn="just"/>
            <a:r>
              <a:rPr lang="cs-CZ" dirty="0" smtClean="0">
                <a:latin typeface="Times New Roman" panose="02020603050405020304" pitchFamily="18" charset="0"/>
                <a:cs typeface="Times New Roman" panose="02020603050405020304" pitchFamily="18" charset="0"/>
              </a:rPr>
              <a:t>F</a:t>
            </a:r>
            <a:r>
              <a:rPr lang="en-US" dirty="0" err="1" smtClean="0">
                <a:latin typeface="Times New Roman" panose="02020603050405020304" pitchFamily="18" charset="0"/>
                <a:cs typeface="Times New Roman" panose="02020603050405020304" pitchFamily="18" charset="0"/>
              </a:rPr>
              <a:t>ollowing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are the dimensions or elements of Information Quality:</a:t>
            </a:r>
            <a:endParaRPr lang="cs-CZ" dirty="0" smtClean="0">
              <a:latin typeface="Times New Roman" panose="02020603050405020304" pitchFamily="18" charset="0"/>
              <a:cs typeface="Times New Roman" panose="02020603050405020304" pitchFamily="18" charset="0"/>
            </a:endParaRPr>
          </a:p>
          <a:p>
            <a:pPr marL="717550" lvl="2" indent="-268288" algn="just"/>
            <a:r>
              <a:rPr lang="en-US" sz="2200" b="1" dirty="0" smtClean="0">
                <a:latin typeface="Times New Roman" panose="02020603050405020304" pitchFamily="18" charset="0"/>
                <a:cs typeface="Times New Roman" panose="02020603050405020304" pitchFamily="18" charset="0"/>
              </a:rPr>
              <a:t>Intrinsic</a:t>
            </a:r>
            <a:endParaRPr lang="cs-CZ" sz="2200" b="1" dirty="0" smtClean="0">
              <a:latin typeface="Times New Roman" panose="02020603050405020304" pitchFamily="18" charset="0"/>
              <a:cs typeface="Times New Roman" panose="02020603050405020304" pitchFamily="18" charset="0"/>
            </a:endParaRPr>
          </a:p>
          <a:p>
            <a:pPr marL="1174750" lvl="3" indent="-268288" algn="just"/>
            <a:r>
              <a:rPr lang="en-US" sz="2000" dirty="0" smtClean="0">
                <a:latin typeface="Times New Roman" panose="02020603050405020304" pitchFamily="18" charset="0"/>
                <a:cs typeface="Times New Roman" panose="02020603050405020304" pitchFamily="18" charset="0"/>
              </a:rPr>
              <a:t>Accuracy</a:t>
            </a:r>
            <a:r>
              <a:rPr lang="en-US" sz="2000" dirty="0">
                <a:latin typeface="Times New Roman" panose="02020603050405020304" pitchFamily="18" charset="0"/>
                <a:cs typeface="Times New Roman" panose="02020603050405020304" pitchFamily="18" charset="0"/>
              </a:rPr>
              <a:t>, Objectivity, Believability, </a:t>
            </a:r>
            <a:r>
              <a:rPr lang="en-US" sz="2000" dirty="0" smtClean="0">
                <a:latin typeface="Times New Roman" panose="02020603050405020304" pitchFamily="18" charset="0"/>
                <a:cs typeface="Times New Roman" panose="02020603050405020304" pitchFamily="18" charset="0"/>
              </a:rPr>
              <a:t>Reputation</a:t>
            </a:r>
            <a:r>
              <a:rPr lang="en-GB"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717550" lvl="2" indent="-268288" algn="just"/>
            <a:r>
              <a:rPr lang="en-US" sz="2200" b="1" dirty="0" smtClean="0">
                <a:latin typeface="Times New Roman" panose="02020603050405020304" pitchFamily="18" charset="0"/>
                <a:cs typeface="Times New Roman" panose="02020603050405020304" pitchFamily="18" charset="0"/>
              </a:rPr>
              <a:t>Contextual</a:t>
            </a:r>
            <a:endParaRPr lang="cs-CZ" sz="2200" b="1" dirty="0" smtClean="0">
              <a:latin typeface="Times New Roman" panose="02020603050405020304" pitchFamily="18" charset="0"/>
              <a:cs typeface="Times New Roman" panose="02020603050405020304" pitchFamily="18" charset="0"/>
            </a:endParaRPr>
          </a:p>
          <a:p>
            <a:pPr marL="1174750" lvl="3" indent="-268288" algn="just"/>
            <a:r>
              <a:rPr lang="en-US" sz="2000" dirty="0" smtClean="0">
                <a:latin typeface="Times New Roman" panose="02020603050405020304" pitchFamily="18" charset="0"/>
                <a:cs typeface="Times New Roman" panose="02020603050405020304" pitchFamily="18" charset="0"/>
              </a:rPr>
              <a:t>Relevancy</a:t>
            </a:r>
            <a:r>
              <a:rPr lang="en-US" sz="2000" dirty="0">
                <a:latin typeface="Times New Roman" panose="02020603050405020304" pitchFamily="18" charset="0"/>
                <a:cs typeface="Times New Roman" panose="02020603050405020304" pitchFamily="18" charset="0"/>
              </a:rPr>
              <a:t>, Value-Added, Timeliness, Completeness, Amount of </a:t>
            </a:r>
            <a:r>
              <a:rPr lang="en-US" sz="2000" dirty="0" smtClean="0">
                <a:latin typeface="Times New Roman" panose="02020603050405020304" pitchFamily="18" charset="0"/>
                <a:cs typeface="Times New Roman" panose="02020603050405020304" pitchFamily="18" charset="0"/>
              </a:rPr>
              <a:t>information;</a:t>
            </a:r>
            <a:endParaRPr lang="en-US" sz="2000" dirty="0">
              <a:latin typeface="Times New Roman" panose="02020603050405020304" pitchFamily="18" charset="0"/>
              <a:cs typeface="Times New Roman" panose="02020603050405020304" pitchFamily="18" charset="0"/>
            </a:endParaRPr>
          </a:p>
          <a:p>
            <a:pPr marL="717550" lvl="2" indent="-268288" algn="just"/>
            <a:r>
              <a:rPr lang="en-US" sz="2200" b="1" dirty="0" smtClean="0">
                <a:latin typeface="Times New Roman" panose="02020603050405020304" pitchFamily="18" charset="0"/>
                <a:cs typeface="Times New Roman" panose="02020603050405020304" pitchFamily="18" charset="0"/>
              </a:rPr>
              <a:t>Representational</a:t>
            </a:r>
            <a:endParaRPr lang="cs-CZ" sz="2200" b="1" dirty="0" smtClean="0">
              <a:latin typeface="Times New Roman" panose="02020603050405020304" pitchFamily="18" charset="0"/>
              <a:cs typeface="Times New Roman" panose="02020603050405020304" pitchFamily="18" charset="0"/>
            </a:endParaRPr>
          </a:p>
          <a:p>
            <a:pPr marL="1174750" lvl="3" indent="-268288" algn="just"/>
            <a:r>
              <a:rPr lang="en-US" sz="2000" dirty="0" smtClean="0">
                <a:latin typeface="Times New Roman" panose="02020603050405020304" pitchFamily="18" charset="0"/>
                <a:cs typeface="Times New Roman" panose="02020603050405020304" pitchFamily="18" charset="0"/>
              </a:rPr>
              <a:t>Interpretability</a:t>
            </a:r>
            <a:r>
              <a:rPr lang="en-US" sz="2000" dirty="0">
                <a:latin typeface="Times New Roman" panose="02020603050405020304" pitchFamily="18" charset="0"/>
                <a:cs typeface="Times New Roman" panose="02020603050405020304" pitchFamily="18" charset="0"/>
              </a:rPr>
              <a:t>, Format, Coherence, </a:t>
            </a:r>
            <a:r>
              <a:rPr lang="en-US" sz="2000" dirty="0" smtClean="0">
                <a:latin typeface="Times New Roman" panose="02020603050405020304" pitchFamily="18" charset="0"/>
                <a:cs typeface="Times New Roman" panose="02020603050405020304" pitchFamily="18" charset="0"/>
              </a:rPr>
              <a:t>Compatibility;</a:t>
            </a:r>
            <a:endParaRPr lang="en-US" sz="2000" dirty="0">
              <a:latin typeface="Times New Roman" panose="02020603050405020304" pitchFamily="18" charset="0"/>
              <a:cs typeface="Times New Roman" panose="02020603050405020304" pitchFamily="18" charset="0"/>
            </a:endParaRPr>
          </a:p>
          <a:p>
            <a:pPr marL="717550" lvl="2" indent="-268288" algn="just"/>
            <a:r>
              <a:rPr lang="en-US" sz="2200" b="1" dirty="0" smtClean="0">
                <a:latin typeface="Times New Roman" panose="02020603050405020304" pitchFamily="18" charset="0"/>
                <a:cs typeface="Times New Roman" panose="02020603050405020304" pitchFamily="18" charset="0"/>
              </a:rPr>
              <a:t>Accessibility</a:t>
            </a:r>
            <a:endParaRPr lang="cs-CZ" sz="2200" b="1" dirty="0" smtClean="0">
              <a:latin typeface="Times New Roman" panose="02020603050405020304" pitchFamily="18" charset="0"/>
              <a:cs typeface="Times New Roman" panose="02020603050405020304" pitchFamily="18" charset="0"/>
            </a:endParaRPr>
          </a:p>
          <a:p>
            <a:pPr marL="1174750" lvl="3" indent="-268288" algn="just"/>
            <a:r>
              <a:rPr lang="en-US" sz="2000" dirty="0" smtClean="0">
                <a:latin typeface="Times New Roman" panose="02020603050405020304" pitchFamily="18" charset="0"/>
                <a:cs typeface="Times New Roman" panose="02020603050405020304" pitchFamily="18" charset="0"/>
              </a:rPr>
              <a:t>Accessibility</a:t>
            </a:r>
            <a:r>
              <a:rPr lang="en-US" sz="2000" dirty="0">
                <a:latin typeface="Times New Roman" panose="02020603050405020304" pitchFamily="18" charset="0"/>
                <a:cs typeface="Times New Roman" panose="02020603050405020304" pitchFamily="18" charset="0"/>
              </a:rPr>
              <a:t>, Access </a:t>
            </a:r>
            <a:r>
              <a:rPr lang="en-US" sz="2000" dirty="0" smtClean="0">
                <a:latin typeface="Times New Roman" panose="02020603050405020304" pitchFamily="18" charset="0"/>
                <a:cs typeface="Times New Roman" panose="02020603050405020304" pitchFamily="18" charset="0"/>
              </a:rPr>
              <a:t>security.</a:t>
            </a:r>
          </a:p>
        </p:txBody>
      </p:sp>
    </p:spTree>
    <p:extLst>
      <p:ext uri="{BB962C8B-B14F-4D97-AF65-F5344CB8AC3E}">
        <p14:creationId xmlns:p14="http://schemas.microsoft.com/office/powerpoint/2010/main" val="187110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*https://www.tutorialspoint.com/management_information_system/classification_of_information.htm</a:t>
            </a:r>
            <a:endParaRPr lang="cs-CZ" sz="1200" dirty="0" smtClean="0"/>
          </a:p>
          <a:p>
            <a:endParaRPr lang="cs-CZ" sz="1200" dirty="0" smtClean="0"/>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a:t>
            </a:r>
          </a:p>
          <a:p>
            <a:pPr marL="361950" lvl="1" indent="-274638" algn="just"/>
            <a:r>
              <a:rPr lang="en-US" dirty="0" smtClean="0">
                <a:latin typeface="Times New Roman" panose="02020603050405020304" pitchFamily="18" charset="0"/>
                <a:cs typeface="Times New Roman" panose="02020603050405020304" pitchFamily="18" charset="0"/>
              </a:rPr>
              <a:t>Various </a:t>
            </a:r>
            <a:r>
              <a:rPr lang="en-US" dirty="0">
                <a:latin typeface="Times New Roman" panose="02020603050405020304" pitchFamily="18" charset="0"/>
                <a:cs typeface="Times New Roman" panose="02020603050405020304" pitchFamily="18" charset="0"/>
              </a:rPr>
              <a:t>authors propose various lists of metrics for assessing the quality of information. Let </a:t>
            </a:r>
            <a:r>
              <a:rPr lang="en-US" dirty="0" smtClean="0">
                <a:latin typeface="Times New Roman" panose="02020603050405020304" pitchFamily="18" charset="0"/>
                <a:cs typeface="Times New Roman" panose="02020603050405020304" pitchFamily="18" charset="0"/>
              </a:rPr>
              <a:t>me </a:t>
            </a:r>
            <a:r>
              <a:rPr lang="en-US" dirty="0">
                <a:latin typeface="Times New Roman" panose="02020603050405020304" pitchFamily="18" charset="0"/>
                <a:cs typeface="Times New Roman" panose="02020603050405020304" pitchFamily="18" charset="0"/>
              </a:rPr>
              <a:t>generate a list of the most essential characteristic features for information quality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lgn="just"/>
            <a:endParaRPr lang="cs-CZ" sz="2000" b="1" dirty="0">
              <a:latin typeface="Times New Roman" panose="02020603050405020304" pitchFamily="18" charset="0"/>
              <a:cs typeface="Times New Roman" panose="02020603050405020304" pitchFamily="18" charset="0"/>
            </a:endParaRPr>
          </a:p>
        </p:txBody>
      </p:sp>
      <p:sp>
        <p:nvSpPr>
          <p:cNvPr id="3" name="TextovéPole 2"/>
          <p:cNvSpPr txBox="1"/>
          <p:nvPr/>
        </p:nvSpPr>
        <p:spPr>
          <a:xfrm>
            <a:off x="-399473" y="2538720"/>
            <a:ext cx="6495393" cy="3416320"/>
          </a:xfrm>
          <a:prstGeom prst="rect">
            <a:avLst/>
          </a:prstGeom>
          <a:noFill/>
        </p:spPr>
        <p:txBody>
          <a:bodyPr wrap="square" rtlCol="0">
            <a:spAutoFit/>
          </a:bodyPr>
          <a:lstStyle/>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Reliability</a:t>
            </a:r>
            <a:r>
              <a:rPr lang="en-US" dirty="0">
                <a:latin typeface="Times New Roman" panose="02020603050405020304" pitchFamily="18" charset="0"/>
                <a:cs typeface="Times New Roman" panose="02020603050405020304" pitchFamily="18" charset="0"/>
              </a:rPr>
              <a:t> - It should be verifiable and dependable.</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Timely</a:t>
            </a:r>
            <a:r>
              <a:rPr lang="en-US" dirty="0">
                <a:latin typeface="Times New Roman" panose="02020603050405020304" pitchFamily="18" charset="0"/>
                <a:cs typeface="Times New Roman" panose="02020603050405020304" pitchFamily="18" charset="0"/>
              </a:rPr>
              <a:t> - It must be current and it must reach the users well in time, so that important decisions can be made in time.</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Relevant</a:t>
            </a:r>
            <a:r>
              <a:rPr lang="en-US" dirty="0">
                <a:latin typeface="Times New Roman" panose="02020603050405020304" pitchFamily="18" charset="0"/>
                <a:cs typeface="Times New Roman" panose="02020603050405020304" pitchFamily="18" charset="0"/>
              </a:rPr>
              <a:t> - It should be current and valid information and it should reduce uncertainties.</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Accurate</a:t>
            </a:r>
            <a:r>
              <a:rPr lang="en-US" dirty="0">
                <a:latin typeface="Times New Roman" panose="02020603050405020304" pitchFamily="18" charset="0"/>
                <a:cs typeface="Times New Roman" panose="02020603050405020304" pitchFamily="18" charset="0"/>
              </a:rPr>
              <a:t> - It should be free of errors and mistakes, true, and not deceptive.</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Sufficient</a:t>
            </a:r>
            <a:r>
              <a:rPr lang="en-US" dirty="0">
                <a:latin typeface="Times New Roman" panose="02020603050405020304" pitchFamily="18" charset="0"/>
                <a:cs typeface="Times New Roman" panose="02020603050405020304" pitchFamily="18" charset="0"/>
              </a:rPr>
              <a:t> - It should be adequate in quantity, so that decisions can be made on its basis.</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Unambiguous </a:t>
            </a:r>
            <a:r>
              <a:rPr lang="en-US" dirty="0">
                <a:latin typeface="Times New Roman" panose="02020603050405020304" pitchFamily="18" charset="0"/>
                <a:cs typeface="Times New Roman" panose="02020603050405020304" pitchFamily="18" charset="0"/>
              </a:rPr>
              <a:t>- It should be expressed in clear terms. In other words, in should be comprehensive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5425971" y="2438751"/>
            <a:ext cx="5058103" cy="3693319"/>
          </a:xfrm>
          <a:prstGeom prst="rect">
            <a:avLst/>
          </a:prstGeom>
          <a:noFill/>
        </p:spPr>
        <p:txBody>
          <a:bodyPr wrap="square" rtlCol="0">
            <a:spAutoFit/>
          </a:bodyPr>
          <a:lstStyle/>
          <a:p>
            <a:pPr marL="1200150" lvl="2" indent="-285750" algn="just">
              <a:buFont typeface="Arial" panose="020B0604020202020204" pitchFamily="34" charset="0"/>
              <a:buChar char="•"/>
            </a:pPr>
            <a:r>
              <a:rPr lang="en-US" b="1" dirty="0" smtClean="0">
                <a:latin typeface="Times New Roman" panose="02020603050405020304" pitchFamily="18" charset="0"/>
                <a:cs typeface="Times New Roman" panose="02020603050405020304" pitchFamily="18" charset="0"/>
              </a:rPr>
              <a:t>Complete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It should meet all the needs in the current context.</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Unbiased</a:t>
            </a:r>
            <a:r>
              <a:rPr lang="en-US" dirty="0">
                <a:latin typeface="Times New Roman" panose="02020603050405020304" pitchFamily="18" charset="0"/>
                <a:cs typeface="Times New Roman" panose="02020603050405020304" pitchFamily="18" charset="0"/>
              </a:rPr>
              <a:t> - It should be impartial, free from any bias. In other words, it should have integrity.</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Explicit</a:t>
            </a:r>
            <a:r>
              <a:rPr lang="en-US" dirty="0">
                <a:latin typeface="Times New Roman" panose="02020603050405020304" pitchFamily="18" charset="0"/>
                <a:cs typeface="Times New Roman" panose="02020603050405020304" pitchFamily="18" charset="0"/>
              </a:rPr>
              <a:t> - It should not need any further explanation.</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Comparable</a:t>
            </a:r>
            <a:r>
              <a:rPr lang="en-US" dirty="0">
                <a:latin typeface="Times New Roman" panose="02020603050405020304" pitchFamily="18" charset="0"/>
                <a:cs typeface="Times New Roman" panose="02020603050405020304" pitchFamily="18" charset="0"/>
              </a:rPr>
              <a:t> - It should be of uniform collection, analysis, content, and format.</a:t>
            </a:r>
          </a:p>
          <a:p>
            <a:pPr marL="1200150" lvl="2"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Reproducible</a:t>
            </a:r>
            <a:r>
              <a:rPr lang="en-US" dirty="0">
                <a:latin typeface="Times New Roman" panose="02020603050405020304" pitchFamily="18" charset="0"/>
                <a:cs typeface="Times New Roman" panose="02020603050405020304" pitchFamily="18" charset="0"/>
              </a:rPr>
              <a:t> - It could be used by documented methods on the same data set to achieve a consistent result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570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45484" cy="523220"/>
          </a:xfrm>
          <a:prstGeom prst="rect">
            <a:avLst/>
          </a:prstGeom>
        </p:spPr>
        <p:txBody>
          <a:bodyPr wrap="none">
            <a:spAutoFit/>
          </a:bodyPr>
          <a:lstStyle/>
          <a:p>
            <a:pPr lvl="0">
              <a:defRPr/>
            </a:pPr>
            <a:r>
              <a:rPr lang="cs-CZ" sz="2800" b="1" kern="0" dirty="0" err="1" smtClean="0">
                <a:latin typeface="Times New Roman"/>
                <a:ea typeface="+mj-ea"/>
                <a:cs typeface="+mj-cs"/>
              </a:rPr>
              <a:t>Components</a:t>
            </a:r>
            <a:r>
              <a:rPr lang="cs-CZ" sz="2800" b="1" kern="0" dirty="0" smtClean="0">
                <a:latin typeface="Times New Roman"/>
                <a:ea typeface="+mj-ea"/>
                <a:cs typeface="+mj-cs"/>
              </a:rPr>
              <a:t> </a:t>
            </a:r>
            <a:r>
              <a:rPr lang="cs-CZ" sz="2800" b="1" kern="0" dirty="0" err="1" smtClean="0">
                <a:latin typeface="Times New Roman"/>
                <a:ea typeface="+mj-ea"/>
                <a:cs typeface="+mj-cs"/>
              </a:rPr>
              <a:t>of</a:t>
            </a:r>
            <a:r>
              <a:rPr lang="cs-CZ" sz="2800" b="1" kern="0" dirty="0" smtClean="0">
                <a:latin typeface="Times New Roman"/>
                <a:ea typeface="+mj-ea"/>
                <a:cs typeface="+mj-cs"/>
              </a:rPr>
              <a:t> </a:t>
            </a: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*https://www.tutorialspoint.com/management_information_system/classification_of_information.htm</a:t>
            </a:r>
            <a:endParaRPr lang="cs-CZ" sz="1200" dirty="0" smtClean="0"/>
          </a:p>
          <a:p>
            <a:endParaRPr lang="cs-CZ" sz="1200" dirty="0" smtClean="0"/>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a:t>
            </a:r>
          </a:p>
          <a:p>
            <a:pPr marL="361950" lvl="1" indent="-274638"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following list summarizes the five main uses of information by businesses and other organizations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449263" lvl="1" indent="-180975" algn="just"/>
            <a:r>
              <a:rPr lang="en-US" sz="1800" b="1" dirty="0">
                <a:latin typeface="Times New Roman" panose="02020603050405020304" pitchFamily="18" charset="0"/>
                <a:cs typeface="Times New Roman" panose="02020603050405020304" pitchFamily="18" charset="0"/>
              </a:rPr>
              <a:t>Planning </a:t>
            </a:r>
            <a:r>
              <a:rPr lang="en-US" sz="1800" dirty="0">
                <a:latin typeface="Times New Roman" panose="02020603050405020304" pitchFamily="18" charset="0"/>
                <a:cs typeface="Times New Roman" panose="02020603050405020304" pitchFamily="18" charset="0"/>
              </a:rPr>
              <a:t>- At the planning stage, information is the most important ingredient in decision making. Information at planning stage includes that of business resources, assets, liabilities, plants and machineries, properties, suppliers, customers, competitors, market and market dynamics, fiscal policy changes of the Government, emerging technologies, etc.</a:t>
            </a:r>
          </a:p>
          <a:p>
            <a:pPr marL="449263" lvl="1" indent="-180975" algn="just"/>
            <a:r>
              <a:rPr lang="en-US" sz="1800" b="1" dirty="0">
                <a:latin typeface="Times New Roman" panose="02020603050405020304" pitchFamily="18" charset="0"/>
                <a:cs typeface="Times New Roman" panose="02020603050405020304" pitchFamily="18" charset="0"/>
              </a:rPr>
              <a:t>Recording</a:t>
            </a:r>
            <a:r>
              <a:rPr lang="en-US" sz="1800" dirty="0">
                <a:latin typeface="Times New Roman" panose="02020603050405020304" pitchFamily="18" charset="0"/>
                <a:cs typeface="Times New Roman" panose="02020603050405020304" pitchFamily="18" charset="0"/>
              </a:rPr>
              <a:t> - Business processing these days involves recording information about each transaction or event. This information is collected, stored, and updated regularly at the operational level.</a:t>
            </a:r>
          </a:p>
          <a:p>
            <a:pPr marL="449263" lvl="1" indent="-180975" algn="just"/>
            <a:r>
              <a:rPr lang="en-US" sz="1800" b="1" dirty="0">
                <a:latin typeface="Times New Roman" panose="02020603050405020304" pitchFamily="18" charset="0"/>
                <a:cs typeface="Times New Roman" panose="02020603050405020304" pitchFamily="18" charset="0"/>
              </a:rPr>
              <a:t>Controlling</a:t>
            </a:r>
            <a:r>
              <a:rPr lang="en-US" sz="1800" dirty="0">
                <a:latin typeface="Times New Roman" panose="02020603050405020304" pitchFamily="18" charset="0"/>
                <a:cs typeface="Times New Roman" panose="02020603050405020304" pitchFamily="18" charset="0"/>
              </a:rPr>
              <a:t> - A business need to set up an information filter, so that only filtered data is presented to the middle and top management. This ensures efficiency at the operational level and effectiveness at the tactical and strategic level.</a:t>
            </a:r>
          </a:p>
          <a:p>
            <a:pPr marL="449263" lvl="1" indent="-180975" algn="just"/>
            <a:r>
              <a:rPr lang="en-US" sz="1800" b="1" dirty="0">
                <a:latin typeface="Times New Roman" panose="02020603050405020304" pitchFamily="18" charset="0"/>
                <a:cs typeface="Times New Roman" panose="02020603050405020304" pitchFamily="18" charset="0"/>
              </a:rPr>
              <a:t>Measuring </a:t>
            </a:r>
            <a:r>
              <a:rPr lang="en-US" sz="1800" dirty="0">
                <a:latin typeface="Times New Roman" panose="02020603050405020304" pitchFamily="18" charset="0"/>
                <a:cs typeface="Times New Roman" panose="02020603050405020304" pitchFamily="18" charset="0"/>
              </a:rPr>
              <a:t>- A business measures its performance metrics by collecting and analyzing sales data, cost of manufacturing, and profit earned.</a:t>
            </a:r>
          </a:p>
          <a:p>
            <a:pPr marL="449263" lvl="1" indent="-180975" algn="just"/>
            <a:r>
              <a:rPr lang="en-US" sz="1800" b="1" dirty="0">
                <a:latin typeface="Times New Roman" panose="02020603050405020304" pitchFamily="18" charset="0"/>
                <a:cs typeface="Times New Roman" panose="02020603050405020304" pitchFamily="18" charset="0"/>
              </a:rPr>
              <a:t>Decision-making</a:t>
            </a:r>
            <a:r>
              <a:rPr lang="en-US" sz="1800" dirty="0">
                <a:latin typeface="Times New Roman" panose="02020603050405020304" pitchFamily="18" charset="0"/>
                <a:cs typeface="Times New Roman" panose="02020603050405020304" pitchFamily="18" charset="0"/>
              </a:rPr>
              <a:t> - MIS is primarily concerned with managerial decision-making, theory of organizational behavior, and underlying human behavior in organizational context. Decision-making information includes the socio-economic impact of competition, globalization, democratization, and the effects of all these factors on an organizational structure.</a:t>
            </a:r>
          </a:p>
          <a:p>
            <a:pPr lvl="1" algn="just"/>
            <a:endParaRPr lang="cs-CZ" sz="1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36199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41765" cy="523220"/>
          </a:xfrm>
          <a:prstGeom prst="rect">
            <a:avLst/>
          </a:prstGeom>
        </p:spPr>
        <p:txBody>
          <a:bodyPr wrap="none">
            <a:spAutoFit/>
          </a:bodyPr>
          <a:lstStyle/>
          <a:p>
            <a:pPr lvl="0">
              <a:defRPr/>
            </a:pP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in </a:t>
            </a:r>
            <a:r>
              <a:rPr lang="cs-CZ" sz="2800" b="1" kern="0" dirty="0" err="1" smtClean="0">
                <a:latin typeface="Times New Roman"/>
                <a:ea typeface="+mj-ea"/>
                <a:cs typeface="+mj-cs"/>
              </a:rPr>
              <a:t>practice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*https://blogs.deusto.es/master-informatica/advantages-and-disadvantages-of-information-systems/</a:t>
            </a:r>
            <a:endParaRPr lang="cs-CZ" sz="1200" dirty="0" smtClean="0"/>
          </a:p>
          <a:p>
            <a:endParaRPr lang="cs-CZ" sz="1200" dirty="0" smtClean="0"/>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Advantages</a:t>
            </a:r>
            <a:r>
              <a:rPr lang="cs-CZ" sz="2400" b="1" dirty="0" smtClean="0">
                <a:latin typeface="Times New Roman" panose="02020603050405020304" pitchFamily="18" charset="0"/>
                <a:cs typeface="Times New Roman" panose="02020603050405020304" pitchFamily="18" charset="0"/>
              </a:rPr>
              <a:t>*</a:t>
            </a:r>
          </a:p>
          <a:p>
            <a:pPr marL="361950" lvl="1" indent="-274638" algn="just">
              <a:spcBef>
                <a:spcPts val="800"/>
              </a:spcBef>
            </a:pPr>
            <a:r>
              <a:rPr lang="en-US" dirty="0" smtClean="0">
                <a:latin typeface="Times New Roman" panose="02020603050405020304" pitchFamily="18" charset="0"/>
                <a:cs typeface="Times New Roman" panose="02020603050405020304" pitchFamily="18" charset="0"/>
              </a:rPr>
              <a:t>Communication</a:t>
            </a:r>
            <a:endParaRPr lang="cs-CZ" dirty="0" smtClean="0">
              <a:latin typeface="Times New Roman" panose="02020603050405020304" pitchFamily="18" charset="0"/>
              <a:cs typeface="Times New Roman" panose="02020603050405020304" pitchFamily="18" charset="0"/>
            </a:endParaRPr>
          </a:p>
          <a:p>
            <a:pPr marL="819150" lvl="2" indent="-274638" algn="just">
              <a:spcBef>
                <a:spcPts val="800"/>
              </a:spcBef>
            </a:pPr>
            <a:r>
              <a:rPr lang="cs-CZ" sz="2200" dirty="0" smtClean="0">
                <a:latin typeface="Times New Roman" panose="02020603050405020304" pitchFamily="18" charset="0"/>
                <a:cs typeface="Times New Roman" panose="02020603050405020304" pitchFamily="18" charset="0"/>
              </a:rPr>
              <a:t>w</a:t>
            </a:r>
            <a:r>
              <a:rPr lang="en-US" sz="2200" dirty="0" err="1" smtClean="0">
                <a:latin typeface="Times New Roman" panose="02020603050405020304" pitchFamily="18" charset="0"/>
                <a:cs typeface="Times New Roman" panose="02020603050405020304" pitchFamily="18" charset="0"/>
              </a:rPr>
              <a:t>ith</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help of information technologies the instant messaging, emails, voice and video </a:t>
            </a:r>
            <a:r>
              <a:rPr lang="en-US" sz="2200" dirty="0" smtClean="0">
                <a:latin typeface="Times New Roman" panose="02020603050405020304" pitchFamily="18" charset="0"/>
                <a:cs typeface="Times New Roman" panose="02020603050405020304" pitchFamily="18" charset="0"/>
              </a:rPr>
              <a:t>calls </a:t>
            </a:r>
            <a:r>
              <a:rPr lang="en-US" sz="2200" dirty="0">
                <a:latin typeface="Times New Roman" panose="02020603050405020304" pitchFamily="18" charset="0"/>
                <a:cs typeface="Times New Roman" panose="02020603050405020304" pitchFamily="18" charset="0"/>
              </a:rPr>
              <a:t>becomes quicker, cheaper and much efficient</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361950" lvl="1" indent="-274638" algn="just">
              <a:spcBef>
                <a:spcPts val="800"/>
              </a:spcBef>
            </a:pPr>
            <a:r>
              <a:rPr lang="en-US" dirty="0">
                <a:latin typeface="Times New Roman" panose="02020603050405020304" pitchFamily="18" charset="0"/>
                <a:cs typeface="Times New Roman" panose="02020603050405020304" pitchFamily="18" charset="0"/>
              </a:rPr>
              <a:t>Globalization and cultural </a:t>
            </a:r>
            <a:r>
              <a:rPr lang="en-US" dirty="0" smtClean="0">
                <a:latin typeface="Times New Roman" panose="02020603050405020304" pitchFamily="18" charset="0"/>
                <a:cs typeface="Times New Roman" panose="02020603050405020304" pitchFamily="18" charset="0"/>
              </a:rPr>
              <a:t>gap</a:t>
            </a:r>
            <a:endParaRPr lang="cs-CZ" dirty="0" smtClean="0">
              <a:latin typeface="Times New Roman" panose="02020603050405020304" pitchFamily="18" charset="0"/>
              <a:cs typeface="Times New Roman" panose="02020603050405020304" pitchFamily="18" charset="0"/>
            </a:endParaRPr>
          </a:p>
          <a:p>
            <a:pPr marL="819150" lvl="2" indent="-274638" algn="just">
              <a:spcBef>
                <a:spcPts val="800"/>
              </a:spcBef>
            </a:pPr>
            <a:r>
              <a:rPr lang="en-US" sz="2200" dirty="0" smtClean="0">
                <a:latin typeface="Times New Roman" panose="02020603050405020304" pitchFamily="18" charset="0"/>
                <a:cs typeface="Times New Roman" panose="02020603050405020304" pitchFamily="18" charset="0"/>
              </a:rPr>
              <a:t>by </a:t>
            </a:r>
            <a:r>
              <a:rPr lang="en-US" sz="2200" dirty="0">
                <a:latin typeface="Times New Roman" panose="02020603050405020304" pitchFamily="18" charset="0"/>
                <a:cs typeface="Times New Roman" panose="02020603050405020304" pitchFamily="18" charset="0"/>
              </a:rPr>
              <a:t>implementing information systems we can bring down the linguistic, geographical and some cultural boundaries. Sharing the information, knowledge, communication and relationships between different countries, languages and cultures becomes much easier</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361950" lvl="1" indent="-274638" algn="just">
              <a:spcBef>
                <a:spcPts val="800"/>
              </a:spcBef>
            </a:pPr>
            <a:r>
              <a:rPr lang="en-US" dirty="0" smtClean="0">
                <a:latin typeface="Times New Roman" panose="02020603050405020304" pitchFamily="18" charset="0"/>
                <a:cs typeface="Times New Roman" panose="02020603050405020304" pitchFamily="18" charset="0"/>
              </a:rPr>
              <a:t>Availability</a:t>
            </a:r>
            <a:endParaRPr lang="cs-CZ" dirty="0" smtClean="0">
              <a:latin typeface="Times New Roman" panose="02020603050405020304" pitchFamily="18" charset="0"/>
              <a:cs typeface="Times New Roman" panose="02020603050405020304" pitchFamily="18" charset="0"/>
            </a:endParaRPr>
          </a:p>
          <a:p>
            <a:pPr marL="819150" lvl="2" indent="-274638" algn="just">
              <a:spcBef>
                <a:spcPts val="800"/>
              </a:spcBef>
            </a:pPr>
            <a:r>
              <a:rPr lang="en-US" sz="2200" dirty="0" smtClean="0">
                <a:latin typeface="Times New Roman" panose="02020603050405020304" pitchFamily="18" charset="0"/>
                <a:cs typeface="Times New Roman" panose="02020603050405020304" pitchFamily="18" charset="0"/>
              </a:rPr>
              <a:t>information </a:t>
            </a:r>
            <a:r>
              <a:rPr lang="en-US" sz="2200" dirty="0">
                <a:latin typeface="Times New Roman" panose="02020603050405020304" pitchFamily="18" charset="0"/>
                <a:cs typeface="Times New Roman" panose="02020603050405020304" pitchFamily="18" charset="0"/>
              </a:rPr>
              <a:t>systems has made it possible for businesses to be open 24×7 all over the globe. This means that a business can be open anytime anywhere, making purchases from different countries easier and more convenient. It also means that you can have your goods delivered right to your doorstep with having to move a single muscle</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gn="just"/>
            <a:endParaRPr lang="cs-CZ"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842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41765" cy="523220"/>
          </a:xfrm>
          <a:prstGeom prst="rect">
            <a:avLst/>
          </a:prstGeom>
        </p:spPr>
        <p:txBody>
          <a:bodyPr wrap="none">
            <a:spAutoFit/>
          </a:bodyPr>
          <a:lstStyle/>
          <a:p>
            <a:pPr lvl="0">
              <a:defRPr/>
            </a:pPr>
            <a:r>
              <a:rPr lang="cs-CZ" sz="2800" b="1" kern="0" dirty="0" err="1" smtClean="0">
                <a:latin typeface="Times New Roman"/>
                <a:ea typeface="+mj-ea"/>
                <a:cs typeface="+mj-cs"/>
              </a:rPr>
              <a:t>Information</a:t>
            </a:r>
            <a:r>
              <a:rPr lang="cs-CZ" sz="2800" b="1" kern="0" dirty="0" smtClean="0">
                <a:latin typeface="Times New Roman"/>
                <a:ea typeface="+mj-ea"/>
                <a:cs typeface="+mj-cs"/>
              </a:rPr>
              <a:t> </a:t>
            </a:r>
            <a:r>
              <a:rPr lang="cs-CZ" sz="2800" b="1" kern="0" dirty="0" err="1" smtClean="0">
                <a:latin typeface="Times New Roman"/>
                <a:ea typeface="+mj-ea"/>
                <a:cs typeface="+mj-cs"/>
              </a:rPr>
              <a:t>systems</a:t>
            </a:r>
            <a:r>
              <a:rPr lang="cs-CZ" sz="2800" b="1" kern="0" dirty="0" smtClean="0">
                <a:latin typeface="Times New Roman"/>
                <a:ea typeface="+mj-ea"/>
                <a:cs typeface="+mj-cs"/>
              </a:rPr>
              <a:t> in </a:t>
            </a:r>
            <a:r>
              <a:rPr lang="cs-CZ" sz="2800" b="1" kern="0" dirty="0" err="1" smtClean="0">
                <a:latin typeface="Times New Roman"/>
                <a:ea typeface="+mj-ea"/>
                <a:cs typeface="+mj-cs"/>
              </a:rPr>
              <a:t>practice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6" name="TextovéPole 5"/>
          <p:cNvSpPr txBox="1"/>
          <p:nvPr/>
        </p:nvSpPr>
        <p:spPr>
          <a:xfrm>
            <a:off x="262592" y="6353505"/>
            <a:ext cx="11659327" cy="461665"/>
          </a:xfrm>
          <a:prstGeom prst="rect">
            <a:avLst/>
          </a:prstGeom>
          <a:noFill/>
        </p:spPr>
        <p:txBody>
          <a:bodyPr wrap="square" rtlCol="0">
            <a:spAutoFit/>
          </a:bodyPr>
          <a:lstStyle/>
          <a:p>
            <a:r>
              <a:rPr lang="cs-CZ" sz="1200" dirty="0"/>
              <a:t>*https://blogs.deusto.es/master-informatica/advantages-and-disadvantages-of-information-systems/</a:t>
            </a:r>
            <a:endParaRPr lang="cs-CZ" sz="1200" dirty="0" smtClean="0"/>
          </a:p>
          <a:p>
            <a:endParaRPr lang="cs-CZ" sz="1200" dirty="0" smtClean="0"/>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b="1" dirty="0" err="1" smtClean="0">
                <a:latin typeface="Times New Roman" panose="02020603050405020304" pitchFamily="18" charset="0"/>
                <a:cs typeface="Times New Roman" panose="02020603050405020304" pitchFamily="18" charset="0"/>
              </a:rPr>
              <a:t>Advantages</a:t>
            </a:r>
            <a:r>
              <a:rPr lang="cs-CZ" sz="2400" b="1" dirty="0" smtClean="0">
                <a:latin typeface="Times New Roman" panose="02020603050405020304" pitchFamily="18" charset="0"/>
                <a:cs typeface="Times New Roman" panose="02020603050405020304" pitchFamily="18" charset="0"/>
              </a:rPr>
              <a:t>*</a:t>
            </a:r>
          </a:p>
          <a:p>
            <a:pPr marL="361950" lvl="1" indent="-274638" algn="just">
              <a:spcBef>
                <a:spcPts val="800"/>
              </a:spcBef>
            </a:pPr>
            <a:r>
              <a:rPr lang="en-US" b="1" dirty="0" smtClean="0">
                <a:latin typeface="Times New Roman" panose="02020603050405020304" pitchFamily="18" charset="0"/>
                <a:cs typeface="Times New Roman" panose="02020603050405020304" pitchFamily="18" charset="0"/>
              </a:rPr>
              <a:t>Creation </a:t>
            </a:r>
            <a:r>
              <a:rPr lang="en-US" b="1" dirty="0">
                <a:latin typeface="Times New Roman" panose="02020603050405020304" pitchFamily="18" charset="0"/>
                <a:cs typeface="Times New Roman" panose="02020603050405020304" pitchFamily="18" charset="0"/>
              </a:rPr>
              <a:t>of new types of </a:t>
            </a:r>
            <a:r>
              <a:rPr lang="en-US" b="1" dirty="0" smtClean="0">
                <a:latin typeface="Times New Roman" panose="02020603050405020304" pitchFamily="18" charset="0"/>
                <a:cs typeface="Times New Roman" panose="02020603050405020304" pitchFamily="18" charset="0"/>
              </a:rPr>
              <a:t>jobs</a:t>
            </a:r>
            <a:endParaRPr lang="cs-CZ" b="1" dirty="0" smtClean="0">
              <a:latin typeface="Times New Roman" panose="02020603050405020304" pitchFamily="18" charset="0"/>
              <a:cs typeface="Times New Roman" panose="02020603050405020304" pitchFamily="18" charset="0"/>
            </a:endParaRPr>
          </a:p>
          <a:p>
            <a:pPr marL="819150" lvl="2" indent="-274638" algn="just">
              <a:spcBef>
                <a:spcPts val="800"/>
              </a:spcBef>
            </a:pPr>
            <a:r>
              <a:rPr lang="en-US" sz="2200" dirty="0" smtClean="0">
                <a:latin typeface="Times New Roman" panose="02020603050405020304" pitchFamily="18" charset="0"/>
                <a:cs typeface="Times New Roman" panose="02020603050405020304" pitchFamily="18" charset="0"/>
              </a:rPr>
              <a:t>one </a:t>
            </a:r>
            <a:r>
              <a:rPr lang="en-US" sz="2200" dirty="0">
                <a:latin typeface="Times New Roman" panose="02020603050405020304" pitchFamily="18" charset="0"/>
                <a:cs typeface="Times New Roman" panose="02020603050405020304" pitchFamily="18" charset="0"/>
              </a:rPr>
              <a:t>of the best advantages of information systems is the creation of new and interesting jobs. Computer programmers, Systems analyzers, Hardware and Software developers and Web designers are just some of the many new employment opportunities created with the help of IT</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361950" lvl="1" indent="-274638" algn="just">
              <a:spcBef>
                <a:spcPts val="800"/>
              </a:spcBef>
            </a:pPr>
            <a:r>
              <a:rPr lang="en-US" b="1" dirty="0">
                <a:latin typeface="Times New Roman" panose="02020603050405020304" pitchFamily="18" charset="0"/>
                <a:cs typeface="Times New Roman" panose="02020603050405020304" pitchFamily="18" charset="0"/>
              </a:rPr>
              <a:t>Cost effectiveness and </a:t>
            </a:r>
            <a:r>
              <a:rPr lang="en-US" b="1" dirty="0" smtClean="0">
                <a:latin typeface="Times New Roman" panose="02020603050405020304" pitchFamily="18" charset="0"/>
                <a:cs typeface="Times New Roman" panose="02020603050405020304" pitchFamily="18" charset="0"/>
              </a:rPr>
              <a:t>productivity</a:t>
            </a:r>
            <a:endParaRPr lang="cs-CZ" b="1" dirty="0" smtClean="0">
              <a:latin typeface="Times New Roman" panose="02020603050405020304" pitchFamily="18" charset="0"/>
              <a:cs typeface="Times New Roman" panose="02020603050405020304" pitchFamily="18" charset="0"/>
            </a:endParaRPr>
          </a:p>
          <a:p>
            <a:pPr marL="819150" lvl="2" indent="-274638" algn="just">
              <a:spcBef>
                <a:spcPts val="800"/>
              </a:spcBef>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IS application promotes more efficient operation of the company and also improves the supply of information to decision-makers; applying such systems can also play an important role in helping companies to put greater emphasis on information technology in order to gain a competitive advantage. IS has a positive impact on productivity, however there are some frustrations can be faced by systems users which are directly linked to lack of training and poor systems performance because of system spread.</a:t>
            </a:r>
            <a:endParaRPr lang="cs-CZ" sz="2200" dirty="0" smtClean="0">
              <a:latin typeface="Times New Roman" panose="02020603050405020304" pitchFamily="18" charset="0"/>
              <a:cs typeface="Times New Roman" panose="02020603050405020304" pitchFamily="18" charset="0"/>
            </a:endParaRPr>
          </a:p>
          <a:p>
            <a:pPr lvl="1" algn="just"/>
            <a:endParaRPr lang="cs-C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888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4731" cy="523220"/>
          </a:xfrm>
          <a:prstGeom prst="rect">
            <a:avLst/>
          </a:prstGeom>
        </p:spPr>
        <p:txBody>
          <a:bodyPr wrap="none">
            <a:spAutoFit/>
          </a:bodyPr>
          <a:lstStyle/>
          <a:p>
            <a:pPr lvl="0">
              <a:defRPr/>
            </a:pP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2157837" y="-547710"/>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dirty="0" smtClean="0">
              <a:solidFill>
                <a:srgbClr val="30787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262592" y="9184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8288" lvl="1" indent="-268288" algn="just"/>
            <a:endParaRPr lang="cs-CZ" dirty="0">
              <a:latin typeface="Times New Roman" panose="02020603050405020304" pitchFamily="18" charset="0"/>
              <a:cs typeface="Times New Roman" panose="02020603050405020304" pitchFamily="18" charset="0"/>
            </a:endParaRPr>
          </a:p>
        </p:txBody>
      </p:sp>
      <p:sp>
        <p:nvSpPr>
          <p:cNvPr id="7" name="Obdélník 6"/>
          <p:cNvSpPr/>
          <p:nvPr/>
        </p:nvSpPr>
        <p:spPr>
          <a:xfrm>
            <a:off x="251520" y="449337"/>
            <a:ext cx="6675225" cy="523220"/>
          </a:xfrm>
          <a:prstGeom prst="rect">
            <a:avLst/>
          </a:prstGeom>
        </p:spPr>
        <p:txBody>
          <a:bodyPr wrap="none">
            <a:spAutoFit/>
          </a:bodyPr>
          <a:lstStyle/>
          <a:p>
            <a:pPr lvl="0">
              <a:defRPr/>
            </a:pPr>
            <a:r>
              <a:rPr lang="cs-CZ" sz="2800" b="1" kern="0" dirty="0" err="1" smtClean="0">
                <a:latin typeface="Times New Roman"/>
                <a:ea typeface="+mj-ea"/>
                <a:cs typeface="+mj-cs"/>
              </a:rPr>
              <a:t>Compulsory</a:t>
            </a:r>
            <a:r>
              <a:rPr lang="cs-CZ" sz="2800" b="1" kern="0" dirty="0" smtClean="0">
                <a:latin typeface="Times New Roman"/>
                <a:ea typeface="+mj-ea"/>
                <a:cs typeface="+mj-cs"/>
              </a:rPr>
              <a:t> and </a:t>
            </a:r>
            <a:r>
              <a:rPr lang="cs-CZ" sz="2800" b="1" kern="0" dirty="0" err="1" smtClean="0">
                <a:latin typeface="Times New Roman"/>
                <a:ea typeface="+mj-ea"/>
                <a:cs typeface="+mj-cs"/>
              </a:rPr>
              <a:t>recommended</a:t>
            </a:r>
            <a:r>
              <a:rPr lang="cs-CZ" sz="2800" b="1" kern="0" dirty="0" smtClean="0">
                <a:latin typeface="Times New Roman"/>
                <a:ea typeface="+mj-ea"/>
                <a:cs typeface="+mj-cs"/>
              </a:rPr>
              <a:t> </a:t>
            </a:r>
            <a:r>
              <a:rPr lang="cs-CZ" sz="2800" b="1" kern="0" dirty="0" err="1" smtClean="0">
                <a:latin typeface="Times New Roman"/>
                <a:ea typeface="+mj-ea"/>
                <a:cs typeface="+mj-cs"/>
              </a:rPr>
              <a:t>references</a:t>
            </a:r>
            <a:endParaRPr kumimoji="0" lang="en-GB" sz="2800" b="1" i="0" u="none" strike="noStrike" kern="0" cap="none" spc="0" normalizeH="0" baseline="0" dirty="0" smtClean="0">
              <a:ln>
                <a:noFill/>
              </a:ln>
              <a:effectLst/>
              <a:uLnTx/>
              <a:uFillTx/>
            </a:endParaRPr>
          </a:p>
        </p:txBody>
      </p:sp>
      <p:sp>
        <p:nvSpPr>
          <p:cNvPr id="9" name="Zástupný symbol pro obsah 2"/>
          <p:cNvSpPr txBox="1">
            <a:spLocks/>
          </p:cNvSpPr>
          <p:nvPr/>
        </p:nvSpPr>
        <p:spPr>
          <a:xfrm>
            <a:off x="414992" y="10708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latin typeface="Times New Roman" panose="02020603050405020304" pitchFamily="18" charset="0"/>
                <a:cs typeface="Times New Roman" panose="02020603050405020304" pitchFamily="18" charset="0"/>
              </a:rPr>
              <a:t>LAUDON, K.C. and J.P LAUDON, 2015. </a:t>
            </a:r>
            <a:r>
              <a:rPr lang="en-US" sz="2400" i="1" dirty="0">
                <a:latin typeface="Times New Roman" panose="02020603050405020304" pitchFamily="18" charset="0"/>
                <a:cs typeface="Times New Roman" panose="02020603050405020304" pitchFamily="18" charset="0"/>
              </a:rPr>
              <a:t>Management Information Systems: Managing the Digital Firm (14th Edition)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New York: </a:t>
            </a:r>
            <a:r>
              <a:rPr lang="cs-CZ" sz="2400" dirty="0" err="1">
                <a:latin typeface="Times New Roman" panose="02020603050405020304" pitchFamily="18" charset="0"/>
                <a:cs typeface="Times New Roman" panose="02020603050405020304" pitchFamily="18" charset="0"/>
              </a:rPr>
              <a:t>Pearson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Publishing</a:t>
            </a:r>
            <a:r>
              <a:rPr lang="cs-CZ" sz="2400" dirty="0">
                <a:latin typeface="Times New Roman" panose="02020603050405020304" pitchFamily="18" charset="0"/>
                <a:cs typeface="Times New Roman" panose="02020603050405020304" pitchFamily="18" charset="0"/>
              </a:rPr>
              <a:t>. ISBN 978-0133898163. </a:t>
            </a:r>
            <a:endParaRPr lang="cs-CZ" sz="2400" dirty="0">
              <a:latin typeface="Times New Roman" panose="02020603050405020304" pitchFamily="18" charset="0"/>
              <a:cs typeface="Times New Roman" panose="02020603050405020304" pitchFamily="18" charset="0"/>
              <a:hlinkClick r:id="rId3"/>
            </a:endParaRPr>
          </a:p>
          <a:p>
            <a:r>
              <a:rPr lang="cs-CZ" sz="2400" dirty="0" smtClean="0">
                <a:latin typeface="Times New Roman" panose="02020603050405020304" pitchFamily="18" charset="0"/>
                <a:cs typeface="Times New Roman" panose="02020603050405020304" pitchFamily="18" charset="0"/>
                <a:hlinkClick r:id="rId3"/>
              </a:rPr>
              <a:t>http</a:t>
            </a:r>
            <a:r>
              <a:rPr lang="cs-CZ" sz="2400" dirty="0">
                <a:latin typeface="Times New Roman" panose="02020603050405020304" pitchFamily="18" charset="0"/>
                <a:cs typeface="Times New Roman" panose="02020603050405020304" pitchFamily="18" charset="0"/>
                <a:hlinkClick r:id="rId3"/>
              </a:rPr>
              <a:t>://</a:t>
            </a:r>
            <a:r>
              <a:rPr lang="cs-CZ" sz="2400" dirty="0" smtClean="0">
                <a:latin typeface="Times New Roman" panose="02020603050405020304" pitchFamily="18" charset="0"/>
                <a:cs typeface="Times New Roman" panose="02020603050405020304" pitchFamily="18" charset="0"/>
                <a:hlinkClick r:id="rId3"/>
              </a:rPr>
              <a:t>www.thefreedictionary.com/system</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4"/>
              </a:rPr>
              <a:t>https://</a:t>
            </a:r>
            <a:r>
              <a:rPr lang="cs-CZ" sz="2400" dirty="0" smtClean="0">
                <a:latin typeface="Times New Roman" panose="02020603050405020304" pitchFamily="18" charset="0"/>
                <a:cs typeface="Times New Roman" panose="02020603050405020304" pitchFamily="18" charset="0"/>
                <a:hlinkClick r:id="rId4"/>
              </a:rPr>
              <a:t>www.britannica.com/topic/information-system/Information-system-infrastructure-and-architecture</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5"/>
              </a:rPr>
              <a:t>http://</a:t>
            </a:r>
            <a:r>
              <a:rPr lang="cs-CZ" sz="2400" dirty="0" smtClean="0">
                <a:latin typeface="Times New Roman" panose="02020603050405020304" pitchFamily="18" charset="0"/>
                <a:cs typeface="Times New Roman" panose="02020603050405020304" pitchFamily="18" charset="0"/>
                <a:hlinkClick r:id="rId5"/>
              </a:rPr>
              <a:t>otec.uoregon.edu/data-wisdom.htm</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6"/>
              </a:rPr>
              <a:t>http://www.informationisbeautiful.net/2010/data-information-knowledge-wisdom</a:t>
            </a:r>
            <a:r>
              <a:rPr lang="cs-CZ" sz="2400" dirty="0" smtClean="0">
                <a:latin typeface="Times New Roman" panose="02020603050405020304" pitchFamily="18" charset="0"/>
                <a:cs typeface="Times New Roman" panose="02020603050405020304" pitchFamily="18" charset="0"/>
                <a:hlinkClick r:id="rId6"/>
              </a:rPr>
              <a:t>/</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7"/>
              </a:rPr>
              <a:t>https://www.i-scoop.eu/big-data-action-value-context/dikw-model</a:t>
            </a:r>
            <a:r>
              <a:rPr lang="cs-CZ" sz="2400" dirty="0" smtClean="0">
                <a:latin typeface="Times New Roman" panose="02020603050405020304" pitchFamily="18" charset="0"/>
                <a:cs typeface="Times New Roman" panose="02020603050405020304" pitchFamily="18" charset="0"/>
                <a:hlinkClick r:id="rId7"/>
              </a:rPr>
              <a:t>/</a:t>
            </a:r>
            <a:endParaRPr lang="cs-CZ" sz="2400" dirty="0" smtClean="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hlinkClick r:id="rId8"/>
              </a:rPr>
              <a:t>https://kvaes.wordpress.com/2013/05/31/data-knowledge-information-wisdom</a:t>
            </a:r>
            <a:r>
              <a:rPr lang="cs-CZ" sz="2400" dirty="0" smtClean="0">
                <a:latin typeface="Times New Roman" panose="02020603050405020304" pitchFamily="18" charset="0"/>
                <a:cs typeface="Times New Roman" panose="02020603050405020304" pitchFamily="18" charset="0"/>
                <a:hlinkClick r:id="rId8"/>
              </a:rPr>
              <a:t>/</a:t>
            </a:r>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pPr lvl="1" algn="just"/>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713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9804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New </a:t>
            </a:r>
            <a:r>
              <a:rPr lang="cs-CZ" sz="2800" b="1" kern="0" dirty="0" err="1" smtClean="0">
                <a:latin typeface="Times New Roman"/>
                <a:ea typeface="+mj-ea"/>
                <a:cs typeface="+mj-cs"/>
              </a:rPr>
              <a:t>topics</a:t>
            </a:r>
            <a:r>
              <a:rPr lang="cs-CZ" sz="2800" b="1" kern="0" dirty="0" smtClean="0">
                <a:latin typeface="Times New Roman"/>
                <a:ea typeface="+mj-ea"/>
                <a:cs typeface="+mj-cs"/>
              </a:rPr>
              <a:t> in c</a:t>
            </a:r>
            <a:r>
              <a:rPr lang="en-GB" sz="2800" b="1" kern="0" dirty="0" err="1" smtClean="0">
                <a:latin typeface="Times New Roman"/>
                <a:ea typeface="+mj-ea"/>
                <a:cs typeface="+mj-cs"/>
              </a:rPr>
              <a:t>urrent</a:t>
            </a:r>
            <a:r>
              <a:rPr lang="en-GB" sz="2800" b="1" kern="0" dirty="0" smtClean="0">
                <a:latin typeface="Times New Roman"/>
                <a:ea typeface="+mj-ea"/>
                <a:cs typeface="+mj-cs"/>
              </a:rPr>
              <a:t> business environment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036730"/>
            <a:ext cx="88115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dirty="0">
                <a:latin typeface="Times New Roman" panose="02020603050405020304" pitchFamily="18" charset="0"/>
                <a:cs typeface="Times New Roman" panose="02020603050405020304" pitchFamily="18" charset="0"/>
              </a:rPr>
              <a:t>Social </a:t>
            </a:r>
            <a:r>
              <a:rPr lang="en-US" sz="2400" b="1" dirty="0" smtClean="0">
                <a:latin typeface="Times New Roman" panose="02020603050405020304" pitchFamily="18" charset="0"/>
                <a:cs typeface="Times New Roman" panose="02020603050405020304" pitchFamily="18" charset="0"/>
              </a:rPr>
              <a:t>Business</a:t>
            </a:r>
            <a:endParaRPr lang="cs-CZ" sz="2400" b="1" dirty="0">
              <a:latin typeface="Times New Roman" panose="02020603050405020304" pitchFamily="18" charset="0"/>
              <a:cs typeface="Times New Roman" panose="02020603050405020304" pitchFamily="18" charset="0"/>
            </a:endParaRPr>
          </a:p>
          <a:p>
            <a:pPr lvl="1" algn="just"/>
            <a:r>
              <a:rPr lang="en-US" sz="2200" dirty="0">
                <a:latin typeface="Times New Roman" panose="02020603050405020304" pitchFamily="18" charset="0"/>
                <a:cs typeface="Times New Roman" panose="02020603050405020304" pitchFamily="18" charset="0"/>
              </a:rPr>
              <a:t>Businesses use social networking platforms, including </a:t>
            </a:r>
            <a:r>
              <a:rPr lang="en-US" sz="2200" dirty="0" smtClean="0">
                <a:latin typeface="Times New Roman" panose="02020603050405020304" pitchFamily="18" charset="0"/>
                <a:cs typeface="Times New Roman" panose="02020603050405020304" pitchFamily="18" charset="0"/>
              </a:rPr>
              <a:t>Facebook,</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Twitter</a:t>
            </a:r>
            <a:r>
              <a:rPr lang="en-US" sz="2200" dirty="0">
                <a:latin typeface="Times New Roman" panose="02020603050405020304" pitchFamily="18" charset="0"/>
                <a:cs typeface="Times New Roman" panose="02020603050405020304" pitchFamily="18" charset="0"/>
              </a:rPr>
              <a:t>, and internal corporate social tools, to deepen interactions </a:t>
            </a:r>
            <a:r>
              <a:rPr lang="en-US" sz="2200" dirty="0" smtClean="0">
                <a:latin typeface="Times New Roman" panose="02020603050405020304" pitchFamily="18" charset="0"/>
                <a:cs typeface="Times New Roman" panose="02020603050405020304" pitchFamily="18" charset="0"/>
              </a:rPr>
              <a:t>with</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employees</a:t>
            </a:r>
            <a:r>
              <a:rPr lang="en-US" sz="2200" dirty="0">
                <a:latin typeface="Times New Roman" panose="02020603050405020304" pitchFamily="18" charset="0"/>
                <a:cs typeface="Times New Roman" panose="02020603050405020304" pitchFamily="18" charset="0"/>
              </a:rPr>
              <a:t>, customers, and suppliers. Employees use blogs, </a:t>
            </a:r>
            <a:r>
              <a:rPr lang="en-US" sz="2200" dirty="0" smtClean="0">
                <a:latin typeface="Times New Roman" panose="02020603050405020304" pitchFamily="18" charset="0"/>
                <a:cs typeface="Times New Roman" panose="02020603050405020304" pitchFamily="18" charset="0"/>
              </a:rPr>
              <a:t>wikis,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e-mail </a:t>
            </a:r>
            <a:r>
              <a:rPr lang="en-US" sz="2200" dirty="0">
                <a:latin typeface="Times New Roman" panose="02020603050405020304" pitchFamily="18" charset="0"/>
                <a:cs typeface="Times New Roman" panose="02020603050405020304" pitchFamily="18" charset="0"/>
              </a:rPr>
              <a:t>texting, and messaging to interact in online communities</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algn="just"/>
            <a:r>
              <a:rPr lang="en-GB" sz="2400" b="1" dirty="0">
                <a:latin typeface="Times New Roman" panose="02020603050405020304" pitchFamily="18" charset="0"/>
                <a:cs typeface="Times New Roman" panose="02020603050405020304" pitchFamily="18" charset="0"/>
              </a:rPr>
              <a:t>Big </a:t>
            </a:r>
            <a:r>
              <a:rPr lang="en-GB" sz="2400" b="1" dirty="0" smtClean="0">
                <a:latin typeface="Times New Roman" panose="02020603050405020304" pitchFamily="18" charset="0"/>
                <a:cs typeface="Times New Roman" panose="02020603050405020304" pitchFamily="18" charset="0"/>
              </a:rPr>
              <a:t>Data</a:t>
            </a:r>
            <a:endParaRPr lang="cs-CZ" sz="2400" b="1" dirty="0" smtClean="0">
              <a:latin typeface="Times New Roman" panose="02020603050405020304" pitchFamily="18" charset="0"/>
              <a:cs typeface="Times New Roman" panose="02020603050405020304" pitchFamily="18" charset="0"/>
            </a:endParaRPr>
          </a:p>
          <a:p>
            <a:pPr lvl="1" algn="just"/>
            <a:r>
              <a:rPr lang="en-US" sz="2200" dirty="0">
                <a:latin typeface="Times New Roman" panose="02020603050405020304" pitchFamily="18" charset="0"/>
                <a:cs typeface="Times New Roman" panose="02020603050405020304" pitchFamily="18" charset="0"/>
              </a:rPr>
              <a:t>Businesses look for insights from huge volumes of data from Web </a:t>
            </a:r>
            <a:r>
              <a:rPr lang="en-US" sz="2200" dirty="0" smtClean="0">
                <a:latin typeface="Times New Roman" panose="02020603050405020304" pitchFamily="18" charset="0"/>
                <a:cs typeface="Times New Roman" panose="02020603050405020304" pitchFamily="18" charset="0"/>
              </a:rPr>
              <a:t>traffic,</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e-mail </a:t>
            </a:r>
            <a:r>
              <a:rPr lang="en-US" sz="2200" dirty="0">
                <a:latin typeface="Times New Roman" panose="02020603050405020304" pitchFamily="18" charset="0"/>
                <a:cs typeface="Times New Roman" panose="02020603050405020304" pitchFamily="18" charset="0"/>
              </a:rPr>
              <a:t>messages, social media content, and machines (sensors) </a:t>
            </a:r>
            <a:r>
              <a:rPr lang="en-US" sz="2200" dirty="0" smtClean="0">
                <a:latin typeface="Times New Roman" panose="02020603050405020304" pitchFamily="18" charset="0"/>
                <a:cs typeface="Times New Roman" panose="02020603050405020304" pitchFamily="18" charset="0"/>
              </a:rPr>
              <a:t>that</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require </a:t>
            </a:r>
            <a:r>
              <a:rPr lang="en-US" sz="2200" dirty="0">
                <a:latin typeface="Times New Roman" panose="02020603050405020304" pitchFamily="18" charset="0"/>
                <a:cs typeface="Times New Roman" panose="02020603050405020304" pitchFamily="18" charset="0"/>
              </a:rPr>
              <a:t>new data management tools to capture, store, and analyze</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algn="just"/>
            <a:r>
              <a:rPr lang="en-GB" sz="2400" b="1" dirty="0">
                <a:latin typeface="Times New Roman" panose="02020603050405020304" pitchFamily="18" charset="0"/>
                <a:cs typeface="Times New Roman" panose="02020603050405020304" pitchFamily="18" charset="0"/>
              </a:rPr>
              <a:t>Cloud </a:t>
            </a:r>
            <a:r>
              <a:rPr lang="en-GB" sz="2400" b="1" dirty="0" smtClean="0">
                <a:latin typeface="Times New Roman" panose="02020603050405020304" pitchFamily="18" charset="0"/>
                <a:cs typeface="Times New Roman" panose="02020603050405020304" pitchFamily="18" charset="0"/>
              </a:rPr>
              <a:t>Computing</a:t>
            </a:r>
            <a:endParaRPr lang="cs-CZ" sz="2400" b="1" dirty="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A </a:t>
            </a:r>
            <a:r>
              <a:rPr lang="en-US" sz="2200" dirty="0">
                <a:latin typeface="Times New Roman" panose="02020603050405020304" pitchFamily="18" charset="0"/>
                <a:cs typeface="Times New Roman" panose="02020603050405020304" pitchFamily="18" charset="0"/>
              </a:rPr>
              <a:t>flexible collection of computers on the Internet begins to </a:t>
            </a:r>
            <a:r>
              <a:rPr lang="en-US" sz="2200" dirty="0" smtClean="0">
                <a:latin typeface="Times New Roman" panose="02020603050405020304" pitchFamily="18" charset="0"/>
                <a:cs typeface="Times New Roman" panose="02020603050405020304" pitchFamily="18" charset="0"/>
              </a:rPr>
              <a:t>perform</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tasks </a:t>
            </a:r>
            <a:r>
              <a:rPr lang="en-US" sz="2200" dirty="0">
                <a:latin typeface="Times New Roman" panose="02020603050405020304" pitchFamily="18" charset="0"/>
                <a:cs typeface="Times New Roman" panose="02020603050405020304" pitchFamily="18" charset="0"/>
              </a:rPr>
              <a:t>traditionally performed on corporate computers. Major </a:t>
            </a:r>
            <a:r>
              <a:rPr lang="en-US" sz="2200" dirty="0" smtClean="0">
                <a:latin typeface="Times New Roman" panose="02020603050405020304" pitchFamily="18" charset="0"/>
                <a:cs typeface="Times New Roman" panose="02020603050405020304" pitchFamily="18" charset="0"/>
              </a:rPr>
              <a:t>business</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applications </a:t>
            </a:r>
            <a:r>
              <a:rPr lang="en-US" sz="2200" dirty="0">
                <a:latin typeface="Times New Roman" panose="02020603050405020304" pitchFamily="18" charset="0"/>
                <a:cs typeface="Times New Roman" panose="02020603050405020304" pitchFamily="18" charset="0"/>
              </a:rPr>
              <a:t>are delivered online as an Internet service (Software as </a:t>
            </a:r>
            <a:r>
              <a:rPr lang="en-US" sz="2200" dirty="0" smtClean="0">
                <a:latin typeface="Times New Roman" panose="02020603050405020304" pitchFamily="18" charset="0"/>
                <a:cs typeface="Times New Roman" panose="02020603050405020304" pitchFamily="18" charset="0"/>
              </a:rPr>
              <a:t>a</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Service</a:t>
            </a:r>
            <a:r>
              <a:rPr lang="en-US" sz="2200" dirty="0">
                <a:latin typeface="Times New Roman" panose="02020603050405020304" pitchFamily="18" charset="0"/>
                <a:cs typeface="Times New Roman" panose="02020603050405020304" pitchFamily="18" charset="0"/>
              </a:rPr>
              <a:t>, or SaaS</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algn="just"/>
            <a:r>
              <a:rPr lang="en-GB" sz="2400" b="1" dirty="0">
                <a:latin typeface="Times New Roman" panose="02020603050405020304" pitchFamily="18" charset="0"/>
                <a:cs typeface="Times New Roman" panose="02020603050405020304" pitchFamily="18" charset="0"/>
              </a:rPr>
              <a:t>Ethical and Social </a:t>
            </a:r>
            <a:r>
              <a:rPr lang="en-GB" sz="2400" b="1" dirty="0" smtClean="0">
                <a:latin typeface="Times New Roman" panose="02020603050405020304" pitchFamily="18" charset="0"/>
                <a:cs typeface="Times New Roman" panose="02020603050405020304" pitchFamily="18" charset="0"/>
              </a:rPr>
              <a:t>issues</a:t>
            </a:r>
            <a:endParaRPr lang="cs-CZ" sz="2400" b="1" dirty="0" smtClean="0">
              <a:latin typeface="Times New Roman" panose="02020603050405020304" pitchFamily="18" charset="0"/>
              <a:cs typeface="Times New Roman" panose="02020603050405020304" pitchFamily="18" charset="0"/>
            </a:endParaRPr>
          </a:p>
          <a:p>
            <a:endParaRPr lang="en-GB"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9746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9804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New </a:t>
            </a:r>
            <a:r>
              <a:rPr lang="cs-CZ" sz="2800" b="1" kern="0" dirty="0" err="1" smtClean="0">
                <a:latin typeface="Times New Roman"/>
                <a:ea typeface="+mj-ea"/>
                <a:cs typeface="+mj-cs"/>
              </a:rPr>
              <a:t>topics</a:t>
            </a:r>
            <a:r>
              <a:rPr lang="cs-CZ" sz="2800" b="1" kern="0" dirty="0" smtClean="0">
                <a:latin typeface="Times New Roman"/>
                <a:ea typeface="+mj-ea"/>
                <a:cs typeface="+mj-cs"/>
              </a:rPr>
              <a:t> in c</a:t>
            </a:r>
            <a:r>
              <a:rPr lang="en-GB" sz="2800" b="1" kern="0" dirty="0" err="1" smtClean="0">
                <a:latin typeface="Times New Roman"/>
                <a:ea typeface="+mj-ea"/>
                <a:cs typeface="+mj-cs"/>
              </a:rPr>
              <a:t>urrent</a:t>
            </a:r>
            <a:r>
              <a:rPr lang="en-GB" sz="2800" b="1" kern="0" dirty="0" smtClean="0">
                <a:latin typeface="Times New Roman"/>
                <a:ea typeface="+mj-ea"/>
                <a:cs typeface="+mj-cs"/>
              </a:rPr>
              <a:t> business environment</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593717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Times New Roman" panose="02020603050405020304" pitchFamily="18" charset="0"/>
                <a:cs typeface="Times New Roman" panose="02020603050405020304" pitchFamily="18" charset="0"/>
              </a:rPr>
              <a:t>Social graph</a:t>
            </a:r>
          </a:p>
          <a:p>
            <a:r>
              <a:rPr lang="en-US" sz="2400" dirty="0" smtClean="0">
                <a:latin typeface="Times New Roman" panose="02020603050405020304" pitchFamily="18" charset="0"/>
                <a:cs typeface="Times New Roman" panose="02020603050405020304" pitchFamily="18" charset="0"/>
              </a:rPr>
              <a:t>Social </a:t>
            </a:r>
            <a:r>
              <a:rPr lang="en-US" sz="2400" dirty="0">
                <a:latin typeface="Times New Roman" panose="02020603050405020304" pitchFamily="18" charset="0"/>
                <a:cs typeface="Times New Roman" panose="02020603050405020304" pitchFamily="18" charset="0"/>
              </a:rPr>
              <a:t>marketing</a:t>
            </a:r>
          </a:p>
          <a:p>
            <a:r>
              <a:rPr lang="en-US" sz="2400" dirty="0" smtClean="0">
                <a:latin typeface="Times New Roman" panose="02020603050405020304" pitchFamily="18" charset="0"/>
                <a:cs typeface="Times New Roman" panose="02020603050405020304" pitchFamily="18" charset="0"/>
              </a:rPr>
              <a:t>Social </a:t>
            </a:r>
            <a:r>
              <a:rPr lang="en-US" sz="2400" dirty="0">
                <a:latin typeface="Times New Roman" panose="02020603050405020304" pitchFamily="18" charset="0"/>
                <a:cs typeface="Times New Roman" panose="02020603050405020304" pitchFamily="18" charset="0"/>
              </a:rPr>
              <a:t>search</a:t>
            </a:r>
          </a:p>
          <a:p>
            <a:r>
              <a:rPr lang="en-US" sz="2400" dirty="0" smtClean="0">
                <a:latin typeface="Times New Roman" panose="02020603050405020304" pitchFamily="18" charset="0"/>
                <a:cs typeface="Times New Roman" panose="02020603050405020304" pitchFamily="18" charset="0"/>
              </a:rPr>
              <a:t>Social </a:t>
            </a:r>
            <a:r>
              <a:rPr lang="en-US" sz="2400" dirty="0">
                <a:latin typeface="Times New Roman" panose="02020603050405020304" pitchFamily="18" charset="0"/>
                <a:cs typeface="Times New Roman" panose="02020603050405020304" pitchFamily="18" charset="0"/>
              </a:rPr>
              <a:t>CRM</a:t>
            </a:r>
          </a:p>
          <a:p>
            <a:r>
              <a:rPr lang="en-US" sz="2400" dirty="0" smtClean="0">
                <a:latin typeface="Times New Roman" panose="02020603050405020304" pitchFamily="18" charset="0"/>
                <a:cs typeface="Times New Roman" panose="02020603050405020304" pitchFamily="18" charset="0"/>
              </a:rPr>
              <a:t>Consumerization </a:t>
            </a:r>
            <a:r>
              <a:rPr lang="en-US" sz="2400" dirty="0">
                <a:latin typeface="Times New Roman" panose="02020603050405020304" pitchFamily="18" charset="0"/>
                <a:cs typeface="Times New Roman" panose="02020603050405020304" pitchFamily="18" charset="0"/>
              </a:rPr>
              <a:t>of IT and BYOD</a:t>
            </a:r>
          </a:p>
          <a:p>
            <a:r>
              <a:rPr lang="en-US" sz="2400" dirty="0" smtClean="0">
                <a:latin typeface="Times New Roman" panose="02020603050405020304" pitchFamily="18" charset="0"/>
                <a:cs typeface="Times New Roman" panose="02020603050405020304" pitchFamily="18" charset="0"/>
              </a:rPr>
              <a:t>Mobile </a:t>
            </a:r>
            <a:r>
              <a:rPr lang="en-US" sz="2400" dirty="0">
                <a:latin typeface="Times New Roman" panose="02020603050405020304" pitchFamily="18" charset="0"/>
                <a:cs typeface="Times New Roman" panose="02020603050405020304" pitchFamily="18" charset="0"/>
              </a:rPr>
              <a:t>device management</a:t>
            </a:r>
          </a:p>
          <a:p>
            <a:r>
              <a:rPr lang="en-US" sz="2400" dirty="0" smtClean="0">
                <a:latin typeface="Times New Roman" panose="02020603050405020304" pitchFamily="18" charset="0"/>
                <a:cs typeface="Times New Roman" panose="02020603050405020304" pitchFamily="18" charset="0"/>
              </a:rPr>
              <a:t>Mobile </a:t>
            </a:r>
            <a:r>
              <a:rPr lang="en-US" sz="2400" dirty="0">
                <a:latin typeface="Times New Roman" panose="02020603050405020304" pitchFamily="18" charset="0"/>
                <a:cs typeface="Times New Roman" panose="02020603050405020304" pitchFamily="18" charset="0"/>
              </a:rPr>
              <a:t>application development</a:t>
            </a:r>
          </a:p>
          <a:p>
            <a:r>
              <a:rPr lang="en-US" sz="2400" dirty="0" smtClean="0">
                <a:latin typeface="Times New Roman" panose="02020603050405020304" pitchFamily="18" charset="0"/>
                <a:cs typeface="Times New Roman" panose="02020603050405020304" pitchFamily="18" charset="0"/>
              </a:rPr>
              <a:t>Responsive </a:t>
            </a:r>
            <a:r>
              <a:rPr lang="en-US" sz="2400" dirty="0">
                <a:latin typeface="Times New Roman" panose="02020603050405020304" pitchFamily="18" charset="0"/>
                <a:cs typeface="Times New Roman" panose="02020603050405020304" pitchFamily="18" charset="0"/>
              </a:rPr>
              <a:t>Web design</a:t>
            </a:r>
          </a:p>
          <a:p>
            <a:r>
              <a:rPr lang="en-US" sz="2400" dirty="0" err="1" smtClean="0">
                <a:latin typeface="Times New Roman" panose="02020603050405020304" pitchFamily="18" charset="0"/>
                <a:cs typeface="Times New Roman" panose="02020603050405020304" pitchFamily="18" charset="0"/>
              </a:rPr>
              <a:t>Cyberlockers</a:t>
            </a:r>
            <a:endParaRPr lang="cs-CZ" sz="24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Expanded coverage of business </a:t>
            </a:r>
            <a:r>
              <a:rPr lang="en-US" sz="2400" dirty="0" smtClean="0">
                <a:latin typeface="Times New Roman" panose="02020603050405020304" pitchFamily="18" charset="0"/>
                <a:cs typeface="Times New Roman" panose="02020603050405020304" pitchFamily="18" charset="0"/>
              </a:rPr>
              <a:t>analytics</a:t>
            </a:r>
            <a:endParaRPr lang="cs-CZ" sz="24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Machine learning</a:t>
            </a:r>
          </a:p>
          <a:p>
            <a:endParaRPr lang="cs-CZ" sz="2400" b="1" dirty="0" smtClean="0">
              <a:solidFill>
                <a:srgbClr val="307871"/>
              </a:solidFill>
              <a:latin typeface="Times New Roman" panose="02020603050405020304" pitchFamily="18" charset="0"/>
              <a:cs typeface="Times New Roman" panose="02020603050405020304" pitchFamily="18" charset="0"/>
            </a:endParaRPr>
          </a:p>
          <a:p>
            <a:endParaRPr lang="en-GB" dirty="0" smtClean="0">
              <a:solidFill>
                <a:srgbClr val="307871"/>
              </a:solidFill>
              <a:latin typeface="Times New Roman" panose="02020603050405020304" pitchFamily="18" charset="0"/>
              <a:cs typeface="Times New Roman" panose="02020603050405020304" pitchFamily="18" charset="0"/>
            </a:endParaRPr>
          </a:p>
        </p:txBody>
      </p:sp>
      <p:sp>
        <p:nvSpPr>
          <p:cNvPr id="6" name="Zástupný symbol pro obsah 2"/>
          <p:cNvSpPr txBox="1">
            <a:spLocks/>
          </p:cNvSpPr>
          <p:nvPr/>
        </p:nvSpPr>
        <p:spPr>
          <a:xfrm>
            <a:off x="6110565" y="1328399"/>
            <a:ext cx="593717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latin typeface="Times New Roman" panose="02020603050405020304" pitchFamily="18" charset="0"/>
                <a:cs typeface="Times New Roman" panose="02020603050405020304" pitchFamily="18" charset="0"/>
              </a:rPr>
              <a:t>Windows </a:t>
            </a:r>
            <a:r>
              <a:rPr lang="en-US" sz="2400" dirty="0">
                <a:latin typeface="Times New Roman" panose="02020603050405020304" pitchFamily="18" charset="0"/>
                <a:cs typeface="Times New Roman" panose="02020603050405020304" pitchFamily="18" charset="0"/>
              </a:rPr>
              <a:t>8, Android, iOS, and Chrome operating systems</a:t>
            </a:r>
          </a:p>
          <a:p>
            <a:r>
              <a:rPr lang="en-US" sz="2400" dirty="0" smtClean="0">
                <a:latin typeface="Times New Roman" panose="02020603050405020304" pitchFamily="18" charset="0"/>
                <a:cs typeface="Times New Roman" panose="02020603050405020304" pitchFamily="18" charset="0"/>
              </a:rPr>
              <a:t>Apps</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HTML5</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IPv6</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Microblogging</a:t>
            </a:r>
            <a:endParaRPr lang="en-US" sz="2400" dirty="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Multitouch</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interface</a:t>
            </a:r>
          </a:p>
          <a:p>
            <a:r>
              <a:rPr lang="en-US" sz="2400" dirty="0" smtClean="0">
                <a:latin typeface="Times New Roman" panose="02020603050405020304" pitchFamily="18" charset="0"/>
                <a:cs typeface="Times New Roman" panose="02020603050405020304" pitchFamily="18" charset="0"/>
              </a:rPr>
              <a:t>Siri</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Software-defined </a:t>
            </a:r>
            <a:r>
              <a:rPr lang="en-US" sz="2400" dirty="0">
                <a:latin typeface="Times New Roman" panose="02020603050405020304" pitchFamily="18" charset="0"/>
                <a:cs typeface="Times New Roman" panose="02020603050405020304" pitchFamily="18" charset="0"/>
              </a:rPr>
              <a:t>networking</a:t>
            </a:r>
          </a:p>
          <a:p>
            <a:r>
              <a:rPr lang="en-US" sz="2400" dirty="0" smtClean="0">
                <a:latin typeface="Times New Roman" panose="02020603050405020304" pitchFamily="18" charset="0"/>
                <a:cs typeface="Times New Roman" panose="02020603050405020304" pitchFamily="18" charset="0"/>
              </a:rPr>
              <a:t>Tablet </a:t>
            </a:r>
            <a:r>
              <a:rPr lang="en-US" sz="2400" dirty="0">
                <a:latin typeface="Times New Roman" panose="02020603050405020304" pitchFamily="18" charset="0"/>
                <a:cs typeface="Times New Roman" panose="02020603050405020304" pitchFamily="18" charset="0"/>
              </a:rPr>
              <a:t>computers</a:t>
            </a:r>
          </a:p>
          <a:p>
            <a:r>
              <a:rPr lang="en-US" sz="2400" dirty="0" smtClean="0">
                <a:latin typeface="Times New Roman" panose="02020603050405020304" pitchFamily="18" charset="0"/>
                <a:cs typeface="Times New Roman" panose="02020603050405020304" pitchFamily="18" charset="0"/>
              </a:rPr>
              <a:t>3-D </a:t>
            </a:r>
            <a:r>
              <a:rPr lang="en-US" sz="2400" dirty="0">
                <a:latin typeface="Times New Roman" panose="02020603050405020304" pitchFamily="18" charset="0"/>
                <a:cs typeface="Times New Roman" panose="02020603050405020304" pitchFamily="18" charset="0"/>
              </a:rPr>
              <a:t>printing</a:t>
            </a:r>
          </a:p>
          <a:p>
            <a:endParaRPr lang="en-GB"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9497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327921" cy="523220"/>
          </a:xfrm>
          <a:prstGeom prst="rect">
            <a:avLst/>
          </a:prstGeom>
        </p:spPr>
        <p:txBody>
          <a:bodyPr wrap="none">
            <a:spAutoFit/>
          </a:bodyPr>
          <a:lstStyle/>
          <a:p>
            <a:pPr lvl="0">
              <a:defRPr/>
            </a:pPr>
            <a:r>
              <a:rPr lang="en-US" sz="2800" b="1" kern="0" dirty="0" smtClean="0">
                <a:latin typeface="Times New Roman"/>
                <a:ea typeface="+mj-ea"/>
                <a:cs typeface="+mj-cs"/>
              </a:rPr>
              <a:t>The </a:t>
            </a:r>
            <a:r>
              <a:rPr lang="en-US" sz="2800" b="1" kern="0" dirty="0">
                <a:latin typeface="Times New Roman"/>
                <a:ea typeface="+mj-ea"/>
                <a:cs typeface="+mj-cs"/>
              </a:rPr>
              <a:t>10 Characteristics </a:t>
            </a:r>
            <a:r>
              <a:rPr lang="cs-CZ" sz="2800" b="1" kern="0" dirty="0" smtClean="0">
                <a:latin typeface="Times New Roman"/>
                <a:ea typeface="+mj-ea"/>
                <a:cs typeface="+mj-cs"/>
              </a:rPr>
              <a:t>o</a:t>
            </a:r>
            <a:r>
              <a:rPr lang="en-US" sz="2800" b="1" kern="0" dirty="0" smtClean="0">
                <a:latin typeface="Times New Roman"/>
                <a:ea typeface="+mj-ea"/>
                <a:cs typeface="+mj-cs"/>
              </a:rPr>
              <a:t>f </a:t>
            </a:r>
            <a:r>
              <a:rPr lang="cs-CZ" sz="2800" b="1" kern="0" dirty="0" smtClean="0">
                <a:latin typeface="Times New Roman"/>
                <a:ea typeface="+mj-ea"/>
                <a:cs typeface="+mj-cs"/>
              </a:rPr>
              <a:t>a</a:t>
            </a:r>
            <a:r>
              <a:rPr lang="en-US" sz="2800" b="1" kern="0" dirty="0" smtClean="0">
                <a:latin typeface="Times New Roman"/>
                <a:ea typeface="+mj-ea"/>
                <a:cs typeface="+mj-cs"/>
              </a:rPr>
              <a:t> </a:t>
            </a:r>
            <a:r>
              <a:rPr lang="en-US" sz="2800" b="1" kern="0" dirty="0">
                <a:latin typeface="Times New Roman"/>
                <a:ea typeface="+mj-ea"/>
                <a:cs typeface="+mj-cs"/>
              </a:rPr>
              <a:t>Future Facing </a:t>
            </a:r>
            <a:r>
              <a:rPr lang="en-US" sz="2800" b="1" kern="0" dirty="0" smtClean="0">
                <a:latin typeface="Times New Roman"/>
                <a:ea typeface="+mj-ea"/>
                <a:cs typeface="+mj-cs"/>
              </a:rPr>
              <a:t>Company</a:t>
            </a:r>
            <a:r>
              <a:rPr lang="cs-CZ" sz="2400" b="1" kern="0" dirty="0" smtClean="0">
                <a:latin typeface="Times New Roman"/>
                <a:ea typeface="+mj-ea"/>
                <a:cs typeface="+mj-cs"/>
              </a:rPr>
              <a:t>*</a:t>
            </a: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Times New Roman" panose="02020603050405020304" pitchFamily="18" charset="0"/>
                <a:cs typeface="Times New Roman" panose="02020603050405020304" pitchFamily="18" charset="0"/>
              </a:rPr>
              <a:t>Exploit </a:t>
            </a:r>
            <a:r>
              <a:rPr lang="en-US" sz="2400" dirty="0" smtClean="0">
                <a:latin typeface="Times New Roman" panose="02020603050405020304" pitchFamily="18" charset="0"/>
                <a:cs typeface="Times New Roman" panose="02020603050405020304" pitchFamily="18" charset="0"/>
              </a:rPr>
              <a:t>– Explore</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characteristic speaks to the company's orientation. To what extent are they caught up in their previous success. Traditional management thinking views strategy as a process via which companies find their competitive advantage and then work as hard as possible to protect it. A future facing company does not rest on its laurels. The leaders in such a company understand that there is no longer such a thing as long term competitive advantage. The only competitive advantage they have is their ability to move from advantage to advantage. And so while such a company will maintain its excellence at executing on its current business model, it will work just as hard to develop excellent management tools and practices to search for new business models</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Balanced</a:t>
            </a:r>
            <a:r>
              <a:rPr lang="en-US"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Portfolio</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shift in orientation means a future facing company does not view itself as a monolithic organization with one business model. Instead, a future facing company takes a portfolio approach to its business. The goal is to have a balanced portfolio of products, services and business models. A future facing portfolio has core products serving current customers, adjacent innovations that create new products for current customers or take our current products to new markets, and transformational innovations where new products are created for new markets.</a:t>
            </a:r>
            <a:endParaRPr lang="cs-CZ" sz="2000" dirty="0" smtClean="0">
              <a:latin typeface="Times New Roman" panose="02020603050405020304" pitchFamily="18" charset="0"/>
              <a:cs typeface="Times New Roman" panose="02020603050405020304" pitchFamily="18" charset="0"/>
            </a:endParaRPr>
          </a:p>
          <a:p>
            <a:pPr algn="just"/>
            <a:endParaRPr lang="en-GB" dirty="0" smtClean="0">
              <a:solidFill>
                <a:srgbClr val="307871"/>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85034"/>
            <a:ext cx="11570491" cy="276999"/>
          </a:xfrm>
          <a:prstGeom prst="rect">
            <a:avLst/>
          </a:prstGeom>
          <a:noFill/>
        </p:spPr>
        <p:txBody>
          <a:bodyPr wrap="square" rtlCol="0">
            <a:spAutoFit/>
          </a:bodyPr>
          <a:lstStyle/>
          <a:p>
            <a:r>
              <a:rPr lang="cs-CZ" sz="1200" dirty="0" smtClean="0"/>
              <a:t>*https</a:t>
            </a:r>
            <a:r>
              <a:rPr lang="cs-CZ" sz="1200" dirty="0"/>
              <a:t>://www.forbes.com/sites/tendayiviki/2017/08/08/the-10-characteristics-of-a-future-facing-company/#4c1c9f9918b5</a:t>
            </a:r>
          </a:p>
        </p:txBody>
      </p:sp>
    </p:spTree>
    <p:extLst>
      <p:ext uri="{BB962C8B-B14F-4D97-AF65-F5344CB8AC3E}">
        <p14:creationId xmlns:p14="http://schemas.microsoft.com/office/powerpoint/2010/main" val="3174806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327921" cy="523220"/>
          </a:xfrm>
          <a:prstGeom prst="rect">
            <a:avLst/>
          </a:prstGeom>
        </p:spPr>
        <p:txBody>
          <a:bodyPr wrap="none">
            <a:spAutoFit/>
          </a:bodyPr>
          <a:lstStyle/>
          <a:p>
            <a:pPr lvl="0">
              <a:defRPr/>
            </a:pPr>
            <a:r>
              <a:rPr lang="en-US" sz="2800" b="1" kern="0" dirty="0" smtClean="0">
                <a:latin typeface="Times New Roman"/>
                <a:ea typeface="+mj-ea"/>
                <a:cs typeface="+mj-cs"/>
              </a:rPr>
              <a:t>The </a:t>
            </a:r>
            <a:r>
              <a:rPr lang="en-US" sz="2800" b="1" kern="0" dirty="0">
                <a:latin typeface="Times New Roman"/>
                <a:ea typeface="+mj-ea"/>
                <a:cs typeface="+mj-cs"/>
              </a:rPr>
              <a:t>10 Characteristics </a:t>
            </a:r>
            <a:r>
              <a:rPr lang="cs-CZ" sz="2800" b="1" kern="0" dirty="0" smtClean="0">
                <a:latin typeface="Times New Roman"/>
                <a:ea typeface="+mj-ea"/>
                <a:cs typeface="+mj-cs"/>
              </a:rPr>
              <a:t>o</a:t>
            </a:r>
            <a:r>
              <a:rPr lang="en-US" sz="2800" b="1" kern="0" dirty="0" smtClean="0">
                <a:latin typeface="Times New Roman"/>
                <a:ea typeface="+mj-ea"/>
                <a:cs typeface="+mj-cs"/>
              </a:rPr>
              <a:t>f </a:t>
            </a:r>
            <a:r>
              <a:rPr lang="cs-CZ" sz="2800" b="1" kern="0" dirty="0" smtClean="0">
                <a:latin typeface="Times New Roman"/>
                <a:ea typeface="+mj-ea"/>
                <a:cs typeface="+mj-cs"/>
              </a:rPr>
              <a:t>a</a:t>
            </a:r>
            <a:r>
              <a:rPr lang="en-US" sz="2800" b="1" kern="0" dirty="0" smtClean="0">
                <a:latin typeface="Times New Roman"/>
                <a:ea typeface="+mj-ea"/>
                <a:cs typeface="+mj-cs"/>
              </a:rPr>
              <a:t> </a:t>
            </a:r>
            <a:r>
              <a:rPr lang="en-US" sz="2800" b="1" kern="0" dirty="0">
                <a:latin typeface="Times New Roman"/>
                <a:ea typeface="+mj-ea"/>
                <a:cs typeface="+mj-cs"/>
              </a:rPr>
              <a:t>Future Facing </a:t>
            </a:r>
            <a:r>
              <a:rPr lang="en-US" sz="2800" b="1" kern="0" dirty="0" smtClean="0">
                <a:latin typeface="Times New Roman"/>
                <a:ea typeface="+mj-ea"/>
                <a:cs typeface="+mj-cs"/>
              </a:rPr>
              <a:t>Company</a:t>
            </a:r>
            <a:r>
              <a:rPr lang="cs-CZ" sz="2400" b="1" kern="0" dirty="0" smtClean="0">
                <a:latin typeface="Times New Roman"/>
                <a:ea typeface="+mj-ea"/>
                <a:cs typeface="+mj-cs"/>
              </a:rPr>
              <a:t>*</a:t>
            </a: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latin typeface="Times New Roman" panose="02020603050405020304" pitchFamily="18" charset="0"/>
                <a:cs typeface="Times New Roman" panose="02020603050405020304" pitchFamily="18" charset="0"/>
              </a:rPr>
              <a:t>Innovation Thesis</a:t>
            </a:r>
            <a:endParaRPr lang="cs-CZ"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key factor in becoming a future facing company with a balanced portfolio, is having a point of view about what that future might potentially look like. This is not science fiction daydreaming, but an innovation thesis based on social, technological and economic trends. An innovation thesis is a merely a statement of what we believe is happening is specific sectors of the economy and how that will impact our future. It is also a clear statement about how we are going use innovation to respond. This innovation thesis becomes the basis upon which we make sure our investments in innovation are an expression of our strategic intentions</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Innovation </a:t>
            </a:r>
            <a:r>
              <a:rPr lang="en-US" sz="2400" dirty="0" smtClean="0">
                <a:latin typeface="Times New Roman" panose="02020603050405020304" pitchFamily="18" charset="0"/>
                <a:cs typeface="Times New Roman" panose="02020603050405020304" pitchFamily="18" charset="0"/>
              </a:rPr>
              <a:t>Framework</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future facing company understands that they cannot manage innovation using the same tools and processes they use to manage their core products. As such, these companies develop clear innovation frameworks that provide guidance for innovators by setting the right expectations. For example, a good innovation management framework encourages innovators to test their ideas before launching them at scale. Innovation frameworks are great for providing a shared language that helps innovators know where they are on their journey and make decisions of what to do next. Innovation frameworks also helps leaders to manage innovators by asking the right questions at the right time. </a:t>
            </a:r>
            <a:endParaRPr lang="en-GB"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85034"/>
            <a:ext cx="11570491" cy="276999"/>
          </a:xfrm>
          <a:prstGeom prst="rect">
            <a:avLst/>
          </a:prstGeom>
          <a:noFill/>
        </p:spPr>
        <p:txBody>
          <a:bodyPr wrap="square" rtlCol="0">
            <a:spAutoFit/>
          </a:bodyPr>
          <a:lstStyle/>
          <a:p>
            <a:r>
              <a:rPr lang="cs-CZ" sz="1200" dirty="0" smtClean="0"/>
              <a:t>*https</a:t>
            </a:r>
            <a:r>
              <a:rPr lang="cs-CZ" sz="1200" dirty="0"/>
              <a:t>://www.forbes.com/sites/tendayiviki/2017/08/08/the-10-characteristics-of-a-future-facing-company/#4c1c9f9918b5</a:t>
            </a:r>
          </a:p>
        </p:txBody>
      </p:sp>
    </p:spTree>
    <p:extLst>
      <p:ext uri="{BB962C8B-B14F-4D97-AF65-F5344CB8AC3E}">
        <p14:creationId xmlns:p14="http://schemas.microsoft.com/office/powerpoint/2010/main" val="387019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327921" cy="523220"/>
          </a:xfrm>
          <a:prstGeom prst="rect">
            <a:avLst/>
          </a:prstGeom>
        </p:spPr>
        <p:txBody>
          <a:bodyPr wrap="none">
            <a:spAutoFit/>
          </a:bodyPr>
          <a:lstStyle/>
          <a:p>
            <a:pPr lvl="0">
              <a:defRPr/>
            </a:pPr>
            <a:r>
              <a:rPr lang="en-US" sz="2800" b="1" kern="0" dirty="0" smtClean="0">
                <a:latin typeface="Times New Roman"/>
                <a:ea typeface="+mj-ea"/>
                <a:cs typeface="+mj-cs"/>
              </a:rPr>
              <a:t>The </a:t>
            </a:r>
            <a:r>
              <a:rPr lang="en-US" sz="2800" b="1" kern="0" dirty="0">
                <a:latin typeface="Times New Roman"/>
                <a:ea typeface="+mj-ea"/>
                <a:cs typeface="+mj-cs"/>
              </a:rPr>
              <a:t>10 Characteristics </a:t>
            </a:r>
            <a:r>
              <a:rPr lang="cs-CZ" sz="2800" b="1" kern="0" dirty="0">
                <a:latin typeface="Times New Roman"/>
              </a:rPr>
              <a:t>o</a:t>
            </a:r>
            <a:r>
              <a:rPr lang="en-US" sz="2800" b="1" kern="0" dirty="0">
                <a:latin typeface="Times New Roman"/>
              </a:rPr>
              <a:t>f </a:t>
            </a:r>
            <a:r>
              <a:rPr lang="cs-CZ" sz="2800" b="1" kern="0" dirty="0">
                <a:latin typeface="Times New Roman"/>
              </a:rPr>
              <a:t>a</a:t>
            </a:r>
            <a:r>
              <a:rPr lang="en-US" sz="2800" b="1" kern="0" dirty="0" smtClean="0">
                <a:latin typeface="Times New Roman"/>
                <a:ea typeface="+mj-ea"/>
                <a:cs typeface="+mj-cs"/>
              </a:rPr>
              <a:t> </a:t>
            </a:r>
            <a:r>
              <a:rPr lang="en-US" sz="2800" b="1" kern="0" dirty="0">
                <a:latin typeface="Times New Roman"/>
                <a:ea typeface="+mj-ea"/>
                <a:cs typeface="+mj-cs"/>
              </a:rPr>
              <a:t>Future Facing </a:t>
            </a:r>
            <a:r>
              <a:rPr lang="en-US" sz="2800" b="1" kern="0" dirty="0" smtClean="0">
                <a:latin typeface="Times New Roman"/>
                <a:ea typeface="+mj-ea"/>
                <a:cs typeface="+mj-cs"/>
              </a:rPr>
              <a:t>Company</a:t>
            </a:r>
            <a:r>
              <a:rPr lang="cs-CZ" sz="2400" b="1" kern="0" dirty="0" smtClean="0">
                <a:latin typeface="Times New Roman"/>
                <a:ea typeface="+mj-ea"/>
                <a:cs typeface="+mj-cs"/>
              </a:rPr>
              <a:t>*</a:t>
            </a: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latin typeface="Times New Roman" panose="02020603050405020304" pitchFamily="18" charset="0"/>
                <a:cs typeface="Times New Roman" panose="02020603050405020304" pitchFamily="18" charset="0"/>
              </a:rPr>
              <a:t>Innovation Accounting</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a traditional company, all investment decisions are based on business plans with five year revenue projections. This often results in large investments that are made on a few big projects. A future facing company understands that the future is unknowable, especially for transformational innovation. As such, they make a lot of little bets using incremental investing. This process allows the company to make small bets on many ideas and only double-down investment on those ideas that demonstrate traction. Innovation accounting, along with a good innovation framework, provide innovation teams with sufficient resources to do the right things at the right time.  Managers can then ask the right questions to track progress and make incremental investment decisions when they are needed. </a:t>
            </a:r>
            <a:endParaRPr lang="cs-CZ" sz="20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Lean Startup</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future facing company uses iterative customer-centric product development processes. Innovation accounting can only be effective if innovation teams are able to provide the evidence that informs investment decision making. Using lean startup methods helps teams identify and test their riskiest assumptions, by getting outside the building and meeting with real customers. This build-measure-learn loop helps teams make products people want. </a:t>
            </a:r>
            <a:endParaRPr lang="en-GB"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85034"/>
            <a:ext cx="11570491" cy="276999"/>
          </a:xfrm>
          <a:prstGeom prst="rect">
            <a:avLst/>
          </a:prstGeom>
          <a:noFill/>
        </p:spPr>
        <p:txBody>
          <a:bodyPr wrap="square" rtlCol="0">
            <a:spAutoFit/>
          </a:bodyPr>
          <a:lstStyle/>
          <a:p>
            <a:r>
              <a:rPr lang="cs-CZ" sz="1200" dirty="0" smtClean="0"/>
              <a:t>*https</a:t>
            </a:r>
            <a:r>
              <a:rPr lang="cs-CZ" sz="1200" dirty="0"/>
              <a:t>://www.forbes.com/sites/tendayiviki/2017/08/08/the-10-characteristics-of-a-future-facing-company/#4c1c9f9918b5</a:t>
            </a:r>
          </a:p>
        </p:txBody>
      </p:sp>
    </p:spTree>
    <p:extLst>
      <p:ext uri="{BB962C8B-B14F-4D97-AF65-F5344CB8AC3E}">
        <p14:creationId xmlns:p14="http://schemas.microsoft.com/office/powerpoint/2010/main" val="1599885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327921" cy="523220"/>
          </a:xfrm>
          <a:prstGeom prst="rect">
            <a:avLst/>
          </a:prstGeom>
        </p:spPr>
        <p:txBody>
          <a:bodyPr wrap="none">
            <a:spAutoFit/>
          </a:bodyPr>
          <a:lstStyle/>
          <a:p>
            <a:pPr lvl="0">
              <a:defRPr/>
            </a:pPr>
            <a:r>
              <a:rPr lang="en-US" sz="2800" b="1" kern="0" dirty="0" smtClean="0">
                <a:latin typeface="Times New Roman"/>
                <a:ea typeface="+mj-ea"/>
                <a:cs typeface="+mj-cs"/>
              </a:rPr>
              <a:t>The </a:t>
            </a:r>
            <a:r>
              <a:rPr lang="en-US" sz="2800" b="1" kern="0" dirty="0">
                <a:latin typeface="Times New Roman"/>
                <a:ea typeface="+mj-ea"/>
                <a:cs typeface="+mj-cs"/>
              </a:rPr>
              <a:t>10 Characteristics </a:t>
            </a:r>
            <a:r>
              <a:rPr lang="cs-CZ" sz="2800" b="1" kern="0" dirty="0">
                <a:latin typeface="Times New Roman"/>
              </a:rPr>
              <a:t>o</a:t>
            </a:r>
            <a:r>
              <a:rPr lang="en-US" sz="2800" b="1" kern="0" dirty="0">
                <a:latin typeface="Times New Roman"/>
              </a:rPr>
              <a:t>f </a:t>
            </a:r>
            <a:r>
              <a:rPr lang="cs-CZ" sz="2800" b="1" kern="0" dirty="0">
                <a:latin typeface="Times New Roman"/>
              </a:rPr>
              <a:t>a</a:t>
            </a:r>
            <a:r>
              <a:rPr lang="en-US" sz="2800" b="1" kern="0" dirty="0" smtClean="0">
                <a:latin typeface="Times New Roman"/>
                <a:ea typeface="+mj-ea"/>
                <a:cs typeface="+mj-cs"/>
              </a:rPr>
              <a:t> </a:t>
            </a:r>
            <a:r>
              <a:rPr lang="en-US" sz="2800" b="1" kern="0" dirty="0">
                <a:latin typeface="Times New Roman"/>
                <a:ea typeface="+mj-ea"/>
                <a:cs typeface="+mj-cs"/>
              </a:rPr>
              <a:t>Future Facing </a:t>
            </a:r>
            <a:r>
              <a:rPr lang="en-US" sz="2800" b="1" kern="0" dirty="0" smtClean="0">
                <a:latin typeface="Times New Roman"/>
                <a:ea typeface="+mj-ea"/>
                <a:cs typeface="+mj-cs"/>
              </a:rPr>
              <a:t>Company</a:t>
            </a:r>
            <a:r>
              <a:rPr lang="cs-CZ" sz="2400" b="1" kern="0" dirty="0" smtClean="0">
                <a:latin typeface="Times New Roman"/>
                <a:ea typeface="+mj-ea"/>
                <a:cs typeface="+mj-cs"/>
              </a:rPr>
              <a:t>*</a:t>
            </a:r>
            <a:endParaRPr kumimoji="0" lang="en-GB" sz="1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18483"/>
            <a:ext cx="9922995"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latin typeface="Times New Roman" panose="02020603050405020304" pitchFamily="18" charset="0"/>
                <a:cs typeface="Times New Roman" panose="02020603050405020304" pitchFamily="18" charset="0"/>
              </a:rPr>
              <a:t>Cross-Functional Teams</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Most </a:t>
            </a:r>
            <a:r>
              <a:rPr lang="en-US" sz="2000" dirty="0">
                <a:latin typeface="Times New Roman" panose="02020603050405020304" pitchFamily="18" charset="0"/>
                <a:cs typeface="Times New Roman" panose="02020603050405020304" pitchFamily="18" charset="0"/>
              </a:rPr>
              <a:t>traditional companies are organized in </a:t>
            </a:r>
            <a:r>
              <a:rPr lang="en-US" sz="2000" dirty="0" err="1">
                <a:latin typeface="Times New Roman" panose="02020603050405020304" pitchFamily="18" charset="0"/>
                <a:cs typeface="Times New Roman" panose="02020603050405020304" pitchFamily="18" charset="0"/>
              </a:rPr>
              <a:t>siloed</a:t>
            </a:r>
            <a:r>
              <a:rPr lang="en-US" sz="2000" dirty="0">
                <a:latin typeface="Times New Roman" panose="02020603050405020304" pitchFamily="18" charset="0"/>
                <a:cs typeface="Times New Roman" panose="02020603050405020304" pitchFamily="18" charset="0"/>
              </a:rPr>
              <a:t> departments. Marketing, HR, Finance, Technology and other departments all work separately using handoffs and memos to collaborate. A future facing company understands that innovation requires cross-functional collaboration. As such, they create innovation teams that are made up of people from various departments working together. No handoffs and no memos; knowledge and learnings are shared in real time.</a:t>
            </a:r>
            <a:r>
              <a:rPr lang="en-US" sz="2000" b="1" dirty="0">
                <a:latin typeface="Times New Roman" panose="02020603050405020304" pitchFamily="18" charset="0"/>
                <a:cs typeface="Times New Roman" panose="02020603050405020304" pitchFamily="18" charset="0"/>
              </a:rPr>
              <a:t> </a:t>
            </a:r>
            <a:endParaRPr lang="cs-CZ" sz="20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Less Hierarchy</a:t>
            </a:r>
            <a:endParaRPr lang="cs-CZ"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future facing organization is less hierarchical than a traditional company. While there may be managers, employees are empowered to make decisions because they are closest to the customers. There is also less distance between the executives and the customer facing parts of the organization. This allows leaders to be able to get a sense of customers needs without the filtered layers of middle managers. </a:t>
            </a:r>
            <a:endParaRPr lang="en-GB"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85034"/>
            <a:ext cx="11570491" cy="276999"/>
          </a:xfrm>
          <a:prstGeom prst="rect">
            <a:avLst/>
          </a:prstGeom>
          <a:noFill/>
        </p:spPr>
        <p:txBody>
          <a:bodyPr wrap="square" rtlCol="0">
            <a:spAutoFit/>
          </a:bodyPr>
          <a:lstStyle/>
          <a:p>
            <a:r>
              <a:rPr lang="cs-CZ" sz="1200" dirty="0" smtClean="0"/>
              <a:t>*https</a:t>
            </a:r>
            <a:r>
              <a:rPr lang="cs-CZ" sz="1200" dirty="0"/>
              <a:t>://www.forbes.com/sites/tendayiviki/2017/08/08/the-10-characteristics-of-a-future-facing-company/#4c1c9f9918b5</a:t>
            </a:r>
          </a:p>
        </p:txBody>
      </p:sp>
    </p:spTree>
    <p:extLst>
      <p:ext uri="{BB962C8B-B14F-4D97-AF65-F5344CB8AC3E}">
        <p14:creationId xmlns:p14="http://schemas.microsoft.com/office/powerpoint/2010/main" val="26913447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4562</Words>
  <Application>Microsoft Office PowerPoint</Application>
  <PresentationFormat>Širokoúhlá obrazovka</PresentationFormat>
  <Paragraphs>294</Paragraphs>
  <Slides>36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Calibri</vt:lpstr>
      <vt:lpstr>Calibri Light</vt:lpstr>
      <vt:lpstr>Times New Roman</vt:lpstr>
      <vt:lpstr>Motiv Office</vt:lpstr>
      <vt:lpstr>Management information systems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Petr Suchanek</cp:lastModifiedBy>
  <cp:revision>111</cp:revision>
  <dcterms:created xsi:type="dcterms:W3CDTF">2016-11-25T20:36:16Z</dcterms:created>
  <dcterms:modified xsi:type="dcterms:W3CDTF">2017-09-03T11:55:36Z</dcterms:modified>
</cp:coreProperties>
</file>