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0" r:id="rId4"/>
    <p:sldId id="257" r:id="rId5"/>
    <p:sldId id="258" r:id="rId6"/>
    <p:sldId id="259" r:id="rId7"/>
    <p:sldId id="26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04" y="6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4" Type="http://schemas.openxmlformats.org/officeDocument/2006/relationships/image" Target="../media/image6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8516D-6572-4335-957F-A0EA7C5362E8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7E7BD-6099-4E84-9D7D-0F9518F249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9EAC1-B959-4769-9C3B-BC1D825540E2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C964B-E00B-42A1-810A-C83A3B06F42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665E4-01F1-4E97-A628-15CE12DF36A4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36B85-6408-41ED-88B9-9C34EAE35D7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44A64-C3B1-4E10-93F6-9B1DB9F69AA2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C493C-BC37-45BB-A156-C4E53CA9CA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CD06B-C3E1-4C37-99FB-59989139D6C1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1FAA3-B8B4-40C4-A857-BE34454C46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117FA-4E45-4967-85A9-0AFB4AE539E6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EFF2E-0181-4101-8BB1-742E89C2E8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C863D-B145-41F5-B010-3500CB565CDB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1B567-721C-4F05-9E13-ADC03E0A9E7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0B71B-623F-4385-B76A-9DA2FD10A445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15CE5-4A8D-4914-974B-B3BDD834E6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9C5CB-5299-4950-9C04-12B4783C711D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21032-8DA8-4512-B478-BFE2602F82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18DCF-B894-417E-A0DE-BB032CC7C040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FE8F6-412B-469C-B687-5D08303363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63CBB-EED2-4990-9D3A-467270C63319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D003D-F037-4025-BFE4-D6FAC3EDF2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CE7E4-4E47-4C9A-9A15-8DB6C6E97BFC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3A606-EFFF-4F8F-B82F-7DFB22E0F29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C3A21-1715-4DED-B2FF-000E4E9D5635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32D6F-D243-4F2B-842D-FCDBD0F00F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DF0AB-F950-41B3-9ADB-404E9E473C62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F5DB2-BAEC-4C50-AA29-5F3BAA1865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91E23-4BCF-40E2-A220-F53B622F5A8D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013ED-5FEA-4DE4-AF39-30FD3339EF6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0C797-1962-42FF-BBFC-27BA70B50DE8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0AB3F-1C2B-4295-AD1F-92A4E754858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A4489-73C4-4215-B7E0-8BFD707D87D7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B791A-19BD-4056-9047-DB19D719321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014B0-404D-41E9-AFD4-58B84F886EB5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986D8-4258-4D00-B28E-5B0FCD7CD6B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FE14D-DC29-4249-9F27-A52939651754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B80DB-ADB4-4785-B5E1-0577F8C5DDF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65B77-D9E1-4547-9E75-7A87508E1A48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F5D6D-04D7-422F-A612-CF4FEB2DE55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A6A4E-0020-484E-9537-2313C55C857D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79F22-B514-4054-A89B-0D29EDA3FBF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DB1AE-09E9-44C5-9DDF-A7670C130240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2C359-409D-455B-9ED8-343E8D8724F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9A31F4-56F4-47E1-9289-4EA5426F7D17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0E48579-57EF-4BDB-AE49-A6DB6EA4AA6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6E8AE05-994C-4159-A91F-C54A7B87CF0D}" type="datetimeFigureOut">
              <a:rPr lang="cs-CZ"/>
              <a:pPr>
                <a:defRPr/>
              </a:pPr>
              <a:t>16.04.2021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422F0CC-945A-4F0C-8E66-A97E6CD8E0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0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5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9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62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0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/>
              <a:t>Mgr</a:t>
            </a:r>
            <a:r>
              <a:rPr lang="en-GB" altLang="cs-CZ"/>
              <a:t>. </a:t>
            </a:r>
            <a:r>
              <a:rPr lang="cs-CZ" altLang="cs-CZ"/>
              <a:t>Jiří Mazurek</a:t>
            </a:r>
            <a:r>
              <a:rPr lang="en-GB" altLang="cs-CZ"/>
              <a:t>, Ph.D.</a:t>
            </a:r>
          </a:p>
          <a:p>
            <a:pPr algn="ctr"/>
            <a:r>
              <a:rPr lang="cs-CZ" altLang="cs-CZ"/>
              <a:t>Mathematics in Economics</a:t>
            </a:r>
            <a:r>
              <a:rPr lang="en-GB" altLang="cs-CZ"/>
              <a:t>/</a:t>
            </a:r>
            <a:r>
              <a:rPr lang="cs-CZ" altLang="cs-CZ"/>
              <a:t>PMAT</a:t>
            </a:r>
            <a:endParaRPr lang="en-GB" altLang="cs-CZ"/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532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Extremes of a function of two real variables</a:t>
            </a:r>
            <a:endParaRPr lang="en-GB" altLang="cs-CZ" sz="2400" b="1"/>
          </a:p>
          <a:p>
            <a:pPr algn="ctr"/>
            <a:r>
              <a:rPr lang="cs-CZ" altLang="cs-CZ" sz="2400" b="1"/>
              <a:t> - Problem 3 – cont.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5532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5326" name="Text Box 5"/>
          <p:cNvSpPr txBox="1">
            <a:spLocks noChangeArrowheads="1"/>
          </p:cNvSpPr>
          <p:nvPr/>
        </p:nvSpPr>
        <p:spPr bwMode="auto">
          <a:xfrm>
            <a:off x="906463" y="2020888"/>
            <a:ext cx="6743700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Now we compute all second derivatives and hessian: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Because D</a:t>
            </a:r>
            <a:r>
              <a:rPr lang="cs-CZ" sz="1400"/>
              <a:t>2 </a:t>
            </a:r>
            <a:r>
              <a:rPr lang="cs-CZ" sz="2200"/>
              <a:t>= </a:t>
            </a:r>
            <a:r>
              <a:rPr lang="en-US" sz="2200"/>
              <a:t>0, </a:t>
            </a:r>
            <a:r>
              <a:rPr lang="cs-CZ" sz="2200"/>
              <a:t>We cannot decide the nature</a:t>
            </a:r>
            <a:r>
              <a:rPr lang="en-US" sz="2200"/>
              <a:t> </a:t>
            </a:r>
            <a:r>
              <a:rPr lang="cs-CZ" sz="2200"/>
              <a:t>of </a:t>
            </a:r>
            <a:r>
              <a:rPr lang="en-US" sz="2200"/>
              <a:t>C</a:t>
            </a:r>
            <a:r>
              <a:rPr lang="cs-CZ" sz="2200"/>
              <a:t>.</a:t>
            </a:r>
            <a:r>
              <a:rPr lang="en-US" sz="2200"/>
              <a:t> </a:t>
            </a:r>
            <a:endParaRPr lang="cs-CZ" sz="2200"/>
          </a:p>
          <a:p>
            <a:r>
              <a:rPr lang="cs-CZ" sz="2200"/>
              <a:t>But how do we know it is certainly a minimum? </a:t>
            </a:r>
            <a:r>
              <a:rPr lang="cs-CZ"/>
              <a:t> </a:t>
            </a:r>
          </a:p>
        </p:txBody>
      </p:sp>
      <p:sp>
        <p:nvSpPr>
          <p:cNvPr id="55327" name="Rectangle 6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28" name="Rectangle 7"/>
          <p:cNvSpPr>
            <a:spLocks noChangeArrowheads="1"/>
          </p:cNvSpPr>
          <p:nvPr/>
        </p:nvSpPr>
        <p:spPr bwMode="auto">
          <a:xfrm>
            <a:off x="1658938" y="3643313"/>
            <a:ext cx="1239837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5329" name="Rectangle 8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5330" name="Rectangle 9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3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32" name="Rectangle 12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3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3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3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14" name="Object 18"/>
          <p:cNvGraphicFramePr>
            <a:graphicFrameLocks noChangeAspect="1"/>
          </p:cNvGraphicFramePr>
          <p:nvPr/>
        </p:nvGraphicFramePr>
        <p:xfrm>
          <a:off x="1328738" y="2516188"/>
          <a:ext cx="1252537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8" name="Equation" r:id="rId3" imgW="749300" imgH="419100" progId="Equation.DSMT4">
                  <p:embed/>
                </p:oleObj>
              </mc:Choice>
              <mc:Fallback>
                <p:oleObj name="Equation" r:id="rId3" imgW="749300" imgH="419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2516188"/>
                        <a:ext cx="1252537" cy="706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36" name="Rectangle 21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16" name="Object 20"/>
          <p:cNvGraphicFramePr>
            <a:graphicFrameLocks noChangeAspect="1"/>
          </p:cNvGraphicFramePr>
          <p:nvPr/>
        </p:nvGraphicFramePr>
        <p:xfrm>
          <a:off x="3052763" y="2590800"/>
          <a:ext cx="107315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9" name="Equation" r:id="rId5" imgW="736600" imgH="457200" progId="Equation.DSMT4">
                  <p:embed/>
                </p:oleObj>
              </mc:Choice>
              <mc:Fallback>
                <p:oleObj name="Equation" r:id="rId5" imgW="736600" imgH="457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2763" y="2590800"/>
                        <a:ext cx="107315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37" name="Rectangle 2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18" name="Object 22"/>
          <p:cNvGraphicFramePr>
            <a:graphicFrameLocks noChangeAspect="1"/>
          </p:cNvGraphicFramePr>
          <p:nvPr/>
        </p:nvGraphicFramePr>
        <p:xfrm>
          <a:off x="4770438" y="2552700"/>
          <a:ext cx="900112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0" name="Equation" r:id="rId7" imgW="583947" imgH="444307" progId="Equation.DSMT4">
                  <p:embed/>
                </p:oleObj>
              </mc:Choice>
              <mc:Fallback>
                <p:oleObj name="Equation" r:id="rId7" imgW="583947" imgH="444307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0438" y="2552700"/>
                        <a:ext cx="900112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38" name="Rectangle 2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20" name="Object 24"/>
          <p:cNvGraphicFramePr>
            <a:graphicFrameLocks noChangeAspect="1"/>
          </p:cNvGraphicFramePr>
          <p:nvPr/>
        </p:nvGraphicFramePr>
        <p:xfrm>
          <a:off x="2867025" y="3478213"/>
          <a:ext cx="135731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1" name="Equation" r:id="rId9" imgW="914400" imgH="482600" progId="Equation.DSMT4">
                  <p:embed/>
                </p:oleObj>
              </mc:Choice>
              <mc:Fallback>
                <p:oleObj name="Equation" r:id="rId9" imgW="914400" imgH="4826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3478213"/>
                        <a:ext cx="1357313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3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22" name="Object 26"/>
          <p:cNvGraphicFramePr>
            <a:graphicFrameLocks noChangeAspect="1"/>
          </p:cNvGraphicFramePr>
          <p:nvPr/>
        </p:nvGraphicFramePr>
        <p:xfrm>
          <a:off x="5599113" y="3368675"/>
          <a:ext cx="703262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2" name="Equation" r:id="rId11" imgW="469900" imgH="457200" progId="Equation.DSMT4">
                  <p:embed/>
                </p:oleObj>
              </mc:Choice>
              <mc:Fallback>
                <p:oleObj name="Equation" r:id="rId11" imgW="469900" imgH="4572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3368675"/>
                        <a:ext cx="703262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40" name="Rectangle 28"/>
          <p:cNvSpPr>
            <a:spLocks noChangeArrowheads="1"/>
          </p:cNvSpPr>
          <p:nvPr/>
        </p:nvSpPr>
        <p:spPr bwMode="auto">
          <a:xfrm>
            <a:off x="4562475" y="3490913"/>
            <a:ext cx="11080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(C)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634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 4</a:t>
            </a:r>
            <a:endParaRPr lang="en-GB" altLang="cs-CZ" sz="2400" b="1"/>
          </a:p>
        </p:txBody>
      </p:sp>
      <p:sp>
        <p:nvSpPr>
          <p:cNvPr id="5634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6346" name="Text Box 5"/>
          <p:cNvSpPr txBox="1">
            <a:spLocks noChangeArrowheads="1"/>
          </p:cNvSpPr>
          <p:nvPr/>
        </p:nvSpPr>
        <p:spPr bwMode="auto">
          <a:xfrm>
            <a:off x="746125" y="2047875"/>
            <a:ext cx="7743825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maximum of the revenue function: </a:t>
            </a:r>
            <a:r>
              <a:rPr lang="en-US" sz="2200"/>
              <a:t>     </a:t>
            </a:r>
            <a:r>
              <a:rPr lang="cs-CZ" sz="2200"/>
              <a:t>                       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r>
              <a:rPr lang="cs-CZ" sz="2200"/>
              <a:t>We start with the first derivatives: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Both derivatives must be 0, which yields the critical point</a:t>
            </a:r>
          </a:p>
          <a:p>
            <a:r>
              <a:rPr lang="cs-CZ"/>
              <a:t> </a:t>
            </a:r>
            <a:r>
              <a:rPr lang="cs-CZ" sz="2200" i="1"/>
              <a:t>C</a:t>
            </a:r>
            <a:r>
              <a:rPr lang="cs-CZ" sz="2200"/>
              <a:t> [12.5,2].</a:t>
            </a:r>
            <a:r>
              <a:rPr lang="cs-CZ"/>
              <a:t> </a:t>
            </a:r>
            <a:endParaRPr lang="cs-CZ" sz="2200"/>
          </a:p>
          <a:p>
            <a:endParaRPr lang="cs-CZ" sz="2200"/>
          </a:p>
        </p:txBody>
      </p:sp>
      <p:sp>
        <p:nvSpPr>
          <p:cNvPr id="56347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4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49" name="Rectangle 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50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51" name="Rectangle 10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5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53" name="Rectangle 1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5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5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56" name="Rectangle 19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6338" name="Object 18"/>
          <p:cNvGraphicFramePr>
            <a:graphicFrameLocks noChangeAspect="1"/>
          </p:cNvGraphicFramePr>
          <p:nvPr/>
        </p:nvGraphicFramePr>
        <p:xfrm>
          <a:off x="2482850" y="2546350"/>
          <a:ext cx="371792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2" name="Equation" r:id="rId3" imgW="2336800" imgH="241300" progId="Equation.DSMT4">
                  <p:embed/>
                </p:oleObj>
              </mc:Choice>
              <mc:Fallback>
                <p:oleObj name="Equation" r:id="rId3" imgW="2336800" imgH="2413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50" y="2546350"/>
                        <a:ext cx="3717925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57" name="Rectangle 2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6340" name="Object 20"/>
          <p:cNvGraphicFramePr>
            <a:graphicFrameLocks noChangeAspect="1"/>
          </p:cNvGraphicFramePr>
          <p:nvPr/>
        </p:nvGraphicFramePr>
        <p:xfrm>
          <a:off x="1254125" y="4251325"/>
          <a:ext cx="21780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3" name="Equation" r:id="rId5" imgW="1459866" imgH="431613" progId="Equation.DSMT4">
                  <p:embed/>
                </p:oleObj>
              </mc:Choice>
              <mc:Fallback>
                <p:oleObj name="Equation" r:id="rId5" imgW="1459866" imgH="43161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4251325"/>
                        <a:ext cx="2178050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58" name="Rectangle 2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6342" name="Object 22"/>
          <p:cNvGraphicFramePr>
            <a:graphicFrameLocks noChangeAspect="1"/>
          </p:cNvGraphicFramePr>
          <p:nvPr/>
        </p:nvGraphicFramePr>
        <p:xfrm>
          <a:off x="4921250" y="4260850"/>
          <a:ext cx="2100263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54" name="Equation" r:id="rId7" imgW="1524000" imgH="431800" progId="Equation.DSMT4">
                  <p:embed/>
                </p:oleObj>
              </mc:Choice>
              <mc:Fallback>
                <p:oleObj name="Equation" r:id="rId7" imgW="1524000" imgH="4318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260850"/>
                        <a:ext cx="2100263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737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 4 – cont.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5737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7375" name="Text Box 5"/>
          <p:cNvSpPr txBox="1">
            <a:spLocks noChangeArrowheads="1"/>
          </p:cNvSpPr>
          <p:nvPr/>
        </p:nvSpPr>
        <p:spPr bwMode="auto">
          <a:xfrm>
            <a:off x="906463" y="2020888"/>
            <a:ext cx="6743700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Now we compute all second derivatives and hessian: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Because D</a:t>
            </a:r>
            <a:r>
              <a:rPr lang="cs-CZ" sz="1400"/>
              <a:t>2 </a:t>
            </a:r>
            <a:r>
              <a:rPr lang="en-US" sz="2200"/>
              <a:t>&gt;</a:t>
            </a:r>
            <a:r>
              <a:rPr lang="cs-CZ" sz="2200"/>
              <a:t> </a:t>
            </a:r>
            <a:r>
              <a:rPr lang="en-US" sz="2200"/>
              <a:t>0, </a:t>
            </a:r>
            <a:r>
              <a:rPr lang="cs-CZ" sz="2200"/>
              <a:t>we have an extreme.</a:t>
            </a:r>
            <a:r>
              <a:rPr lang="en-US" sz="2200"/>
              <a:t> </a:t>
            </a:r>
            <a:endParaRPr lang="cs-CZ" sz="2200"/>
          </a:p>
          <a:p>
            <a:r>
              <a:rPr lang="cs-CZ" sz="2200"/>
              <a:t>Because D</a:t>
            </a:r>
            <a:r>
              <a:rPr lang="cs-CZ" sz="1400"/>
              <a:t>1</a:t>
            </a:r>
            <a:r>
              <a:rPr lang="cs-CZ" sz="2200"/>
              <a:t> </a:t>
            </a:r>
            <a:r>
              <a:rPr lang="en-US" sz="2200"/>
              <a:t>&lt;0, we have a maximum.</a:t>
            </a:r>
          </a:p>
          <a:p>
            <a:endParaRPr lang="cs-CZ" sz="2200"/>
          </a:p>
        </p:txBody>
      </p:sp>
      <p:sp>
        <p:nvSpPr>
          <p:cNvPr id="57376" name="Rectangle 6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77" name="Rectangle 7"/>
          <p:cNvSpPr>
            <a:spLocks noChangeArrowheads="1"/>
          </p:cNvSpPr>
          <p:nvPr/>
        </p:nvSpPr>
        <p:spPr bwMode="auto">
          <a:xfrm>
            <a:off x="1697038" y="2974975"/>
            <a:ext cx="12398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7378" name="Rectangle 8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7379" name="Rectangle 9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1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6" name="Rectangle 1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7" name="Rectangle 20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89" name="Rectangle 24"/>
          <p:cNvSpPr>
            <a:spLocks noChangeArrowheads="1"/>
          </p:cNvSpPr>
          <p:nvPr/>
        </p:nvSpPr>
        <p:spPr bwMode="auto">
          <a:xfrm>
            <a:off x="4487863" y="3038475"/>
            <a:ext cx="11080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(C)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7390" name="Rectangle 2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7369" name="Object 25"/>
          <p:cNvGraphicFramePr>
            <a:graphicFrameLocks noChangeAspect="1"/>
          </p:cNvGraphicFramePr>
          <p:nvPr/>
        </p:nvGraphicFramePr>
        <p:xfrm>
          <a:off x="2949575" y="2814638"/>
          <a:ext cx="1268413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8" name="Equation" r:id="rId3" imgW="723586" imgH="457002" progId="Equation.DSMT4">
                  <p:embed/>
                </p:oleObj>
              </mc:Choice>
              <mc:Fallback>
                <p:oleObj name="Equation" r:id="rId3" imgW="723586" imgH="457002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575" y="2814638"/>
                        <a:ext cx="1268413" cy="80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71" name="Object 27"/>
          <p:cNvGraphicFramePr>
            <a:graphicFrameLocks noChangeAspect="1"/>
          </p:cNvGraphicFramePr>
          <p:nvPr/>
        </p:nvGraphicFramePr>
        <p:xfrm>
          <a:off x="5561013" y="2832100"/>
          <a:ext cx="1268412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9" name="Equation" r:id="rId5" imgW="723586" imgH="457002" progId="Equation.DSMT4">
                  <p:embed/>
                </p:oleObj>
              </mc:Choice>
              <mc:Fallback>
                <p:oleObj name="Equation" r:id="rId5" imgW="723586" imgH="457002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013" y="2832100"/>
                        <a:ext cx="1268412" cy="801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840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cs-CZ" sz="2400" b="1" dirty="0"/>
              <a:t>Problems to solve </a:t>
            </a:r>
            <a:r>
              <a:rPr lang="en-US" altLang="cs-CZ" sz="2400" b="1" dirty="0" smtClean="0"/>
              <a:t>– 1</a:t>
            </a:r>
            <a:r>
              <a:rPr lang="cs-CZ" altLang="cs-CZ" sz="2400" b="1" dirty="0" smtClean="0"/>
              <a:t> (</a:t>
            </a:r>
            <a:r>
              <a:rPr lang="cs-CZ" altLang="cs-CZ" sz="2400" b="1" dirty="0" err="1" smtClean="0"/>
              <a:t>Assignment</a:t>
            </a:r>
            <a:r>
              <a:rPr lang="cs-CZ" altLang="cs-CZ" sz="2400" b="1" dirty="0" smtClean="0"/>
              <a:t> 7)</a:t>
            </a:r>
            <a:endParaRPr lang="en-GB" altLang="cs-CZ" sz="2400" b="1" dirty="0"/>
          </a:p>
          <a:p>
            <a:pPr algn="ctr"/>
            <a:endParaRPr lang="en-GB" altLang="cs-CZ" sz="2400" b="1" dirty="0"/>
          </a:p>
        </p:txBody>
      </p:sp>
      <p:sp>
        <p:nvSpPr>
          <p:cNvPr id="5840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Find extremes of the following functions</a:t>
            </a:r>
            <a:r>
              <a:rPr lang="cs-CZ" altLang="cs-CZ" sz="2200" dirty="0"/>
              <a:t>: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 dirty="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 dirty="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 dirty="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 dirty="0"/>
          </a:p>
          <a:p>
            <a:pPr marL="342900" indent="-342900">
              <a:buFont typeface="Arial" charset="0"/>
              <a:buNone/>
            </a:pPr>
            <a:r>
              <a:rPr lang="en-GB" altLang="cs-CZ" sz="2200" dirty="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 dirty="0"/>
          </a:p>
        </p:txBody>
      </p:sp>
      <p:sp>
        <p:nvSpPr>
          <p:cNvPr id="58403" name="Rectangle 6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4" name="Rectangle 8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8405" name="Rectangle 9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7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2" name="Rectangle 16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3" name="Rectangle 17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5" name="Rectangle 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16" name="Rectangle 24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1" name="Object 23"/>
          <p:cNvGraphicFramePr>
            <a:graphicFrameLocks noChangeAspect="1"/>
          </p:cNvGraphicFramePr>
          <p:nvPr/>
        </p:nvGraphicFramePr>
        <p:xfrm>
          <a:off x="546100" y="2122488"/>
          <a:ext cx="2568575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5" name="Equation" r:id="rId3" imgW="1651000" imgH="254000" progId="Equation.DSMT4">
                  <p:embed/>
                </p:oleObj>
              </mc:Choice>
              <mc:Fallback>
                <p:oleObj name="Equation" r:id="rId3" imgW="1651000" imgH="254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122488"/>
                        <a:ext cx="2568575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1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3" name="Object 25"/>
          <p:cNvGraphicFramePr>
            <a:graphicFrameLocks noChangeAspect="1"/>
          </p:cNvGraphicFramePr>
          <p:nvPr/>
        </p:nvGraphicFramePr>
        <p:xfrm>
          <a:off x="688975" y="2667000"/>
          <a:ext cx="233045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6" name="Equation" r:id="rId5" imgW="1270000" imgH="228600" progId="Equation.DSMT4">
                  <p:embed/>
                </p:oleObj>
              </mc:Choice>
              <mc:Fallback>
                <p:oleObj name="Equation" r:id="rId5" imgW="1270000" imgH="2286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2667000"/>
                        <a:ext cx="233045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1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5" name="Object 27"/>
          <p:cNvGraphicFramePr>
            <a:graphicFrameLocks noChangeAspect="1"/>
          </p:cNvGraphicFramePr>
          <p:nvPr/>
        </p:nvGraphicFramePr>
        <p:xfrm>
          <a:off x="622300" y="3214688"/>
          <a:ext cx="31686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7" name="Equation" r:id="rId7" imgW="1942257" imgH="266584" progId="Equation.DSMT4">
                  <p:embed/>
                </p:oleObj>
              </mc:Choice>
              <mc:Fallback>
                <p:oleObj name="Equation" r:id="rId7" imgW="1942257" imgH="266584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3214688"/>
                        <a:ext cx="316865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19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7" name="Object 29"/>
          <p:cNvGraphicFramePr>
            <a:graphicFrameLocks noChangeAspect="1"/>
          </p:cNvGraphicFramePr>
          <p:nvPr/>
        </p:nvGraphicFramePr>
        <p:xfrm>
          <a:off x="658813" y="3844925"/>
          <a:ext cx="2700337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8" name="Equation" r:id="rId9" imgW="1663700" imgH="419100" progId="Equation.DSMT4">
                  <p:embed/>
                </p:oleObj>
              </mc:Choice>
              <mc:Fallback>
                <p:oleObj name="Equation" r:id="rId9" imgW="1663700" imgH="4191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3" y="3844925"/>
                        <a:ext cx="2700337" cy="68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2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9" name="Object 31"/>
          <p:cNvGraphicFramePr>
            <a:graphicFrameLocks noChangeAspect="1"/>
          </p:cNvGraphicFramePr>
          <p:nvPr/>
        </p:nvGraphicFramePr>
        <p:xfrm>
          <a:off x="622300" y="4619625"/>
          <a:ext cx="13382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9" name="Equation" r:id="rId11" imgW="787400" imgH="228600" progId="Equation.DSMT4">
                  <p:embed/>
                </p:oleObj>
              </mc:Choice>
              <mc:Fallback>
                <p:oleObj name="Equation" r:id="rId11" imgW="787400" imgH="2286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4619625"/>
                        <a:ext cx="1338263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942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Indefinite integral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5942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639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Integration is a reverse procedure to differentiation.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Notation: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Legend: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        …. Integration sign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f(x)    …. Integrated function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 C     …. Integration constant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9426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7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9428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0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4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5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6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8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9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44" name="Rectangle 2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9420" name="Object 28"/>
          <p:cNvGraphicFramePr>
            <a:graphicFrameLocks noChangeAspect="1"/>
          </p:cNvGraphicFramePr>
          <p:nvPr/>
        </p:nvGraphicFramePr>
        <p:xfrm>
          <a:off x="1836738" y="2225675"/>
          <a:ext cx="261302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9" name="Equation" r:id="rId3" imgW="1295400" imgH="279400" progId="Equation.DSMT4">
                  <p:embed/>
                </p:oleObj>
              </mc:Choice>
              <mc:Fallback>
                <p:oleObj name="Equation" r:id="rId3" imgW="1295400" imgH="2794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6738" y="2225675"/>
                        <a:ext cx="2613025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4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9422" name="Object 30"/>
          <p:cNvGraphicFramePr>
            <a:graphicFrameLocks noChangeAspect="1"/>
          </p:cNvGraphicFramePr>
          <p:nvPr/>
        </p:nvGraphicFramePr>
        <p:xfrm>
          <a:off x="611188" y="4110038"/>
          <a:ext cx="4159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0" name="Equation" r:id="rId5" imgW="203112" imgH="279279" progId="Equation.DSMT4">
                  <p:embed/>
                </p:oleObj>
              </mc:Choice>
              <mc:Fallback>
                <p:oleObj name="Equation" r:id="rId5" imgW="203112" imgH="279279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110038"/>
                        <a:ext cx="41592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044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Indefinite integral - cont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6044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r>
              <a:rPr lang="cs-CZ" altLang="cs-CZ" sz="2200"/>
              <a:t>Indefinite integral is a linear operator: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0449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0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0451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3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7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8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9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1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2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7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8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69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0443" name="Object 27"/>
          <p:cNvGraphicFramePr>
            <a:graphicFrameLocks noChangeAspect="1"/>
          </p:cNvGraphicFramePr>
          <p:nvPr/>
        </p:nvGraphicFramePr>
        <p:xfrm>
          <a:off x="849313" y="2346325"/>
          <a:ext cx="2532062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2" name="Equation" r:id="rId3" imgW="1346200" imgH="279400" progId="Equation.DSMT4">
                  <p:embed/>
                </p:oleObj>
              </mc:Choice>
              <mc:Fallback>
                <p:oleObj name="Equation" r:id="rId3" imgW="1346200" imgH="2794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2346325"/>
                        <a:ext cx="2532062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0" name="Rectangle 30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0445" name="Object 29"/>
          <p:cNvGraphicFramePr>
            <a:graphicFrameLocks noChangeAspect="1"/>
          </p:cNvGraphicFramePr>
          <p:nvPr/>
        </p:nvGraphicFramePr>
        <p:xfrm>
          <a:off x="914400" y="3036888"/>
          <a:ext cx="39592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3" name="Equation" r:id="rId5" imgW="2400300" imgH="279400" progId="Equation.DSMT4">
                  <p:embed/>
                </p:oleObj>
              </mc:Choice>
              <mc:Fallback>
                <p:oleObj name="Equation" r:id="rId5" imgW="2400300" imgH="2794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036888"/>
                        <a:ext cx="395922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1" name="Text Box 31"/>
          <p:cNvSpPr txBox="1">
            <a:spLocks noChangeArrowheads="1"/>
          </p:cNvSpPr>
          <p:nvPr/>
        </p:nvSpPr>
        <p:spPr bwMode="auto">
          <a:xfrm>
            <a:off x="690563" y="3876675"/>
            <a:ext cx="746125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We compute integrals with the use of formulas above, and </a:t>
            </a:r>
          </a:p>
          <a:p>
            <a:r>
              <a:rPr lang="cs-CZ" sz="2200"/>
              <a:t>with the use of the table of elementary integrals, see</a:t>
            </a:r>
          </a:p>
          <a:p>
            <a:r>
              <a:rPr lang="cs-CZ" sz="2200"/>
              <a:t>the next slide.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144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Indefinite integral – elementary integrals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6144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1444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45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1446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4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48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4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5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5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5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53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54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5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56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57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5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5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60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6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62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6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64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65" name="Rectangle 2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61466" name="Picture 54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2450" y="1828800"/>
            <a:ext cx="5595938" cy="390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246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Indefinite integral – elementary integrals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6246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2468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69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2470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7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72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7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7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7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76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77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78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7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0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1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2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3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4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5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6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7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8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489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62490" name="Picture 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3625" y="1574800"/>
            <a:ext cx="4579938" cy="436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352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Indefinite integral - examples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6353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3531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2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3533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5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0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1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3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9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2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17" name="Object 29"/>
          <p:cNvGraphicFramePr>
            <a:graphicFrameLocks noChangeAspect="1"/>
          </p:cNvGraphicFramePr>
          <p:nvPr/>
        </p:nvGraphicFramePr>
        <p:xfrm>
          <a:off x="620713" y="1533525"/>
          <a:ext cx="69691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6" name="Equation" r:id="rId3" imgW="419100" imgH="279400" progId="Equation.DSMT4">
                  <p:embed/>
                </p:oleObj>
              </mc:Choice>
              <mc:Fallback>
                <p:oleObj name="Equation" r:id="rId3" imgW="419100" imgH="2794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1533525"/>
                        <a:ext cx="696912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6" name="Object 28"/>
          <p:cNvGraphicFramePr>
            <a:graphicFrameLocks noChangeAspect="1"/>
          </p:cNvGraphicFramePr>
          <p:nvPr/>
        </p:nvGraphicFramePr>
        <p:xfrm>
          <a:off x="1838325" y="1406525"/>
          <a:ext cx="78263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7" name="Equation" r:id="rId5" imgW="457200" imgH="419100" progId="Equation.DSMT4">
                  <p:embed/>
                </p:oleObj>
              </mc:Choice>
              <mc:Fallback>
                <p:oleObj name="Equation" r:id="rId5" imgW="457200" imgH="4191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25" y="1406525"/>
                        <a:ext cx="782638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53" name="Rectangle 30"/>
          <p:cNvSpPr>
            <a:spLocks noChangeArrowheads="1"/>
          </p:cNvSpPr>
          <p:nvPr/>
        </p:nvSpPr>
        <p:spPr bwMode="auto">
          <a:xfrm>
            <a:off x="0" y="2806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54" name="Rectangle 31"/>
          <p:cNvSpPr>
            <a:spLocks noChangeArrowheads="1"/>
          </p:cNvSpPr>
          <p:nvPr/>
        </p:nvSpPr>
        <p:spPr bwMode="auto">
          <a:xfrm>
            <a:off x="1404938" y="1592263"/>
            <a:ext cx="41751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</a:t>
            </a:r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3555" name="Rectangle 32"/>
          <p:cNvSpPr>
            <a:spLocks noChangeArrowheads="1"/>
          </p:cNvSpPr>
          <p:nvPr/>
        </p:nvSpPr>
        <p:spPr bwMode="auto">
          <a:xfrm>
            <a:off x="0" y="3776663"/>
            <a:ext cx="2603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3556" name="Rectangle 34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21" name="Object 33"/>
          <p:cNvGraphicFramePr>
            <a:graphicFrameLocks noChangeAspect="1"/>
          </p:cNvGraphicFramePr>
          <p:nvPr/>
        </p:nvGraphicFramePr>
        <p:xfrm>
          <a:off x="536575" y="2254250"/>
          <a:ext cx="464343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8" name="Equation" r:id="rId7" imgW="3543300" imgH="279400" progId="Equation.DSMT4">
                  <p:embed/>
                </p:oleObj>
              </mc:Choice>
              <mc:Fallback>
                <p:oleObj name="Equation" r:id="rId7" imgW="3543300" imgH="279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" y="2254250"/>
                        <a:ext cx="4643438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57" name="Rectangle 3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23" name="Object 35"/>
          <p:cNvGraphicFramePr>
            <a:graphicFrameLocks noChangeAspect="1"/>
          </p:cNvGraphicFramePr>
          <p:nvPr/>
        </p:nvGraphicFramePr>
        <p:xfrm>
          <a:off x="5354638" y="2060575"/>
          <a:ext cx="192881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9" name="Equation" r:id="rId9" imgW="1460500" imgH="419100" progId="Equation.DSMT4">
                  <p:embed/>
                </p:oleObj>
              </mc:Choice>
              <mc:Fallback>
                <p:oleObj name="Equation" r:id="rId9" imgW="1460500" imgH="4191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8" y="2060575"/>
                        <a:ext cx="1928812" cy="550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58" name="Rectangle 38"/>
          <p:cNvSpPr>
            <a:spLocks noChangeArrowheads="1"/>
          </p:cNvSpPr>
          <p:nvPr/>
        </p:nvSpPr>
        <p:spPr bwMode="auto">
          <a:xfrm>
            <a:off x="0" y="3076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25" name="Object 37"/>
          <p:cNvGraphicFramePr>
            <a:graphicFrameLocks noChangeAspect="1"/>
          </p:cNvGraphicFramePr>
          <p:nvPr/>
        </p:nvGraphicFramePr>
        <p:xfrm>
          <a:off x="517525" y="2868613"/>
          <a:ext cx="302895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0" name="Equation" r:id="rId11" imgW="2070100" imgH="711200" progId="Equation.DSMT4">
                  <p:embed/>
                </p:oleObj>
              </mc:Choice>
              <mc:Fallback>
                <p:oleObj name="Equation" r:id="rId11" imgW="2070100" imgH="7112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2868613"/>
                        <a:ext cx="3028950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59" name="Rectangle 40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27" name="Object 39"/>
          <p:cNvGraphicFramePr>
            <a:graphicFrameLocks noChangeAspect="1"/>
          </p:cNvGraphicFramePr>
          <p:nvPr/>
        </p:nvGraphicFramePr>
        <p:xfrm>
          <a:off x="585788" y="4138613"/>
          <a:ext cx="3130550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51" name="Equation" r:id="rId13" imgW="2222500" imgH="469900" progId="Equation.DSMT4">
                  <p:embed/>
                </p:oleObj>
              </mc:Choice>
              <mc:Fallback>
                <p:oleObj name="Equation" r:id="rId13" imgW="2222500" imgH="4699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" y="4138613"/>
                        <a:ext cx="3130550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454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Indefinite integral - examples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6455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4551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2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4553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5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0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1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3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4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9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2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3" name="Rectangle 28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4" name="Rectangle 30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1" name="Object 29"/>
          <p:cNvGraphicFramePr>
            <a:graphicFrameLocks noChangeAspect="1"/>
          </p:cNvGraphicFramePr>
          <p:nvPr/>
        </p:nvGraphicFramePr>
        <p:xfrm>
          <a:off x="641350" y="1763713"/>
          <a:ext cx="31384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0" name="Equation" r:id="rId3" imgW="1866900" imgH="431800" progId="Equation.DSMT4">
                  <p:embed/>
                </p:oleObj>
              </mc:Choice>
              <mc:Fallback>
                <p:oleObj name="Equation" r:id="rId3" imgW="1866900" imgH="4318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1763713"/>
                        <a:ext cx="3138488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5" name="Rectangle 3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3" name="Object 31"/>
          <p:cNvGraphicFramePr>
            <a:graphicFrameLocks noChangeAspect="1"/>
          </p:cNvGraphicFramePr>
          <p:nvPr/>
        </p:nvGraphicFramePr>
        <p:xfrm>
          <a:off x="547688" y="2684463"/>
          <a:ext cx="4989512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1" name="Equation" r:id="rId5" imgW="3289300" imgH="419100" progId="Equation.DSMT4">
                  <p:embed/>
                </p:oleObj>
              </mc:Choice>
              <mc:Fallback>
                <p:oleObj name="Equation" r:id="rId5" imgW="3289300" imgH="4191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684463"/>
                        <a:ext cx="4989512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6" name="Rectangle 3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5" name="Object 33"/>
          <p:cNvGraphicFramePr>
            <a:graphicFrameLocks noChangeAspect="1"/>
          </p:cNvGraphicFramePr>
          <p:nvPr/>
        </p:nvGraphicFramePr>
        <p:xfrm>
          <a:off x="461963" y="3605213"/>
          <a:ext cx="775970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2" name="Equation" r:id="rId7" imgW="5334000" imgH="457200" progId="Equation.DSMT4">
                  <p:embed/>
                </p:oleObj>
              </mc:Choice>
              <mc:Fallback>
                <p:oleObj name="Equation" r:id="rId7" imgW="5334000" imgH="457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3605213"/>
                        <a:ext cx="7759700" cy="665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7" name="Rectangle 3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7" name="Object 35"/>
          <p:cNvGraphicFramePr>
            <a:graphicFrameLocks noChangeAspect="1"/>
          </p:cNvGraphicFramePr>
          <p:nvPr/>
        </p:nvGraphicFramePr>
        <p:xfrm>
          <a:off x="527050" y="4570413"/>
          <a:ext cx="4722813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63" name="Equation" r:id="rId9" imgW="3352800" imgH="508000" progId="Equation.DSMT4">
                  <p:embed/>
                </p:oleObj>
              </mc:Choice>
              <mc:Fallback>
                <p:oleObj name="Equation" r:id="rId9" imgW="3352800" imgH="5080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4570413"/>
                        <a:ext cx="4722813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8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Extremes of a function of two real variables</a:t>
            </a:r>
            <a:r>
              <a:rPr lang="en-GB" altLang="cs-CZ" sz="2400" b="1"/>
              <a:t> </a:t>
            </a:r>
          </a:p>
        </p:txBody>
      </p:sp>
      <p:sp>
        <p:nvSpPr>
          <p:cNvPr id="2868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868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84" name="Text Box 6"/>
          <p:cNvSpPr txBox="1">
            <a:spLocks noChangeArrowheads="1"/>
          </p:cNvSpPr>
          <p:nvPr/>
        </p:nvSpPr>
        <p:spPr bwMode="auto">
          <a:xfrm>
            <a:off x="831850" y="1700213"/>
            <a:ext cx="7419975" cy="24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Local vs global extremes.</a:t>
            </a:r>
          </a:p>
          <a:p>
            <a:endParaRPr lang="cs-CZ" sz="2200"/>
          </a:p>
          <a:p>
            <a:r>
              <a:rPr lang="cs-CZ" sz="2200"/>
              <a:t>Bounded vs unbounded extremes.</a:t>
            </a:r>
          </a:p>
          <a:p>
            <a:endParaRPr lang="cs-CZ" sz="2200"/>
          </a:p>
          <a:p>
            <a:r>
              <a:rPr lang="cs-CZ" sz="2200"/>
              <a:t>Necessary condition for the extreme:</a:t>
            </a:r>
          </a:p>
          <a:p>
            <a:endParaRPr lang="cs-CZ" sz="2200"/>
          </a:p>
          <a:p>
            <a:endParaRPr lang="cs-CZ" sz="2200"/>
          </a:p>
        </p:txBody>
      </p:sp>
      <p:sp>
        <p:nvSpPr>
          <p:cNvPr id="2868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244850" y="3759200"/>
          <a:ext cx="2592388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" name="Equation" r:id="rId3" imgW="1485900" imgH="469900" progId="Equation.DSMT4">
                  <p:embed/>
                </p:oleObj>
              </mc:Choice>
              <mc:Fallback>
                <p:oleObj name="Equation" r:id="rId3" imgW="14859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4850" y="3759200"/>
                        <a:ext cx="2592388" cy="814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7007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 point satisfying equalities above is called a stationary</a:t>
            </a:r>
          </a:p>
          <a:p>
            <a:r>
              <a:rPr lang="cs-CZ" sz="2200"/>
              <a:t> (critical) point. However, this condition is not sufficient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553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Indefinite integral – integration methods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6553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5540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41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5542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4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44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4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4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4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48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49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0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2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3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4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6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7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8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59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6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61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62" name="Text Box 27"/>
          <p:cNvSpPr txBox="1">
            <a:spLocks noChangeArrowheads="1"/>
          </p:cNvSpPr>
          <p:nvPr/>
        </p:nvSpPr>
        <p:spPr bwMode="auto">
          <a:xfrm>
            <a:off x="803275" y="1633538"/>
            <a:ext cx="6791325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For more complicated integration we use sutitable </a:t>
            </a:r>
          </a:p>
          <a:p>
            <a:r>
              <a:rPr lang="cs-CZ" sz="2200"/>
              <a:t>integration methods:</a:t>
            </a:r>
          </a:p>
          <a:p>
            <a:endParaRPr lang="cs-CZ" sz="2200"/>
          </a:p>
          <a:p>
            <a:pPr>
              <a:buFontTx/>
              <a:buChar char="•"/>
            </a:pPr>
            <a:r>
              <a:rPr lang="cs-CZ" sz="2200"/>
              <a:t> Method per partes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Partial fractions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Substitutions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All these methods will be demonstrated on examples.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659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Indefinite integral – rational functions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6659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6594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5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6596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8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3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4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6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7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0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2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4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5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6" name="Text Box 27"/>
          <p:cNvSpPr txBox="1">
            <a:spLocks noChangeArrowheads="1"/>
          </p:cNvSpPr>
          <p:nvPr/>
        </p:nvSpPr>
        <p:spPr bwMode="auto">
          <a:xfrm>
            <a:off x="690563" y="1549400"/>
            <a:ext cx="7845425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By a rational function we mean the function of the form: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where P(x) and Q(x) are polynomials.</a:t>
            </a:r>
          </a:p>
          <a:p>
            <a:endParaRPr lang="cs-CZ" sz="2200"/>
          </a:p>
          <a:p>
            <a:r>
              <a:rPr lang="cs-CZ" sz="2200"/>
              <a:t>In the first step we find the roots x</a:t>
            </a:r>
            <a:r>
              <a:rPr lang="cs-CZ" sz="1400"/>
              <a:t>i</a:t>
            </a:r>
            <a:r>
              <a:rPr lang="cs-CZ" sz="2200"/>
              <a:t> of the denominator in order</a:t>
            </a:r>
          </a:p>
          <a:p>
            <a:r>
              <a:rPr lang="cs-CZ" sz="2200"/>
              <a:t>to rearrange the denominator into a product.</a:t>
            </a:r>
          </a:p>
        </p:txBody>
      </p:sp>
      <p:sp>
        <p:nvSpPr>
          <p:cNvPr id="6661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88" name="Object 28"/>
          <p:cNvGraphicFramePr>
            <a:graphicFrameLocks noChangeAspect="1"/>
          </p:cNvGraphicFramePr>
          <p:nvPr/>
        </p:nvGraphicFramePr>
        <p:xfrm>
          <a:off x="3819525" y="2212975"/>
          <a:ext cx="6254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7" name="Equation" r:id="rId3" imgW="368300" imgH="419100" progId="Equation.DSMT4">
                  <p:embed/>
                </p:oleObj>
              </mc:Choice>
              <mc:Fallback>
                <p:oleObj name="Equation" r:id="rId3" imgW="368300" imgH="4191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9525" y="2212975"/>
                        <a:ext cx="625475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18" name="Rectangle 3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90" name="Object 30"/>
          <p:cNvGraphicFramePr>
            <a:graphicFrameLocks noChangeAspect="1"/>
          </p:cNvGraphicFramePr>
          <p:nvPr/>
        </p:nvGraphicFramePr>
        <p:xfrm>
          <a:off x="2289175" y="4741863"/>
          <a:ext cx="37147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8" name="Equation" r:id="rId5" imgW="2247900" imgH="444500" progId="Equation.DSMT4">
                  <p:embed/>
                </p:oleObj>
              </mc:Choice>
              <mc:Fallback>
                <p:oleObj name="Equation" r:id="rId5" imgW="2247900" imgH="4445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175" y="4741863"/>
                        <a:ext cx="3714750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761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Indefinite integral – rational functions – cont.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6761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7618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19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7620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2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4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6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7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8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29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0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1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2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3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4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5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6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7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8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39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7640" name="Text Box 27"/>
          <p:cNvSpPr txBox="1">
            <a:spLocks noChangeArrowheads="1"/>
          </p:cNvSpPr>
          <p:nvPr/>
        </p:nvSpPr>
        <p:spPr bwMode="auto">
          <a:xfrm>
            <a:off x="784225" y="1604963"/>
            <a:ext cx="7540625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cs-CZ" sz="2200"/>
              <a:t>Then, the situation splits into three possible cases:</a:t>
            </a:r>
          </a:p>
          <a:p>
            <a:pPr marL="342900" indent="-342900"/>
            <a:endParaRPr lang="cs-CZ" sz="2200"/>
          </a:p>
          <a:p>
            <a:pPr marL="342900" indent="-342900">
              <a:buFontTx/>
              <a:buAutoNum type="arabicPeriod"/>
            </a:pPr>
            <a:r>
              <a:rPr lang="cs-CZ" sz="2200"/>
              <a:t>All roots of a denominator are single. Then we obtain the</a:t>
            </a:r>
          </a:p>
          <a:p>
            <a:pPr marL="342900" indent="-342900"/>
            <a:r>
              <a:rPr lang="cs-CZ" sz="2200"/>
              <a:t>following partial fractions:</a:t>
            </a:r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  <a:p>
            <a:pPr marL="342900" indent="-342900"/>
            <a:r>
              <a:rPr lang="cs-CZ" sz="2200"/>
              <a:t>2. Some root, for example x</a:t>
            </a:r>
            <a:r>
              <a:rPr lang="cs-CZ" sz="1400"/>
              <a:t>1</a:t>
            </a:r>
            <a:r>
              <a:rPr lang="cs-CZ" sz="2200"/>
              <a:t>, is of order higher than 1:</a:t>
            </a:r>
          </a:p>
          <a:p>
            <a:pPr marL="342900" indent="-342900"/>
            <a:endParaRPr lang="cs-CZ" sz="2200"/>
          </a:p>
          <a:p>
            <a:pPr marL="342900" indent="-342900"/>
            <a:endParaRPr lang="cs-CZ" sz="2200"/>
          </a:p>
        </p:txBody>
      </p:sp>
      <p:sp>
        <p:nvSpPr>
          <p:cNvPr id="6764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7612" name="Object 28"/>
          <p:cNvGraphicFramePr>
            <a:graphicFrameLocks noChangeAspect="1"/>
          </p:cNvGraphicFramePr>
          <p:nvPr/>
        </p:nvGraphicFramePr>
        <p:xfrm>
          <a:off x="1243013" y="3224213"/>
          <a:ext cx="542607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1" name="Equation" r:id="rId3" imgW="3937000" imgH="444500" progId="Equation.DSMT4">
                  <p:embed/>
                </p:oleObj>
              </mc:Choice>
              <mc:Fallback>
                <p:oleObj name="Equation" r:id="rId3" imgW="3937000" imgH="4445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3224213"/>
                        <a:ext cx="5426075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42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7614" name="Object 30"/>
          <p:cNvGraphicFramePr>
            <a:graphicFrameLocks noChangeAspect="1"/>
          </p:cNvGraphicFramePr>
          <p:nvPr/>
        </p:nvGraphicFramePr>
        <p:xfrm>
          <a:off x="1147763" y="5024438"/>
          <a:ext cx="6700837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2" name="Equation" r:id="rId5" imgW="5676900" imgH="469900" progId="Equation.DSMT4">
                  <p:embed/>
                </p:oleObj>
              </mc:Choice>
              <mc:Fallback>
                <p:oleObj name="Equation" r:id="rId5" imgW="5676900" imgH="4699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763" y="5024438"/>
                        <a:ext cx="6700837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863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Indefinite integral – rational functions – cont.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6863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8640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1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8642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4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8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49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0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2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3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4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6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7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8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59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6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61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62" name="Text Box 27"/>
          <p:cNvSpPr txBox="1">
            <a:spLocks noChangeArrowheads="1"/>
          </p:cNvSpPr>
          <p:nvPr/>
        </p:nvSpPr>
        <p:spPr bwMode="auto">
          <a:xfrm>
            <a:off x="755650" y="1614488"/>
            <a:ext cx="7975600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3. </a:t>
            </a:r>
            <a:r>
              <a:rPr lang="cs-CZ" sz="2200"/>
              <a:t>A denominator or its part given as a quadratic polynomial </a:t>
            </a:r>
          </a:p>
          <a:p>
            <a:r>
              <a:rPr lang="cs-CZ" sz="2200"/>
              <a:t>has no roots: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Coeffcients in numerators are unknown and must be computed</a:t>
            </a:r>
          </a:p>
          <a:p>
            <a:r>
              <a:rPr lang="cs-CZ" sz="2200"/>
              <a:t>by clearing a denomiantor and solving a subsequent equation.</a:t>
            </a:r>
          </a:p>
        </p:txBody>
      </p:sp>
      <p:sp>
        <p:nvSpPr>
          <p:cNvPr id="68663" name="Rectangle 2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8636" name="Object 28"/>
          <p:cNvGraphicFramePr>
            <a:graphicFrameLocks noChangeAspect="1"/>
          </p:cNvGraphicFramePr>
          <p:nvPr/>
        </p:nvGraphicFramePr>
        <p:xfrm>
          <a:off x="1636713" y="2754313"/>
          <a:ext cx="579437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0" name="Equation" r:id="rId3" imgW="3606800" imgH="469900" progId="Equation.DSMT4">
                  <p:embed/>
                </p:oleObj>
              </mc:Choice>
              <mc:Fallback>
                <p:oleObj name="Equation" r:id="rId3" imgW="3606800" imgH="4699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6713" y="2754313"/>
                        <a:ext cx="5794375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966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rational functions – Problem 1</a:t>
            </a:r>
            <a:endParaRPr lang="en-GB" altLang="cs-CZ" sz="2400" b="1"/>
          </a:p>
          <a:p>
            <a:pPr algn="ctr"/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6966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69670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1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9672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4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8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9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0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1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2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3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4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6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7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8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9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0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1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2" name="Rectangle 2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59" name="Object 27"/>
          <p:cNvGraphicFramePr>
            <a:graphicFrameLocks noChangeAspect="1"/>
          </p:cNvGraphicFramePr>
          <p:nvPr/>
        </p:nvGraphicFramePr>
        <p:xfrm>
          <a:off x="1536700" y="1493838"/>
          <a:ext cx="152876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9" name="Equation" r:id="rId3" imgW="1104900" imgH="444500" progId="Equation.DSMT4">
                  <p:embed/>
                </p:oleObj>
              </mc:Choice>
              <mc:Fallback>
                <p:oleObj name="Equation" r:id="rId3" imgW="1104900" imgH="4445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1493838"/>
                        <a:ext cx="1528763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93" name="Text Box 29"/>
          <p:cNvSpPr txBox="1">
            <a:spLocks noChangeArrowheads="1"/>
          </p:cNvSpPr>
          <p:nvPr/>
        </p:nvSpPr>
        <p:spPr bwMode="auto">
          <a:xfrm>
            <a:off x="558800" y="1568450"/>
            <a:ext cx="7974013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       .</a:t>
            </a:r>
          </a:p>
          <a:p>
            <a:endParaRPr lang="cs-CZ" sz="2200"/>
          </a:p>
          <a:p>
            <a:r>
              <a:rPr lang="cs-CZ" sz="2200"/>
              <a:t>Solution: The rational function is of case 1, with roots -2 and 1.</a:t>
            </a:r>
          </a:p>
          <a:p>
            <a:r>
              <a:rPr lang="cs-CZ" sz="2200"/>
              <a:t>Therefore, we obtain the following division into partial fractions: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Now we clear the denominator: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And we get two equations:</a:t>
            </a:r>
          </a:p>
          <a:p>
            <a:endParaRPr lang="cs-CZ" sz="2200"/>
          </a:p>
        </p:txBody>
      </p:sp>
      <p:sp>
        <p:nvSpPr>
          <p:cNvPr id="6969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62" name="Object 30"/>
          <p:cNvGraphicFramePr>
            <a:graphicFrameLocks noChangeAspect="1"/>
          </p:cNvGraphicFramePr>
          <p:nvPr/>
        </p:nvGraphicFramePr>
        <p:xfrm>
          <a:off x="979488" y="3167063"/>
          <a:ext cx="2522537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0" name="Equation" r:id="rId5" imgW="1828800" imgH="444500" progId="Equation.DSMT4">
                  <p:embed/>
                </p:oleObj>
              </mc:Choice>
              <mc:Fallback>
                <p:oleObj name="Equation" r:id="rId5" imgW="1828800" imgH="4445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488" y="3167063"/>
                        <a:ext cx="2522537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95" name="Rectangle 33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64" name="Object 32"/>
          <p:cNvGraphicFramePr>
            <a:graphicFrameLocks noChangeAspect="1"/>
          </p:cNvGraphicFramePr>
          <p:nvPr/>
        </p:nvGraphicFramePr>
        <p:xfrm>
          <a:off x="2300288" y="4832350"/>
          <a:ext cx="2700337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1" name="Equation" r:id="rId7" imgW="1651000" imgH="203200" progId="Equation.DSMT4">
                  <p:embed/>
                </p:oleObj>
              </mc:Choice>
              <mc:Fallback>
                <p:oleObj name="Equation" r:id="rId7" imgW="1651000" imgH="2032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288" y="4832350"/>
                        <a:ext cx="2700337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96" name="Rectangle 35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66" name="Object 34"/>
          <p:cNvGraphicFramePr>
            <a:graphicFrameLocks noChangeAspect="1"/>
          </p:cNvGraphicFramePr>
          <p:nvPr/>
        </p:nvGraphicFramePr>
        <p:xfrm>
          <a:off x="4260850" y="5448300"/>
          <a:ext cx="102393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82" name="Equation" r:id="rId9" imgW="685502" imgH="406224" progId="Equation.DSMT4">
                  <p:embed/>
                </p:oleObj>
              </mc:Choice>
              <mc:Fallback>
                <p:oleObj name="Equation" r:id="rId9" imgW="685502" imgH="406224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0850" y="5448300"/>
                        <a:ext cx="1023938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06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rational functions – Problem 1-cont.</a:t>
            </a:r>
            <a:endParaRPr lang="en-GB" altLang="cs-CZ" sz="2400" b="1"/>
          </a:p>
        </p:txBody>
      </p:sp>
      <p:sp>
        <p:nvSpPr>
          <p:cNvPr id="706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70692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93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0694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9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96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9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9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69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0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1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2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4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5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6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7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8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9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0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1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2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3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4" name="Rectangle 28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83" name="Object 27"/>
          <p:cNvGraphicFramePr>
            <a:graphicFrameLocks noChangeAspect="1"/>
          </p:cNvGraphicFramePr>
          <p:nvPr/>
        </p:nvGraphicFramePr>
        <p:xfrm>
          <a:off x="4375150" y="1409700"/>
          <a:ext cx="12541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8" name="Equation" r:id="rId3" imgW="723586" imgH="203112" progId="Equation.DSMT4">
                  <p:embed/>
                </p:oleObj>
              </mc:Choice>
              <mc:Fallback>
                <p:oleObj name="Equation" r:id="rId3" imgW="723586" imgH="203112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150" y="1409700"/>
                        <a:ext cx="1254125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15" name="Text Box 29"/>
          <p:cNvSpPr txBox="1">
            <a:spLocks noChangeArrowheads="1"/>
          </p:cNvSpPr>
          <p:nvPr/>
        </p:nvSpPr>
        <p:spPr bwMode="auto">
          <a:xfrm>
            <a:off x="755650" y="1341438"/>
            <a:ext cx="5221288" cy="24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Solving the equation yields:                    .</a:t>
            </a:r>
          </a:p>
          <a:p>
            <a:endParaRPr lang="cs-CZ" sz="2200"/>
          </a:p>
          <a:p>
            <a:r>
              <a:rPr lang="cs-CZ" sz="2200"/>
              <a:t>Hence: </a:t>
            </a:r>
          </a:p>
          <a:p>
            <a:endParaRPr lang="cs-CZ" sz="2200"/>
          </a:p>
          <a:p>
            <a:r>
              <a:rPr lang="cs-CZ" sz="2200"/>
              <a:t>Now, we can integrate:</a:t>
            </a:r>
          </a:p>
          <a:p>
            <a:endParaRPr lang="cs-CZ" sz="2200"/>
          </a:p>
          <a:p>
            <a:endParaRPr lang="cs-CZ" sz="2200"/>
          </a:p>
        </p:txBody>
      </p:sp>
      <p:sp>
        <p:nvSpPr>
          <p:cNvPr id="70716" name="Rectangle 3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86" name="Object 30"/>
          <p:cNvGraphicFramePr>
            <a:graphicFrameLocks noChangeAspect="1"/>
          </p:cNvGraphicFramePr>
          <p:nvPr/>
        </p:nvGraphicFramePr>
        <p:xfrm>
          <a:off x="1989138" y="1973263"/>
          <a:ext cx="23177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9" name="Equation" r:id="rId5" imgW="1752600" imgH="444500" progId="Equation.DSMT4">
                  <p:embed/>
                </p:oleObj>
              </mc:Choice>
              <mc:Fallback>
                <p:oleObj name="Equation" r:id="rId5" imgW="1752600" imgH="4445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38" y="1973263"/>
                        <a:ext cx="231775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17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88" name="Object 32"/>
          <p:cNvGraphicFramePr>
            <a:graphicFrameLocks noChangeAspect="1"/>
          </p:cNvGraphicFramePr>
          <p:nvPr/>
        </p:nvGraphicFramePr>
        <p:xfrm>
          <a:off x="1243013" y="3543300"/>
          <a:ext cx="63785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0" name="Equation" r:id="rId7" imgW="3962400" imgH="444500" progId="Equation.DSMT4">
                  <p:embed/>
                </p:oleObj>
              </mc:Choice>
              <mc:Fallback>
                <p:oleObj name="Equation" r:id="rId7" imgW="3962400" imgH="4445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3543300"/>
                        <a:ext cx="637857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18" name="Text Box 34"/>
          <p:cNvSpPr txBox="1">
            <a:spLocks noChangeArrowheads="1"/>
          </p:cNvSpPr>
          <p:nvPr/>
        </p:nvSpPr>
        <p:spPr bwMode="auto">
          <a:xfrm>
            <a:off x="906463" y="4924425"/>
            <a:ext cx="382111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We will continue in Lecture 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1682" name="TextovéPole 8"/>
          <p:cNvSpPr txBox="1">
            <a:spLocks noChangeArrowheads="1"/>
          </p:cNvSpPr>
          <p:nvPr/>
        </p:nvSpPr>
        <p:spPr bwMode="auto">
          <a:xfrm>
            <a:off x="355600" y="2859088"/>
            <a:ext cx="84597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Thank you for your attention!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7168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en-GB" altLang="cs-CZ"/>
          </a:p>
        </p:txBody>
      </p:sp>
      <p:sp>
        <p:nvSpPr>
          <p:cNvPr id="71684" name="Rectangle 5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85" name="Rectangle 6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1686" name="Rectangle 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8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88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8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9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9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9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93" name="Rectangle 14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94" name="Rectangle 15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9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96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97" name="Rectangle 1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98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69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00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0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02" name="Rectangle 2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0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04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05" name="Rectangle 2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664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Extremes of a function of two real variables</a:t>
            </a:r>
            <a:endParaRPr lang="en-GB" altLang="cs-CZ" sz="2400" b="1"/>
          </a:p>
        </p:txBody>
      </p:sp>
      <p:sp>
        <p:nvSpPr>
          <p:cNvPr id="2664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6643" name="Rectangle 9"/>
          <p:cNvSpPr>
            <a:spLocks noChangeArrowheads="1"/>
          </p:cNvSpPr>
          <p:nvPr/>
        </p:nvSpPr>
        <p:spPr bwMode="auto">
          <a:xfrm>
            <a:off x="2662238" y="3800475"/>
            <a:ext cx="260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6644" name="Text Box 14"/>
          <p:cNvSpPr txBox="1">
            <a:spLocks noChangeArrowheads="1"/>
          </p:cNvSpPr>
          <p:nvPr/>
        </p:nvSpPr>
        <p:spPr bwMode="auto">
          <a:xfrm>
            <a:off x="803275" y="1604963"/>
            <a:ext cx="7724775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In a critical point can be maximum, minimum or an inflection</a:t>
            </a:r>
          </a:p>
          <a:p>
            <a:r>
              <a:rPr lang="cs-CZ" sz="2200"/>
              <a:t> point. To decide which situation occurrs, we use the second </a:t>
            </a:r>
          </a:p>
          <a:p>
            <a:r>
              <a:rPr lang="cs-CZ" sz="2200"/>
              <a:t>derivatives and a matrix called </a:t>
            </a:r>
            <a:r>
              <a:rPr lang="cs-CZ" sz="2200" i="1"/>
              <a:t>hessian</a:t>
            </a:r>
            <a:r>
              <a:rPr lang="cs-CZ" sz="2200"/>
              <a:t>: </a:t>
            </a:r>
          </a:p>
        </p:txBody>
      </p:sp>
      <p:sp>
        <p:nvSpPr>
          <p:cNvPr id="26645" name="Rectangle 16"/>
          <p:cNvSpPr>
            <a:spLocks noChangeArrowheads="1"/>
          </p:cNvSpPr>
          <p:nvPr/>
        </p:nvSpPr>
        <p:spPr bwMode="auto">
          <a:xfrm>
            <a:off x="2527300" y="3560763"/>
            <a:ext cx="140176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26639" name="Object 15"/>
          <p:cNvGraphicFramePr>
            <a:graphicFrameLocks noChangeAspect="1"/>
          </p:cNvGraphicFramePr>
          <p:nvPr/>
        </p:nvGraphicFramePr>
        <p:xfrm>
          <a:off x="3840163" y="3032125"/>
          <a:ext cx="1563687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quation" r:id="rId3" imgW="952087" imgH="939392" progId="Equation.DSMT4">
                  <p:embed/>
                </p:oleObj>
              </mc:Choice>
              <mc:Fallback>
                <p:oleObj name="Equation" r:id="rId3" imgW="952087" imgH="939392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0163" y="3032125"/>
                        <a:ext cx="1563687" cy="154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46" name="Text Box 17"/>
          <p:cNvSpPr txBox="1">
            <a:spLocks noChangeArrowheads="1"/>
          </p:cNvSpPr>
          <p:nvPr/>
        </p:nvSpPr>
        <p:spPr bwMode="auto">
          <a:xfrm>
            <a:off x="1133475" y="4941888"/>
            <a:ext cx="44291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Then we use Sylvester´s theorem.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970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Extremes of a function of two real variables</a:t>
            </a:r>
            <a:endParaRPr lang="en-GB" altLang="cs-CZ" sz="2400" b="1"/>
          </a:p>
        </p:txBody>
      </p:sp>
      <p:sp>
        <p:nvSpPr>
          <p:cNvPr id="2970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986088" y="1484313"/>
          <a:ext cx="80645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5" name="Equation" r:id="rId3" imgW="545863" imgH="418918" progId="Equation.DSMT4">
                  <p:embed/>
                </p:oleObj>
              </mc:Choice>
              <mc:Fallback>
                <p:oleObj name="Equation" r:id="rId3" imgW="545863" imgH="418918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1484313"/>
                        <a:ext cx="806450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5" name="Text Box 8"/>
          <p:cNvSpPr txBox="1">
            <a:spLocks noChangeArrowheads="1"/>
          </p:cNvSpPr>
          <p:nvPr/>
        </p:nvSpPr>
        <p:spPr bwMode="auto">
          <a:xfrm>
            <a:off x="784225" y="1530350"/>
            <a:ext cx="6988175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We denote: D</a:t>
            </a:r>
            <a:r>
              <a:rPr lang="cs-CZ" sz="1400"/>
              <a:t>1</a:t>
            </a:r>
            <a:r>
              <a:rPr lang="cs-CZ"/>
              <a:t> =               </a:t>
            </a:r>
            <a:r>
              <a:rPr lang="cs-CZ" sz="2200"/>
              <a:t>and D</a:t>
            </a:r>
            <a:r>
              <a:rPr lang="cs-CZ" sz="1400"/>
              <a:t>2</a:t>
            </a:r>
            <a:r>
              <a:rPr lang="cs-CZ" sz="2200"/>
              <a:t> = H</a:t>
            </a:r>
            <a:r>
              <a:rPr lang="cs-CZ" sz="1400"/>
              <a:t>f</a:t>
            </a:r>
            <a:r>
              <a:rPr lang="cs-CZ" sz="2200"/>
              <a:t>(C). Then:</a:t>
            </a:r>
          </a:p>
          <a:p>
            <a:endParaRPr lang="cs-CZ" sz="2200"/>
          </a:p>
          <a:p>
            <a:r>
              <a:rPr lang="cs-CZ" sz="2200"/>
              <a:t>If D2</a:t>
            </a:r>
            <a:r>
              <a:rPr lang="en-US" sz="2200"/>
              <a:t>&gt;0, </a:t>
            </a:r>
            <a:r>
              <a:rPr lang="cs-CZ" sz="2200"/>
              <a:t>then we have an extreme. Moreover, </a:t>
            </a:r>
          </a:p>
          <a:p>
            <a:r>
              <a:rPr lang="cs-CZ" sz="2200"/>
              <a:t>If </a:t>
            </a:r>
            <a:r>
              <a:rPr lang="en-US" sz="2200"/>
              <a:t>D1&gt;0, </a:t>
            </a:r>
            <a:r>
              <a:rPr lang="cs-CZ" sz="2200"/>
              <a:t>we have a minimum, if </a:t>
            </a:r>
            <a:r>
              <a:rPr lang="en-US" sz="2200"/>
              <a:t>D1&lt;0</a:t>
            </a:r>
            <a:r>
              <a:rPr lang="cs-CZ" sz="2200"/>
              <a:t>, we have a maximum</a:t>
            </a:r>
            <a:r>
              <a:rPr lang="en-US" sz="2200"/>
              <a:t>.</a:t>
            </a:r>
          </a:p>
          <a:p>
            <a:endParaRPr lang="cs-CZ" sz="2200"/>
          </a:p>
          <a:p>
            <a:r>
              <a:rPr lang="en-US" sz="2200"/>
              <a:t>IF D2&lt;0</a:t>
            </a:r>
            <a:r>
              <a:rPr lang="cs-CZ" sz="2200"/>
              <a:t>, we have an inflection point.</a:t>
            </a:r>
            <a:endParaRPr lang="en-US" sz="2200"/>
          </a:p>
          <a:p>
            <a:endParaRPr lang="cs-CZ" sz="2200"/>
          </a:p>
          <a:p>
            <a:r>
              <a:rPr lang="en-US" sz="2200"/>
              <a:t>If D2 = 0</a:t>
            </a:r>
            <a:r>
              <a:rPr lang="cs-CZ" sz="2200"/>
              <a:t>, we cannot decide.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073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Extremes of a function of two real variables</a:t>
            </a:r>
            <a:endParaRPr lang="en-GB" altLang="cs-CZ" sz="2400" b="1"/>
          </a:p>
          <a:p>
            <a:pPr algn="ctr"/>
            <a:r>
              <a:rPr lang="cs-CZ" altLang="cs-CZ" sz="2400" b="1"/>
              <a:t> - Problem 1</a:t>
            </a:r>
            <a:endParaRPr lang="en-GB" altLang="cs-CZ" sz="2400" b="1"/>
          </a:p>
        </p:txBody>
      </p:sp>
      <p:sp>
        <p:nvSpPr>
          <p:cNvPr id="3073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0734" name="Text Box 5"/>
          <p:cNvSpPr txBox="1">
            <a:spLocks noChangeArrowheads="1"/>
          </p:cNvSpPr>
          <p:nvPr/>
        </p:nvSpPr>
        <p:spPr bwMode="auto">
          <a:xfrm>
            <a:off x="746125" y="2047875"/>
            <a:ext cx="716280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extremes of the function         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r>
              <a:rPr lang="cs-CZ" sz="2200"/>
              <a:t>We start with the first derivatives: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Both derivatives must be 0, which yields the critical point</a:t>
            </a:r>
          </a:p>
          <a:p>
            <a:r>
              <a:rPr lang="cs-CZ" sz="2200"/>
              <a:t>C </a:t>
            </a:r>
            <a:r>
              <a:rPr lang="en-US" sz="2200"/>
              <a:t>[</a:t>
            </a:r>
            <a:r>
              <a:rPr lang="cs-CZ" sz="2200"/>
              <a:t>0,0</a:t>
            </a:r>
            <a:r>
              <a:rPr lang="en-US" sz="2200"/>
              <a:t>]</a:t>
            </a:r>
            <a:r>
              <a:rPr lang="cs-CZ" sz="2200"/>
              <a:t>.</a:t>
            </a:r>
          </a:p>
          <a:p>
            <a:endParaRPr lang="cs-CZ" sz="2200"/>
          </a:p>
        </p:txBody>
      </p:sp>
      <p:sp>
        <p:nvSpPr>
          <p:cNvPr id="30735" name="Rectangle 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4533900" y="2070100"/>
          <a:ext cx="1662113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3" imgW="1130300" imgH="228600" progId="Equation.DSMT4">
                  <p:embed/>
                </p:oleObj>
              </mc:Choice>
              <mc:Fallback>
                <p:oleObj name="Equation" r:id="rId3" imgW="113030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2070100"/>
                        <a:ext cx="1662113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1574800" y="3638550"/>
          <a:ext cx="1290638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5" imgW="888614" imgH="393529" progId="Equation.DSMT4">
                  <p:embed/>
                </p:oleObj>
              </mc:Choice>
              <mc:Fallback>
                <p:oleObj name="Equation" r:id="rId5" imgW="888614" imgH="393529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638550"/>
                        <a:ext cx="1290638" cy="58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7" name="Rectangle 11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3222625" y="3587750"/>
          <a:ext cx="920750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2" name="Equation" r:id="rId7" imgW="609600" imgH="419100" progId="Equation.DSMT4">
                  <p:embed/>
                </p:oleObj>
              </mc:Choice>
              <mc:Fallback>
                <p:oleObj name="Equation" r:id="rId7" imgW="6096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25" y="3587750"/>
                        <a:ext cx="920750" cy="63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176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Extremes of a function of two real variables</a:t>
            </a:r>
            <a:endParaRPr lang="en-GB" altLang="cs-CZ" sz="2400" b="1"/>
          </a:p>
          <a:p>
            <a:pPr algn="ctr"/>
            <a:r>
              <a:rPr lang="cs-CZ" altLang="cs-CZ" sz="2400" b="1"/>
              <a:t> - Problem 1 – cont.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3176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1763" name="Text Box 5"/>
          <p:cNvSpPr txBox="1">
            <a:spLocks noChangeArrowheads="1"/>
          </p:cNvSpPr>
          <p:nvPr/>
        </p:nvSpPr>
        <p:spPr bwMode="auto">
          <a:xfrm>
            <a:off x="906463" y="2020888"/>
            <a:ext cx="7142162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Now we compute all second derivatives and hessian: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We substitute point C into hessian:  </a:t>
            </a:r>
            <a:r>
              <a:rPr lang="cs-CZ" sz="2200" i="1"/>
              <a:t>Hf</a:t>
            </a:r>
            <a:r>
              <a:rPr lang="cs-CZ" sz="2200"/>
              <a:t>(0,0) =                 .</a:t>
            </a:r>
          </a:p>
          <a:p>
            <a:endParaRPr lang="en-US" sz="2200"/>
          </a:p>
          <a:p>
            <a:r>
              <a:rPr lang="cs-CZ" sz="2200"/>
              <a:t>Because D</a:t>
            </a:r>
            <a:r>
              <a:rPr lang="cs-CZ" sz="1400"/>
              <a:t>2</a:t>
            </a:r>
            <a:r>
              <a:rPr lang="en-US" sz="2200"/>
              <a:t>&lt;0, the point C is an inflection point.</a:t>
            </a:r>
            <a:r>
              <a:rPr lang="cs-CZ" sz="2200"/>
              <a:t> </a:t>
            </a:r>
            <a:r>
              <a:rPr lang="cs-CZ"/>
              <a:t> </a:t>
            </a:r>
          </a:p>
        </p:txBody>
      </p:sp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366838" y="2733675"/>
          <a:ext cx="982662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3" imgW="622030" imgH="418918" progId="Equation.DSMT4">
                  <p:embed/>
                </p:oleObj>
              </mc:Choice>
              <mc:Fallback>
                <p:oleObj name="Equation" r:id="rId3" imgW="622030" imgH="418918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2733675"/>
                        <a:ext cx="982662" cy="665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140075" y="2730500"/>
          <a:ext cx="8064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Equation" r:id="rId5" imgW="545863" imgH="444307" progId="Equation.DSMT4">
                  <p:embed/>
                </p:oleObj>
              </mc:Choice>
              <mc:Fallback>
                <p:oleObj name="Equation" r:id="rId5" imgW="545863" imgH="444307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2730500"/>
                        <a:ext cx="806450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4525963" y="2690813"/>
          <a:ext cx="170180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7" name="Equation" r:id="rId7" imgW="1129810" imgH="444307" progId="Equation.DSMT4">
                  <p:embed/>
                </p:oleObj>
              </mc:Choice>
              <mc:Fallback>
                <p:oleObj name="Equation" r:id="rId7" imgW="1129810" imgH="44430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963" y="2690813"/>
                        <a:ext cx="1701800" cy="671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3892550" y="3684588"/>
          <a:ext cx="116840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8" name="Equation" r:id="rId9" imgW="647700" imgH="457200" progId="Equation.DSMT4">
                  <p:embed/>
                </p:oleObj>
              </mc:Choice>
              <mc:Fallback>
                <p:oleObj name="Equation" r:id="rId9" imgW="647700" imgH="457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3684588"/>
                        <a:ext cx="1168400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4" name="Rectangle 10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65" name="Rectangle 13"/>
          <p:cNvSpPr>
            <a:spLocks noChangeArrowheads="1"/>
          </p:cNvSpPr>
          <p:nvPr/>
        </p:nvSpPr>
        <p:spPr bwMode="auto">
          <a:xfrm>
            <a:off x="2638425" y="3927475"/>
            <a:ext cx="12398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766" name="Rectangle 14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767" name="Rectangle 16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6645275" y="4525963"/>
          <a:ext cx="103981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9" name="Equation" r:id="rId11" imgW="647700" imgH="457200" progId="Equation.DSMT4">
                  <p:embed/>
                </p:oleObj>
              </mc:Choice>
              <mc:Fallback>
                <p:oleObj name="Equation" r:id="rId11" imgW="64770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5275" y="4525963"/>
                        <a:ext cx="1039813" cy="73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224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Extremes of a function of two real variables</a:t>
            </a:r>
            <a:endParaRPr lang="en-GB" altLang="cs-CZ" sz="2400" b="1"/>
          </a:p>
          <a:p>
            <a:pPr algn="ctr"/>
            <a:r>
              <a:rPr lang="cs-CZ" altLang="cs-CZ" sz="2400" b="1"/>
              <a:t> - Problem </a:t>
            </a:r>
            <a:r>
              <a:rPr lang="en-US" altLang="cs-CZ" sz="2400" b="1"/>
              <a:t>2</a:t>
            </a:r>
            <a:endParaRPr lang="en-GB" altLang="cs-CZ" sz="2400" b="1"/>
          </a:p>
        </p:txBody>
      </p:sp>
      <p:sp>
        <p:nvSpPr>
          <p:cNvPr id="5224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2244" name="Text Box 5"/>
          <p:cNvSpPr txBox="1">
            <a:spLocks noChangeArrowheads="1"/>
          </p:cNvSpPr>
          <p:nvPr/>
        </p:nvSpPr>
        <p:spPr bwMode="auto">
          <a:xfrm>
            <a:off x="746125" y="2047875"/>
            <a:ext cx="716280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extremes of the function </a:t>
            </a:r>
            <a:r>
              <a:rPr lang="en-US" sz="2200"/>
              <a:t>     </a:t>
            </a:r>
            <a:r>
              <a:rPr lang="cs-CZ" sz="2200"/>
              <a:t>        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r>
              <a:rPr lang="cs-CZ" sz="2200"/>
              <a:t>We start with the first derivatives: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Both derivatives must be 0, which yields the critical point</a:t>
            </a:r>
          </a:p>
          <a:p>
            <a:r>
              <a:rPr lang="cs-CZ"/>
              <a:t> </a:t>
            </a:r>
            <a:r>
              <a:rPr lang="cs-CZ" sz="2200" i="1"/>
              <a:t>C</a:t>
            </a:r>
            <a:r>
              <a:rPr lang="cs-CZ" sz="2200"/>
              <a:t> [1/2,1/2].</a:t>
            </a:r>
            <a:r>
              <a:rPr lang="cs-CZ"/>
              <a:t> </a:t>
            </a:r>
            <a:endParaRPr lang="cs-CZ" sz="2200"/>
          </a:p>
          <a:p>
            <a:endParaRPr lang="cs-CZ" sz="2200"/>
          </a:p>
        </p:txBody>
      </p:sp>
      <p:sp>
        <p:nvSpPr>
          <p:cNvPr id="52245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224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2247" name="Rectangle 1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2248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4495800" y="2098675"/>
          <a:ext cx="222091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0" name="Equation" r:id="rId3" imgW="1397000" imgH="228600" progId="Equation.DSMT4">
                  <p:embed/>
                </p:oleObj>
              </mc:Choice>
              <mc:Fallback>
                <p:oleObj name="Equation" r:id="rId3" imgW="13970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098675"/>
                        <a:ext cx="2220913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9" name="Rectangle 15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960438" y="3587750"/>
          <a:ext cx="164147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1" name="Equation" r:id="rId5" imgW="1066337" imgH="393529" progId="Equation.DSMT4">
                  <p:embed/>
                </p:oleObj>
              </mc:Choice>
              <mc:Fallback>
                <p:oleObj name="Equation" r:id="rId5" imgW="1066337" imgH="393529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587750"/>
                        <a:ext cx="1641475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50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3355975" y="3529013"/>
          <a:ext cx="173672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2" name="Equation" r:id="rId7" imgW="1040948" imgH="418918" progId="Equation.DSMT4">
                  <p:embed/>
                </p:oleObj>
              </mc:Choice>
              <mc:Fallback>
                <p:oleObj name="Equation" r:id="rId7" imgW="1040948" imgH="418918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5975" y="3529013"/>
                        <a:ext cx="173672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327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Extremes of a function of two real variables</a:t>
            </a:r>
            <a:endParaRPr lang="en-GB" altLang="cs-CZ" sz="2400" b="1"/>
          </a:p>
          <a:p>
            <a:pPr algn="ctr"/>
            <a:r>
              <a:rPr lang="cs-CZ" altLang="cs-CZ" sz="2400" b="1"/>
              <a:t> - Problem </a:t>
            </a:r>
            <a:r>
              <a:rPr lang="en-US" altLang="cs-CZ" sz="2400" b="1"/>
              <a:t>2</a:t>
            </a:r>
            <a:r>
              <a:rPr lang="cs-CZ" altLang="cs-CZ" sz="2400" b="1"/>
              <a:t> – cont.</a:t>
            </a:r>
            <a:endParaRPr lang="en-GB" altLang="cs-CZ" sz="2400" b="1"/>
          </a:p>
          <a:p>
            <a:pPr algn="ctr"/>
            <a:endParaRPr lang="en-GB" altLang="cs-CZ" sz="2400" b="1"/>
          </a:p>
        </p:txBody>
      </p:sp>
      <p:sp>
        <p:nvSpPr>
          <p:cNvPr id="5327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273" name="Text Box 5"/>
          <p:cNvSpPr txBox="1">
            <a:spLocks noChangeArrowheads="1"/>
          </p:cNvSpPr>
          <p:nvPr/>
        </p:nvSpPr>
        <p:spPr bwMode="auto">
          <a:xfrm>
            <a:off x="906463" y="2020888"/>
            <a:ext cx="7038975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Now we compute all second derivatives and hessian: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en-US" sz="2200"/>
              <a:t>S</a:t>
            </a:r>
            <a:r>
              <a:rPr lang="cs-CZ" sz="2200"/>
              <a:t>ubstitut</a:t>
            </a:r>
            <a:r>
              <a:rPr lang="en-US" sz="2200"/>
              <a:t>ing</a:t>
            </a:r>
            <a:r>
              <a:rPr lang="cs-CZ" sz="2200"/>
              <a:t> point C into hessian</a:t>
            </a:r>
            <a:r>
              <a:rPr lang="en-US" sz="2200"/>
              <a:t> </a:t>
            </a:r>
            <a:r>
              <a:rPr lang="cs-CZ" sz="2200"/>
              <a:t>y</a:t>
            </a:r>
            <a:r>
              <a:rPr lang="en-US" sz="2200"/>
              <a:t>ields</a:t>
            </a:r>
            <a:r>
              <a:rPr lang="cs-CZ" sz="2200"/>
              <a:t> the same result.</a:t>
            </a:r>
          </a:p>
          <a:p>
            <a:endParaRPr lang="en-US" sz="2200"/>
          </a:p>
          <a:p>
            <a:r>
              <a:rPr lang="cs-CZ" sz="2200"/>
              <a:t>Because D</a:t>
            </a:r>
            <a:r>
              <a:rPr lang="cs-CZ" sz="1400"/>
              <a:t>2 </a:t>
            </a:r>
            <a:r>
              <a:rPr lang="en-US" sz="2200"/>
              <a:t>&lt;</a:t>
            </a:r>
            <a:r>
              <a:rPr lang="cs-CZ" sz="2200"/>
              <a:t> </a:t>
            </a:r>
            <a:r>
              <a:rPr lang="en-US" sz="2200"/>
              <a:t>0, the point C is an inflection point.</a:t>
            </a:r>
            <a:r>
              <a:rPr lang="cs-CZ" sz="2200"/>
              <a:t> </a:t>
            </a:r>
            <a:r>
              <a:rPr lang="cs-CZ"/>
              <a:t> </a:t>
            </a:r>
          </a:p>
        </p:txBody>
      </p:sp>
      <p:sp>
        <p:nvSpPr>
          <p:cNvPr id="53274" name="Rectangle 10"/>
          <p:cNvSpPr>
            <a:spLocks noChangeArrowheads="1"/>
          </p:cNvSpPr>
          <p:nvPr/>
        </p:nvSpPr>
        <p:spPr bwMode="auto">
          <a:xfrm>
            <a:off x="0" y="1979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75" name="Rectangle 11"/>
          <p:cNvSpPr>
            <a:spLocks noChangeArrowheads="1"/>
          </p:cNvSpPr>
          <p:nvPr/>
        </p:nvSpPr>
        <p:spPr bwMode="auto">
          <a:xfrm>
            <a:off x="2686050" y="3624263"/>
            <a:ext cx="12398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cs-CZ" sz="2200" i="1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lang="cs-CZ" sz="22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cs-CZ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= </a:t>
            </a:r>
            <a:endParaRPr lang="cs-CZ" sz="22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3276" name="Rectangle 12"/>
          <p:cNvSpPr>
            <a:spLocks noChangeArrowheads="1"/>
          </p:cNvSpPr>
          <p:nvPr/>
        </p:nvSpPr>
        <p:spPr bwMode="auto">
          <a:xfrm>
            <a:off x="0" y="4603750"/>
            <a:ext cx="222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cs-CZ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cs-CZ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3277" name="Rectangle 13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7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3" name="Object 15"/>
          <p:cNvGraphicFramePr>
            <a:graphicFrameLocks noChangeAspect="1"/>
          </p:cNvGraphicFramePr>
          <p:nvPr/>
        </p:nvGraphicFramePr>
        <p:xfrm>
          <a:off x="1441450" y="2563813"/>
          <a:ext cx="909638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2" name="Equation" r:id="rId3" imgW="545863" imgH="418918" progId="Equation.DSMT4">
                  <p:embed/>
                </p:oleObj>
              </mc:Choice>
              <mc:Fallback>
                <p:oleObj name="Equation" r:id="rId3" imgW="545863" imgH="418918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2563813"/>
                        <a:ext cx="909638" cy="690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9" name="Rectangle 1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5" name="Object 17"/>
          <p:cNvGraphicFramePr>
            <a:graphicFrameLocks noChangeAspect="1"/>
          </p:cNvGraphicFramePr>
          <p:nvPr/>
        </p:nvGraphicFramePr>
        <p:xfrm>
          <a:off x="2827338" y="2649538"/>
          <a:ext cx="83502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3" name="Equation" r:id="rId5" imgW="545863" imgH="444307" progId="Equation.DSMT4">
                  <p:embed/>
                </p:oleObj>
              </mc:Choice>
              <mc:Fallback>
                <p:oleObj name="Equation" r:id="rId5" imgW="545863" imgH="444307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2649538"/>
                        <a:ext cx="83502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8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7" name="Object 19"/>
          <p:cNvGraphicFramePr>
            <a:graphicFrameLocks noChangeAspect="1"/>
          </p:cNvGraphicFramePr>
          <p:nvPr/>
        </p:nvGraphicFramePr>
        <p:xfrm>
          <a:off x="4251325" y="2593975"/>
          <a:ext cx="1033463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4" name="Equation" r:id="rId7" imgW="672808" imgH="444307" progId="Equation.DSMT4">
                  <p:embed/>
                </p:oleObj>
              </mc:Choice>
              <mc:Fallback>
                <p:oleObj name="Equation" r:id="rId7" imgW="672808" imgH="444307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1325" y="2593975"/>
                        <a:ext cx="1033463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8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9" name="Object 21"/>
          <p:cNvGraphicFramePr>
            <a:graphicFrameLocks noChangeAspect="1"/>
          </p:cNvGraphicFramePr>
          <p:nvPr/>
        </p:nvGraphicFramePr>
        <p:xfrm>
          <a:off x="3892550" y="3551238"/>
          <a:ext cx="108108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5" name="Equation" r:id="rId9" imgW="698500" imgH="457200" progId="Equation.DSMT4">
                  <p:embed/>
                </p:oleObj>
              </mc:Choice>
              <mc:Fallback>
                <p:oleObj name="Equation" r:id="rId9" imgW="698500" imgH="4572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3551238"/>
                        <a:ext cx="1081088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5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429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Extremes of a function of two real variables</a:t>
            </a:r>
            <a:endParaRPr lang="en-GB" altLang="cs-CZ" sz="2400" b="1"/>
          </a:p>
          <a:p>
            <a:pPr algn="ctr"/>
            <a:r>
              <a:rPr lang="cs-CZ" altLang="cs-CZ" sz="2400" b="1"/>
              <a:t> - Problem 3</a:t>
            </a:r>
            <a:endParaRPr lang="en-GB" altLang="cs-CZ" sz="2400" b="1"/>
          </a:p>
        </p:txBody>
      </p:sp>
      <p:sp>
        <p:nvSpPr>
          <p:cNvPr id="5429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4295" name="Text Box 5"/>
          <p:cNvSpPr txBox="1">
            <a:spLocks noChangeArrowheads="1"/>
          </p:cNvSpPr>
          <p:nvPr/>
        </p:nvSpPr>
        <p:spPr bwMode="auto">
          <a:xfrm>
            <a:off x="746125" y="2047875"/>
            <a:ext cx="7162800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extremes of the function </a:t>
            </a:r>
            <a:r>
              <a:rPr lang="en-US" sz="2200"/>
              <a:t>     </a:t>
            </a:r>
            <a:r>
              <a:rPr lang="cs-CZ" sz="2200"/>
              <a:t>        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r>
              <a:rPr lang="cs-CZ" sz="2200"/>
              <a:t>We start with the first derivatives: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Both derivatives must be 0, which yields the critical point</a:t>
            </a:r>
          </a:p>
          <a:p>
            <a:r>
              <a:rPr lang="cs-CZ"/>
              <a:t> </a:t>
            </a:r>
            <a:r>
              <a:rPr lang="cs-CZ" sz="2200" i="1"/>
              <a:t>C</a:t>
            </a:r>
            <a:r>
              <a:rPr lang="cs-CZ" sz="2200"/>
              <a:t> [0,0].</a:t>
            </a:r>
            <a:r>
              <a:rPr lang="cs-CZ"/>
              <a:t> </a:t>
            </a:r>
            <a:endParaRPr lang="cs-CZ" sz="2200"/>
          </a:p>
          <a:p>
            <a:endParaRPr lang="cs-CZ" sz="2200"/>
          </a:p>
        </p:txBody>
      </p:sp>
      <p:sp>
        <p:nvSpPr>
          <p:cNvPr id="54296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9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98" name="Rectangle 8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99" name="Rectangle 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300" name="Rectangle 1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30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302" name="Rectangle 1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7" name="Object 15"/>
          <p:cNvGraphicFramePr>
            <a:graphicFrameLocks noChangeAspect="1"/>
          </p:cNvGraphicFramePr>
          <p:nvPr/>
        </p:nvGraphicFramePr>
        <p:xfrm>
          <a:off x="4637088" y="2089150"/>
          <a:ext cx="16795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1" name="Equation" r:id="rId3" imgW="1143000" imgH="228600" progId="Equation.DSMT4">
                  <p:embed/>
                </p:oleObj>
              </mc:Choice>
              <mc:Fallback>
                <p:oleObj name="Equation" r:id="rId3" imgW="114300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088" y="2089150"/>
                        <a:ext cx="167957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3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9" name="Object 17"/>
          <p:cNvGraphicFramePr>
            <a:graphicFrameLocks noChangeAspect="1"/>
          </p:cNvGraphicFramePr>
          <p:nvPr/>
        </p:nvGraphicFramePr>
        <p:xfrm>
          <a:off x="1131888" y="3563938"/>
          <a:ext cx="137477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2" name="Equation" r:id="rId5" imgW="825500" imgH="393700" progId="Equation.DSMT4">
                  <p:embed/>
                </p:oleObj>
              </mc:Choice>
              <mc:Fallback>
                <p:oleObj name="Equation" r:id="rId5" imgW="825500" imgH="3937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3563938"/>
                        <a:ext cx="1374775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91" name="Object 19"/>
          <p:cNvGraphicFramePr>
            <a:graphicFrameLocks noChangeAspect="1"/>
          </p:cNvGraphicFramePr>
          <p:nvPr/>
        </p:nvGraphicFramePr>
        <p:xfrm>
          <a:off x="3686175" y="3594100"/>
          <a:ext cx="134778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3" name="Equation" r:id="rId7" imgW="850531" imgH="418918" progId="Equation.DSMT4">
                  <p:embed/>
                </p:oleObj>
              </mc:Choice>
              <mc:Fallback>
                <p:oleObj name="Equation" r:id="rId7" imgW="850531" imgH="418918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6175" y="3594100"/>
                        <a:ext cx="1347788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214</TotalTime>
  <Words>1046</Words>
  <Application>Microsoft Office PowerPoint</Application>
  <PresentationFormat>Předvádění na obrazovce (4:3)</PresentationFormat>
  <Paragraphs>396</Paragraphs>
  <Slides>26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Jirka</cp:lastModifiedBy>
  <cp:revision>42</cp:revision>
  <dcterms:created xsi:type="dcterms:W3CDTF">2016-03-17T12:08:01Z</dcterms:created>
  <dcterms:modified xsi:type="dcterms:W3CDTF">2021-04-16T13:20:26Z</dcterms:modified>
</cp:coreProperties>
</file>