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3" r:id="rId4"/>
    <p:sldId id="284" r:id="rId5"/>
    <p:sldId id="286" r:id="rId6"/>
    <p:sldId id="280" r:id="rId7"/>
    <p:sldId id="281" r:id="rId8"/>
    <p:sldId id="282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307" r:id="rId18"/>
    <p:sldId id="295" r:id="rId19"/>
    <p:sldId id="296" r:id="rId20"/>
    <p:sldId id="304" r:id="rId21"/>
    <p:sldId id="297" r:id="rId22"/>
    <p:sldId id="298" r:id="rId23"/>
    <p:sldId id="305" r:id="rId24"/>
    <p:sldId id="306" r:id="rId25"/>
    <p:sldId id="299" r:id="rId26"/>
    <p:sldId id="303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2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67C19-579A-4E6A-9A34-421E1A6AB7C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9136A-6104-40FB-8C04-F1ABE76073E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0941E-42F0-424C-88D3-ECDA889A63D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97FCB-B699-4D5F-87A4-9670E8BDA20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B885A-D7CD-40F1-84BE-9BFCDA7134A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11A02-E9E6-41EE-851E-72328F20063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3653E-D86E-4665-AE5B-9E425B920D7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CF351-4036-49D7-8D66-81D111423F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17CC0-C29B-4866-9A90-1211A747CFA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0F390-B35E-44A1-9566-59A6746A3E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0F2FA-1634-4FEA-823C-C7CE6C62E64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68897-FCCD-4C70-83AD-C143A9209E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1B012-8EB3-4D45-8A79-8BF25331A3B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1FDA4-696F-4B62-94C5-84E8F0284E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424FE-BD00-4B85-AA7A-F30E487D5BFC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823D1-67FB-4670-AC5D-B095A6A635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AD319-2FBF-4AA9-B78F-5A255D4C4F0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F9569-4160-42C4-8597-98D564EB2C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6E2FF-2A77-4AC1-929C-8445B398C54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AB964-33F8-4F31-BBB9-F24B9F0F31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61C16-4568-45DD-B235-B727F402F70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83370-BC7A-48B8-9EF0-E69C86391C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C9CC8-666C-40EF-A7D6-67052288A6E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EB7EF-1AA8-4879-8DEF-BA3EFCBC042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FB0D4-A031-4529-83CD-1BAD52DB20A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61E0E-8A41-4897-B00E-E589CA1D08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F65DE-190C-47C6-AD66-569EF7AA9467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0A15-D922-47C7-B7FB-73BB986F2C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1FB3F-6423-4269-8D32-6071FEA3A23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0A1E1-2378-4E2A-8C0F-D9C346C3CF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6AE92-AC66-4793-81C2-9C4EBFD3696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8D4A6-F0A3-465B-BE00-3F7614F4296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8CC16-3DFC-40A3-B6F2-82C55AA6C42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42BBD-220C-4F74-A2F4-23069B0FD21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D8472-1184-4229-BCF0-CE8BD3BA569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6B61D-4260-473F-9E4D-F8448685061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944C5-77B4-4465-8FAA-1113743825D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FAE12-705C-4D80-A69B-C1FFA83788F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11A70-90C1-4CFA-9339-F200A8B45A1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D9F0-7599-4CAE-9DE3-293EF8CF18B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29A74-70A3-4EC9-9CF7-608559F2B5B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23021-E0A8-4598-8DF7-3EDE6D8FEB0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1DA9-5CBE-4BB9-B417-E8489B55B45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961A5-2378-4E87-9108-A58247EE0F7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AD40C1-2A7B-4B25-B692-DA7F432CF5B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B56FC1A-A938-4421-8CC1-FEF8FE0B8D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BA31F71-F258-4FD0-AD82-3CF679B5A69C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608E6C8-87DD-439D-9E73-BF72FA7FDB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3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5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Another examples</a:t>
            </a:r>
            <a:endParaRPr lang="en-GB" altLang="cs-CZ" sz="2400" b="1"/>
          </a:p>
        </p:txBody>
      </p:sp>
      <p:sp>
        <p:nvSpPr>
          <p:cNvPr id="6145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5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1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2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3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1179513" y="2497138"/>
          <a:ext cx="2762250" cy="619125"/>
        </p:xfrm>
        <a:graphic>
          <a:graphicData uri="http://schemas.openxmlformats.org/presentationml/2006/ole">
            <p:oleObj spid="_x0000_s61451" name="Equation" r:id="rId3" imgW="1917700" imgH="431800" progId="Equation.DSMT4">
              <p:embed/>
            </p:oleObj>
          </a:graphicData>
        </a:graphic>
      </p:graphicFrame>
      <p:sp>
        <p:nvSpPr>
          <p:cNvPr id="61464" name="Text Box 13"/>
          <p:cNvSpPr txBox="1">
            <a:spLocks noChangeArrowheads="1"/>
          </p:cNvSpPr>
          <p:nvPr/>
        </p:nvSpPr>
        <p:spPr bwMode="auto">
          <a:xfrm>
            <a:off x="850900" y="1870075"/>
            <a:ext cx="49736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following sum (Grandi series):</a:t>
            </a:r>
          </a:p>
        </p:txBody>
      </p:sp>
      <p:sp>
        <p:nvSpPr>
          <p:cNvPr id="61465" name="Text Box 14"/>
          <p:cNvSpPr txBox="1">
            <a:spLocks noChangeArrowheads="1"/>
          </p:cNvSpPr>
          <p:nvPr/>
        </p:nvSpPr>
        <p:spPr bwMode="auto">
          <a:xfrm>
            <a:off x="915988" y="3255963"/>
            <a:ext cx="5284787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This sum does not exist.</a:t>
            </a:r>
          </a:p>
          <a:p>
            <a:endParaRPr lang="cs-CZ" sz="2200"/>
          </a:p>
          <a:p>
            <a:r>
              <a:rPr lang="cs-CZ" sz="2200"/>
              <a:t>Find the following sum (harmonic series):</a:t>
            </a:r>
          </a:p>
        </p:txBody>
      </p:sp>
      <p:sp>
        <p:nvSpPr>
          <p:cNvPr id="61466" name="Rectangle 1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5" name="Object 15"/>
          <p:cNvGraphicFramePr>
            <a:graphicFrameLocks noChangeAspect="1"/>
          </p:cNvGraphicFramePr>
          <p:nvPr/>
        </p:nvGraphicFramePr>
        <p:xfrm>
          <a:off x="1319213" y="4525963"/>
          <a:ext cx="2628900" cy="668337"/>
        </p:xfrm>
        <a:graphic>
          <a:graphicData uri="http://schemas.openxmlformats.org/presentationml/2006/ole">
            <p:oleObj spid="_x0000_s61455" name="Equation" r:id="rId4" imgW="1688367" imgH="431613" progId="Equation.DSMT4">
              <p:embed/>
            </p:oleObj>
          </a:graphicData>
        </a:graphic>
      </p:graphicFrame>
      <p:sp>
        <p:nvSpPr>
          <p:cNvPr id="61467" name="Text Box 17"/>
          <p:cNvSpPr txBox="1">
            <a:spLocks noChangeArrowheads="1"/>
          </p:cNvSpPr>
          <p:nvPr/>
        </p:nvSpPr>
        <p:spPr bwMode="auto">
          <a:xfrm>
            <a:off x="1114425" y="5386388"/>
            <a:ext cx="25161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sum is infinite.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A necessary condition for convergence</a:t>
            </a:r>
            <a:endParaRPr lang="en-GB" altLang="cs-CZ" sz="2400" b="1"/>
          </a:p>
        </p:txBody>
      </p:sp>
      <p:sp>
        <p:nvSpPr>
          <p:cNvPr id="624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4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6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7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9" name="Text Box 11"/>
          <p:cNvSpPr txBox="1">
            <a:spLocks noChangeArrowheads="1"/>
          </p:cNvSpPr>
          <p:nvPr/>
        </p:nvSpPr>
        <p:spPr bwMode="auto">
          <a:xfrm>
            <a:off x="850900" y="1870075"/>
            <a:ext cx="67611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necessary condition for convergence can be stated</a:t>
            </a:r>
          </a:p>
          <a:p>
            <a:r>
              <a:rPr lang="cs-CZ" sz="2200"/>
              <a:t>as follows:</a:t>
            </a:r>
          </a:p>
        </p:txBody>
      </p:sp>
      <p:sp>
        <p:nvSpPr>
          <p:cNvPr id="62490" name="Text Box 12"/>
          <p:cNvSpPr txBox="1">
            <a:spLocks noChangeArrowheads="1"/>
          </p:cNvSpPr>
          <p:nvPr/>
        </p:nvSpPr>
        <p:spPr bwMode="auto">
          <a:xfrm>
            <a:off x="915988" y="3255963"/>
            <a:ext cx="7505700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However, this condition is not sufficient, as harmonic series</a:t>
            </a:r>
          </a:p>
          <a:p>
            <a:r>
              <a:rPr lang="cs-CZ" sz="2200"/>
              <a:t>fullfils the condition above, but its sum is infinite.</a:t>
            </a:r>
          </a:p>
          <a:p>
            <a:endParaRPr lang="cs-CZ" sz="2200"/>
          </a:p>
          <a:p>
            <a:r>
              <a:rPr lang="cs-CZ" sz="2200"/>
              <a:t>Convergence or divergence is decided upon a suitable</a:t>
            </a:r>
          </a:p>
          <a:p>
            <a:r>
              <a:rPr lang="cs-CZ" sz="2200"/>
              <a:t>convergence criterion.</a:t>
            </a:r>
          </a:p>
          <a:p>
            <a:endParaRPr lang="cs-CZ" sz="2200"/>
          </a:p>
        </p:txBody>
      </p:sp>
      <p:sp>
        <p:nvSpPr>
          <p:cNvPr id="62491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92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480" name="Object 16"/>
          <p:cNvGraphicFramePr>
            <a:graphicFrameLocks noChangeAspect="1"/>
          </p:cNvGraphicFramePr>
          <p:nvPr/>
        </p:nvGraphicFramePr>
        <p:xfrm>
          <a:off x="2571750" y="2724150"/>
          <a:ext cx="1220788" cy="530225"/>
        </p:xfrm>
        <a:graphic>
          <a:graphicData uri="http://schemas.openxmlformats.org/presentationml/2006/ole">
            <p:oleObj spid="_x0000_s62480" name="Equation" r:id="rId3" imgW="634725" imgH="279279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577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Criterions (tests) of convergence</a:t>
            </a:r>
            <a:endParaRPr lang="en-GB" altLang="cs-CZ" sz="2400" b="1"/>
          </a:p>
        </p:txBody>
      </p:sp>
      <p:sp>
        <p:nvSpPr>
          <p:cNvPr id="7577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578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2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3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4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5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6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7" name="Text Box 15"/>
          <p:cNvSpPr txBox="1">
            <a:spLocks noChangeArrowheads="1"/>
          </p:cNvSpPr>
          <p:nvPr/>
        </p:nvSpPr>
        <p:spPr bwMode="auto">
          <a:xfrm>
            <a:off x="812800" y="1973263"/>
            <a:ext cx="7446963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most common criteria or tests of convergence include: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Comparison test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Ratio test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Root test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Integral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3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Dirichlet series</a:t>
            </a:r>
            <a:endParaRPr lang="en-GB" altLang="cs-CZ" sz="2400" b="1"/>
          </a:p>
        </p:txBody>
      </p:sp>
      <p:sp>
        <p:nvSpPr>
          <p:cNvPr id="6453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3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37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38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39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0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1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2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7754938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Dirichlet series            is convergent if            .</a:t>
            </a:r>
          </a:p>
          <a:p>
            <a:endParaRPr lang="cs-CZ" sz="2200"/>
          </a:p>
          <a:p>
            <a:r>
              <a:rPr lang="cs-CZ" sz="2200"/>
              <a:t>This series is often used in a comparison test.</a:t>
            </a:r>
          </a:p>
          <a:p>
            <a:endParaRPr lang="cs-CZ" sz="2200"/>
          </a:p>
          <a:p>
            <a:r>
              <a:rPr lang="cs-CZ" sz="2200"/>
              <a:t>Example: proove that                   is convergent.</a:t>
            </a:r>
          </a:p>
          <a:p>
            <a:endParaRPr lang="cs-CZ" sz="2200"/>
          </a:p>
          <a:p>
            <a:r>
              <a:rPr lang="cs-CZ" sz="2200"/>
              <a:t>Solution: Because each number of the given series is smaller</a:t>
            </a:r>
          </a:p>
          <a:p>
            <a:r>
              <a:rPr lang="cs-CZ" sz="2200"/>
              <a:t>than corresponding number of the series              . </a:t>
            </a:r>
          </a:p>
          <a:p>
            <a:endParaRPr lang="cs-CZ" sz="2200"/>
          </a:p>
          <a:p>
            <a:r>
              <a:rPr lang="cs-CZ" sz="2200"/>
              <a:t>However, this new series is convergent according to </a:t>
            </a:r>
          </a:p>
          <a:p>
            <a:r>
              <a:rPr lang="cs-CZ" sz="2200"/>
              <a:t>Dirichlet test. Hence, the given series is also convergent.  </a:t>
            </a:r>
          </a:p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4543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25" name="Object 13"/>
          <p:cNvGraphicFramePr>
            <a:graphicFrameLocks noChangeAspect="1"/>
          </p:cNvGraphicFramePr>
          <p:nvPr/>
        </p:nvGraphicFramePr>
        <p:xfrm>
          <a:off x="2894013" y="1847850"/>
          <a:ext cx="690562" cy="723900"/>
        </p:xfrm>
        <a:graphic>
          <a:graphicData uri="http://schemas.openxmlformats.org/presentationml/2006/ole">
            <p:oleObj spid="_x0000_s64525" name="Equation" r:id="rId3" imgW="406224" imgH="431613" progId="Equation.DSMT4">
              <p:embed/>
            </p:oleObj>
          </a:graphicData>
        </a:graphic>
      </p:graphicFrame>
      <p:sp>
        <p:nvSpPr>
          <p:cNvPr id="64544" name="Rectangle 16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5667375" y="1978025"/>
          <a:ext cx="827088" cy="390525"/>
        </p:xfrm>
        <a:graphic>
          <a:graphicData uri="http://schemas.openxmlformats.org/presentationml/2006/ole">
            <p:oleObj spid="_x0000_s64527" name="Equation" r:id="rId4" imgW="355138" imgH="177569" progId="Equation.DSMT4">
              <p:embed/>
            </p:oleObj>
          </a:graphicData>
        </a:graphic>
      </p:graphicFrame>
      <p:sp>
        <p:nvSpPr>
          <p:cNvPr id="6454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29" name="Object 17"/>
          <p:cNvGraphicFramePr>
            <a:graphicFrameLocks noChangeAspect="1"/>
          </p:cNvGraphicFramePr>
          <p:nvPr/>
        </p:nvGraphicFramePr>
        <p:xfrm>
          <a:off x="3600450" y="3221038"/>
          <a:ext cx="1416050" cy="596900"/>
        </p:xfrm>
        <a:graphic>
          <a:graphicData uri="http://schemas.openxmlformats.org/presentationml/2006/ole">
            <p:oleObj spid="_x0000_s64529" name="Equation" r:id="rId5" imgW="1092200" imgH="457200" progId="Equation.DSMT4">
              <p:embed/>
            </p:oleObj>
          </a:graphicData>
        </a:graphic>
      </p:graphicFrame>
      <p:sp>
        <p:nvSpPr>
          <p:cNvPr id="6454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1" name="Object 19"/>
          <p:cNvGraphicFramePr>
            <a:graphicFrameLocks noChangeAspect="1"/>
          </p:cNvGraphicFramePr>
          <p:nvPr/>
        </p:nvGraphicFramePr>
        <p:xfrm>
          <a:off x="6146800" y="4327525"/>
          <a:ext cx="663575" cy="711200"/>
        </p:xfrm>
        <a:graphic>
          <a:graphicData uri="http://schemas.openxmlformats.org/presentationml/2006/ole">
            <p:oleObj spid="_x0000_s64531" name="Equation" r:id="rId6" imgW="393529" imgH="431613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6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Ratio test</a:t>
            </a:r>
            <a:endParaRPr lang="en-GB" altLang="cs-CZ" sz="2400" b="1"/>
          </a:p>
        </p:txBody>
      </p:sp>
      <p:sp>
        <p:nvSpPr>
          <p:cNvPr id="6556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56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6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7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9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0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1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5572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3" name="Rectangle 15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76" name="Text Box 21"/>
          <p:cNvSpPr txBox="1">
            <a:spLocks noChangeArrowheads="1"/>
          </p:cNvSpPr>
          <p:nvPr/>
        </p:nvSpPr>
        <p:spPr bwMode="auto">
          <a:xfrm>
            <a:off x="785813" y="1944688"/>
            <a:ext cx="767715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This test is used in a case when a series includes a factorial.</a:t>
            </a:r>
          </a:p>
          <a:p>
            <a:r>
              <a:rPr lang="cs-CZ" sz="2200"/>
              <a:t>Example: Decide whether the series          is convergent.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Conclusion: convergent.</a:t>
            </a:r>
          </a:p>
          <a:p>
            <a:endParaRPr lang="cs-CZ" sz="2200"/>
          </a:p>
        </p:txBody>
      </p:sp>
      <p:sp>
        <p:nvSpPr>
          <p:cNvPr id="65577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58" name="Object 22"/>
          <p:cNvGraphicFramePr>
            <a:graphicFrameLocks noChangeAspect="1"/>
          </p:cNvGraphicFramePr>
          <p:nvPr/>
        </p:nvGraphicFramePr>
        <p:xfrm>
          <a:off x="5410200" y="2320925"/>
          <a:ext cx="636588" cy="695325"/>
        </p:xfrm>
        <a:graphic>
          <a:graphicData uri="http://schemas.openxmlformats.org/presentationml/2006/ole">
            <p:oleObj spid="_x0000_s65558" name="Equation" r:id="rId3" imgW="406048" imgH="444114" progId="Equation.DSMT4">
              <p:embed/>
            </p:oleObj>
          </a:graphicData>
        </a:graphic>
      </p:graphicFrame>
      <p:sp>
        <p:nvSpPr>
          <p:cNvPr id="65578" name="Rectangle 25"/>
          <p:cNvSpPr>
            <a:spLocks noChangeArrowheads="1"/>
          </p:cNvSpPr>
          <p:nvPr/>
        </p:nvSpPr>
        <p:spPr bwMode="auto">
          <a:xfrm>
            <a:off x="-1244600" y="2516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60" name="Object 24"/>
          <p:cNvGraphicFramePr>
            <a:graphicFrameLocks noChangeAspect="1"/>
          </p:cNvGraphicFramePr>
          <p:nvPr/>
        </p:nvGraphicFramePr>
        <p:xfrm>
          <a:off x="2535238" y="2921000"/>
          <a:ext cx="3227387" cy="1371600"/>
        </p:xfrm>
        <a:graphic>
          <a:graphicData uri="http://schemas.openxmlformats.org/presentationml/2006/ole">
            <p:oleObj spid="_x0000_s65560" name="Equation" r:id="rId4" imgW="2044700" imgH="863600" progId="Equation.DSMT4">
              <p:embed/>
            </p:oleObj>
          </a:graphicData>
        </a:graphic>
      </p:graphicFrame>
      <p:sp>
        <p:nvSpPr>
          <p:cNvPr id="65579" name="Text Box 26"/>
          <p:cNvSpPr txBox="1">
            <a:spLocks noChangeArrowheads="1"/>
          </p:cNvSpPr>
          <p:nvPr/>
        </p:nvSpPr>
        <p:spPr bwMode="auto">
          <a:xfrm>
            <a:off x="973138" y="5065713"/>
            <a:ext cx="747395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A decision table:</a:t>
            </a:r>
          </a:p>
          <a:p>
            <a:r>
              <a:rPr lang="cs-CZ" sz="2200"/>
              <a:t>If L </a:t>
            </a:r>
            <a:r>
              <a:rPr lang="en-US" sz="2200"/>
              <a:t>&lt; 1 … convergent, if L &gt; 1 … divirgent, L</a:t>
            </a:r>
            <a:r>
              <a:rPr lang="cs-CZ" sz="2200"/>
              <a:t>= 1 …</a:t>
            </a:r>
          </a:p>
          <a:p>
            <a:r>
              <a:rPr lang="cs-CZ" sz="2200"/>
              <a:t>cannot be decided.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65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Root test</a:t>
            </a:r>
            <a:endParaRPr lang="en-GB" altLang="cs-CZ" sz="2400" b="1"/>
          </a:p>
        </p:txBody>
      </p:sp>
      <p:sp>
        <p:nvSpPr>
          <p:cNvPr id="665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65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86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87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8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89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0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1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6592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3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6" name="Text Box 17"/>
          <p:cNvSpPr txBox="1">
            <a:spLocks noChangeArrowheads="1"/>
          </p:cNvSpPr>
          <p:nvPr/>
        </p:nvSpPr>
        <p:spPr bwMode="auto">
          <a:xfrm>
            <a:off x="973138" y="1889125"/>
            <a:ext cx="7724775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root test is used when the series includes exponential</a:t>
            </a:r>
          </a:p>
          <a:p>
            <a:r>
              <a:rPr lang="cs-CZ" sz="2200"/>
              <a:t> factor.</a:t>
            </a:r>
          </a:p>
          <a:p>
            <a:endParaRPr lang="cs-CZ" sz="2200"/>
          </a:p>
          <a:p>
            <a:r>
              <a:rPr lang="cs-CZ" sz="2200"/>
              <a:t>Example: Decide, whether the series                is convergent.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Because L </a:t>
            </a:r>
            <a:r>
              <a:rPr lang="en-US" sz="2200"/>
              <a:t>&lt; 1, </a:t>
            </a:r>
            <a:r>
              <a:rPr lang="cs-CZ" sz="2200"/>
              <a:t>the series is convergent.</a:t>
            </a:r>
          </a:p>
        </p:txBody>
      </p:sp>
      <p:sp>
        <p:nvSpPr>
          <p:cNvPr id="66597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78" name="Object 18"/>
          <p:cNvGraphicFramePr>
            <a:graphicFrameLocks noChangeAspect="1"/>
          </p:cNvGraphicFramePr>
          <p:nvPr/>
        </p:nvGraphicFramePr>
        <p:xfrm>
          <a:off x="5786438" y="2765425"/>
          <a:ext cx="930275" cy="768350"/>
        </p:xfrm>
        <a:graphic>
          <a:graphicData uri="http://schemas.openxmlformats.org/presentationml/2006/ole">
            <p:oleObj spid="_x0000_s66578" name="Equation" r:id="rId3" imgW="545863" imgH="457002" progId="Equation.DSMT4">
              <p:embed/>
            </p:oleObj>
          </a:graphicData>
        </a:graphic>
      </p:graphicFrame>
      <p:sp>
        <p:nvSpPr>
          <p:cNvPr id="6659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0" name="Object 20"/>
          <p:cNvGraphicFramePr>
            <a:graphicFrameLocks noChangeAspect="1"/>
          </p:cNvGraphicFramePr>
          <p:nvPr/>
        </p:nvGraphicFramePr>
        <p:xfrm>
          <a:off x="2489200" y="3751263"/>
          <a:ext cx="1755775" cy="750887"/>
        </p:xfrm>
        <a:graphic>
          <a:graphicData uri="http://schemas.openxmlformats.org/presentationml/2006/ole">
            <p:oleObj spid="_x0000_s66580" name="Equation" r:id="rId4" imgW="11811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397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Root test</a:t>
            </a:r>
            <a:endParaRPr lang="en-GB" altLang="cs-CZ" sz="2400" b="1"/>
          </a:p>
        </p:txBody>
      </p:sp>
      <p:sp>
        <p:nvSpPr>
          <p:cNvPr id="8397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39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973138" y="1889125"/>
            <a:ext cx="7724775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root test is used when the series includes exponential</a:t>
            </a:r>
          </a:p>
          <a:p>
            <a:r>
              <a:rPr lang="cs-CZ" sz="2200"/>
              <a:t> factor.</a:t>
            </a:r>
          </a:p>
          <a:p>
            <a:endParaRPr lang="cs-CZ" sz="2200"/>
          </a:p>
          <a:p>
            <a:r>
              <a:rPr lang="cs-CZ" sz="2200"/>
              <a:t>Example: Decide, whether the series                is convergent.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Because L </a:t>
            </a:r>
            <a:r>
              <a:rPr lang="en-US" sz="2200"/>
              <a:t>&gt; 1, </a:t>
            </a:r>
            <a:r>
              <a:rPr lang="cs-CZ" sz="2200"/>
              <a:t>the series is divergent.</a:t>
            </a:r>
          </a:p>
        </p:txBody>
      </p:sp>
      <p:sp>
        <p:nvSpPr>
          <p:cNvPr id="83986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0" name="Object 22"/>
          <p:cNvGraphicFramePr>
            <a:graphicFrameLocks noChangeAspect="1"/>
          </p:cNvGraphicFramePr>
          <p:nvPr/>
        </p:nvGraphicFramePr>
        <p:xfrm>
          <a:off x="5780088" y="2714625"/>
          <a:ext cx="896937" cy="773113"/>
        </p:xfrm>
        <a:graphic>
          <a:graphicData uri="http://schemas.openxmlformats.org/presentationml/2006/ole">
            <p:oleObj spid="_x0000_s83990" name="Equation" r:id="rId3" imgW="545760" imgH="469800" progId="Equation.DSMT4">
              <p:embed/>
            </p:oleObj>
          </a:graphicData>
        </a:graphic>
      </p:graphicFrame>
      <p:graphicFrame>
        <p:nvGraphicFramePr>
          <p:cNvPr id="83991" name="Object 23"/>
          <p:cNvGraphicFramePr>
            <a:graphicFrameLocks noChangeAspect="1"/>
          </p:cNvGraphicFramePr>
          <p:nvPr/>
        </p:nvGraphicFramePr>
        <p:xfrm>
          <a:off x="2487613" y="3665538"/>
          <a:ext cx="2084387" cy="877887"/>
        </p:xfrm>
        <a:graphic>
          <a:graphicData uri="http://schemas.openxmlformats.org/presentationml/2006/ole">
            <p:oleObj spid="_x0000_s83991" name="Equation" r:id="rId4" imgW="120636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760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Integral test</a:t>
            </a:r>
            <a:endParaRPr lang="en-GB" altLang="cs-CZ" sz="2400" b="1"/>
          </a:p>
        </p:txBody>
      </p:sp>
      <p:sp>
        <p:nvSpPr>
          <p:cNvPr id="6760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760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760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08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09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0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1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3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7614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5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8" name="Rectangle 17"/>
          <p:cNvSpPr>
            <a:spLocks noChangeArrowheads="1"/>
          </p:cNvSpPr>
          <p:nvPr/>
        </p:nvSpPr>
        <p:spPr bwMode="auto">
          <a:xfrm>
            <a:off x="1031875" y="1735138"/>
            <a:ext cx="7313613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The integral test can be considered the most universal.</a:t>
            </a:r>
          </a:p>
          <a:p>
            <a:r>
              <a:rPr lang="cs-CZ" sz="2200"/>
              <a:t>It is usually used when other tests fail.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Example: Decide, whether the harmonic series                is convergent.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 sz="2200"/>
              <a:t>Because the integral is infinite, also the original series is</a:t>
            </a:r>
          </a:p>
          <a:p>
            <a:r>
              <a:rPr lang="cs-CZ" sz="2200"/>
              <a:t>infinite, so the series is divergent.</a:t>
            </a:r>
          </a:p>
        </p:txBody>
      </p:sp>
      <p:sp>
        <p:nvSpPr>
          <p:cNvPr id="67619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7602" name="Object 18"/>
          <p:cNvGraphicFramePr>
            <a:graphicFrameLocks noChangeAspect="1"/>
          </p:cNvGraphicFramePr>
          <p:nvPr/>
        </p:nvGraphicFramePr>
        <p:xfrm>
          <a:off x="2752725" y="4270375"/>
          <a:ext cx="3282950" cy="736600"/>
        </p:xfrm>
        <a:graphic>
          <a:graphicData uri="http://schemas.openxmlformats.org/presentationml/2006/ole">
            <p:oleObj spid="_x0000_s67602" name="Equation" r:id="rId3" imgW="203200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86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Leibniz test</a:t>
            </a:r>
            <a:endParaRPr lang="en-GB" altLang="cs-CZ" sz="2400" b="1"/>
          </a:p>
        </p:txBody>
      </p:sp>
      <p:sp>
        <p:nvSpPr>
          <p:cNvPr id="6863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863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5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6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7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8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9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8640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1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4" name="Text Box 17"/>
          <p:cNvSpPr txBox="1">
            <a:spLocks noChangeArrowheads="1"/>
          </p:cNvSpPr>
          <p:nvPr/>
        </p:nvSpPr>
        <p:spPr bwMode="auto">
          <a:xfrm>
            <a:off x="803275" y="1879600"/>
            <a:ext cx="7881938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Up to date, we focused on series with positive elements.</a:t>
            </a:r>
          </a:p>
          <a:p>
            <a:endParaRPr lang="cs-CZ" sz="2200"/>
          </a:p>
          <a:p>
            <a:r>
              <a:rPr lang="cs-CZ" sz="2200"/>
              <a:t>Some series might be alternating: changing plus and minus </a:t>
            </a:r>
          </a:p>
          <a:p>
            <a:r>
              <a:rPr lang="cs-CZ" sz="2200"/>
              <a:t>Sings from element to element.</a:t>
            </a:r>
          </a:p>
          <a:p>
            <a:endParaRPr lang="cs-CZ" sz="2200"/>
          </a:p>
          <a:p>
            <a:r>
              <a:rPr lang="cs-CZ" sz="2200"/>
              <a:t>For alternating series we can use Leibniz test:</a:t>
            </a:r>
          </a:p>
          <a:p>
            <a:endParaRPr lang="cs-CZ" sz="2200"/>
          </a:p>
          <a:p>
            <a:r>
              <a:rPr lang="cs-CZ" sz="2200"/>
              <a:t>Alternating series is convergent if                  and                     .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6864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6" name="Object 18"/>
          <p:cNvGraphicFramePr>
            <a:graphicFrameLocks noChangeAspect="1"/>
          </p:cNvGraphicFramePr>
          <p:nvPr/>
        </p:nvGraphicFramePr>
        <p:xfrm>
          <a:off x="5183188" y="4289425"/>
          <a:ext cx="995362" cy="430213"/>
        </p:xfrm>
        <a:graphic>
          <a:graphicData uri="http://schemas.openxmlformats.org/presentationml/2006/ole">
            <p:oleObj spid="_x0000_s68626" name="Equation" r:id="rId3" imgW="634725" imgH="279279" progId="Equation.DSMT4">
              <p:embed/>
            </p:oleObj>
          </a:graphicData>
        </a:graphic>
      </p:graphicFrame>
      <p:sp>
        <p:nvSpPr>
          <p:cNvPr id="68646" name="Rectangle 2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8" name="Object 20"/>
          <p:cNvGraphicFramePr>
            <a:graphicFrameLocks noChangeAspect="1"/>
          </p:cNvGraphicFramePr>
          <p:nvPr/>
        </p:nvGraphicFramePr>
        <p:xfrm>
          <a:off x="6945313" y="4283075"/>
          <a:ext cx="1649412" cy="354013"/>
        </p:xfrm>
        <a:graphic>
          <a:graphicData uri="http://schemas.openxmlformats.org/presentationml/2006/ole">
            <p:oleObj spid="_x0000_s68628" name="Equation" r:id="rId4" imgW="106680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682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Leibniz test - Example</a:t>
            </a:r>
            <a:endParaRPr lang="en-GB" altLang="cs-CZ" sz="2400" b="1"/>
          </a:p>
        </p:txBody>
      </p:sp>
      <p:sp>
        <p:nvSpPr>
          <p:cNvPr id="7682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683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68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2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3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4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5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6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7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76838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9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2" name="Text Box 17"/>
          <p:cNvSpPr txBox="1">
            <a:spLocks noChangeArrowheads="1"/>
          </p:cNvSpPr>
          <p:nvPr/>
        </p:nvSpPr>
        <p:spPr bwMode="auto">
          <a:xfrm>
            <a:off x="803275" y="1879600"/>
            <a:ext cx="8035925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Example: Decide, whether the series                    is convergent.</a:t>
            </a:r>
          </a:p>
          <a:p>
            <a:endParaRPr lang="cs-CZ" sz="2200"/>
          </a:p>
          <a:p>
            <a:r>
              <a:rPr lang="cs-CZ" sz="2200"/>
              <a:t>Solution: We chceck whether both conditions are fullfilled: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Both conditions are met, hence, the series is convergent. </a:t>
            </a:r>
          </a:p>
          <a:p>
            <a:endParaRPr lang="cs-CZ" sz="2200"/>
          </a:p>
          <a:p>
            <a:r>
              <a:rPr lang="cs-CZ" sz="2200"/>
              <a:t>However, the series is not </a:t>
            </a:r>
            <a:r>
              <a:rPr lang="cs-CZ" sz="2200" i="1"/>
              <a:t>absolutely convergent</a:t>
            </a:r>
            <a:r>
              <a:rPr lang="cs-CZ" sz="2200"/>
              <a:t>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7684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4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5" name="Rectangle 2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2" name="Object 22"/>
          <p:cNvGraphicFramePr>
            <a:graphicFrameLocks noChangeAspect="1"/>
          </p:cNvGraphicFramePr>
          <p:nvPr/>
        </p:nvGraphicFramePr>
        <p:xfrm>
          <a:off x="5599113" y="1806575"/>
          <a:ext cx="1244600" cy="692150"/>
        </p:xfrm>
        <a:graphic>
          <a:graphicData uri="http://schemas.openxmlformats.org/presentationml/2006/ole">
            <p:oleObj spid="_x0000_s76822" name="Equation" r:id="rId3" imgW="774364" imgH="431613" progId="Equation.DSMT4">
              <p:embed/>
            </p:oleObj>
          </a:graphicData>
        </a:graphic>
      </p:graphicFrame>
      <p:sp>
        <p:nvSpPr>
          <p:cNvPr id="76846" name="Rectangle 2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4" name="Object 24"/>
          <p:cNvGraphicFramePr>
            <a:graphicFrameLocks noChangeAspect="1"/>
          </p:cNvGraphicFramePr>
          <p:nvPr/>
        </p:nvGraphicFramePr>
        <p:xfrm>
          <a:off x="1998663" y="3179763"/>
          <a:ext cx="985837" cy="647700"/>
        </p:xfrm>
        <a:graphic>
          <a:graphicData uri="http://schemas.openxmlformats.org/presentationml/2006/ole">
            <p:oleObj spid="_x0000_s76824" name="Equation" r:id="rId4" imgW="609336" imgH="393529" progId="Equation.DSMT4">
              <p:embed/>
            </p:oleObj>
          </a:graphicData>
        </a:graphic>
      </p:graphicFrame>
      <p:sp>
        <p:nvSpPr>
          <p:cNvPr id="76847" name="Rectangle 2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6" name="Object 26"/>
          <p:cNvGraphicFramePr>
            <a:graphicFrameLocks noChangeAspect="1"/>
          </p:cNvGraphicFramePr>
          <p:nvPr/>
        </p:nvGraphicFramePr>
        <p:xfrm>
          <a:off x="3375025" y="3195638"/>
          <a:ext cx="1651000" cy="608012"/>
        </p:xfrm>
        <a:graphic>
          <a:graphicData uri="http://schemas.openxmlformats.org/presentationml/2006/ole">
            <p:oleObj spid="_x0000_s76826" name="Equation" r:id="rId5" imgW="1091726" imgH="393529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Application of calculus in economics</a:t>
            </a:r>
          </a:p>
          <a:p>
            <a:pPr algn="ctr"/>
            <a:r>
              <a:rPr lang="cs-CZ" altLang="cs-CZ" sz="2400" b="1"/>
              <a:t>Consumer surplus and producer surplus</a:t>
            </a:r>
            <a:endParaRPr lang="en-GB" altLang="cs-CZ" sz="2400" b="1"/>
          </a:p>
        </p:txBody>
      </p:sp>
      <p:sp>
        <p:nvSpPr>
          <p:cNvPr id="5530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b="1"/>
              <a:t>Consumer surplus (CS) and producer surplus (PS) under perfect competition is given as follows: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1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1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2968625" y="2913063"/>
          <a:ext cx="2484438" cy="796925"/>
        </p:xfrm>
        <a:graphic>
          <a:graphicData uri="http://schemas.openxmlformats.org/presentationml/2006/ole">
            <p:oleObj spid="_x0000_s55304" name="Equation" r:id="rId3" imgW="1511300" imgH="482600" progId="Equation.DSMT4">
              <p:embed/>
            </p:oleObj>
          </a:graphicData>
        </a:graphic>
      </p:graphicFrame>
      <p:sp>
        <p:nvSpPr>
          <p:cNvPr id="5531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090863" y="3684588"/>
          <a:ext cx="2438400" cy="796925"/>
        </p:xfrm>
        <a:graphic>
          <a:graphicData uri="http://schemas.openxmlformats.org/presentationml/2006/ole">
            <p:oleObj spid="_x0000_s55306" name="Equation" r:id="rId4" imgW="1485900" imgH="482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965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Operations with series</a:t>
            </a:r>
            <a:endParaRPr lang="en-GB" altLang="cs-CZ" sz="2400" b="1"/>
          </a:p>
        </p:txBody>
      </p:sp>
      <p:sp>
        <p:nvSpPr>
          <p:cNvPr id="6965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965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5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58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59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0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1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3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9664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5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8" name="Text Box 17"/>
          <p:cNvSpPr txBox="1">
            <a:spLocks noChangeArrowheads="1"/>
          </p:cNvSpPr>
          <p:nvPr/>
        </p:nvSpPr>
        <p:spPr bwMode="auto">
          <a:xfrm>
            <a:off x="1181100" y="1822450"/>
            <a:ext cx="67310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Convergent series might be added or multiplied.</a:t>
            </a:r>
          </a:p>
          <a:p>
            <a:r>
              <a:rPr lang="cs-CZ" sz="2200"/>
              <a:t> </a:t>
            </a:r>
          </a:p>
          <a:p>
            <a:r>
              <a:rPr lang="cs-CZ" sz="2200"/>
              <a:t>Operations on convergence series include: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Also, adding or removing a finite number of elements</a:t>
            </a:r>
          </a:p>
          <a:p>
            <a:r>
              <a:rPr lang="cs-CZ" sz="2200"/>
              <a:t>does not change convergence.</a:t>
            </a:r>
          </a:p>
          <a:p>
            <a:endParaRPr lang="cs-CZ" sz="2200"/>
          </a:p>
        </p:txBody>
      </p:sp>
      <p:sp>
        <p:nvSpPr>
          <p:cNvPr id="69669" name="Rectangle 1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50" name="Object 18"/>
          <p:cNvGraphicFramePr>
            <a:graphicFrameLocks noChangeAspect="1"/>
          </p:cNvGraphicFramePr>
          <p:nvPr/>
        </p:nvGraphicFramePr>
        <p:xfrm>
          <a:off x="1498600" y="3205163"/>
          <a:ext cx="1595438" cy="619125"/>
        </p:xfrm>
        <a:graphic>
          <a:graphicData uri="http://schemas.openxmlformats.org/presentationml/2006/ole">
            <p:oleObj spid="_x0000_s69650" name="Equation" r:id="rId3" imgW="1104900" imgH="431800" progId="Equation.DSMT4">
              <p:embed/>
            </p:oleObj>
          </a:graphicData>
        </a:graphic>
      </p:graphicFrame>
      <p:sp>
        <p:nvSpPr>
          <p:cNvPr id="69670" name="Rectangle 2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52" name="Object 20"/>
          <p:cNvGraphicFramePr>
            <a:graphicFrameLocks noChangeAspect="1"/>
          </p:cNvGraphicFramePr>
          <p:nvPr/>
        </p:nvGraphicFramePr>
        <p:xfrm>
          <a:off x="1536700" y="3949700"/>
          <a:ext cx="2300288" cy="574675"/>
        </p:xfrm>
        <a:graphic>
          <a:graphicData uri="http://schemas.openxmlformats.org/presentationml/2006/ole">
            <p:oleObj spid="_x0000_s69652" name="Equation" r:id="rId4" imgW="1714500" imgH="431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88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Problems to solve  - 1</a:t>
            </a:r>
            <a:endParaRPr lang="en-GB" altLang="cs-CZ" sz="2400" b="1"/>
          </a:p>
        </p:txBody>
      </p:sp>
      <p:sp>
        <p:nvSpPr>
          <p:cNvPr id="788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885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88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5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6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7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8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9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78860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1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4" name="Text Box 17"/>
          <p:cNvSpPr txBox="1">
            <a:spLocks noChangeArrowheads="1"/>
          </p:cNvSpPr>
          <p:nvPr/>
        </p:nvSpPr>
        <p:spPr bwMode="auto">
          <a:xfrm>
            <a:off x="1001713" y="2039938"/>
            <a:ext cx="5314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Decide, whether the series is convergent:</a:t>
            </a:r>
          </a:p>
        </p:txBody>
      </p:sp>
      <p:pic>
        <p:nvPicPr>
          <p:cNvPr id="78865" name="obrázek 19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0163" y="2535238"/>
            <a:ext cx="7318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66" name="obrázek 19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1275" y="3281363"/>
            <a:ext cx="644525" cy="79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67" name="obrázek 19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31925" y="4156075"/>
            <a:ext cx="6191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68" name="obrázek 196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6363" y="4891088"/>
            <a:ext cx="712787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69" name="obrázek 196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14463" y="5692775"/>
            <a:ext cx="80803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98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Problems to solve  - 2</a:t>
            </a:r>
            <a:endParaRPr lang="en-GB" altLang="cs-CZ" sz="2400" b="1"/>
          </a:p>
        </p:txBody>
      </p:sp>
      <p:sp>
        <p:nvSpPr>
          <p:cNvPr id="798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8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8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79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0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1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3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79884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5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8" name="Text Box 17"/>
          <p:cNvSpPr txBox="1">
            <a:spLocks noChangeArrowheads="1"/>
          </p:cNvSpPr>
          <p:nvPr/>
        </p:nvSpPr>
        <p:spPr bwMode="auto">
          <a:xfrm>
            <a:off x="1001713" y="2039938"/>
            <a:ext cx="5314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Decide, whether the series is convergent:</a:t>
            </a:r>
          </a:p>
        </p:txBody>
      </p:sp>
      <p:pic>
        <p:nvPicPr>
          <p:cNvPr id="79889" name="obrázek 19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0300" y="2662238"/>
            <a:ext cx="9683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0" name="obrázek 19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8563" y="3489325"/>
            <a:ext cx="18542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1" name="obrázek 196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5550" y="4148138"/>
            <a:ext cx="108426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2" name="obrázek 196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6025" y="5175250"/>
            <a:ext cx="8826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89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Problems to solve  - 2</a:t>
            </a:r>
            <a:endParaRPr lang="en-GB" altLang="cs-CZ" sz="2400" b="1"/>
          </a:p>
        </p:txBody>
      </p:sp>
      <p:sp>
        <p:nvSpPr>
          <p:cNvPr id="8089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0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0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2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3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4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5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7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80908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1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1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12" name="Text Box 17"/>
          <p:cNvSpPr txBox="1">
            <a:spLocks noChangeArrowheads="1"/>
          </p:cNvSpPr>
          <p:nvPr/>
        </p:nvSpPr>
        <p:spPr bwMode="auto">
          <a:xfrm>
            <a:off x="1001713" y="2039938"/>
            <a:ext cx="5314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Decide, whether the series is convergent:</a:t>
            </a:r>
          </a:p>
        </p:txBody>
      </p:sp>
      <p:pic>
        <p:nvPicPr>
          <p:cNvPr id="80913" name="obrázek 196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5550" y="2667000"/>
            <a:ext cx="84455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14" name="obrázek 19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4125" y="3497263"/>
            <a:ext cx="1062038" cy="74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15" name="obrázek 196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00163" y="4411663"/>
            <a:ext cx="110807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16" name="obrázek 196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20800" y="5173663"/>
            <a:ext cx="1525588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What is next?</a:t>
            </a:r>
            <a:endParaRPr lang="en-GB" altLang="cs-CZ" sz="2400" b="1"/>
          </a:p>
        </p:txBody>
      </p:sp>
      <p:sp>
        <p:nvSpPr>
          <p:cNvPr id="819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6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7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9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0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1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81932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3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6" name="Text Box 17"/>
          <p:cNvSpPr txBox="1">
            <a:spLocks noChangeArrowheads="1"/>
          </p:cNvSpPr>
          <p:nvPr/>
        </p:nvSpPr>
        <p:spPr bwMode="auto">
          <a:xfrm>
            <a:off x="1001713" y="1652588"/>
            <a:ext cx="7662862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Next time, we will address the geometric series </a:t>
            </a:r>
          </a:p>
          <a:p>
            <a:r>
              <a:rPr lang="cs-CZ" sz="2200"/>
              <a:t>and their application in economics.</a:t>
            </a:r>
          </a:p>
          <a:p>
            <a:endParaRPr lang="cs-CZ" sz="2200"/>
          </a:p>
          <a:p>
            <a:r>
              <a:rPr lang="cs-CZ" sz="2200"/>
              <a:t>The last two topics are infinite function series and differential</a:t>
            </a:r>
          </a:p>
          <a:p>
            <a:r>
              <a:rPr lang="cs-CZ" sz="2200"/>
              <a:t>equations.</a:t>
            </a:r>
          </a:p>
          <a:p>
            <a:endParaRPr lang="cs-CZ" sz="2200"/>
          </a:p>
          <a:p>
            <a:r>
              <a:rPr lang="cs-CZ" sz="2200"/>
              <a:t>The last lecture is devoted to problem solving.</a:t>
            </a:r>
          </a:p>
          <a:p>
            <a:r>
              <a:rPr lang="cs-CZ" sz="2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2946" name="TextovéPole 8"/>
          <p:cNvSpPr txBox="1">
            <a:spLocks noChangeArrowheads="1"/>
          </p:cNvSpPr>
          <p:nvPr/>
        </p:nvSpPr>
        <p:spPr bwMode="auto">
          <a:xfrm>
            <a:off x="385763" y="2871788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</a:t>
            </a:r>
            <a:endParaRPr lang="en-GB" altLang="cs-CZ" sz="2400" b="1"/>
          </a:p>
        </p:txBody>
      </p:sp>
      <p:sp>
        <p:nvSpPr>
          <p:cNvPr id="829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294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29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0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1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2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3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4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5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82956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7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altLang="cs-CZ" sz="2400" b="1"/>
          </a:p>
          <a:p>
            <a:pPr algn="ctr"/>
            <a:r>
              <a:rPr lang="cs-CZ" altLang="cs-CZ" sz="2400" b="1"/>
              <a:t>Consumer surplus and producer surplus </a:t>
            </a:r>
          </a:p>
          <a:p>
            <a:pPr algn="ctr"/>
            <a:r>
              <a:rPr lang="cs-CZ" altLang="cs-CZ" sz="2400" b="1"/>
              <a:t>Problem 1</a:t>
            </a:r>
            <a:endParaRPr lang="en-GB" altLang="cs-CZ" sz="2400" b="1"/>
          </a:p>
        </p:txBody>
      </p:sp>
      <p:sp>
        <p:nvSpPr>
          <p:cNvPr id="563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4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4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2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3" name="Text Box 11"/>
          <p:cNvSpPr txBox="1">
            <a:spLocks noChangeArrowheads="1"/>
          </p:cNvSpPr>
          <p:nvPr/>
        </p:nvSpPr>
        <p:spPr bwMode="auto">
          <a:xfrm>
            <a:off x="944563" y="2066925"/>
            <a:ext cx="60610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CS and PS if                     and 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  In the equilibrium demand equals supply:</a:t>
            </a:r>
          </a:p>
        </p:txBody>
      </p:sp>
      <p:sp>
        <p:nvSpPr>
          <p:cNvPr id="56344" name="Rectangle 13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32" name="Object 12"/>
          <p:cNvGraphicFramePr>
            <a:graphicFrameLocks noChangeAspect="1"/>
          </p:cNvGraphicFramePr>
          <p:nvPr/>
        </p:nvGraphicFramePr>
        <p:xfrm>
          <a:off x="3468688" y="2125663"/>
          <a:ext cx="1338262" cy="338137"/>
        </p:xfrm>
        <a:graphic>
          <a:graphicData uri="http://schemas.openxmlformats.org/presentationml/2006/ole">
            <p:oleObj spid="_x0000_s56332" name="Equation" r:id="rId3" imgW="825500" imgH="203200" progId="Equation.DSMT4">
              <p:embed/>
            </p:oleObj>
          </a:graphicData>
        </a:graphic>
      </p:graphicFrame>
      <p:sp>
        <p:nvSpPr>
          <p:cNvPr id="5634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34" name="Object 14"/>
          <p:cNvGraphicFramePr>
            <a:graphicFrameLocks noChangeAspect="1"/>
          </p:cNvGraphicFramePr>
          <p:nvPr/>
        </p:nvGraphicFramePr>
        <p:xfrm>
          <a:off x="5467350" y="2027238"/>
          <a:ext cx="1244600" cy="628650"/>
        </p:xfrm>
        <a:graphic>
          <a:graphicData uri="http://schemas.openxmlformats.org/presentationml/2006/ole">
            <p:oleObj spid="_x0000_s56334" name="Equation" r:id="rId4" imgW="850531" imgH="431613" progId="Equation.DSMT4">
              <p:embed/>
            </p:oleObj>
          </a:graphicData>
        </a:graphic>
      </p:graphicFrame>
      <p:sp>
        <p:nvSpPr>
          <p:cNvPr id="56346" name="Rectangle 1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36" name="Object 16"/>
          <p:cNvGraphicFramePr>
            <a:graphicFrameLocks noChangeAspect="1"/>
          </p:cNvGraphicFramePr>
          <p:nvPr/>
        </p:nvGraphicFramePr>
        <p:xfrm>
          <a:off x="2817813" y="3652838"/>
          <a:ext cx="1641475" cy="784225"/>
        </p:xfrm>
        <a:graphic>
          <a:graphicData uri="http://schemas.openxmlformats.org/presentationml/2006/ole">
            <p:oleObj spid="_x0000_s56336" name="Equation" r:id="rId5" imgW="876300" imgH="419100" progId="Equation.DSMT4">
              <p:embed/>
            </p:oleObj>
          </a:graphicData>
        </a:graphic>
      </p:graphicFrame>
      <p:sp>
        <p:nvSpPr>
          <p:cNvPr id="56347" name="Rectangle 18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8" name="Text Box 19"/>
          <p:cNvSpPr txBox="1">
            <a:spLocks noChangeArrowheads="1"/>
          </p:cNvSpPr>
          <p:nvPr/>
        </p:nvSpPr>
        <p:spPr bwMode="auto">
          <a:xfrm>
            <a:off x="1039813" y="4498975"/>
            <a:ext cx="6545262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From this quadratic equation we obtain two roots:</a:t>
            </a:r>
          </a:p>
          <a:p>
            <a:r>
              <a:rPr lang="cs-CZ" sz="2200"/>
              <a:t>Q = 5 and Q = -10.</a:t>
            </a:r>
          </a:p>
          <a:p>
            <a:r>
              <a:rPr lang="cs-CZ" sz="2200"/>
              <a:t>However, the negative root is implausible, so Q</a:t>
            </a:r>
            <a:r>
              <a:rPr lang="cs-CZ" sz="1400"/>
              <a:t>E</a:t>
            </a:r>
            <a:r>
              <a:rPr lang="cs-CZ" sz="2200"/>
              <a:t>=5.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altLang="cs-CZ" sz="2400" b="1"/>
          </a:p>
          <a:p>
            <a:pPr algn="ctr"/>
            <a:r>
              <a:rPr lang="cs-CZ" altLang="cs-CZ" sz="2400" b="1"/>
              <a:t>Consumer surplus and producer surplus </a:t>
            </a:r>
          </a:p>
          <a:p>
            <a:pPr algn="ctr"/>
            <a:r>
              <a:rPr lang="cs-CZ" altLang="cs-CZ" sz="2400" b="1"/>
              <a:t>Problem 1 – cont.</a:t>
            </a:r>
            <a:endParaRPr lang="en-GB" altLang="cs-CZ" sz="2400" b="1"/>
          </a:p>
        </p:txBody>
      </p:sp>
      <p:sp>
        <p:nvSpPr>
          <p:cNvPr id="583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4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5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7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8" name="Rectangle 15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9" name="Text Box 16"/>
          <p:cNvSpPr txBox="1">
            <a:spLocks noChangeArrowheads="1"/>
          </p:cNvSpPr>
          <p:nvPr/>
        </p:nvSpPr>
        <p:spPr bwMode="auto">
          <a:xfrm>
            <a:off x="1106488" y="24812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400" name="Text Box 17"/>
          <p:cNvSpPr txBox="1">
            <a:spLocks noChangeArrowheads="1"/>
          </p:cNvSpPr>
          <p:nvPr/>
        </p:nvSpPr>
        <p:spPr bwMode="auto">
          <a:xfrm>
            <a:off x="700088" y="24638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Now, we can found CS and PS with the use of aforementioned</a:t>
            </a:r>
          </a:p>
          <a:p>
            <a:r>
              <a:rPr lang="cs-CZ" sz="2200"/>
              <a:t>integral formulas: </a:t>
            </a:r>
          </a:p>
        </p:txBody>
      </p:sp>
      <p:sp>
        <p:nvSpPr>
          <p:cNvPr id="58401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6" name="Object 18"/>
          <p:cNvGraphicFramePr>
            <a:graphicFrameLocks noChangeAspect="1"/>
          </p:cNvGraphicFramePr>
          <p:nvPr/>
        </p:nvGraphicFramePr>
        <p:xfrm>
          <a:off x="1236663" y="3481388"/>
          <a:ext cx="5876925" cy="685800"/>
        </p:xfrm>
        <a:graphic>
          <a:graphicData uri="http://schemas.openxmlformats.org/presentationml/2006/ole">
            <p:oleObj spid="_x0000_s58386" name="Equation" r:id="rId3" imgW="3911600" imgH="457200" progId="Equation.DSMT4">
              <p:embed/>
            </p:oleObj>
          </a:graphicData>
        </a:graphic>
      </p:graphicFrame>
      <p:sp>
        <p:nvSpPr>
          <p:cNvPr id="58402" name="Rectangle 2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8" name="Object 20"/>
          <p:cNvGraphicFramePr>
            <a:graphicFrameLocks noChangeAspect="1"/>
          </p:cNvGraphicFramePr>
          <p:nvPr/>
        </p:nvGraphicFramePr>
        <p:xfrm>
          <a:off x="1225550" y="4251325"/>
          <a:ext cx="5300663" cy="722313"/>
        </p:xfrm>
        <a:graphic>
          <a:graphicData uri="http://schemas.openxmlformats.org/presentationml/2006/ole">
            <p:oleObj spid="_x0000_s58388" name="Equation" r:id="rId4" imgW="3708400" imgH="508000" progId="Equation.DSMT4">
              <p:embed/>
            </p:oleObj>
          </a:graphicData>
        </a:graphic>
      </p:graphicFrame>
      <p:sp>
        <p:nvSpPr>
          <p:cNvPr id="58403" name="Text Box 22"/>
          <p:cNvSpPr txBox="1">
            <a:spLocks noChangeArrowheads="1"/>
          </p:cNvSpPr>
          <p:nvPr/>
        </p:nvSpPr>
        <p:spPr bwMode="auto">
          <a:xfrm>
            <a:off x="1123950" y="5310188"/>
            <a:ext cx="447516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Note, that results must be positive.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6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/>
              <a:t>Consumer surplus and producer surplus</a:t>
            </a:r>
            <a:endParaRPr lang="en-GB" altLang="cs-CZ" sz="2200" b="1"/>
          </a:p>
          <a:p>
            <a:pPr algn="ctr"/>
            <a:endParaRPr lang="en-GB" altLang="cs-CZ" sz="2400" b="1"/>
          </a:p>
        </p:txBody>
      </p:sp>
      <p:sp>
        <p:nvSpPr>
          <p:cNvPr id="716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16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6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71686" name="Group 16"/>
          <p:cNvGrpSpPr>
            <a:grpSpLocks noChangeAspect="1"/>
          </p:cNvGrpSpPr>
          <p:nvPr/>
        </p:nvGrpSpPr>
        <p:grpSpPr bwMode="auto">
          <a:xfrm>
            <a:off x="1806575" y="1457325"/>
            <a:ext cx="5502275" cy="3851275"/>
            <a:chOff x="877" y="2793"/>
            <a:chExt cx="7200" cy="5040"/>
          </a:xfrm>
        </p:grpSpPr>
        <p:sp>
          <p:nvSpPr>
            <p:cNvPr id="71688" name="AutoShape 17"/>
            <p:cNvSpPr>
              <a:spLocks noChangeAspect="1" noChangeArrowheads="1"/>
            </p:cNvSpPr>
            <p:nvPr/>
          </p:nvSpPr>
          <p:spPr bwMode="auto">
            <a:xfrm>
              <a:off x="877" y="2793"/>
              <a:ext cx="7200" cy="5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689" name="Text Box 18"/>
            <p:cNvSpPr txBox="1">
              <a:spLocks noChangeArrowheads="1"/>
            </p:cNvSpPr>
            <p:nvPr/>
          </p:nvSpPr>
          <p:spPr bwMode="auto">
            <a:xfrm>
              <a:off x="1597" y="5853"/>
              <a:ext cx="90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>
                  <a:latin typeface="Times New Roman" pitchFamily="18" charset="0"/>
                </a:rPr>
                <a:t>      </a:t>
              </a:r>
              <a:endParaRPr lang="cs-CZ" sz="200">
                <a:latin typeface="Times New Roman" pitchFamily="18" charset="0"/>
              </a:endParaRPr>
            </a:p>
            <a:p>
              <a:endParaRPr lang="cs-CZ" sz="200">
                <a:latin typeface="Times New Roman" pitchFamily="18" charset="0"/>
              </a:endParaRPr>
            </a:p>
            <a:p>
              <a:r>
                <a:rPr lang="cs-CZ" sz="200">
                  <a:latin typeface="Times New Roman" pitchFamily="18" charset="0"/>
                </a:rPr>
                <a:t>                            </a:t>
              </a:r>
              <a:r>
                <a:rPr lang="cs-CZ" sz="1000">
                  <a:latin typeface="Times New Roman" pitchFamily="18" charset="0"/>
                </a:rPr>
                <a:t>  P</a:t>
              </a:r>
              <a:r>
                <a:rPr lang="cs-CZ" sz="1000" baseline="-25000">
                  <a:latin typeface="Times New Roman" pitchFamily="18" charset="0"/>
                </a:rPr>
                <a:t>E</a:t>
              </a:r>
              <a:endParaRPr lang="cs-CZ"/>
            </a:p>
          </p:txBody>
        </p:sp>
        <p:sp>
          <p:nvSpPr>
            <p:cNvPr id="71690" name="Text Box 19"/>
            <p:cNvSpPr txBox="1">
              <a:spLocks noChangeArrowheads="1"/>
            </p:cNvSpPr>
            <p:nvPr/>
          </p:nvSpPr>
          <p:spPr bwMode="auto">
            <a:xfrm>
              <a:off x="3757" y="7293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>
                  <a:latin typeface="Times New Roman" pitchFamily="18" charset="0"/>
                </a:rPr>
                <a:t>Q</a:t>
              </a:r>
              <a:r>
                <a:rPr lang="cs-CZ" sz="1000" baseline="-25000">
                  <a:latin typeface="Times New Roman" pitchFamily="18" charset="0"/>
                </a:rPr>
                <a:t>E</a:t>
              </a:r>
              <a:endParaRPr lang="cs-CZ"/>
            </a:p>
          </p:txBody>
        </p:sp>
        <p:sp>
          <p:nvSpPr>
            <p:cNvPr id="71691" name="Text Box 20"/>
            <p:cNvSpPr txBox="1">
              <a:spLocks noChangeArrowheads="1"/>
            </p:cNvSpPr>
            <p:nvPr/>
          </p:nvSpPr>
          <p:spPr bwMode="auto">
            <a:xfrm>
              <a:off x="1417" y="3513"/>
              <a:ext cx="1260" cy="10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>
                  <a:latin typeface="Times New Roman" pitchFamily="18" charset="0"/>
                </a:rPr>
                <a:t>Cena za jednotku</a:t>
              </a:r>
              <a:endParaRPr lang="cs-CZ"/>
            </a:p>
          </p:txBody>
        </p:sp>
        <p:sp>
          <p:nvSpPr>
            <p:cNvPr id="71692" name="Text Box 21"/>
            <p:cNvSpPr txBox="1">
              <a:spLocks noChangeArrowheads="1"/>
            </p:cNvSpPr>
            <p:nvPr/>
          </p:nvSpPr>
          <p:spPr bwMode="auto">
            <a:xfrm>
              <a:off x="877" y="6213"/>
              <a:ext cx="1260" cy="9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>
                  <a:latin typeface="Times New Roman" pitchFamily="18" charset="0"/>
                </a:rPr>
                <a:t>Přebytek výrobce</a:t>
              </a:r>
              <a:endParaRPr lang="cs-CZ"/>
            </a:p>
          </p:txBody>
        </p:sp>
        <p:sp>
          <p:nvSpPr>
            <p:cNvPr id="71693" name="Text Box 22"/>
            <p:cNvSpPr txBox="1">
              <a:spLocks noChangeArrowheads="1"/>
            </p:cNvSpPr>
            <p:nvPr/>
          </p:nvSpPr>
          <p:spPr bwMode="auto">
            <a:xfrm>
              <a:off x="3937" y="5853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>
                  <a:latin typeface="Times New Roman" pitchFamily="18" charset="0"/>
                </a:rPr>
                <a:t>    (Q</a:t>
              </a:r>
              <a:r>
                <a:rPr lang="cs-CZ" sz="1200" baseline="-25000">
                  <a:latin typeface="Times New Roman" pitchFamily="18" charset="0"/>
                </a:rPr>
                <a:t>E, </a:t>
              </a:r>
              <a:r>
                <a:rPr lang="cs-CZ" sz="1200">
                  <a:latin typeface="Times New Roman" pitchFamily="18" charset="0"/>
                </a:rPr>
                <a:t>P</a:t>
              </a:r>
              <a:r>
                <a:rPr lang="cs-CZ" sz="1200" baseline="-25000">
                  <a:latin typeface="Times New Roman" pitchFamily="18" charset="0"/>
                </a:rPr>
                <a:t>E</a:t>
              </a:r>
              <a:r>
                <a:rPr lang="cs-CZ" sz="1200">
                  <a:latin typeface="Times New Roman" pitchFamily="18" charset="0"/>
                </a:rPr>
                <a:t>)</a:t>
              </a:r>
              <a:endParaRPr lang="cs-CZ"/>
            </a:p>
          </p:txBody>
        </p:sp>
        <p:sp>
          <p:nvSpPr>
            <p:cNvPr id="71694" name="Text Box 23"/>
            <p:cNvSpPr txBox="1">
              <a:spLocks noChangeArrowheads="1"/>
            </p:cNvSpPr>
            <p:nvPr/>
          </p:nvSpPr>
          <p:spPr bwMode="auto">
            <a:xfrm>
              <a:off x="5017" y="7293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>
                  <a:latin typeface="Times New Roman" pitchFamily="18" charset="0"/>
                </a:rPr>
                <a:t>Množství</a:t>
              </a:r>
              <a:endParaRPr lang="cs-CZ"/>
            </a:p>
          </p:txBody>
        </p:sp>
        <p:sp>
          <p:nvSpPr>
            <p:cNvPr id="71695" name="Text Box 24"/>
            <p:cNvSpPr txBox="1">
              <a:spLocks noChangeArrowheads="1"/>
            </p:cNvSpPr>
            <p:nvPr/>
          </p:nvSpPr>
          <p:spPr bwMode="auto">
            <a:xfrm>
              <a:off x="5917" y="6213"/>
              <a:ext cx="198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i="1">
                  <a:latin typeface="Times New Roman" pitchFamily="18" charset="0"/>
                </a:rPr>
                <a:t>P</a:t>
              </a:r>
              <a:r>
                <a:rPr lang="cs-CZ" sz="1200">
                  <a:latin typeface="Times New Roman" pitchFamily="18" charset="0"/>
                </a:rPr>
                <a:t> = D(Q)</a:t>
              </a:r>
              <a:endParaRPr lang="cs-CZ"/>
            </a:p>
          </p:txBody>
        </p:sp>
        <p:sp>
          <p:nvSpPr>
            <p:cNvPr id="71696" name="Text Box 25"/>
            <p:cNvSpPr txBox="1">
              <a:spLocks noChangeArrowheads="1"/>
            </p:cNvSpPr>
            <p:nvPr/>
          </p:nvSpPr>
          <p:spPr bwMode="auto">
            <a:xfrm>
              <a:off x="6457" y="7293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i="1">
                  <a:latin typeface="Times New Roman" pitchFamily="18" charset="0"/>
                </a:rPr>
                <a:t>Q</a:t>
              </a:r>
              <a:endParaRPr lang="cs-CZ"/>
            </a:p>
          </p:txBody>
        </p:sp>
        <p:sp>
          <p:nvSpPr>
            <p:cNvPr id="71697" name="Text Box 26"/>
            <p:cNvSpPr txBox="1">
              <a:spLocks noChangeArrowheads="1"/>
            </p:cNvSpPr>
            <p:nvPr/>
          </p:nvSpPr>
          <p:spPr bwMode="auto">
            <a:xfrm>
              <a:off x="1957" y="2973"/>
              <a:ext cx="7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i="1">
                  <a:latin typeface="Times New Roman" pitchFamily="18" charset="0"/>
                </a:rPr>
                <a:t>P</a:t>
              </a:r>
              <a:endParaRPr lang="cs-CZ"/>
            </a:p>
          </p:txBody>
        </p:sp>
        <p:sp>
          <p:nvSpPr>
            <p:cNvPr id="71698" name="Line 27"/>
            <p:cNvSpPr>
              <a:spLocks noChangeShapeType="1"/>
            </p:cNvSpPr>
            <p:nvPr/>
          </p:nvSpPr>
          <p:spPr bwMode="auto">
            <a:xfrm>
              <a:off x="2497" y="3153"/>
              <a:ext cx="1" cy="4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699" name="Line 28"/>
            <p:cNvSpPr>
              <a:spLocks noChangeShapeType="1"/>
            </p:cNvSpPr>
            <p:nvPr/>
          </p:nvSpPr>
          <p:spPr bwMode="auto">
            <a:xfrm>
              <a:off x="2497" y="7293"/>
              <a:ext cx="4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0" name="Arc 29"/>
            <p:cNvSpPr>
              <a:spLocks/>
            </p:cNvSpPr>
            <p:nvPr/>
          </p:nvSpPr>
          <p:spPr bwMode="auto">
            <a:xfrm rot="20910161" flipV="1">
              <a:off x="2222" y="3873"/>
              <a:ext cx="3464" cy="2520"/>
            </a:xfrm>
            <a:custGeom>
              <a:avLst/>
              <a:gdLst>
                <a:gd name="T0" fmla="*/ 0 w 23090"/>
                <a:gd name="T1" fmla="*/ 9 h 21600"/>
                <a:gd name="T2" fmla="*/ 3464 w 23090"/>
                <a:gd name="T3" fmla="*/ 2058 h 21600"/>
                <a:gd name="T4" fmla="*/ 279 w 23090"/>
                <a:gd name="T5" fmla="*/ 2520 h 21600"/>
                <a:gd name="T6" fmla="*/ 0 60000 65536"/>
                <a:gd name="T7" fmla="*/ 0 60000 65536"/>
                <a:gd name="T8" fmla="*/ 0 60000 65536"/>
                <a:gd name="T9" fmla="*/ 0 w 23090"/>
                <a:gd name="T10" fmla="*/ 0 h 21600"/>
                <a:gd name="T11" fmla="*/ 23090 w 2309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90" h="21600" fill="none" extrusionOk="0">
                  <a:moveTo>
                    <a:pt x="-1" y="79"/>
                  </a:moveTo>
                  <a:cubicBezTo>
                    <a:pt x="617" y="26"/>
                    <a:pt x="1237" y="-1"/>
                    <a:pt x="1857" y="0"/>
                  </a:cubicBezTo>
                  <a:cubicBezTo>
                    <a:pt x="12257" y="0"/>
                    <a:pt x="21182" y="7412"/>
                    <a:pt x="23090" y="17636"/>
                  </a:cubicBezTo>
                </a:path>
                <a:path w="23090" h="21600" stroke="0" extrusionOk="0">
                  <a:moveTo>
                    <a:pt x="-1" y="79"/>
                  </a:moveTo>
                  <a:cubicBezTo>
                    <a:pt x="617" y="26"/>
                    <a:pt x="1237" y="-1"/>
                    <a:pt x="1857" y="0"/>
                  </a:cubicBezTo>
                  <a:cubicBezTo>
                    <a:pt x="12257" y="0"/>
                    <a:pt x="21182" y="7412"/>
                    <a:pt x="23090" y="17636"/>
                  </a:cubicBezTo>
                  <a:lnTo>
                    <a:pt x="1857" y="2160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1" name="Arc 30"/>
            <p:cNvSpPr>
              <a:spLocks/>
            </p:cNvSpPr>
            <p:nvPr/>
          </p:nvSpPr>
          <p:spPr bwMode="auto">
            <a:xfrm rot="10800000">
              <a:off x="2496" y="4413"/>
              <a:ext cx="4141" cy="2340"/>
            </a:xfrm>
            <a:custGeom>
              <a:avLst/>
              <a:gdLst>
                <a:gd name="T0" fmla="*/ 0 w 21671"/>
                <a:gd name="T1" fmla="*/ 1 h 21600"/>
                <a:gd name="T2" fmla="*/ 4141 w 21671"/>
                <a:gd name="T3" fmla="*/ 1822 h 21600"/>
                <a:gd name="T4" fmla="*/ 116 w 21671"/>
                <a:gd name="T5" fmla="*/ 2340 h 21600"/>
                <a:gd name="T6" fmla="*/ 0 60000 65536"/>
                <a:gd name="T7" fmla="*/ 0 60000 65536"/>
                <a:gd name="T8" fmla="*/ 0 60000 65536"/>
                <a:gd name="T9" fmla="*/ 0 w 21671"/>
                <a:gd name="T10" fmla="*/ 0 h 21600"/>
                <a:gd name="T11" fmla="*/ 21671 w 2167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71" h="21600" fill="none" extrusionOk="0">
                  <a:moveTo>
                    <a:pt x="-1" y="8"/>
                  </a:moveTo>
                  <a:cubicBezTo>
                    <a:pt x="202" y="2"/>
                    <a:pt x="405" y="-1"/>
                    <a:pt x="608" y="0"/>
                  </a:cubicBezTo>
                  <a:cubicBezTo>
                    <a:pt x="10693" y="0"/>
                    <a:pt x="19437" y="6979"/>
                    <a:pt x="21671" y="16814"/>
                  </a:cubicBezTo>
                </a:path>
                <a:path w="21671" h="21600" stroke="0" extrusionOk="0">
                  <a:moveTo>
                    <a:pt x="-1" y="8"/>
                  </a:moveTo>
                  <a:cubicBezTo>
                    <a:pt x="202" y="2"/>
                    <a:pt x="405" y="-1"/>
                    <a:pt x="608" y="0"/>
                  </a:cubicBezTo>
                  <a:cubicBezTo>
                    <a:pt x="10693" y="0"/>
                    <a:pt x="19437" y="6979"/>
                    <a:pt x="21671" y="16814"/>
                  </a:cubicBezTo>
                  <a:lnTo>
                    <a:pt x="608" y="2160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2" name="Line 31"/>
            <p:cNvSpPr>
              <a:spLocks noChangeShapeType="1"/>
            </p:cNvSpPr>
            <p:nvPr/>
          </p:nvSpPr>
          <p:spPr bwMode="auto">
            <a:xfrm>
              <a:off x="3937" y="6213"/>
              <a:ext cx="1" cy="108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3" name="Line 32"/>
            <p:cNvSpPr>
              <a:spLocks noChangeShapeType="1"/>
            </p:cNvSpPr>
            <p:nvPr/>
          </p:nvSpPr>
          <p:spPr bwMode="auto">
            <a:xfrm flipH="1">
              <a:off x="2497" y="6213"/>
              <a:ext cx="1440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4" name="Text Box 33"/>
            <p:cNvSpPr txBox="1">
              <a:spLocks noChangeArrowheads="1"/>
            </p:cNvSpPr>
            <p:nvPr/>
          </p:nvSpPr>
          <p:spPr bwMode="auto">
            <a:xfrm>
              <a:off x="5557" y="3873"/>
              <a:ext cx="14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i="1">
                  <a:latin typeface="Times New Roman" pitchFamily="18" charset="0"/>
                </a:rPr>
                <a:t>P</a:t>
              </a:r>
              <a:r>
                <a:rPr lang="cs-CZ" sz="1200">
                  <a:latin typeface="Times New Roman" pitchFamily="18" charset="0"/>
                </a:rPr>
                <a:t> = S (Q)</a:t>
              </a:r>
              <a:endParaRPr lang="cs-CZ"/>
            </a:p>
          </p:txBody>
        </p:sp>
        <p:sp>
          <p:nvSpPr>
            <p:cNvPr id="71705" name="Line 34"/>
            <p:cNvSpPr>
              <a:spLocks noChangeShapeType="1"/>
            </p:cNvSpPr>
            <p:nvPr/>
          </p:nvSpPr>
          <p:spPr bwMode="auto">
            <a:xfrm flipH="1">
              <a:off x="2857" y="5133"/>
              <a:ext cx="72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6" name="Line 35"/>
            <p:cNvSpPr>
              <a:spLocks noChangeShapeType="1"/>
            </p:cNvSpPr>
            <p:nvPr/>
          </p:nvSpPr>
          <p:spPr bwMode="auto">
            <a:xfrm flipV="1">
              <a:off x="1957" y="6393"/>
              <a:ext cx="90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07" name="Text Box 36"/>
            <p:cNvSpPr txBox="1">
              <a:spLocks noChangeArrowheads="1"/>
            </p:cNvSpPr>
            <p:nvPr/>
          </p:nvSpPr>
          <p:spPr bwMode="auto">
            <a:xfrm>
              <a:off x="3037" y="4593"/>
              <a:ext cx="126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000">
                  <a:latin typeface="Times New Roman" pitchFamily="18" charset="0"/>
                </a:rPr>
                <a:t>Přebytek spotřebitele</a:t>
              </a:r>
              <a:endParaRPr lang="cs-CZ"/>
            </a:p>
          </p:txBody>
        </p:sp>
      </p:grpSp>
      <p:sp>
        <p:nvSpPr>
          <p:cNvPr id="71687" name="Text Box 37"/>
          <p:cNvSpPr txBox="1">
            <a:spLocks noChangeArrowheads="1"/>
          </p:cNvSpPr>
          <p:nvPr/>
        </p:nvSpPr>
        <p:spPr bwMode="auto">
          <a:xfrm>
            <a:off x="765175" y="5470525"/>
            <a:ext cx="7848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triangular area (upper arrow) is CS, lower arrow depicts 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/>
              <a:t>A total revenue as an integral of an intensity</a:t>
            </a:r>
            <a:endParaRPr lang="en-GB" altLang="cs-CZ" sz="2200" b="1"/>
          </a:p>
        </p:txBody>
      </p:sp>
      <p:sp>
        <p:nvSpPr>
          <p:cNvPr id="5326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67" name="Text Box 7"/>
          <p:cNvSpPr txBox="1">
            <a:spLocks noChangeArrowheads="1"/>
          </p:cNvSpPr>
          <p:nvPr/>
        </p:nvSpPr>
        <p:spPr bwMode="auto">
          <a:xfrm>
            <a:off x="774700" y="1511300"/>
            <a:ext cx="76485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some cases, a total revenue (TR) is given as a sum of an </a:t>
            </a:r>
          </a:p>
          <a:p>
            <a:r>
              <a:rPr lang="cs-CZ" sz="2200"/>
              <a:t>intensity (or a flow) f (t) during a given period of time:</a:t>
            </a:r>
          </a:p>
          <a:p>
            <a:endParaRPr lang="cs-CZ" sz="2200"/>
          </a:p>
        </p:txBody>
      </p:sp>
      <p:sp>
        <p:nvSpPr>
          <p:cNvPr id="53268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232150" y="2606675"/>
          <a:ext cx="1790700" cy="990600"/>
        </p:xfrm>
        <a:graphic>
          <a:graphicData uri="http://schemas.openxmlformats.org/presentationml/2006/ole">
            <p:oleObj spid="_x0000_s53256" name="Equation" r:id="rId3" imgW="901309" imgH="495085" progId="Equation.DSMT4">
              <p:embed/>
            </p:oleObj>
          </a:graphicData>
        </a:graphic>
      </p:graphicFrame>
      <p:sp>
        <p:nvSpPr>
          <p:cNvPr id="53269" name="Text Box 10"/>
          <p:cNvSpPr txBox="1">
            <a:spLocks noChangeArrowheads="1"/>
          </p:cNvSpPr>
          <p:nvPr/>
        </p:nvSpPr>
        <p:spPr bwMode="auto">
          <a:xfrm>
            <a:off x="944563" y="3914775"/>
            <a:ext cx="61087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Example: Find the total revenue for the intensity</a:t>
            </a:r>
          </a:p>
          <a:p>
            <a:r>
              <a:rPr lang="cs-CZ" sz="2200"/>
              <a:t>From 1 to 15 years.</a:t>
            </a:r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= 324996 CZK.</a:t>
            </a:r>
          </a:p>
        </p:txBody>
      </p:sp>
      <p:sp>
        <p:nvSpPr>
          <p:cNvPr id="53270" name="Rectangle 1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7042150" y="3832225"/>
          <a:ext cx="1450975" cy="615950"/>
        </p:xfrm>
        <a:graphic>
          <a:graphicData uri="http://schemas.openxmlformats.org/presentationml/2006/ole">
            <p:oleObj spid="_x0000_s53259" name="Equation" r:id="rId4" imgW="939392" imgH="393529" progId="Equation.DSMT4">
              <p:embed/>
            </p:oleObj>
          </a:graphicData>
        </a:graphic>
      </p:graphicFrame>
      <p:sp>
        <p:nvSpPr>
          <p:cNvPr id="53271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1289050" y="5000625"/>
          <a:ext cx="6873875" cy="636588"/>
        </p:xfrm>
        <a:graphic>
          <a:graphicData uri="http://schemas.openxmlformats.org/presentationml/2006/ole">
            <p:oleObj spid="_x0000_s53261" name="Equation" r:id="rId5" imgW="494030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8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</a:t>
            </a:r>
            <a:endParaRPr lang="en-GB" altLang="cs-CZ" sz="2400" b="1"/>
          </a:p>
        </p:txBody>
      </p:sp>
      <p:sp>
        <p:nvSpPr>
          <p:cNvPr id="5428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8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85" name="Rectangle 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2522538" y="2376488"/>
          <a:ext cx="2782887" cy="711200"/>
        </p:xfrm>
        <a:graphic>
          <a:graphicData uri="http://schemas.openxmlformats.org/presentationml/2006/ole">
            <p:oleObj spid="_x0000_s54279" name="Equation" r:id="rId3" imgW="1676400" imgH="431800" progId="Equation.DSMT4">
              <p:embed/>
            </p:oleObj>
          </a:graphicData>
        </a:graphic>
      </p:graphicFrame>
      <p:sp>
        <p:nvSpPr>
          <p:cNvPr id="54286" name="Text Box 9"/>
          <p:cNvSpPr txBox="1">
            <a:spLocks noChangeArrowheads="1"/>
          </p:cNvSpPr>
          <p:nvPr/>
        </p:nvSpPr>
        <p:spPr bwMode="auto">
          <a:xfrm>
            <a:off x="944563" y="1614488"/>
            <a:ext cx="73040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An infinite number series is given and denoted as follows:</a:t>
            </a:r>
          </a:p>
        </p:txBody>
      </p:sp>
      <p:sp>
        <p:nvSpPr>
          <p:cNvPr id="54287" name="Text Box 10"/>
          <p:cNvSpPr txBox="1">
            <a:spLocks noChangeArrowheads="1"/>
          </p:cNvSpPr>
          <p:nvPr/>
        </p:nvSpPr>
        <p:spPr bwMode="auto">
          <a:xfrm>
            <a:off x="1123950" y="3340100"/>
            <a:ext cx="7092950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It is an infinite sum of numbers a</a:t>
            </a:r>
            <a:r>
              <a:rPr lang="cs-CZ" sz="1400"/>
              <a:t>i.</a:t>
            </a:r>
          </a:p>
          <a:p>
            <a:endParaRPr lang="cs-CZ" sz="1400"/>
          </a:p>
          <a:p>
            <a:pPr>
              <a:buFontTx/>
              <a:buChar char="•"/>
            </a:pPr>
            <a:r>
              <a:rPr lang="cs-CZ" sz="2200"/>
              <a:t> If the sum above (a series) has a finite sum, it is called</a:t>
            </a:r>
          </a:p>
          <a:p>
            <a:r>
              <a:rPr lang="cs-CZ" sz="2200" i="1"/>
              <a:t>convergent</a:t>
            </a:r>
            <a:r>
              <a:rPr lang="cs-CZ" sz="2200"/>
              <a:t>.</a:t>
            </a:r>
          </a:p>
          <a:p>
            <a:pPr>
              <a:buFontTx/>
              <a:buChar char="•"/>
            </a:pPr>
            <a:r>
              <a:rPr lang="cs-CZ" sz="2200"/>
              <a:t> Otherwise (when the sum is infinite or does not exist) </a:t>
            </a:r>
          </a:p>
          <a:p>
            <a:r>
              <a:rPr lang="cs-CZ" sz="2200"/>
              <a:t>a series is called </a:t>
            </a:r>
            <a:r>
              <a:rPr lang="cs-CZ" sz="2200" i="1"/>
              <a:t>divergent</a:t>
            </a:r>
            <a:r>
              <a:rPr lang="cs-CZ" sz="2200"/>
              <a:t>.</a:t>
            </a:r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</a:t>
            </a:r>
            <a:endParaRPr lang="en-GB" altLang="cs-CZ" sz="2400" b="1"/>
          </a:p>
        </p:txBody>
      </p:sp>
      <p:sp>
        <p:nvSpPr>
          <p:cNvPr id="634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4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4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495" name="Text Box 9"/>
          <p:cNvSpPr txBox="1">
            <a:spLocks noChangeArrowheads="1"/>
          </p:cNvSpPr>
          <p:nvPr/>
        </p:nvSpPr>
        <p:spPr bwMode="auto">
          <a:xfrm>
            <a:off x="944563" y="1614488"/>
            <a:ext cx="5459412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most important problems are: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Is a series convergent or divergent?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If a series is convergent, what is its sum?</a:t>
            </a:r>
          </a:p>
        </p:txBody>
      </p:sp>
      <p:sp>
        <p:nvSpPr>
          <p:cNvPr id="63496" name="Text Box 11"/>
          <p:cNvSpPr txBox="1">
            <a:spLocks noChangeArrowheads="1"/>
          </p:cNvSpPr>
          <p:nvPr/>
        </p:nvSpPr>
        <p:spPr bwMode="auto">
          <a:xfrm>
            <a:off x="1020763" y="4376738"/>
            <a:ext cx="7615237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historical note: recall the paradox of Achilleus and a turtle.</a:t>
            </a:r>
          </a:p>
          <a:p>
            <a:r>
              <a:rPr lang="cs-CZ" sz="2200"/>
              <a:t>In ancient Greece, it was assumed that a sum of an infinite </a:t>
            </a:r>
          </a:p>
          <a:p>
            <a:r>
              <a:rPr lang="cs-CZ" sz="2200"/>
              <a:t>series is always infinite.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042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Infinite number series </a:t>
            </a:r>
          </a:p>
          <a:p>
            <a:pPr algn="ctr"/>
            <a:r>
              <a:rPr lang="cs-CZ" altLang="cs-CZ" sz="2400" b="1"/>
              <a:t>Introduction example</a:t>
            </a:r>
            <a:endParaRPr lang="en-GB" altLang="cs-CZ" sz="2400" b="1"/>
          </a:p>
        </p:txBody>
      </p:sp>
      <p:sp>
        <p:nvSpPr>
          <p:cNvPr id="6042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3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32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33" name="Text Box 8"/>
          <p:cNvSpPr txBox="1">
            <a:spLocks noChangeArrowheads="1"/>
          </p:cNvSpPr>
          <p:nvPr/>
        </p:nvSpPr>
        <p:spPr bwMode="auto">
          <a:xfrm>
            <a:off x="944563" y="1614488"/>
            <a:ext cx="7305675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Consider a division of a pizza so that in the first step ½</a:t>
            </a:r>
          </a:p>
          <a:p>
            <a:r>
              <a:rPr lang="cs-CZ" sz="2200"/>
              <a:t>of pizza is eaten. In the second step ½ of what remained</a:t>
            </a:r>
          </a:p>
          <a:p>
            <a:r>
              <a:rPr lang="cs-CZ" sz="2200"/>
              <a:t>Is eaten, etc.</a:t>
            </a:r>
          </a:p>
          <a:p>
            <a:endParaRPr lang="cs-CZ" sz="2200"/>
          </a:p>
          <a:p>
            <a:r>
              <a:rPr lang="cs-CZ" sz="2200"/>
              <a:t>This situation can be rewwritten as the infinite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Unsurprisingly, although the series is infinite, its sum is 1.</a:t>
            </a:r>
          </a:p>
          <a:p>
            <a:r>
              <a:rPr lang="cs-CZ" sz="2200"/>
              <a:t> </a:t>
            </a:r>
          </a:p>
          <a:p>
            <a:endParaRPr lang="cs-CZ" sz="2200"/>
          </a:p>
          <a:p>
            <a:pPr>
              <a:buFontTx/>
              <a:buChar char="•"/>
            </a:pPr>
            <a:endParaRPr lang="cs-CZ" sz="2200"/>
          </a:p>
        </p:txBody>
      </p:sp>
      <p:sp>
        <p:nvSpPr>
          <p:cNvPr id="60434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2894013" y="3624263"/>
          <a:ext cx="1982787" cy="666750"/>
        </p:xfrm>
        <a:graphic>
          <a:graphicData uri="http://schemas.openxmlformats.org/presentationml/2006/ole">
            <p:oleObj spid="_x0000_s60426" name="Equation" r:id="rId3" imgW="1193800" imgH="3937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407</TotalTime>
  <Words>886</Words>
  <Application>Microsoft Office PowerPoint</Application>
  <PresentationFormat>Předvádění na obrazovce (4:3)</PresentationFormat>
  <Paragraphs>508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Šablona návrhu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Motiv sady Office</vt:lpstr>
      <vt:lpstr>Vlastní návrh</vt:lpstr>
      <vt:lpstr>Equation</vt:lpstr>
      <vt:lpstr>MathType 6.0 Equation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jm</cp:lastModifiedBy>
  <cp:revision>46</cp:revision>
  <dcterms:created xsi:type="dcterms:W3CDTF">2016-03-17T12:08:01Z</dcterms:created>
  <dcterms:modified xsi:type="dcterms:W3CDTF">2016-07-23T07:15:08Z</dcterms:modified>
</cp:coreProperties>
</file>