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331" r:id="rId2"/>
    <p:sldId id="256" r:id="rId3"/>
    <p:sldId id="264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3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21" r:id="rId29"/>
    <p:sldId id="322" r:id="rId30"/>
    <p:sldId id="323" r:id="rId31"/>
    <p:sldId id="324" r:id="rId32"/>
    <p:sldId id="325" r:id="rId33"/>
    <p:sldId id="326" r:id="rId34"/>
    <p:sldId id="327" r:id="rId35"/>
    <p:sldId id="328" r:id="rId36"/>
    <p:sldId id="329" r:id="rId37"/>
    <p:sldId id="330" r:id="rId38"/>
    <p:sldId id="332" r:id="rId39"/>
    <p:sldId id="295" r:id="rId4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>
      <p:cViewPr varScale="1">
        <p:scale>
          <a:sx n="147" d="100"/>
          <a:sy n="147" d="100"/>
        </p:scale>
        <p:origin x="348" y="10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8039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545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02903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31205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38505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03388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44874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2369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90560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16425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9557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4223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87734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96360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40960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18257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4199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69159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5323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5515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078213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9164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128738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844391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66562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960604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04357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064495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60596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476108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719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8218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384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5569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5972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69705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7077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datawarehouse4u.info/Data-warehouse-schema-architecture-fact-constellation-schema.html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Business Intelligence 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777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Struktura dat – dimenze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analytické </a:t>
            </a:r>
            <a:r>
              <a:rPr lang="cs-CZ" sz="2000" dirty="0" smtClean="0">
                <a:solidFill>
                  <a:srgbClr val="000000"/>
                </a:solidFill>
              </a:rPr>
              <a:t>hledisko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založeno </a:t>
            </a:r>
            <a:r>
              <a:rPr lang="cs-CZ" sz="1800" dirty="0">
                <a:solidFill>
                  <a:srgbClr val="000000"/>
                </a:solidFill>
              </a:rPr>
              <a:t>na určení a hodnocení sledovaných </a:t>
            </a:r>
            <a:r>
              <a:rPr lang="cs-CZ" sz="1800" dirty="0" smtClean="0">
                <a:solidFill>
                  <a:srgbClr val="000000"/>
                </a:solidFill>
              </a:rPr>
              <a:t>ukazatelů.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informatické hledisko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zajímá nás struktura </a:t>
            </a:r>
            <a:r>
              <a:rPr lang="cs-CZ" sz="1800" dirty="0">
                <a:solidFill>
                  <a:srgbClr val="000000"/>
                </a:solidFill>
              </a:rPr>
              <a:t>dat prezentovaná obecně jako databázová tabulka se záznamy o prvcích </a:t>
            </a:r>
            <a:r>
              <a:rPr lang="cs-CZ" sz="1800" dirty="0" smtClean="0">
                <a:solidFill>
                  <a:srgbClr val="000000"/>
                </a:solidFill>
              </a:rPr>
              <a:t>dimenze (</a:t>
            </a:r>
            <a:r>
              <a:rPr lang="pl-PL" sz="1800" dirty="0">
                <a:solidFill>
                  <a:srgbClr val="000000"/>
                </a:solidFill>
              </a:rPr>
              <a:t>zboží, zákazníky, lokality prodeje apod.</a:t>
            </a:r>
            <a:r>
              <a:rPr lang="cs-CZ" sz="1800" dirty="0" smtClean="0">
                <a:solidFill>
                  <a:srgbClr val="000000"/>
                </a:solidFill>
              </a:rPr>
              <a:t>).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dimenzionální </a:t>
            </a:r>
            <a:r>
              <a:rPr lang="cs-CZ" sz="2000" dirty="0">
                <a:solidFill>
                  <a:srgbClr val="000000"/>
                </a:solidFill>
              </a:rPr>
              <a:t>schémata jsou realizována do </a:t>
            </a:r>
            <a:r>
              <a:rPr lang="cs-CZ" sz="2000" dirty="0" smtClean="0">
                <a:solidFill>
                  <a:srgbClr val="000000"/>
                </a:solidFill>
              </a:rPr>
              <a:t>struktur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„hvězda</a:t>
            </a:r>
            <a:r>
              <a:rPr lang="cs-CZ" sz="1800" dirty="0">
                <a:solidFill>
                  <a:srgbClr val="000000"/>
                </a:solidFill>
              </a:rPr>
              <a:t>“ – </a:t>
            </a:r>
            <a:r>
              <a:rPr lang="cs-CZ" sz="1800" dirty="0" err="1" smtClean="0">
                <a:solidFill>
                  <a:srgbClr val="000000"/>
                </a:solidFill>
              </a:rPr>
              <a:t>star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„</a:t>
            </a:r>
            <a:r>
              <a:rPr lang="cs-CZ" sz="1800" dirty="0">
                <a:solidFill>
                  <a:srgbClr val="000000"/>
                </a:solidFill>
              </a:rPr>
              <a:t>sněhová vločka“ – </a:t>
            </a:r>
            <a:r>
              <a:rPr lang="cs-CZ" sz="1800" dirty="0" err="1" smtClean="0">
                <a:solidFill>
                  <a:srgbClr val="000000"/>
                </a:solidFill>
              </a:rPr>
              <a:t>snowflake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„</a:t>
            </a:r>
            <a:r>
              <a:rPr lang="cs-CZ" sz="1800" dirty="0" err="1" smtClean="0">
                <a:solidFill>
                  <a:srgbClr val="000000"/>
                </a:solidFill>
              </a:rPr>
              <a:t>fact</a:t>
            </a:r>
            <a:r>
              <a:rPr lang="cs-CZ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 err="1" smtClean="0">
                <a:solidFill>
                  <a:srgbClr val="000000"/>
                </a:solidFill>
              </a:rPr>
              <a:t>constellation</a:t>
            </a:r>
            <a:r>
              <a:rPr lang="cs-CZ" sz="1800" dirty="0" smtClean="0">
                <a:solidFill>
                  <a:srgbClr val="000000"/>
                </a:solidFill>
              </a:rPr>
              <a:t>“ – galaxie.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17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Struktura dat – SNOWFLAKE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187623" y="1491629"/>
            <a:ext cx="1204372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11560"/>
              </p:ext>
            </p:extLst>
          </p:nvPr>
        </p:nvGraphicFramePr>
        <p:xfrm>
          <a:off x="1187624" y="1491630"/>
          <a:ext cx="5374654" cy="3168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Visio" r:id="rId4" imgW="3981394" imgH="2352525" progId="Visio.Drawing.15">
                  <p:embed/>
                </p:oleObj>
              </mc:Choice>
              <mc:Fallback>
                <p:oleObj name="Visio" r:id="rId4" imgW="3981394" imgH="2352525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491630"/>
                        <a:ext cx="5374654" cy="31683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967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Struktura dat – STAR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187623" y="1491629"/>
            <a:ext cx="1204372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051719" y="1419621"/>
            <a:ext cx="1108814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791459"/>
              </p:ext>
            </p:extLst>
          </p:nvPr>
        </p:nvGraphicFramePr>
        <p:xfrm>
          <a:off x="2051720" y="1419622"/>
          <a:ext cx="4608512" cy="3257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Visio" r:id="rId4" imgW="3800439" imgH="2676546" progId="Visio.Drawing.15">
                  <p:embed/>
                </p:oleObj>
              </mc:Choice>
              <mc:Fallback>
                <p:oleObj name="Visio" r:id="rId4" imgW="3800439" imgH="2676546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1419622"/>
                        <a:ext cx="4608512" cy="32571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785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Struktura dat – </a:t>
            </a:r>
            <a:r>
              <a:rPr lang="en-US" sz="2400" dirty="0" smtClean="0">
                <a:solidFill>
                  <a:srgbClr val="000000"/>
                </a:solidFill>
              </a:rPr>
              <a:t>Fact Constellation</a:t>
            </a:r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187623" y="1491629"/>
            <a:ext cx="1204372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051719" y="1419621"/>
            <a:ext cx="1108814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9346" y="1347614"/>
            <a:ext cx="4752528" cy="3347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68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Struktura dat – agregace a </a:t>
            </a:r>
            <a:r>
              <a:rPr lang="cs-CZ" sz="2400" dirty="0" err="1" smtClean="0">
                <a:solidFill>
                  <a:srgbClr val="000000"/>
                </a:solidFill>
              </a:rPr>
              <a:t>granularita</a:t>
            </a:r>
            <a:endParaRPr lang="cs-CZ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jednotlivé prvky dimenzí se uspořádávají do hierarchické struktury a jsou kategorizovány do skupin a podskupin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úkolem BI je potom zajistit příslušné </a:t>
            </a:r>
            <a:r>
              <a:rPr lang="cs-CZ" sz="2000" b="1" dirty="0" smtClean="0">
                <a:solidFill>
                  <a:srgbClr val="000000"/>
                </a:solidFill>
              </a:rPr>
              <a:t>agregace</a:t>
            </a:r>
            <a:r>
              <a:rPr lang="cs-CZ" sz="2000" dirty="0" smtClean="0">
                <a:solidFill>
                  <a:srgbClr val="000000"/>
                </a:solidFill>
              </a:rPr>
              <a:t> a výpočty hodnot ukazatelů vycházejících z uživatelských požadavků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BI - obsahuje tabulky agregovaných hodnot ukazatelů a to i na nižších úrovních resp. v tzv. nižší </a:t>
            </a:r>
            <a:r>
              <a:rPr lang="cs-CZ" sz="2000" b="1" dirty="0" err="1" smtClean="0">
                <a:solidFill>
                  <a:srgbClr val="000000"/>
                </a:solidFill>
              </a:rPr>
              <a:t>granularitě</a:t>
            </a:r>
            <a:endParaRPr lang="cs-CZ" sz="2000" b="1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err="1" smtClean="0">
                <a:solidFill>
                  <a:srgbClr val="000000"/>
                </a:solidFill>
              </a:rPr>
              <a:t>drill</a:t>
            </a:r>
            <a:r>
              <a:rPr lang="cs-CZ" sz="2000" dirty="0" smtClean="0">
                <a:solidFill>
                  <a:srgbClr val="000000"/>
                </a:solidFill>
              </a:rPr>
              <a:t> </a:t>
            </a:r>
            <a:r>
              <a:rPr lang="cs-CZ" sz="2000" dirty="0" err="1" smtClean="0">
                <a:solidFill>
                  <a:srgbClr val="000000"/>
                </a:solidFill>
              </a:rPr>
              <a:t>down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zpřístupňování dat na vyšší úroveň detail</a:t>
            </a:r>
            <a:r>
              <a:rPr lang="en-US" sz="1800" dirty="0" smtClean="0">
                <a:solidFill>
                  <a:srgbClr val="000000"/>
                </a:solidFill>
              </a:rPr>
              <a:t>u</a:t>
            </a:r>
            <a:r>
              <a:rPr lang="cs-CZ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err="1" smtClean="0">
                <a:solidFill>
                  <a:srgbClr val="000000"/>
                </a:solidFill>
              </a:rPr>
              <a:t>drill</a:t>
            </a:r>
            <a:r>
              <a:rPr lang="cs-CZ" sz="2000" dirty="0" smtClean="0">
                <a:solidFill>
                  <a:srgbClr val="000000"/>
                </a:solidFill>
              </a:rPr>
              <a:t> up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 opačném směru jako dril </a:t>
            </a:r>
            <a:r>
              <a:rPr lang="en-US" sz="1800" dirty="0" smtClean="0">
                <a:solidFill>
                  <a:srgbClr val="000000"/>
                </a:solidFill>
              </a:rPr>
              <a:t>down.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959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2753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Struktura dat – Ukázka struktury dimenze Produkty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11560" y="129956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132295"/>
              </p:ext>
            </p:extLst>
          </p:nvPr>
        </p:nvGraphicFramePr>
        <p:xfrm>
          <a:off x="1331640" y="1059582"/>
          <a:ext cx="5328592" cy="3622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7" name="Visio" r:id="rId4" imgW="5067124" imgH="3429000" progId="Visio.Drawing.15">
                  <p:embed/>
                </p:oleObj>
              </mc:Choice>
              <mc:Fallback>
                <p:oleObj name="Visio" r:id="rId4" imgW="5067124" imgH="3429000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059582"/>
                        <a:ext cx="5328592" cy="36226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164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Technologická platforma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vychází z konceptuálního a logického modelu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úkolem je zajistit funkčnost </a:t>
            </a:r>
            <a:r>
              <a:rPr lang="cs-CZ" sz="2000" dirty="0">
                <a:solidFill>
                  <a:srgbClr val="000000"/>
                </a:solidFill>
              </a:rPr>
              <a:t>celého systému zejména z hlediska rychlosti odezvy BI řešení a korektnosti </a:t>
            </a:r>
            <a:r>
              <a:rPr lang="cs-CZ" sz="2000" dirty="0" smtClean="0">
                <a:solidFill>
                  <a:srgbClr val="000000"/>
                </a:solidFill>
              </a:rPr>
              <a:t>výstupů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Korektnost zde </a:t>
            </a:r>
            <a:r>
              <a:rPr lang="cs-CZ" sz="2000" dirty="0" smtClean="0">
                <a:solidFill>
                  <a:srgbClr val="000000"/>
                </a:solidFill>
              </a:rPr>
              <a:t>představuje</a:t>
            </a:r>
            <a:endParaRPr lang="en-US" sz="20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dodání </a:t>
            </a:r>
            <a:r>
              <a:rPr lang="cs-CZ" sz="1800" dirty="0">
                <a:solidFill>
                  <a:srgbClr val="000000"/>
                </a:solidFill>
              </a:rPr>
              <a:t>odpovědi na uživatelský </a:t>
            </a:r>
            <a:r>
              <a:rPr lang="cs-CZ" sz="1800" dirty="0" smtClean="0">
                <a:solidFill>
                  <a:srgbClr val="000000"/>
                </a:solidFill>
              </a:rPr>
              <a:t>požadavek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požadovanou kvalitu odpovědi.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037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Technologická platforma – východiska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stanovení </a:t>
            </a:r>
            <a:r>
              <a:rPr lang="cs-CZ" sz="2000" dirty="0" err="1">
                <a:solidFill>
                  <a:srgbClr val="000000"/>
                </a:solidFill>
              </a:rPr>
              <a:t>granularity</a:t>
            </a:r>
            <a:r>
              <a:rPr lang="cs-CZ" sz="2000" dirty="0">
                <a:solidFill>
                  <a:srgbClr val="000000"/>
                </a:solidFill>
              </a:rPr>
              <a:t> dat a jejich optimalizace v rámci datových skladů a datových tržišť v přímé vazbě na požadavky řízení podniku;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určení </a:t>
            </a:r>
            <a:r>
              <a:rPr lang="cs-CZ" sz="2000" dirty="0">
                <a:solidFill>
                  <a:srgbClr val="000000"/>
                </a:solidFill>
              </a:rPr>
              <a:t>odhadu množství dat uložených v datových skladech a tržištích s přihlédnutím k časovému hledisku (stárnutí dat);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množství </a:t>
            </a:r>
            <a:r>
              <a:rPr lang="cs-CZ" sz="2000" dirty="0">
                <a:solidFill>
                  <a:srgbClr val="000000"/>
                </a:solidFill>
              </a:rPr>
              <a:t>dat z předchozího bodu se odvíjí od nutnosti udržování dat z historie pro účely tvorby časových řad a od nich se odvíjejících analýz – vzniká zde potřeba </a:t>
            </a:r>
            <a:r>
              <a:rPr lang="cs-CZ" sz="2000" dirty="0" smtClean="0">
                <a:solidFill>
                  <a:srgbClr val="000000"/>
                </a:solidFill>
              </a:rPr>
              <a:t>určení </a:t>
            </a:r>
            <a:r>
              <a:rPr lang="cs-CZ" sz="2000" dirty="0">
                <a:solidFill>
                  <a:srgbClr val="000000"/>
                </a:solidFill>
              </a:rPr>
              <a:t>požadavků na historii dat;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výběr </a:t>
            </a:r>
            <a:r>
              <a:rPr lang="cs-CZ" sz="2000" dirty="0">
                <a:solidFill>
                  <a:srgbClr val="000000"/>
                </a:solidFill>
              </a:rPr>
              <a:t>databázového systému, technologie (OLAP) a potřených nástrojů.</a:t>
            </a: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427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Technologická platforma – úlohy při návrhu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definice </a:t>
            </a:r>
            <a:r>
              <a:rPr lang="cs-CZ" sz="2000" dirty="0">
                <a:solidFill>
                  <a:srgbClr val="000000"/>
                </a:solidFill>
              </a:rPr>
              <a:t>technologické architektury s konkrétní specifikací technologických </a:t>
            </a:r>
            <a:r>
              <a:rPr lang="cs-CZ" sz="2000" dirty="0" smtClean="0">
                <a:solidFill>
                  <a:srgbClr val="000000"/>
                </a:solidFill>
              </a:rPr>
              <a:t>komponent </a:t>
            </a:r>
            <a:r>
              <a:rPr lang="cs-CZ" sz="2000" dirty="0">
                <a:solidFill>
                  <a:srgbClr val="000000"/>
                </a:solidFill>
              </a:rPr>
              <a:t>a vzájemných vazeb;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vytvoření </a:t>
            </a:r>
            <a:r>
              <a:rPr lang="cs-CZ" sz="2000" dirty="0">
                <a:solidFill>
                  <a:srgbClr val="000000"/>
                </a:solidFill>
              </a:rPr>
              <a:t>fyzického modelu datového skladu;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stanovení </a:t>
            </a:r>
            <a:r>
              <a:rPr lang="cs-CZ" sz="2000" dirty="0">
                <a:solidFill>
                  <a:srgbClr val="000000"/>
                </a:solidFill>
              </a:rPr>
              <a:t>paměťové kapacity datového skladu s přihlédnutím ke zvyšování </a:t>
            </a:r>
            <a:r>
              <a:rPr lang="cs-CZ" sz="2000" dirty="0" smtClean="0">
                <a:solidFill>
                  <a:srgbClr val="000000"/>
                </a:solidFill>
              </a:rPr>
              <a:t>množství </a:t>
            </a:r>
            <a:r>
              <a:rPr lang="cs-CZ" sz="2000" dirty="0">
                <a:solidFill>
                  <a:srgbClr val="000000"/>
                </a:solidFill>
              </a:rPr>
              <a:t>dat v jeho databázích.</a:t>
            </a: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494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Technologická architektura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musí být schopna zajistit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přístup k datům v produkčních (zdrojových) </a:t>
            </a:r>
            <a:r>
              <a:rPr lang="cs-CZ" sz="1800" dirty="0" smtClean="0">
                <a:solidFill>
                  <a:srgbClr val="000000"/>
                </a:solidFill>
              </a:rPr>
              <a:t>databázích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transformaci </a:t>
            </a:r>
            <a:r>
              <a:rPr lang="cs-CZ" sz="1800" dirty="0">
                <a:solidFill>
                  <a:srgbClr val="000000"/>
                </a:solidFill>
              </a:rPr>
              <a:t>dat do formy </a:t>
            </a:r>
            <a:r>
              <a:rPr lang="cs-CZ" sz="1800" dirty="0" smtClean="0">
                <a:solidFill>
                  <a:srgbClr val="000000"/>
                </a:solidFill>
              </a:rPr>
              <a:t>odpovídající </a:t>
            </a:r>
            <a:r>
              <a:rPr lang="cs-CZ" sz="1800" dirty="0">
                <a:solidFill>
                  <a:srgbClr val="000000"/>
                </a:solidFill>
              </a:rPr>
              <a:t>modelu datového </a:t>
            </a:r>
            <a:r>
              <a:rPr lang="cs-CZ" sz="1800" dirty="0" smtClean="0">
                <a:solidFill>
                  <a:srgbClr val="000000"/>
                </a:solidFill>
              </a:rPr>
              <a:t>skladu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zpřístupnění </a:t>
            </a:r>
            <a:r>
              <a:rPr lang="cs-CZ" sz="1800" dirty="0">
                <a:solidFill>
                  <a:srgbClr val="000000"/>
                </a:solidFill>
              </a:rPr>
              <a:t>dat uživatelům</a:t>
            </a:r>
            <a:r>
              <a:rPr lang="cs-CZ" sz="1800" dirty="0" smtClean="0">
                <a:solidFill>
                  <a:srgbClr val="000000"/>
                </a:solidFill>
              </a:rPr>
              <a:t>.</a:t>
            </a:r>
            <a:endParaRPr lang="en-US" sz="18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71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Intelligence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7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2753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Technologická architektura</a:t>
            </a:r>
          </a:p>
          <a:p>
            <a:pPr lvl="1" algn="just"/>
            <a:r>
              <a:rPr lang="cs-CZ" sz="2000" dirty="0" err="1">
                <a:solidFill>
                  <a:srgbClr val="000000"/>
                </a:solidFill>
              </a:rPr>
              <a:t>back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  <a:r>
              <a:rPr lang="cs-CZ" sz="2000" dirty="0" err="1">
                <a:solidFill>
                  <a:srgbClr val="000000"/>
                </a:solidFill>
              </a:rPr>
              <a:t>room</a:t>
            </a:r>
            <a:endParaRPr lang="cs-CZ" sz="2000" dirty="0">
              <a:solidFill>
                <a:srgbClr val="000000"/>
              </a:solidFill>
            </a:endParaRP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ta část datového skladu, ve které probíhají jeho vnitřní procesy skryté koncovým uživatelům;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diskový prostor, ve kterém se zpracovávají zdrojová data do podoby definované dimenzionálním modelem;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obsahuje katalog </a:t>
            </a:r>
            <a:r>
              <a:rPr lang="cs-CZ" sz="1800" dirty="0" err="1">
                <a:solidFill>
                  <a:srgbClr val="000000"/>
                </a:solidFill>
              </a:rPr>
              <a:t>metadat</a:t>
            </a:r>
            <a:r>
              <a:rPr lang="cs-CZ" sz="1800" dirty="0">
                <a:solidFill>
                  <a:srgbClr val="000000"/>
                </a:solidFill>
              </a:rPr>
              <a:t> - </a:t>
            </a:r>
            <a:r>
              <a:rPr lang="cs-CZ" sz="1800" dirty="0" smtClean="0">
                <a:solidFill>
                  <a:srgbClr val="000000"/>
                </a:solidFill>
              </a:rPr>
              <a:t>popisuje </a:t>
            </a:r>
            <a:r>
              <a:rPr lang="cs-CZ" sz="1800" dirty="0">
                <a:solidFill>
                  <a:srgbClr val="000000"/>
                </a:solidFill>
              </a:rPr>
              <a:t>obsah datového skladu, </a:t>
            </a:r>
            <a:r>
              <a:rPr lang="cs-CZ" sz="1800" dirty="0" smtClean="0">
                <a:solidFill>
                  <a:srgbClr val="000000"/>
                </a:solidFill>
              </a:rPr>
              <a:t>udává </a:t>
            </a:r>
            <a:r>
              <a:rPr lang="cs-CZ" sz="1800" dirty="0">
                <a:solidFill>
                  <a:srgbClr val="000000"/>
                </a:solidFill>
              </a:rPr>
              <a:t>zdroje dat a jsou v </a:t>
            </a:r>
            <a:r>
              <a:rPr lang="cs-CZ" sz="1800" dirty="0" smtClean="0">
                <a:solidFill>
                  <a:srgbClr val="000000"/>
                </a:solidFill>
              </a:rPr>
              <a:t>něm </a:t>
            </a:r>
            <a:r>
              <a:rPr lang="cs-CZ" sz="1800" dirty="0">
                <a:solidFill>
                  <a:srgbClr val="000000"/>
                </a:solidFill>
              </a:rPr>
              <a:t>zakotvena pravidla pro transformaci dat (řízení extrakce, čištění, ukládání</a:t>
            </a:r>
            <a:r>
              <a:rPr lang="cs-CZ" sz="1800" dirty="0" smtClean="0">
                <a:solidFill>
                  <a:srgbClr val="000000"/>
                </a:solidFill>
              </a:rPr>
              <a:t>).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front </a:t>
            </a:r>
            <a:r>
              <a:rPr lang="cs-CZ" sz="2000" dirty="0" err="1" smtClean="0">
                <a:solidFill>
                  <a:srgbClr val="000000"/>
                </a:solidFill>
              </a:rPr>
              <a:t>room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prezentační </a:t>
            </a:r>
            <a:r>
              <a:rPr lang="cs-CZ" sz="1800" dirty="0">
                <a:solidFill>
                  <a:srgbClr val="000000"/>
                </a:solidFill>
              </a:rPr>
              <a:t>servery, na kterých jsou uložena data za účelem přímého přístupu a </a:t>
            </a:r>
            <a:r>
              <a:rPr lang="cs-CZ" sz="1800" dirty="0" smtClean="0">
                <a:solidFill>
                  <a:srgbClr val="000000"/>
                </a:solidFill>
              </a:rPr>
              <a:t>dotazování uživateli.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885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Technologická architektura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východisko pro tvorbu datového skladu;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prvním krokem je sběr a sumarizace požadavků na technologickou architekturu;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co je nutné vědět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Jaké softwarové nástroje jsou v podniku upřednostňovány?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Jaké jsou v podniku využívány stávající technologické platformy a standardy aplikací, databází, apod.?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Jaké jsou plány, priority a cíle v oblasti IS/IVT v podniku?</a:t>
            </a: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375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Technologická architektura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Tvorba </a:t>
            </a:r>
            <a:r>
              <a:rPr lang="cs-CZ" sz="2000" dirty="0">
                <a:solidFill>
                  <a:srgbClr val="000000"/>
                </a:solidFill>
              </a:rPr>
              <a:t>modelu technologické </a:t>
            </a:r>
            <a:r>
              <a:rPr lang="cs-CZ" sz="2000" dirty="0" smtClean="0">
                <a:solidFill>
                  <a:srgbClr val="000000"/>
                </a:solidFill>
              </a:rPr>
              <a:t>architektury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grafické </a:t>
            </a:r>
            <a:r>
              <a:rPr lang="cs-CZ" sz="1800" dirty="0">
                <a:solidFill>
                  <a:srgbClr val="000000"/>
                </a:solidFill>
              </a:rPr>
              <a:t>zobrazení technologické architektury s textovou dokumentací zachycující všechny nutné komponenty;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Stanovení </a:t>
            </a:r>
            <a:r>
              <a:rPr lang="cs-CZ" sz="2000" dirty="0">
                <a:solidFill>
                  <a:srgbClr val="000000"/>
                </a:solidFill>
              </a:rPr>
              <a:t>fází implementace technologické </a:t>
            </a:r>
            <a:r>
              <a:rPr lang="cs-CZ" sz="2000" dirty="0" smtClean="0">
                <a:solidFill>
                  <a:srgbClr val="000000"/>
                </a:solidFill>
              </a:rPr>
              <a:t>architektury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pro </a:t>
            </a:r>
            <a:r>
              <a:rPr lang="cs-CZ" sz="1800" dirty="0">
                <a:solidFill>
                  <a:srgbClr val="000000"/>
                </a:solidFill>
              </a:rPr>
              <a:t>tuto část je nutné vzít v </a:t>
            </a:r>
            <a:r>
              <a:rPr lang="cs-CZ" sz="1800" dirty="0" smtClean="0">
                <a:solidFill>
                  <a:srgbClr val="000000"/>
                </a:solidFill>
              </a:rPr>
              <a:t>potaz</a:t>
            </a: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všechny </a:t>
            </a:r>
            <a:r>
              <a:rPr lang="cs-CZ" sz="1600" dirty="0">
                <a:solidFill>
                  <a:srgbClr val="000000"/>
                </a:solidFill>
              </a:rPr>
              <a:t>komponenty </a:t>
            </a:r>
            <a:r>
              <a:rPr lang="cs-CZ" sz="1600" dirty="0" smtClean="0">
                <a:solidFill>
                  <a:srgbClr val="000000"/>
                </a:solidFill>
              </a:rPr>
              <a:t>architektury</a:t>
            </a:r>
            <a:r>
              <a:rPr lang="en-US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předpokládané </a:t>
            </a:r>
            <a:r>
              <a:rPr lang="cs-CZ" sz="1600" dirty="0">
                <a:solidFill>
                  <a:srgbClr val="000000"/>
                </a:solidFill>
              </a:rPr>
              <a:t>lidské </a:t>
            </a:r>
            <a:r>
              <a:rPr lang="cs-CZ" sz="1600" dirty="0" smtClean="0">
                <a:solidFill>
                  <a:srgbClr val="000000"/>
                </a:solidFill>
              </a:rPr>
              <a:t>zdroje</a:t>
            </a:r>
            <a:r>
              <a:rPr lang="en-US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finanční zdroje</a:t>
            </a:r>
            <a:r>
              <a:rPr lang="en-US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priority </a:t>
            </a:r>
            <a:r>
              <a:rPr lang="cs-CZ" sz="1600" dirty="0">
                <a:solidFill>
                  <a:srgbClr val="000000"/>
                </a:solidFill>
              </a:rPr>
              <a:t>z hlediska celkového harmonogramu </a:t>
            </a:r>
            <a:r>
              <a:rPr lang="cs-CZ" sz="1600" dirty="0" smtClean="0">
                <a:solidFill>
                  <a:srgbClr val="000000"/>
                </a:solidFill>
              </a:rPr>
              <a:t>implementace</a:t>
            </a:r>
            <a:r>
              <a:rPr lang="en-US" sz="1600" dirty="0" smtClean="0">
                <a:solidFill>
                  <a:srgbClr val="000000"/>
                </a:solidFill>
              </a:rPr>
              <a:t>.</a:t>
            </a:r>
          </a:p>
          <a:p>
            <a:pPr lvl="2" algn="just"/>
            <a:r>
              <a:rPr lang="en-US" sz="1800" dirty="0" smtClean="0">
                <a:solidFill>
                  <a:srgbClr val="000000"/>
                </a:solidFill>
              </a:rPr>
              <a:t>u</a:t>
            </a:r>
            <a:r>
              <a:rPr lang="cs-CZ" sz="1800" dirty="0" smtClean="0">
                <a:solidFill>
                  <a:srgbClr val="000000"/>
                </a:solidFill>
              </a:rPr>
              <a:t> každé </a:t>
            </a:r>
            <a:r>
              <a:rPr lang="cs-CZ" sz="1800" dirty="0">
                <a:solidFill>
                  <a:srgbClr val="000000"/>
                </a:solidFill>
              </a:rPr>
              <a:t>fáze musí být jednoznačně určené konkrétní výstupy.</a:t>
            </a: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536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2753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Technologická architektura</a:t>
            </a:r>
          </a:p>
          <a:p>
            <a:pPr lvl="1" algn="just">
              <a:spcBef>
                <a:spcPts val="1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Finální </a:t>
            </a:r>
            <a:r>
              <a:rPr lang="cs-CZ" sz="2000" dirty="0">
                <a:solidFill>
                  <a:srgbClr val="000000"/>
                </a:solidFill>
              </a:rPr>
              <a:t>dokument plánu technologické </a:t>
            </a:r>
            <a:r>
              <a:rPr lang="cs-CZ" sz="2000" dirty="0" smtClean="0">
                <a:solidFill>
                  <a:srgbClr val="000000"/>
                </a:solidFill>
              </a:rPr>
              <a:t>architektury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cs-CZ" sz="2000" dirty="0" smtClean="0">
                <a:solidFill>
                  <a:srgbClr val="000000"/>
                </a:solidFill>
              </a:rPr>
              <a:t>- obsahuje</a:t>
            </a:r>
            <a:endParaRPr lang="cs-CZ" sz="2000" dirty="0">
              <a:solidFill>
                <a:srgbClr val="000000"/>
              </a:solidFill>
            </a:endParaRPr>
          </a:p>
          <a:p>
            <a:pPr lvl="2" algn="just">
              <a:spcBef>
                <a:spcPts val="1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souhrn </a:t>
            </a:r>
            <a:r>
              <a:rPr lang="cs-CZ" sz="1800" dirty="0">
                <a:solidFill>
                  <a:srgbClr val="000000"/>
                </a:solidFill>
              </a:rPr>
              <a:t>požadavků na technologickou architekturu;</a:t>
            </a:r>
          </a:p>
          <a:p>
            <a:pPr lvl="2" algn="just">
              <a:spcBef>
                <a:spcPts val="1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model </a:t>
            </a:r>
            <a:r>
              <a:rPr lang="cs-CZ" sz="1800" dirty="0">
                <a:solidFill>
                  <a:srgbClr val="000000"/>
                </a:solidFill>
              </a:rPr>
              <a:t>technologické architektury;</a:t>
            </a:r>
          </a:p>
          <a:p>
            <a:pPr lvl="2" algn="just">
              <a:spcBef>
                <a:spcPts val="1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detailní </a:t>
            </a:r>
            <a:r>
              <a:rPr lang="cs-CZ" sz="1800" dirty="0">
                <a:solidFill>
                  <a:srgbClr val="000000"/>
                </a:solidFill>
              </a:rPr>
              <a:t>popis fází implementace modelu.</a:t>
            </a:r>
          </a:p>
          <a:p>
            <a:pPr lvl="1" algn="just">
              <a:spcBef>
                <a:spcPts val="1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Tvorba </a:t>
            </a:r>
            <a:r>
              <a:rPr lang="cs-CZ" sz="2000" dirty="0">
                <a:solidFill>
                  <a:srgbClr val="000000"/>
                </a:solidFill>
              </a:rPr>
              <a:t>plánu </a:t>
            </a:r>
            <a:r>
              <a:rPr lang="cs-CZ" sz="2000" dirty="0" smtClean="0">
                <a:solidFill>
                  <a:srgbClr val="000000"/>
                </a:solidFill>
              </a:rPr>
              <a:t>infrastruktury</a:t>
            </a:r>
          </a:p>
          <a:p>
            <a:pPr lvl="2" algn="just">
              <a:spcBef>
                <a:spcPts val="1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detailní </a:t>
            </a:r>
            <a:r>
              <a:rPr lang="cs-CZ" sz="1800" dirty="0">
                <a:solidFill>
                  <a:srgbClr val="000000"/>
                </a:solidFill>
              </a:rPr>
              <a:t>plán infrastruktury zachycující všechny souvislosti a potřeby technologické architektury v návaznosti </a:t>
            </a:r>
            <a:r>
              <a:rPr lang="cs-CZ" sz="1800" dirty="0" smtClean="0">
                <a:solidFill>
                  <a:srgbClr val="000000"/>
                </a:solidFill>
              </a:rPr>
              <a:t>na</a:t>
            </a:r>
          </a:p>
          <a:p>
            <a:pPr lvl="3" algn="just">
              <a:spcBef>
                <a:spcPts val="1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pro</a:t>
            </a:r>
            <a:r>
              <a:rPr lang="en-US" sz="1600" dirty="0" smtClean="0">
                <a:solidFill>
                  <a:srgbClr val="000000"/>
                </a:solidFill>
              </a:rPr>
              <a:t>s</a:t>
            </a:r>
            <a:r>
              <a:rPr lang="cs-CZ" sz="1600" dirty="0" smtClean="0">
                <a:solidFill>
                  <a:srgbClr val="000000"/>
                </a:solidFill>
              </a:rPr>
              <a:t>tor</a:t>
            </a:r>
            <a:r>
              <a:rPr lang="en-US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>
              <a:spcBef>
                <a:spcPts val="1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energii</a:t>
            </a:r>
            <a:r>
              <a:rPr lang="en-US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>
              <a:spcBef>
                <a:spcPts val="1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software</a:t>
            </a:r>
            <a:r>
              <a:rPr lang="en-US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>
              <a:spcBef>
                <a:spcPts val="1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hardware</a:t>
            </a:r>
            <a:r>
              <a:rPr lang="en-US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>
              <a:spcBef>
                <a:spcPts val="1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sítě</a:t>
            </a:r>
            <a:r>
              <a:rPr lang="en-US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>
              <a:spcBef>
                <a:spcPts val="1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apod</a:t>
            </a:r>
            <a:r>
              <a:rPr lang="cs-CZ" sz="1600" dirty="0">
                <a:solidFill>
                  <a:srgbClr val="000000"/>
                </a:solidFill>
              </a:rPr>
              <a:t>.</a:t>
            </a:r>
          </a:p>
          <a:p>
            <a:pPr algn="just"/>
            <a:endParaRPr lang="cs-CZ" sz="16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177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Technologická architektura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- fyzický model DS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DS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podstatné zajistit uložení dat tak, aby byly minimalizovány I/O operace, které jsou v celé řadě případů hlavní podíl na prodloužení doby zpracování uživatelského požadavku resp. </a:t>
            </a:r>
            <a:r>
              <a:rPr lang="cs-CZ" sz="1800" dirty="0" smtClean="0">
                <a:solidFill>
                  <a:srgbClr val="000000"/>
                </a:solidFill>
              </a:rPr>
              <a:t>dotazu.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cílem </a:t>
            </a:r>
            <a:r>
              <a:rPr lang="cs-CZ" sz="2000" dirty="0">
                <a:solidFill>
                  <a:srgbClr val="000000"/>
                </a:solidFill>
              </a:rPr>
              <a:t>tedy </a:t>
            </a:r>
            <a:r>
              <a:rPr lang="cs-CZ" sz="2000" dirty="0" smtClean="0">
                <a:solidFill>
                  <a:srgbClr val="000000"/>
                </a:solidFill>
              </a:rPr>
              <a:t>je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zorganizovat</a:t>
            </a:r>
            <a:r>
              <a:rPr lang="en-US" sz="1800" dirty="0" smtClean="0">
                <a:solidFill>
                  <a:srgbClr val="000000"/>
                </a:solidFill>
              </a:rPr>
              <a:t>,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uspořádat</a:t>
            </a:r>
            <a:r>
              <a:rPr lang="en-US" sz="1800" dirty="0" smtClean="0">
                <a:solidFill>
                  <a:srgbClr val="000000"/>
                </a:solidFill>
              </a:rPr>
              <a:t>,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doplnit </a:t>
            </a:r>
            <a:r>
              <a:rPr lang="cs-CZ" sz="1800" dirty="0">
                <a:solidFill>
                  <a:srgbClr val="000000"/>
                </a:solidFill>
              </a:rPr>
              <a:t>podpůrnými informacemi (mohou být například </a:t>
            </a:r>
            <a:r>
              <a:rPr lang="cs-CZ" sz="1800" dirty="0" smtClean="0">
                <a:solidFill>
                  <a:srgbClr val="000000"/>
                </a:solidFill>
              </a:rPr>
              <a:t>indexy).</a:t>
            </a:r>
            <a:endParaRPr lang="en-US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data </a:t>
            </a:r>
            <a:r>
              <a:rPr lang="cs-CZ" sz="2000" dirty="0">
                <a:solidFill>
                  <a:srgbClr val="000000"/>
                </a:solidFill>
              </a:rPr>
              <a:t>tak, aby v návaznosti na předpokládané funkce, aplikace a dotazy byla zajištěna co nejmenší doba </a:t>
            </a:r>
            <a:r>
              <a:rPr lang="cs-CZ" sz="2000" dirty="0" smtClean="0">
                <a:solidFill>
                  <a:srgbClr val="000000"/>
                </a:solidFill>
              </a:rPr>
              <a:t>odezvy</a:t>
            </a:r>
            <a:r>
              <a:rPr lang="en-US" sz="2000" dirty="0" smtClean="0">
                <a:solidFill>
                  <a:srgbClr val="000000"/>
                </a:solidFill>
              </a:rPr>
              <a:t>.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430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Technologická architektura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- fyzický model DS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 podpora minimální doby odezvy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verifikací </a:t>
            </a:r>
            <a:r>
              <a:rPr lang="cs-CZ" sz="2000" dirty="0">
                <a:solidFill>
                  <a:srgbClr val="000000"/>
                </a:solidFill>
              </a:rPr>
              <a:t>nebo změnou </a:t>
            </a:r>
            <a:r>
              <a:rPr lang="cs-CZ" sz="2000" dirty="0" err="1">
                <a:solidFill>
                  <a:srgbClr val="000000"/>
                </a:solidFill>
              </a:rPr>
              <a:t>granularity</a:t>
            </a:r>
            <a:r>
              <a:rPr lang="cs-CZ" sz="2000" dirty="0">
                <a:solidFill>
                  <a:srgbClr val="000000"/>
                </a:solidFill>
              </a:rPr>
              <a:t> ukládaných dat;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rozdělením </a:t>
            </a:r>
            <a:r>
              <a:rPr lang="cs-CZ" sz="2000" dirty="0">
                <a:solidFill>
                  <a:srgbClr val="000000"/>
                </a:solidFill>
              </a:rPr>
              <a:t>tabulek (</a:t>
            </a:r>
            <a:r>
              <a:rPr lang="cs-CZ" sz="2000" dirty="0" err="1">
                <a:solidFill>
                  <a:srgbClr val="000000"/>
                </a:solidFill>
              </a:rPr>
              <a:t>partitioning</a:t>
            </a:r>
            <a:r>
              <a:rPr lang="cs-CZ" sz="2000" dirty="0">
                <a:solidFill>
                  <a:srgbClr val="000000"/>
                </a:solidFill>
              </a:rPr>
              <a:t>) do logicky souvisejících celků s cílem zrychlení přístupu k datům (zejména u velkých tabulek, s dlouhou dobou </a:t>
            </a:r>
            <a:r>
              <a:rPr lang="cs-CZ" sz="2000" dirty="0" err="1">
                <a:solidFill>
                  <a:srgbClr val="000000"/>
                </a:solidFill>
              </a:rPr>
              <a:t>scanování</a:t>
            </a:r>
            <a:r>
              <a:rPr lang="cs-CZ" sz="2000" dirty="0">
                <a:solidFill>
                  <a:srgbClr val="000000"/>
                </a:solidFill>
              </a:rPr>
              <a:t> resp. procházení jednotlivých záznamů);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sloučením </a:t>
            </a:r>
            <a:r>
              <a:rPr lang="cs-CZ" sz="2000" dirty="0">
                <a:solidFill>
                  <a:srgbClr val="000000"/>
                </a:solidFill>
              </a:rPr>
              <a:t>tabulek (</a:t>
            </a:r>
            <a:r>
              <a:rPr lang="cs-CZ" sz="2000" dirty="0" err="1">
                <a:solidFill>
                  <a:srgbClr val="000000"/>
                </a:solidFill>
              </a:rPr>
              <a:t>merging</a:t>
            </a:r>
            <a:r>
              <a:rPr lang="cs-CZ" sz="2000" dirty="0">
                <a:solidFill>
                  <a:srgbClr val="000000"/>
                </a:solidFill>
              </a:rPr>
              <a:t>) (snížení přístupů do různých tabulek);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vytvořením </a:t>
            </a:r>
            <a:r>
              <a:rPr lang="cs-CZ" sz="2000" dirty="0">
                <a:solidFill>
                  <a:srgbClr val="000000"/>
                </a:solidFill>
              </a:rPr>
              <a:t>datových polí (</a:t>
            </a:r>
            <a:r>
              <a:rPr lang="cs-CZ" sz="2000" dirty="0" err="1">
                <a:solidFill>
                  <a:srgbClr val="000000"/>
                </a:solidFill>
              </a:rPr>
              <a:t>array</a:t>
            </a:r>
            <a:r>
              <a:rPr lang="cs-CZ" sz="2000" dirty="0">
                <a:solidFill>
                  <a:srgbClr val="000000"/>
                </a:solidFill>
              </a:rPr>
              <a:t>) (jednoznačná uspořádaná množina, kdy se </a:t>
            </a:r>
            <a:r>
              <a:rPr lang="cs-CZ" sz="2000" dirty="0" smtClean="0">
                <a:solidFill>
                  <a:srgbClr val="000000"/>
                </a:solidFill>
              </a:rPr>
              <a:t>obvykle </a:t>
            </a:r>
            <a:r>
              <a:rPr lang="cs-CZ" sz="2000" dirty="0">
                <a:solidFill>
                  <a:srgbClr val="000000"/>
                </a:solidFill>
              </a:rPr>
              <a:t>k jednotlivým prvkům přiřazují konkrétní I/O </a:t>
            </a:r>
            <a:r>
              <a:rPr lang="cs-CZ" sz="2000" dirty="0" smtClean="0">
                <a:solidFill>
                  <a:srgbClr val="000000"/>
                </a:solidFill>
              </a:rPr>
              <a:t>operace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obvykle </a:t>
            </a:r>
            <a:r>
              <a:rPr lang="cs-CZ" sz="1800" dirty="0">
                <a:solidFill>
                  <a:srgbClr val="000000"/>
                </a:solidFill>
              </a:rPr>
              <a:t>se využívá v případech, kdy se v pravidelných intervalech zpracovávají stejné dotazy</a:t>
            </a:r>
            <a:r>
              <a:rPr lang="cs-CZ" sz="1800" dirty="0" smtClean="0">
                <a:solidFill>
                  <a:srgbClr val="000000"/>
                </a:solidFill>
              </a:rPr>
              <a:t>).</a:t>
            </a:r>
            <a:endParaRPr lang="cs-CZ" sz="1400" dirty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537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Technologická architektura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- fyzický model DS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 podpora minimální doby odezvy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duplikováním </a:t>
            </a:r>
            <a:r>
              <a:rPr lang="cs-CZ" sz="2000" dirty="0">
                <a:solidFill>
                  <a:srgbClr val="000000"/>
                </a:solidFill>
              </a:rPr>
              <a:t>dat (redundance</a:t>
            </a:r>
            <a:r>
              <a:rPr lang="cs-CZ" sz="2000" dirty="0" smtClean="0">
                <a:solidFill>
                  <a:srgbClr val="000000"/>
                </a:solidFill>
              </a:rPr>
              <a:t>) (</a:t>
            </a:r>
            <a:r>
              <a:rPr lang="cs-CZ" sz="2000" dirty="0">
                <a:solidFill>
                  <a:srgbClr val="000000"/>
                </a:solidFill>
              </a:rPr>
              <a:t>u datových skladů obvykle nejsou problémy s paměťovou kapacitou, proto mohou být duplicity v nutných a vhodných </a:t>
            </a:r>
            <a:r>
              <a:rPr lang="cs-CZ" sz="2000" dirty="0" smtClean="0">
                <a:solidFill>
                  <a:srgbClr val="000000"/>
                </a:solidFill>
              </a:rPr>
              <a:t>případech </a:t>
            </a:r>
            <a:r>
              <a:rPr lang="cs-CZ" sz="2000" dirty="0">
                <a:solidFill>
                  <a:srgbClr val="000000"/>
                </a:solidFill>
              </a:rPr>
              <a:t>využity);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využitím </a:t>
            </a:r>
            <a:r>
              <a:rPr lang="cs-CZ" sz="2000" dirty="0">
                <a:solidFill>
                  <a:srgbClr val="000000"/>
                </a:solidFill>
              </a:rPr>
              <a:t>odvozených dat;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kategorizace </a:t>
            </a:r>
            <a:r>
              <a:rPr lang="cs-CZ" sz="2000" dirty="0">
                <a:solidFill>
                  <a:srgbClr val="000000"/>
                </a:solidFill>
              </a:rPr>
              <a:t>dat podle předpokladu četnosti přístupu k těmto datům;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předběžným </a:t>
            </a:r>
            <a:r>
              <a:rPr lang="cs-CZ" sz="2000" dirty="0">
                <a:solidFill>
                  <a:srgbClr val="000000"/>
                </a:solidFill>
              </a:rPr>
              <a:t>zpracováním dat (například kalkulace);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indexováním </a:t>
            </a:r>
            <a:r>
              <a:rPr lang="cs-CZ" sz="2000" dirty="0">
                <a:solidFill>
                  <a:srgbClr val="000000"/>
                </a:solidFill>
              </a:rPr>
              <a:t>dat (standardní i tzv. kreativní, což jsou indexy označující nastavené, jinými slovy dopředu definované pohledy z hlediska požadavků uživatelů).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211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Technologická architektura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 velikost DS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velikost DS – dynamická – vesměs rostoucí tendence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pro </a:t>
            </a:r>
            <a:r>
              <a:rPr lang="cs-CZ" sz="2000" dirty="0">
                <a:solidFill>
                  <a:srgbClr val="000000"/>
                </a:solidFill>
              </a:rPr>
              <a:t>výpočet velikosti datového skladu je možné využít CASE nástroje a vypočíst potřeby zcela </a:t>
            </a:r>
            <a:r>
              <a:rPr lang="cs-CZ" sz="2000" dirty="0" smtClean="0">
                <a:solidFill>
                  <a:srgbClr val="000000"/>
                </a:solidFill>
              </a:rPr>
              <a:t>přesně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to předpokládá </a:t>
            </a:r>
            <a:r>
              <a:rPr lang="cs-CZ" sz="1800" dirty="0">
                <a:solidFill>
                  <a:srgbClr val="000000"/>
                </a:solidFill>
              </a:rPr>
              <a:t>mít tento software k dispozici, což není </a:t>
            </a:r>
            <a:r>
              <a:rPr lang="cs-CZ" sz="1800" dirty="0" smtClean="0">
                <a:solidFill>
                  <a:srgbClr val="000000"/>
                </a:solidFill>
              </a:rPr>
              <a:t>nezbytné.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primární je vypočítat nezbytnou minimální velikost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klíčovým </a:t>
            </a:r>
            <a:r>
              <a:rPr lang="cs-CZ" sz="2000" dirty="0">
                <a:solidFill>
                  <a:srgbClr val="000000"/>
                </a:solidFill>
              </a:rPr>
              <a:t>ukazatelem je, zda výpočet budeme realizovat </a:t>
            </a:r>
            <a:r>
              <a:rPr lang="cs-CZ" sz="2000" dirty="0" smtClean="0">
                <a:solidFill>
                  <a:srgbClr val="000000"/>
                </a:solidFill>
              </a:rPr>
              <a:t>pro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cs-CZ" sz="2000" dirty="0" smtClean="0">
                <a:solidFill>
                  <a:srgbClr val="000000"/>
                </a:solidFill>
              </a:rPr>
              <a:t>předpokládanou implementaci</a:t>
            </a:r>
            <a:endParaRPr lang="en-US" sz="20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relační databáze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multidimenzionální databáze.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064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Technologická architektura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 velikost DS – příklad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obchodní </a:t>
            </a:r>
            <a:r>
              <a:rPr lang="cs-CZ" sz="2000" dirty="0" smtClean="0">
                <a:solidFill>
                  <a:srgbClr val="000000"/>
                </a:solidFill>
              </a:rPr>
              <a:t>firma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síť </a:t>
            </a:r>
            <a:r>
              <a:rPr lang="cs-CZ" sz="1800" dirty="0">
                <a:solidFill>
                  <a:srgbClr val="000000"/>
                </a:solidFill>
              </a:rPr>
              <a:t>250 </a:t>
            </a:r>
            <a:r>
              <a:rPr lang="cs-CZ" sz="1800" dirty="0" smtClean="0">
                <a:solidFill>
                  <a:srgbClr val="000000"/>
                </a:solidFill>
              </a:rPr>
              <a:t>prodejen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datová </a:t>
            </a:r>
            <a:r>
              <a:rPr lang="cs-CZ" sz="1800" dirty="0">
                <a:solidFill>
                  <a:srgbClr val="000000"/>
                </a:solidFill>
              </a:rPr>
              <a:t>strukturu se třemi </a:t>
            </a:r>
            <a:r>
              <a:rPr lang="cs-CZ" sz="1800" dirty="0" smtClean="0">
                <a:solidFill>
                  <a:srgbClr val="000000"/>
                </a:solidFill>
              </a:rPr>
              <a:t>dimenzemi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předpoklad </a:t>
            </a:r>
            <a:r>
              <a:rPr lang="cs-CZ" sz="1800" dirty="0">
                <a:solidFill>
                  <a:srgbClr val="000000"/>
                </a:solidFill>
              </a:rPr>
              <a:t>udržování tříleté historie dat</a:t>
            </a:r>
            <a:r>
              <a:rPr lang="cs-CZ" sz="18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 následujících tabulkách </a:t>
            </a:r>
            <a:r>
              <a:rPr lang="cs-CZ" sz="2000" dirty="0">
                <a:solidFill>
                  <a:srgbClr val="000000"/>
                </a:solidFill>
              </a:rPr>
              <a:t>nejsou obsaženy výpočty beroucí v potaz nároky na  tabulky dimenzí resp. číselníky, jejichž velikost je však vzhledem k celkové velikosti databáze významně menší (velikost odvodit z předchozích řešení</a:t>
            </a:r>
            <a:r>
              <a:rPr lang="cs-CZ" sz="2000" dirty="0" smtClean="0">
                <a:solidFill>
                  <a:srgbClr val="000000"/>
                </a:solidFill>
              </a:rPr>
              <a:t>)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vedle </a:t>
            </a:r>
            <a:r>
              <a:rPr lang="cs-CZ" sz="2000" dirty="0">
                <a:solidFill>
                  <a:srgbClr val="000000"/>
                </a:solidFill>
              </a:rPr>
              <a:t>číselníků je nutné k celkové minimální velikosti ještě připočítat nároky na logy, dočasné soubory (</a:t>
            </a:r>
            <a:r>
              <a:rPr lang="cs-CZ" sz="2000" dirty="0" err="1">
                <a:solidFill>
                  <a:srgbClr val="000000"/>
                </a:solidFill>
              </a:rPr>
              <a:t>temporary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  <a:r>
              <a:rPr lang="cs-CZ" sz="2000" dirty="0" err="1">
                <a:solidFill>
                  <a:srgbClr val="000000"/>
                </a:solidFill>
              </a:rPr>
              <a:t>files</a:t>
            </a:r>
            <a:r>
              <a:rPr lang="cs-CZ" sz="2000" dirty="0">
                <a:solidFill>
                  <a:srgbClr val="000000"/>
                </a:solidFill>
              </a:rPr>
              <a:t>), </a:t>
            </a:r>
            <a:r>
              <a:rPr lang="cs-CZ" sz="2000" dirty="0" err="1">
                <a:solidFill>
                  <a:srgbClr val="000000"/>
                </a:solidFill>
              </a:rPr>
              <a:t>rollback</a:t>
            </a:r>
            <a:r>
              <a:rPr lang="cs-CZ" sz="2000" dirty="0">
                <a:solidFill>
                  <a:srgbClr val="000000"/>
                </a:solidFill>
              </a:rPr>
              <a:t> apod. 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792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Technologická architektura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>
                <a:solidFill>
                  <a:srgbClr val="000000"/>
                </a:solidFill>
              </a:rPr>
              <a:t>– velikosti relační databáze </a:t>
            </a:r>
            <a:endParaRPr lang="cs-CZ" sz="24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29</a:t>
            </a:fld>
            <a:endParaRPr lang="cs-CZ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469930"/>
              </p:ext>
            </p:extLst>
          </p:nvPr>
        </p:nvGraphicFramePr>
        <p:xfrm>
          <a:off x="467544" y="1419617"/>
          <a:ext cx="7560840" cy="30035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566">
                  <a:extLst>
                    <a:ext uri="{9D8B030D-6E8A-4147-A177-3AD203B41FA5}">
                      <a16:colId xmlns:a16="http://schemas.microsoft.com/office/drawing/2014/main" val="1976403565"/>
                    </a:ext>
                  </a:extLst>
                </a:gridCol>
                <a:gridCol w="1860809">
                  <a:extLst>
                    <a:ext uri="{9D8B030D-6E8A-4147-A177-3AD203B41FA5}">
                      <a16:colId xmlns:a16="http://schemas.microsoft.com/office/drawing/2014/main" val="2960493404"/>
                    </a:ext>
                  </a:extLst>
                </a:gridCol>
                <a:gridCol w="2840007">
                  <a:extLst>
                    <a:ext uri="{9D8B030D-6E8A-4147-A177-3AD203B41FA5}">
                      <a16:colId xmlns:a16="http://schemas.microsoft.com/office/drawing/2014/main" val="4026016903"/>
                    </a:ext>
                  </a:extLst>
                </a:gridCol>
                <a:gridCol w="2596458">
                  <a:extLst>
                    <a:ext uri="{9D8B030D-6E8A-4147-A177-3AD203B41FA5}">
                      <a16:colId xmlns:a16="http://schemas.microsoft.com/office/drawing/2014/main" val="2283444403"/>
                    </a:ext>
                  </a:extLst>
                </a:gridCol>
              </a:tblGrid>
              <a:tr h="264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Parametr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Vstup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Výstup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5022641"/>
                  </a:ext>
                </a:extLst>
              </a:tr>
              <a:tr h="264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1</a:t>
                      </a:r>
                      <a:endParaRPr lang="cs-CZ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Dimenze CAS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3 roky, (3 x 365 dnů)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1095 dnů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1250558"/>
                  </a:ext>
                </a:extLst>
              </a:tr>
              <a:tr h="264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2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Dimenze PRODEJNY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250 prodejen (data předávaná denně)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250 prodejen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8521401"/>
                  </a:ext>
                </a:extLst>
              </a:tr>
              <a:tr h="264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3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Dimenze PRODUKTY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23 000 druhů (denně cca 2 300)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2300 produktů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2125647"/>
                  </a:ext>
                </a:extLst>
              </a:tr>
              <a:tr h="551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4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Počet záznamů v tabulce faktů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1095 dnů * 250 prodejen*2300 produktů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629 625 000 záznamů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1557219"/>
                  </a:ext>
                </a:extLst>
              </a:tr>
              <a:tr h="551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5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Délka záznamu, velikost atributů v tabulce faktů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3 atributy*4B + 5 atributů*8B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52 bytů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748164"/>
                  </a:ext>
                </a:extLst>
              </a:tr>
              <a:tr h="264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6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Velikost tabulky faktů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629 625 000 záznamů*52 bytů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32 740 500 000 bytů tj. cca 33 GB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0543094"/>
                  </a:ext>
                </a:extLst>
              </a:tr>
              <a:tr h="264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7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Velikost indexů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cca 200 % základu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cca 65 GB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078735"/>
                  </a:ext>
                </a:extLst>
              </a:tr>
              <a:tr h="264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8</a:t>
                      </a:r>
                      <a:endParaRPr lang="cs-CZ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000000"/>
                          </a:solidFill>
                          <a:effectLst/>
                        </a:rPr>
                        <a:t>Celkem</a:t>
                      </a:r>
                      <a:endParaRPr lang="cs-CZ" sz="13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000000"/>
                          </a:solidFill>
                          <a:effectLst/>
                        </a:rPr>
                        <a:t>základ + indexy</a:t>
                      </a:r>
                      <a:endParaRPr lang="cs-CZ" sz="13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000000"/>
                          </a:solidFill>
                          <a:effectLst/>
                        </a:rPr>
                        <a:t>cca 98 GB</a:t>
                      </a:r>
                      <a:endParaRPr lang="cs-CZ" sz="13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9765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118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Architektura BI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dána pozicí BI řešení v rámci komplexního IS/ICT řešení a uspořádáním, vazbami a para-metry jednotlivých BI </a:t>
            </a:r>
            <a:r>
              <a:rPr lang="cs-CZ" sz="2000" dirty="0" err="1" smtClean="0">
                <a:solidFill>
                  <a:srgbClr val="000000"/>
                </a:solidFill>
              </a:rPr>
              <a:t>component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V rámci architektury BI jsou </a:t>
            </a:r>
            <a:r>
              <a:rPr lang="cs-CZ" sz="2000" dirty="0" smtClean="0">
                <a:solidFill>
                  <a:srgbClr val="000000"/>
                </a:solidFill>
              </a:rPr>
              <a:t>definovány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aplikace BI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technologie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datové </a:t>
            </a:r>
            <a:r>
              <a:rPr lang="cs-CZ" sz="1800" dirty="0">
                <a:solidFill>
                  <a:srgbClr val="000000"/>
                </a:solidFill>
              </a:rPr>
              <a:t>zdroje. 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81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27534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velikost multidimenzionální databáze 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30</a:t>
            </a:fld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8614755"/>
              </p:ext>
            </p:extLst>
          </p:nvPr>
        </p:nvGraphicFramePr>
        <p:xfrm>
          <a:off x="173744" y="1059582"/>
          <a:ext cx="8358696" cy="3505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379">
                  <a:extLst>
                    <a:ext uri="{9D8B030D-6E8A-4147-A177-3AD203B41FA5}">
                      <a16:colId xmlns:a16="http://schemas.microsoft.com/office/drawing/2014/main" val="531088138"/>
                    </a:ext>
                  </a:extLst>
                </a:gridCol>
                <a:gridCol w="2306677">
                  <a:extLst>
                    <a:ext uri="{9D8B030D-6E8A-4147-A177-3AD203B41FA5}">
                      <a16:colId xmlns:a16="http://schemas.microsoft.com/office/drawing/2014/main" val="3568199323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78794438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39895804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 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Parametr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Vstup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Výstup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50123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Dimenze CAS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(4 úrovně hierarchie)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3 roky, (3 x 365 dnů)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1095 dnů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7137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Dimenze PRODEJNY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(6 úrovní hierarchie)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250 prodejen (data předávaná denně)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250 prodejen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50427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Dimenze PRODUKTY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(7 úrovní hierarchie)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23 000 druhů (denně cca 2 300)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2300 produktů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6750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4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Počet záznamů v tabulce faktů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1095 dnů * 250 prodejen*2300 produktů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629 625 000 záznamů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892853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Velikost buňky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32 B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52 bytů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32507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6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Základní velikost MDDB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629 625 000 záznamů*32 bytů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20 148 000 000 bytů tj. cca 20 GB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1018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7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Velikost skutečné MDDB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(např. pro MS OLAP Services)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(((2*počet všech úrovní)+(4*počet ukazatelů))*počet řádků)/3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tj</a:t>
                      </a:r>
                      <a:r>
                        <a:rPr lang="cs-CZ" sz="1300" dirty="0" smtClean="0">
                          <a:solidFill>
                            <a:srgbClr val="000000"/>
                          </a:solidFill>
                          <a:effectLst/>
                        </a:rPr>
                        <a:t>.:</a:t>
                      </a:r>
                      <a:r>
                        <a:rPr lang="cs-CZ" sz="1300" baseline="0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cs-CZ" sz="1300" dirty="0" smtClean="0">
                          <a:solidFill>
                            <a:srgbClr val="000000"/>
                          </a:solidFill>
                          <a:effectLst/>
                        </a:rPr>
                        <a:t>((</a:t>
                      </a: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2*(4+6+7)+4*4)*629 625 000)/3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10 493 750 000 (cca 10,5 GB)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510676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8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Dočasné soubory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solidFill>
                            <a:srgbClr val="000000"/>
                          </a:solidFill>
                          <a:effectLst/>
                        </a:rPr>
                        <a:t>100 % základu</a:t>
                      </a:r>
                      <a:endParaRPr lang="cs-CZ" sz="13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000000"/>
                          </a:solidFill>
                          <a:effectLst/>
                        </a:rPr>
                        <a:t>cca 10,5 GB</a:t>
                      </a:r>
                      <a:endParaRPr lang="cs-CZ" sz="13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4949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9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000000"/>
                          </a:solidFill>
                          <a:effectLst/>
                        </a:rPr>
                        <a:t>Celkem</a:t>
                      </a:r>
                      <a:endParaRPr lang="cs-CZ" sz="13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000000"/>
                          </a:solidFill>
                          <a:effectLst/>
                        </a:rPr>
                        <a:t>základ + dočasné soubory</a:t>
                      </a:r>
                      <a:endParaRPr lang="cs-CZ" sz="13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000000"/>
                          </a:solidFill>
                          <a:effectLst/>
                        </a:rPr>
                        <a:t>cca 21 GB</a:t>
                      </a:r>
                      <a:endParaRPr lang="cs-CZ" sz="13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632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22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Technologická architektura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 velikost DS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proč </a:t>
            </a:r>
            <a:r>
              <a:rPr lang="cs-CZ" sz="2000" dirty="0" smtClean="0">
                <a:solidFill>
                  <a:srgbClr val="000000"/>
                </a:solidFill>
              </a:rPr>
              <a:t>jsou nároky </a:t>
            </a:r>
            <a:r>
              <a:rPr lang="cs-CZ" sz="2000" dirty="0">
                <a:solidFill>
                  <a:srgbClr val="000000"/>
                </a:solidFill>
              </a:rPr>
              <a:t>na velikost relační databáze </a:t>
            </a:r>
            <a:r>
              <a:rPr lang="cs-CZ" sz="2000" dirty="0" smtClean="0">
                <a:solidFill>
                  <a:srgbClr val="000000"/>
                </a:solidFill>
              </a:rPr>
              <a:t>obecně </a:t>
            </a:r>
            <a:r>
              <a:rPr lang="cs-CZ" sz="2000" dirty="0">
                <a:solidFill>
                  <a:srgbClr val="000000"/>
                </a:solidFill>
              </a:rPr>
              <a:t>vyšší než u využití databáze </a:t>
            </a:r>
            <a:r>
              <a:rPr lang="cs-CZ" sz="2000" dirty="0" smtClean="0">
                <a:solidFill>
                  <a:srgbClr val="000000"/>
                </a:solidFill>
              </a:rPr>
              <a:t>multidimenzionální?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u multidimenzionální databáze jsou data uložena s využitím principu vícerozměrné matice, kdy jednotlivé hodnoty jsou přístupné přímo pro danou kombinaci prvku dimenzí. 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790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7411056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Relační </a:t>
            </a:r>
            <a:r>
              <a:rPr lang="en-US" sz="2400" dirty="0" smtClean="0">
                <a:solidFill>
                  <a:srgbClr val="000000"/>
                </a:solidFill>
              </a:rPr>
              <a:t>a </a:t>
            </a:r>
            <a:r>
              <a:rPr lang="cs-CZ" sz="2400" dirty="0" smtClean="0">
                <a:solidFill>
                  <a:srgbClr val="000000"/>
                </a:solidFill>
              </a:rPr>
              <a:t>multidimenzionální databáze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32</a:t>
            </a:fld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1266184"/>
            <a:ext cx="6315620" cy="346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37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27534"/>
            <a:ext cx="8064896" cy="201622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Klientské aplikace</a:t>
            </a:r>
          </a:p>
          <a:p>
            <a:pPr lvl="1" algn="just">
              <a:spcBef>
                <a:spcPts val="100"/>
              </a:spcBef>
            </a:pPr>
            <a:r>
              <a:rPr lang="cs-CZ" sz="2000" dirty="0">
                <a:solidFill>
                  <a:srgbClr val="000000"/>
                </a:solidFill>
              </a:rPr>
              <a:t>uživatelské rozhraní, které vedle délky odezvy sehrává důležitou roli při hodnocení </a:t>
            </a:r>
            <a:r>
              <a:rPr lang="cs-CZ" sz="2000" dirty="0" smtClean="0">
                <a:solidFill>
                  <a:srgbClr val="000000"/>
                </a:solidFill>
              </a:rPr>
              <a:t>systému </a:t>
            </a:r>
            <a:r>
              <a:rPr lang="cs-CZ" sz="2000" dirty="0">
                <a:solidFill>
                  <a:srgbClr val="000000"/>
                </a:solidFill>
              </a:rPr>
              <a:t>jako celku </a:t>
            </a:r>
            <a:r>
              <a:rPr lang="cs-CZ" sz="2000" dirty="0" smtClean="0">
                <a:solidFill>
                  <a:srgbClr val="000000"/>
                </a:solidFill>
              </a:rPr>
              <a:t>uživateli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>
              <a:spcBef>
                <a:spcPts val="1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důležité je</a:t>
            </a:r>
          </a:p>
          <a:p>
            <a:pPr lvl="2" algn="just">
              <a:spcBef>
                <a:spcPts val="1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jaký komfort aplikace nabízejí uživatelům při definici dotazů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1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jak se výsledky dotazů uživatelům zobrazí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1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jaký je stupeň </a:t>
            </a:r>
            <a:r>
              <a:rPr lang="cs-CZ" sz="1800" dirty="0">
                <a:solidFill>
                  <a:srgbClr val="000000"/>
                </a:solidFill>
              </a:rPr>
              <a:t>flexibility umožňující uživatelům rychlé a snadné změny v </a:t>
            </a:r>
            <a:r>
              <a:rPr lang="cs-CZ" sz="1800" dirty="0" smtClean="0">
                <a:solidFill>
                  <a:srgbClr val="000000"/>
                </a:solidFill>
              </a:rPr>
              <a:t>definici</a:t>
            </a:r>
            <a:endParaRPr lang="en-US" sz="1800" dirty="0" smtClean="0">
              <a:solidFill>
                <a:srgbClr val="000000"/>
              </a:solidFill>
            </a:endParaRPr>
          </a:p>
          <a:p>
            <a:pPr lvl="3" algn="just">
              <a:spcBef>
                <a:spcPts val="1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změn dimenzí</a:t>
            </a:r>
            <a:r>
              <a:rPr lang="en-US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>
              <a:spcBef>
                <a:spcPts val="1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třídění dat</a:t>
            </a:r>
            <a:r>
              <a:rPr lang="en-US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>
              <a:spcBef>
                <a:spcPts val="1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formy </a:t>
            </a:r>
            <a:r>
              <a:rPr lang="cs-CZ" sz="1600" dirty="0">
                <a:solidFill>
                  <a:srgbClr val="000000"/>
                </a:solidFill>
              </a:rPr>
              <a:t>a formáty jejich </a:t>
            </a:r>
            <a:r>
              <a:rPr lang="cs-CZ" sz="1600" dirty="0" smtClean="0">
                <a:solidFill>
                  <a:srgbClr val="000000"/>
                </a:solidFill>
              </a:rPr>
              <a:t>zobrazení</a:t>
            </a:r>
            <a:r>
              <a:rPr lang="en-US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>
              <a:spcBef>
                <a:spcPts val="1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přepočty dat</a:t>
            </a:r>
            <a:r>
              <a:rPr lang="en-US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>
              <a:spcBef>
                <a:spcPts val="1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změny </a:t>
            </a:r>
            <a:r>
              <a:rPr lang="cs-CZ" sz="1600" dirty="0">
                <a:solidFill>
                  <a:srgbClr val="000000"/>
                </a:solidFill>
              </a:rPr>
              <a:t>analytických </a:t>
            </a:r>
            <a:r>
              <a:rPr lang="cs-CZ" sz="1600" dirty="0" smtClean="0">
                <a:solidFill>
                  <a:srgbClr val="000000"/>
                </a:solidFill>
              </a:rPr>
              <a:t>pravidel</a:t>
            </a:r>
            <a:r>
              <a:rPr lang="en-US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>
              <a:spcBef>
                <a:spcPts val="100"/>
              </a:spcBef>
            </a:pPr>
            <a:r>
              <a:rPr lang="cs-CZ" sz="1600" dirty="0" smtClean="0">
                <a:solidFill>
                  <a:srgbClr val="000000"/>
                </a:solidFill>
              </a:rPr>
              <a:t>apod</a:t>
            </a:r>
            <a:r>
              <a:rPr lang="cs-CZ" sz="1600" dirty="0">
                <a:solidFill>
                  <a:srgbClr val="000000"/>
                </a:solidFill>
              </a:rPr>
              <a:t>. </a:t>
            </a:r>
            <a:endParaRPr lang="cs-CZ" sz="16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80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Klientské aplikace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nutná existence </a:t>
            </a:r>
            <a:r>
              <a:rPr lang="cs-CZ" sz="2000" dirty="0" smtClean="0">
                <a:solidFill>
                  <a:srgbClr val="000000"/>
                </a:solidFill>
              </a:rPr>
              <a:t>množiny </a:t>
            </a:r>
            <a:r>
              <a:rPr lang="cs-CZ" sz="2000" dirty="0">
                <a:solidFill>
                  <a:srgbClr val="000000"/>
                </a:solidFill>
              </a:rPr>
              <a:t>standardních </a:t>
            </a:r>
            <a:r>
              <a:rPr lang="cs-CZ" sz="2000" dirty="0" smtClean="0">
                <a:solidFill>
                  <a:srgbClr val="000000"/>
                </a:solidFill>
              </a:rPr>
              <a:t>reportů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žádaných </a:t>
            </a:r>
            <a:r>
              <a:rPr lang="cs-CZ" sz="1800" dirty="0">
                <a:solidFill>
                  <a:srgbClr val="000000"/>
                </a:solidFill>
              </a:rPr>
              <a:t>uživateli ve stejné struktuře v pravidelných </a:t>
            </a:r>
            <a:r>
              <a:rPr lang="cs-CZ" sz="1800" dirty="0" smtClean="0">
                <a:solidFill>
                  <a:srgbClr val="000000"/>
                </a:solidFill>
              </a:rPr>
              <a:t>časových </a:t>
            </a:r>
            <a:r>
              <a:rPr lang="cs-CZ" sz="1800" dirty="0">
                <a:solidFill>
                  <a:srgbClr val="000000"/>
                </a:solidFill>
              </a:rPr>
              <a:t>intervalech (denně, týdně, </a:t>
            </a:r>
            <a:r>
              <a:rPr lang="cs-CZ" sz="1800" dirty="0" smtClean="0">
                <a:solidFill>
                  <a:srgbClr val="000000"/>
                </a:solidFill>
              </a:rPr>
              <a:t>měsíčně)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 </a:t>
            </a:r>
            <a:r>
              <a:rPr lang="cs-CZ" sz="1800" dirty="0">
                <a:solidFill>
                  <a:srgbClr val="000000"/>
                </a:solidFill>
              </a:rPr>
              <a:t>okamžiku změny nějaké aktuální </a:t>
            </a:r>
            <a:r>
              <a:rPr lang="cs-CZ" sz="1800" dirty="0" smtClean="0">
                <a:solidFill>
                  <a:srgbClr val="000000"/>
                </a:solidFill>
              </a:rPr>
              <a:t>hodnoty </a:t>
            </a:r>
            <a:r>
              <a:rPr lang="cs-CZ" sz="1800" dirty="0">
                <a:solidFill>
                  <a:srgbClr val="000000"/>
                </a:solidFill>
              </a:rPr>
              <a:t>vyžadující regulační zásah (například překročení limitních stavů zásob, disponibilních kapacit apod. – realizovány jako automaticky generované zprávy</a:t>
            </a:r>
            <a:r>
              <a:rPr lang="cs-CZ" sz="1800" dirty="0" smtClean="0">
                <a:solidFill>
                  <a:srgbClr val="000000"/>
                </a:solidFill>
              </a:rPr>
              <a:t>).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primární požadavek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snadná </a:t>
            </a:r>
            <a:r>
              <a:rPr lang="cs-CZ" sz="1800" dirty="0">
                <a:solidFill>
                  <a:srgbClr val="000000"/>
                </a:solidFill>
              </a:rPr>
              <a:t>ovladatelnost (často hovoře-no o požadavku na intuitivnost</a:t>
            </a:r>
            <a:r>
              <a:rPr lang="cs-CZ" sz="1800" dirty="0" smtClean="0">
                <a:solidFill>
                  <a:srgbClr val="000000"/>
                </a:solidFill>
              </a:rPr>
              <a:t>)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kvalitní </a:t>
            </a:r>
            <a:r>
              <a:rPr lang="cs-CZ" sz="1800" dirty="0">
                <a:solidFill>
                  <a:srgbClr val="000000"/>
                </a:solidFill>
              </a:rPr>
              <a:t>možnosti prezentace (grafy, různé typy a </a:t>
            </a:r>
            <a:r>
              <a:rPr lang="cs-CZ" sz="1800" dirty="0" smtClean="0">
                <a:solidFill>
                  <a:srgbClr val="000000"/>
                </a:solidFill>
              </a:rPr>
              <a:t>formáty </a:t>
            </a:r>
            <a:r>
              <a:rPr lang="cs-CZ" sz="1800" dirty="0">
                <a:solidFill>
                  <a:srgbClr val="000000"/>
                </a:solidFill>
              </a:rPr>
              <a:t>tabulek, klikací mapy atd.). 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033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Klientské aplikace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 využití pro různé účely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Analýzy </a:t>
            </a:r>
            <a:r>
              <a:rPr lang="cs-CZ" sz="2000" dirty="0">
                <a:solidFill>
                  <a:srgbClr val="000000"/>
                </a:solidFill>
              </a:rPr>
              <a:t>a </a:t>
            </a:r>
            <a:r>
              <a:rPr lang="cs-CZ" sz="2000" dirty="0" smtClean="0">
                <a:solidFill>
                  <a:srgbClr val="000000"/>
                </a:solidFill>
              </a:rPr>
              <a:t>reporty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provádějí </a:t>
            </a:r>
            <a:r>
              <a:rPr lang="cs-CZ" sz="1800" dirty="0">
                <a:solidFill>
                  <a:srgbClr val="000000"/>
                </a:solidFill>
              </a:rPr>
              <a:t>se obvykle v SQL přímo nad datovým skladem s využitím například Esperant nebo ROLAP nástrojů typu </a:t>
            </a:r>
            <a:r>
              <a:rPr lang="cs-CZ" sz="1800" dirty="0" err="1">
                <a:solidFill>
                  <a:srgbClr val="000000"/>
                </a:solidFill>
              </a:rPr>
              <a:t>Oracle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Discoverer</a:t>
            </a:r>
            <a:r>
              <a:rPr lang="cs-CZ" sz="1800" dirty="0">
                <a:solidFill>
                  <a:srgbClr val="000000"/>
                </a:solidFill>
              </a:rPr>
              <a:t>, Star </a:t>
            </a:r>
            <a:r>
              <a:rPr lang="cs-CZ" sz="1800" dirty="0" err="1">
                <a:solidFill>
                  <a:srgbClr val="000000"/>
                </a:solidFill>
              </a:rPr>
              <a:t>Tracker</a:t>
            </a:r>
            <a:r>
              <a:rPr lang="cs-CZ" sz="1800" dirty="0">
                <a:solidFill>
                  <a:srgbClr val="000000"/>
                </a:solidFill>
              </a:rPr>
              <a:t> nebo dalších.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Analytické aplikace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realizované </a:t>
            </a:r>
            <a:r>
              <a:rPr lang="cs-CZ" sz="1800" dirty="0">
                <a:solidFill>
                  <a:srgbClr val="000000"/>
                </a:solidFill>
              </a:rPr>
              <a:t>nad multidimenzionální databázi (OLAP) </a:t>
            </a:r>
            <a:r>
              <a:rPr lang="cs-CZ" sz="1800" dirty="0" smtClean="0">
                <a:solidFill>
                  <a:srgbClr val="000000"/>
                </a:solidFill>
              </a:rPr>
              <a:t>poskytující </a:t>
            </a:r>
            <a:r>
              <a:rPr lang="cs-CZ" sz="1800" dirty="0">
                <a:solidFill>
                  <a:srgbClr val="000000"/>
                </a:solidFill>
              </a:rPr>
              <a:t>zejména kontingenční tabulky, grafy, klikací mapy apod. s možností </a:t>
            </a:r>
            <a:r>
              <a:rPr lang="cs-CZ" sz="1800" dirty="0" smtClean="0">
                <a:solidFill>
                  <a:srgbClr val="000000"/>
                </a:solidFill>
              </a:rPr>
              <a:t>snadné </a:t>
            </a:r>
            <a:r>
              <a:rPr lang="cs-CZ" sz="1800" dirty="0">
                <a:solidFill>
                  <a:srgbClr val="000000"/>
                </a:solidFill>
              </a:rPr>
              <a:t>dynamické konfigurace z hlediska různých agregačních úrovní dat, výběrů, </a:t>
            </a:r>
            <a:r>
              <a:rPr lang="cs-CZ" sz="1800" dirty="0" smtClean="0">
                <a:solidFill>
                  <a:srgbClr val="000000"/>
                </a:solidFill>
              </a:rPr>
              <a:t>výjimečných </a:t>
            </a:r>
            <a:r>
              <a:rPr lang="cs-CZ" sz="1800" dirty="0">
                <a:solidFill>
                  <a:srgbClr val="000000"/>
                </a:solidFill>
              </a:rPr>
              <a:t>stavů, scénářů, vše se striktním požadavkem na minimální dobu odezvy.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11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27534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Klientské aplikace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 využití pro různé účely</a:t>
            </a:r>
          </a:p>
          <a:p>
            <a:pPr lvl="1" algn="just">
              <a:spcBef>
                <a:spcPts val="1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Klientské nástroje</a:t>
            </a:r>
          </a:p>
          <a:p>
            <a:pPr lvl="2" algn="just">
              <a:spcBef>
                <a:spcPts val="1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představují rozhraní k relačním a multidimenzionálním databázím datového skladu;</a:t>
            </a:r>
          </a:p>
          <a:p>
            <a:pPr lvl="2" algn="just">
              <a:spcBef>
                <a:spcPts val="1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jsou primárně určeny k vizualizaci dat s maximální jednoduchostí definice požadavků ze strany uživatelů;</a:t>
            </a:r>
          </a:p>
          <a:p>
            <a:pPr lvl="2" algn="just">
              <a:spcBef>
                <a:spcPts val="1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jsou koncipovány tak, aby nevyžadovaly znalost nějakého dotazovacího jazyka (SQL, MDX), ale samozřejmě se nejde vyhnout požadavku na znalost syntaxe a sémantiky dat v datovém skladu;</a:t>
            </a:r>
          </a:p>
          <a:p>
            <a:pPr lvl="2" algn="just">
              <a:spcBef>
                <a:spcPts val="1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definice dimenzí, úrovní, ukazatelů apod. jsou samozřejmě na uživateli. </a:t>
            </a:r>
          </a:p>
          <a:p>
            <a:pPr lvl="2" algn="just">
              <a:spcBef>
                <a:spcPts val="1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například </a:t>
            </a:r>
            <a:r>
              <a:rPr lang="cs-CZ" sz="1800" dirty="0" err="1" smtClean="0">
                <a:solidFill>
                  <a:srgbClr val="000000"/>
                </a:solidFill>
              </a:rPr>
              <a:t>ProClarity</a:t>
            </a:r>
            <a:r>
              <a:rPr lang="cs-CZ" sz="1800" dirty="0" smtClean="0">
                <a:solidFill>
                  <a:srgbClr val="000000"/>
                </a:solidFill>
              </a:rPr>
              <a:t>, </a:t>
            </a:r>
            <a:r>
              <a:rPr lang="cs-CZ" sz="1800" dirty="0" err="1" smtClean="0">
                <a:solidFill>
                  <a:srgbClr val="000000"/>
                </a:solidFill>
              </a:rPr>
              <a:t>Oracle</a:t>
            </a:r>
            <a:r>
              <a:rPr lang="cs-CZ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 err="1" smtClean="0">
                <a:solidFill>
                  <a:srgbClr val="000000"/>
                </a:solidFill>
              </a:rPr>
              <a:t>Discoverer</a:t>
            </a:r>
            <a:r>
              <a:rPr lang="cs-CZ" sz="1800" dirty="0" smtClean="0">
                <a:solidFill>
                  <a:srgbClr val="000000"/>
                </a:solidFill>
              </a:rPr>
              <a:t>, </a:t>
            </a:r>
            <a:r>
              <a:rPr lang="cs-CZ" sz="1800" dirty="0" err="1" smtClean="0">
                <a:solidFill>
                  <a:srgbClr val="000000"/>
                </a:solidFill>
              </a:rPr>
              <a:t>Essba</a:t>
            </a:r>
            <a:r>
              <a:rPr lang="cs-CZ" sz="1800" dirty="0" smtClean="0">
                <a:solidFill>
                  <a:srgbClr val="000000"/>
                </a:solidFill>
              </a:rPr>
              <a:t>-se/IBM DB2 OLAP, MS Reporting </a:t>
            </a:r>
            <a:r>
              <a:rPr lang="cs-CZ" sz="1800" dirty="0" err="1" smtClean="0">
                <a:solidFill>
                  <a:srgbClr val="000000"/>
                </a:solidFill>
              </a:rPr>
              <a:t>Services</a:t>
            </a:r>
            <a:r>
              <a:rPr lang="cs-CZ" sz="1800" dirty="0" smtClean="0">
                <a:solidFill>
                  <a:srgbClr val="000000"/>
                </a:solidFill>
              </a:rPr>
              <a:t>, Business </a:t>
            </a:r>
            <a:r>
              <a:rPr lang="cs-CZ" sz="1800" dirty="0" err="1" smtClean="0">
                <a:solidFill>
                  <a:srgbClr val="000000"/>
                </a:solidFill>
              </a:rPr>
              <a:t>Objects</a:t>
            </a:r>
            <a:r>
              <a:rPr lang="cs-CZ" sz="1800" dirty="0" smtClean="0">
                <a:solidFill>
                  <a:srgbClr val="000000"/>
                </a:solidFill>
              </a:rPr>
              <a:t>, </a:t>
            </a:r>
            <a:r>
              <a:rPr lang="cs-CZ" sz="1800" dirty="0" err="1" smtClean="0">
                <a:solidFill>
                  <a:srgbClr val="000000"/>
                </a:solidFill>
              </a:rPr>
              <a:t>Microstrategy</a:t>
            </a:r>
            <a:r>
              <a:rPr lang="cs-CZ" sz="1800" dirty="0" smtClean="0">
                <a:solidFill>
                  <a:srgbClr val="000000"/>
                </a:solidFill>
              </a:rPr>
              <a:t>, </a:t>
            </a:r>
            <a:r>
              <a:rPr lang="cs-CZ" sz="1800" dirty="0" err="1" smtClean="0">
                <a:solidFill>
                  <a:srgbClr val="000000"/>
                </a:solidFill>
              </a:rPr>
              <a:t>PowerPlay</a:t>
            </a:r>
            <a:r>
              <a:rPr lang="cs-CZ" sz="1800" dirty="0" smtClean="0">
                <a:solidFill>
                  <a:srgbClr val="000000"/>
                </a:solidFill>
              </a:rPr>
              <a:t>, Impromptu (</a:t>
            </a:r>
            <a:r>
              <a:rPr lang="cs-CZ" sz="1800" dirty="0" err="1" smtClean="0">
                <a:solidFill>
                  <a:srgbClr val="000000"/>
                </a:solidFill>
              </a:rPr>
              <a:t>Cognos</a:t>
            </a:r>
            <a:r>
              <a:rPr lang="cs-CZ" sz="1800" dirty="0" smtClean="0">
                <a:solidFill>
                  <a:srgbClr val="000000"/>
                </a:solidFill>
              </a:rPr>
              <a:t>), Media (</a:t>
            </a:r>
            <a:r>
              <a:rPr lang="cs-CZ" sz="1800" dirty="0" err="1" smtClean="0">
                <a:solidFill>
                  <a:srgbClr val="000000"/>
                </a:solidFill>
              </a:rPr>
              <a:t>Speedware</a:t>
            </a:r>
            <a:r>
              <a:rPr lang="cs-CZ" sz="1800" dirty="0" smtClean="0">
                <a:solidFill>
                  <a:srgbClr val="000000"/>
                </a:solidFill>
              </a:rPr>
              <a:t>), Express (</a:t>
            </a:r>
            <a:r>
              <a:rPr lang="cs-CZ" sz="1800" dirty="0" err="1" smtClean="0">
                <a:solidFill>
                  <a:srgbClr val="000000"/>
                </a:solidFill>
              </a:rPr>
              <a:t>Oracle</a:t>
            </a:r>
            <a:r>
              <a:rPr lang="cs-CZ" sz="1800" dirty="0" smtClean="0">
                <a:solidFill>
                  <a:srgbClr val="000000"/>
                </a:solidFill>
              </a:rPr>
              <a:t>), </a:t>
            </a:r>
            <a:r>
              <a:rPr lang="cs-CZ" sz="1800" dirty="0" err="1" smtClean="0">
                <a:solidFill>
                  <a:srgbClr val="000000"/>
                </a:solidFill>
              </a:rPr>
              <a:t>Power</a:t>
            </a:r>
            <a:r>
              <a:rPr lang="cs-CZ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 err="1" smtClean="0">
                <a:solidFill>
                  <a:srgbClr val="000000"/>
                </a:solidFill>
              </a:rPr>
              <a:t>Dimensions</a:t>
            </a:r>
            <a:r>
              <a:rPr lang="cs-CZ" sz="1800" dirty="0" smtClean="0">
                <a:solidFill>
                  <a:srgbClr val="000000"/>
                </a:solidFill>
              </a:rPr>
              <a:t> (</a:t>
            </a:r>
            <a:r>
              <a:rPr lang="cs-CZ" sz="1800" dirty="0" err="1" smtClean="0">
                <a:solidFill>
                  <a:srgbClr val="000000"/>
                </a:solidFill>
              </a:rPr>
              <a:t>Sybase</a:t>
            </a:r>
            <a:r>
              <a:rPr lang="cs-CZ" sz="1800" dirty="0" smtClean="0">
                <a:solidFill>
                  <a:srgbClr val="000000"/>
                </a:solidFill>
              </a:rPr>
              <a:t>) a další.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35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99542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Klientské aplikace</a:t>
            </a:r>
          </a:p>
          <a:p>
            <a:pPr lvl="1" algn="just">
              <a:spcBef>
                <a:spcPts val="44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nutno klást důraz na</a:t>
            </a:r>
          </a:p>
          <a:p>
            <a:pPr lvl="2" algn="just">
              <a:spcBef>
                <a:spcPts val="44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vysokou </a:t>
            </a:r>
            <a:r>
              <a:rPr lang="cs-CZ" sz="1800" dirty="0">
                <a:solidFill>
                  <a:srgbClr val="000000"/>
                </a:solidFill>
              </a:rPr>
              <a:t>flexibilitu;</a:t>
            </a:r>
          </a:p>
          <a:p>
            <a:pPr lvl="2" algn="just">
              <a:spcBef>
                <a:spcPts val="44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poskytování </a:t>
            </a:r>
            <a:r>
              <a:rPr lang="cs-CZ" sz="1800" dirty="0">
                <a:solidFill>
                  <a:srgbClr val="000000"/>
                </a:solidFill>
              </a:rPr>
              <a:t>na požádání nebo automaticky standardních reportů;</a:t>
            </a:r>
          </a:p>
          <a:p>
            <a:pPr lvl="2" algn="just">
              <a:spcBef>
                <a:spcPts val="44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možnost </a:t>
            </a:r>
            <a:r>
              <a:rPr lang="cs-CZ" sz="1800" dirty="0">
                <a:solidFill>
                  <a:srgbClr val="000000"/>
                </a:solidFill>
              </a:rPr>
              <a:t>snadné definice nových specifických reportů;</a:t>
            </a:r>
          </a:p>
          <a:p>
            <a:pPr lvl="2" algn="just">
              <a:spcBef>
                <a:spcPts val="44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intuitivnost </a:t>
            </a:r>
            <a:r>
              <a:rPr lang="cs-CZ" sz="1800" dirty="0">
                <a:solidFill>
                  <a:srgbClr val="000000"/>
                </a:solidFill>
              </a:rPr>
              <a:t>ovládání a obecně uživatelskou přívětivost;</a:t>
            </a:r>
          </a:p>
          <a:p>
            <a:pPr lvl="2" algn="just">
              <a:spcBef>
                <a:spcPts val="44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možnost </a:t>
            </a:r>
            <a:r>
              <a:rPr lang="cs-CZ" sz="1800" dirty="0">
                <a:solidFill>
                  <a:srgbClr val="000000"/>
                </a:solidFill>
              </a:rPr>
              <a:t>provozování aplikace v různých technologických prostředích;</a:t>
            </a:r>
          </a:p>
          <a:p>
            <a:pPr lvl="2" algn="just">
              <a:spcBef>
                <a:spcPts val="44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požadavek </a:t>
            </a:r>
            <a:r>
              <a:rPr lang="cs-CZ" sz="1800" dirty="0">
                <a:solidFill>
                  <a:srgbClr val="000000"/>
                </a:solidFill>
              </a:rPr>
              <a:t>na kvalitní dokumentaci popisující ovládání aplikace včetně možné </a:t>
            </a:r>
            <a:r>
              <a:rPr lang="cs-CZ" sz="1800" dirty="0" smtClean="0">
                <a:solidFill>
                  <a:srgbClr val="000000"/>
                </a:solidFill>
              </a:rPr>
              <a:t>interpretace </a:t>
            </a:r>
            <a:r>
              <a:rPr lang="cs-CZ" sz="1800" dirty="0">
                <a:solidFill>
                  <a:srgbClr val="000000"/>
                </a:solidFill>
              </a:rPr>
              <a:t>vybraných analýz.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831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- zdroje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NOVOTNÝ, O., POUR, J. a D. SLÁNSKÝ, 2005. </a:t>
            </a:r>
            <a:r>
              <a:rPr lang="cs-CZ" sz="2000" i="1" dirty="0" smtClean="0">
                <a:solidFill>
                  <a:srgbClr val="000000"/>
                </a:solidFill>
              </a:rPr>
              <a:t>Business Intelligence – Jak využít bohatství ve vašich datech</a:t>
            </a:r>
            <a:r>
              <a:rPr lang="cs-CZ" sz="2000" dirty="0" smtClean="0">
                <a:solidFill>
                  <a:srgbClr val="000000"/>
                </a:solidFill>
              </a:rPr>
              <a:t>. Praha: </a:t>
            </a:r>
            <a:r>
              <a:rPr lang="cs-CZ" sz="2000" dirty="0" err="1" smtClean="0">
                <a:solidFill>
                  <a:srgbClr val="000000"/>
                </a:solidFill>
              </a:rPr>
              <a:t>Grada</a:t>
            </a:r>
            <a:r>
              <a:rPr lang="cs-CZ" sz="2000" dirty="0" smtClean="0">
                <a:solidFill>
                  <a:srgbClr val="000000"/>
                </a:solidFill>
              </a:rPr>
              <a:t>. ISBN 978-80-247-6685-0.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LABERGE, R., 2012. Datové sklady – Agilní metody a business intelligence. Praha: </a:t>
            </a:r>
            <a:r>
              <a:rPr lang="cs-CZ" sz="2000" dirty="0" err="1">
                <a:solidFill>
                  <a:srgbClr val="000000"/>
                </a:solidFill>
              </a:rPr>
              <a:t>Computer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  <a:r>
              <a:rPr lang="cs-CZ" sz="2000" dirty="0" err="1">
                <a:solidFill>
                  <a:srgbClr val="000000"/>
                </a:solidFill>
              </a:rPr>
              <a:t>Press</a:t>
            </a:r>
            <a:r>
              <a:rPr lang="cs-CZ" sz="2000" dirty="0">
                <a:solidFill>
                  <a:srgbClr val="000000"/>
                </a:solidFill>
              </a:rPr>
              <a:t>. ISBN 978-80-251-3729-1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  <a:hlinkClick r:id="rId3"/>
              </a:rPr>
              <a:t>http://</a:t>
            </a:r>
            <a:r>
              <a:rPr lang="cs-CZ" sz="2000" dirty="0" smtClean="0">
                <a:solidFill>
                  <a:srgbClr val="000000"/>
                </a:solidFill>
                <a:hlinkClick r:id="rId3"/>
              </a:rPr>
              <a:t>datawarehouse4u.info/Data-warehouse-schema-architecture-fact-constellation-schema.html</a:t>
            </a:r>
            <a:r>
              <a:rPr lang="cs-CZ" sz="2000" dirty="0" smtClean="0">
                <a:solidFill>
                  <a:srgbClr val="000000"/>
                </a:solidFill>
              </a:rPr>
              <a:t> 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427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771550"/>
            <a:ext cx="7416824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200"/>
              </a:spcBef>
            </a:pP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83768" y="1923678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2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U BI rozlišujeme architektury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procesní</a:t>
            </a:r>
            <a:r>
              <a:rPr lang="cs-CZ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funkční</a:t>
            </a:r>
            <a:r>
              <a:rPr lang="cs-CZ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datovou</a:t>
            </a:r>
            <a:r>
              <a:rPr lang="cs-CZ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softwarovou</a:t>
            </a:r>
            <a:r>
              <a:rPr lang="cs-CZ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hardwarovou</a:t>
            </a:r>
            <a:r>
              <a:rPr lang="cs-CZ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technologickou</a:t>
            </a:r>
            <a:r>
              <a:rPr lang="cs-CZ" sz="2000" dirty="0">
                <a:solidFill>
                  <a:srgbClr val="000000"/>
                </a:solidFill>
              </a:rPr>
              <a:t>.</a:t>
            </a: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617328" y="3435846"/>
            <a:ext cx="7848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solidFill>
                  <a:srgbClr val="000000"/>
                </a:solidFill>
              </a:rPr>
              <a:t>U BI je situace složitější než u klasických architektur běžných IS/ICT, protože výstupy BI jsou více závislé na „transformačních“ technologiích (ETL, OLAP, apod.), které přenášejí a transformují data mezi různými úložišti, což zvyšuje požadavky na režii celého systému.</a:t>
            </a:r>
          </a:p>
        </p:txBody>
      </p:sp>
    </p:spTree>
    <p:extLst>
      <p:ext uri="{BB962C8B-B14F-4D97-AF65-F5344CB8AC3E}">
        <p14:creationId xmlns:p14="http://schemas.microsoft.com/office/powerpoint/2010/main" val="314189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2400" dirty="0">
                <a:solidFill>
                  <a:srgbClr val="000000"/>
                </a:solidFill>
              </a:rPr>
              <a:t>V rámci definice architektury BI je nutné </a:t>
            </a:r>
            <a:r>
              <a:rPr lang="pl-PL" sz="2400" dirty="0" smtClean="0">
                <a:solidFill>
                  <a:srgbClr val="000000"/>
                </a:solidFill>
              </a:rPr>
              <a:t>realizovat</a:t>
            </a: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vymezit </a:t>
            </a:r>
            <a:r>
              <a:rPr lang="pl-PL" sz="2000" dirty="0">
                <a:solidFill>
                  <a:srgbClr val="000000"/>
                </a:solidFill>
              </a:rPr>
              <a:t>produkční zdroje (aplikace, databáze);</a:t>
            </a: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stanovit </a:t>
            </a:r>
            <a:r>
              <a:rPr lang="pl-PL" sz="2000" dirty="0">
                <a:solidFill>
                  <a:srgbClr val="000000"/>
                </a:solidFill>
              </a:rPr>
              <a:t>v rámci struktury lokalizaci dočasného a operativního úložiště dat;</a:t>
            </a: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vymezit </a:t>
            </a:r>
            <a:r>
              <a:rPr lang="pl-PL" sz="2000" dirty="0">
                <a:solidFill>
                  <a:srgbClr val="000000"/>
                </a:solidFill>
              </a:rPr>
              <a:t>specializované nebo integrované nástroje ETL;</a:t>
            </a: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určit </a:t>
            </a:r>
            <a:r>
              <a:rPr lang="pl-PL" sz="2000" dirty="0">
                <a:solidFill>
                  <a:srgbClr val="000000"/>
                </a:solidFill>
              </a:rPr>
              <a:t>nástroje pro realizaci a správu datových skladů a tržišť;</a:t>
            </a: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určit </a:t>
            </a:r>
            <a:r>
              <a:rPr lang="pl-PL" sz="2000" dirty="0">
                <a:solidFill>
                  <a:srgbClr val="000000"/>
                </a:solidFill>
              </a:rPr>
              <a:t>nástroje pro správu OLAP databází;</a:t>
            </a: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specifikovat </a:t>
            </a:r>
            <a:r>
              <a:rPr lang="pl-PL" sz="2000" dirty="0">
                <a:solidFill>
                  <a:srgbClr val="000000"/>
                </a:solidFill>
              </a:rPr>
              <a:t>klientské nástroje a aplikace;</a:t>
            </a:r>
          </a:p>
          <a:p>
            <a:pPr algn="just"/>
            <a:endParaRPr lang="pl-PL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955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2400" dirty="0">
                <a:solidFill>
                  <a:srgbClr val="000000"/>
                </a:solidFill>
              </a:rPr>
              <a:t>V rámci definice architektury BI je nutné </a:t>
            </a:r>
            <a:r>
              <a:rPr lang="pl-PL" sz="2400" dirty="0" smtClean="0">
                <a:solidFill>
                  <a:srgbClr val="000000"/>
                </a:solidFill>
              </a:rPr>
              <a:t>realizovat</a:t>
            </a: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určit </a:t>
            </a:r>
            <a:r>
              <a:rPr lang="pl-PL" sz="2000" dirty="0">
                <a:solidFill>
                  <a:srgbClr val="000000"/>
                </a:solidFill>
              </a:rPr>
              <a:t>datová rozhraní jednotlivých produktů nebo modulů v rámci komplexní </a:t>
            </a:r>
            <a:r>
              <a:rPr lang="pl-PL" sz="2000" dirty="0" smtClean="0">
                <a:solidFill>
                  <a:srgbClr val="000000"/>
                </a:solidFill>
              </a:rPr>
              <a:t>struktury </a:t>
            </a:r>
            <a:r>
              <a:rPr lang="pl-PL" sz="2000" dirty="0">
                <a:solidFill>
                  <a:srgbClr val="000000"/>
                </a:solidFill>
              </a:rPr>
              <a:t>(jinými slovy rozhraní mezi komponentami BI a IS/ICT);</a:t>
            </a: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zajistit </a:t>
            </a:r>
            <a:r>
              <a:rPr lang="pl-PL" sz="2000" dirty="0">
                <a:solidFill>
                  <a:srgbClr val="000000"/>
                </a:solidFill>
              </a:rPr>
              <a:t>otevřenost řešení pro možnost implementace dalších produktů, nástrojů, modulů apod.;</a:t>
            </a: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definovat </a:t>
            </a:r>
            <a:r>
              <a:rPr lang="pl-PL" sz="2000" dirty="0">
                <a:solidFill>
                  <a:srgbClr val="000000"/>
                </a:solidFill>
              </a:rPr>
              <a:t>možnosti monitorování a správy provozu BI;</a:t>
            </a: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nastavit </a:t>
            </a:r>
            <a:r>
              <a:rPr lang="pl-PL" sz="2000" dirty="0">
                <a:solidFill>
                  <a:srgbClr val="000000"/>
                </a:solidFill>
              </a:rPr>
              <a:t>a implementovat helpdesk.</a:t>
            </a:r>
          </a:p>
          <a:p>
            <a:pPr algn="just"/>
            <a:endParaRPr lang="pl-PL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402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2400" dirty="0" smtClean="0">
                <a:solidFill>
                  <a:srgbClr val="000000"/>
                </a:solidFill>
              </a:rPr>
              <a:t>Model BI řešení</a:t>
            </a:r>
          </a:p>
          <a:p>
            <a:pPr lvl="1" algn="just"/>
            <a:r>
              <a:rPr lang="pl-PL" sz="2000" dirty="0">
                <a:solidFill>
                  <a:srgbClr val="000000"/>
                </a:solidFill>
              </a:rPr>
              <a:t>základním východiskem </a:t>
            </a:r>
            <a:r>
              <a:rPr lang="pl-PL" sz="2000" dirty="0" smtClean="0">
                <a:solidFill>
                  <a:srgbClr val="000000"/>
                </a:solidFill>
              </a:rPr>
              <a:t>je specifikace </a:t>
            </a:r>
            <a:r>
              <a:rPr lang="pl-PL" sz="2000" dirty="0">
                <a:solidFill>
                  <a:srgbClr val="000000"/>
                </a:solidFill>
              </a:rPr>
              <a:t>uživatelských požadavků a přírůstků v rámci </a:t>
            </a:r>
            <a:r>
              <a:rPr lang="pl-PL" sz="2000" dirty="0" smtClean="0">
                <a:solidFill>
                  <a:srgbClr val="000000"/>
                </a:solidFill>
              </a:rPr>
              <a:t>komplexní </a:t>
            </a:r>
            <a:r>
              <a:rPr lang="pl-PL" sz="2000" dirty="0">
                <a:solidFill>
                  <a:srgbClr val="000000"/>
                </a:solidFill>
              </a:rPr>
              <a:t>koncepce IS/ICT </a:t>
            </a:r>
            <a:r>
              <a:rPr lang="pl-PL" sz="2000" dirty="0" smtClean="0">
                <a:solidFill>
                  <a:srgbClr val="000000"/>
                </a:solidFill>
              </a:rPr>
              <a:t>řešení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en-US" sz="2000" dirty="0" smtClean="0">
                <a:solidFill>
                  <a:srgbClr val="000000"/>
                </a:solidFill>
              </a:rPr>
              <a:t>model</a:t>
            </a:r>
            <a:r>
              <a:rPr lang="cs-CZ" sz="2000" dirty="0" smtClean="0">
                <a:solidFill>
                  <a:srgbClr val="000000"/>
                </a:solidFill>
              </a:rPr>
              <a:t>y dělíme na</a:t>
            </a:r>
          </a:p>
          <a:p>
            <a:pPr lvl="2" algn="just"/>
            <a:r>
              <a:rPr lang="pl-PL" sz="1800" dirty="0" smtClean="0">
                <a:solidFill>
                  <a:srgbClr val="000000"/>
                </a:solidFill>
              </a:rPr>
              <a:t>konceptuální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pl-PL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pl-PL" sz="1800" dirty="0" smtClean="0">
                <a:solidFill>
                  <a:srgbClr val="000000"/>
                </a:solidFill>
              </a:rPr>
              <a:t>logické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pl-PL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pl-PL" sz="1800" dirty="0" smtClean="0">
                <a:solidFill>
                  <a:srgbClr val="000000"/>
                </a:solidFill>
              </a:rPr>
              <a:t>fyzické</a:t>
            </a:r>
            <a:r>
              <a:rPr lang="en-US" sz="18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en-US" sz="2000" dirty="0" smtClean="0">
                <a:solidFill>
                  <a:srgbClr val="000000"/>
                </a:solidFill>
              </a:rPr>
              <a:t>p</a:t>
            </a:r>
            <a:r>
              <a:rPr lang="pl-PL" sz="2000" dirty="0" smtClean="0">
                <a:solidFill>
                  <a:srgbClr val="000000"/>
                </a:solidFill>
              </a:rPr>
              <a:t>ři </a:t>
            </a:r>
            <a:r>
              <a:rPr lang="pl-PL" sz="2000" dirty="0">
                <a:solidFill>
                  <a:srgbClr val="000000"/>
                </a:solidFill>
              </a:rPr>
              <a:t>tvorbě konceptuálního a logického modelu, které jsou výchozí, se pracuje s dimenzionálním modelováním, na které navazuje modelování datového skladu.</a:t>
            </a:r>
            <a:endParaRPr lang="pl-PL" sz="2000" dirty="0" smtClean="0">
              <a:solidFill>
                <a:srgbClr val="000000"/>
              </a:solidFill>
            </a:endParaRPr>
          </a:p>
          <a:p>
            <a:pPr algn="just"/>
            <a:endParaRPr lang="pl-PL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212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Struktura dat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</a:t>
            </a:r>
            <a:r>
              <a:rPr lang="pl-PL" sz="2000" dirty="0" smtClean="0">
                <a:solidFill>
                  <a:srgbClr val="000000"/>
                </a:solidFill>
              </a:rPr>
              <a:t>ákladem </a:t>
            </a:r>
            <a:r>
              <a:rPr lang="pl-PL" sz="2000" dirty="0">
                <a:solidFill>
                  <a:srgbClr val="000000"/>
                </a:solidFill>
              </a:rPr>
              <a:t>tradičního normalizovaného přístupu při tvorbě databází je optimalizace </a:t>
            </a:r>
            <a:r>
              <a:rPr lang="pl-PL" sz="2000" dirty="0" smtClean="0">
                <a:solidFill>
                  <a:srgbClr val="000000"/>
                </a:solidFill>
              </a:rPr>
              <a:t>uložení </a:t>
            </a:r>
            <a:r>
              <a:rPr lang="pl-PL" sz="2000" dirty="0">
                <a:solidFill>
                  <a:srgbClr val="000000"/>
                </a:solidFill>
              </a:rPr>
              <a:t>dat s neexistencí </a:t>
            </a:r>
            <a:r>
              <a:rPr lang="pl-PL" sz="2000" dirty="0" smtClean="0">
                <a:solidFill>
                  <a:srgbClr val="000000"/>
                </a:solidFill>
              </a:rPr>
              <a:t>redundance*</a:t>
            </a:r>
            <a:r>
              <a:rPr lang="en-US" sz="2000" dirty="0" smtClean="0">
                <a:solidFill>
                  <a:srgbClr val="000000"/>
                </a:solidFill>
              </a:rPr>
              <a:t>.</a:t>
            </a:r>
            <a:endParaRPr lang="pl-PL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při </a:t>
            </a:r>
            <a:r>
              <a:rPr lang="pl-PL" sz="2000" dirty="0">
                <a:solidFill>
                  <a:srgbClr val="000000"/>
                </a:solidFill>
              </a:rPr>
              <a:t>tvorbě databáze pro datový sklad oproti tomu není zcela zásadně důležité „šetření mís-tem“, ale hlavním cílem je uložit data tak, aby se s nimi uživatelům dobře pracovalo (resp. uživatelským aplikacím</a:t>
            </a:r>
            <a:r>
              <a:rPr lang="pl-PL" sz="2000" dirty="0" smtClean="0">
                <a:solidFill>
                  <a:srgbClr val="000000"/>
                </a:solidFill>
              </a:rPr>
              <a:t>)</a:t>
            </a:r>
            <a:r>
              <a:rPr lang="en-US" sz="2000" dirty="0" smtClean="0">
                <a:solidFill>
                  <a:srgbClr val="000000"/>
                </a:solidFill>
              </a:rPr>
              <a:t>.</a:t>
            </a:r>
            <a:endParaRPr lang="pl-PL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pl-PL" sz="2000" dirty="0">
                <a:solidFill>
                  <a:srgbClr val="000000"/>
                </a:solidFill>
              </a:rPr>
              <a:t>V rámci dimenzionálního modelování se rozdělují činnosti do logických událostí a fak-tů na základě stanovených </a:t>
            </a:r>
            <a:r>
              <a:rPr lang="pl-PL" sz="2000" dirty="0" smtClean="0">
                <a:solidFill>
                  <a:srgbClr val="000000"/>
                </a:solidFill>
              </a:rPr>
              <a:t>dimenzí</a:t>
            </a:r>
          </a:p>
          <a:p>
            <a:pPr lvl="2" algn="just"/>
            <a:r>
              <a:rPr lang="pl-PL" sz="1700" dirty="0" smtClean="0">
                <a:solidFill>
                  <a:srgbClr val="000000"/>
                </a:solidFill>
              </a:rPr>
              <a:t>vymezení </a:t>
            </a:r>
            <a:r>
              <a:rPr lang="pl-PL" sz="1700" dirty="0">
                <a:solidFill>
                  <a:srgbClr val="000000"/>
                </a:solidFill>
              </a:rPr>
              <a:t>dimenzí, jejich obsahu, hierarchie prvků a charakteristik dimenzí;</a:t>
            </a:r>
          </a:p>
          <a:p>
            <a:pPr lvl="2" algn="just"/>
            <a:r>
              <a:rPr lang="pl-PL" sz="1700" dirty="0" smtClean="0">
                <a:solidFill>
                  <a:srgbClr val="000000"/>
                </a:solidFill>
              </a:rPr>
              <a:t>stanovení </a:t>
            </a:r>
            <a:r>
              <a:rPr lang="pl-PL" sz="1700" dirty="0">
                <a:solidFill>
                  <a:srgbClr val="000000"/>
                </a:solidFill>
              </a:rPr>
              <a:t>soustavy sledovaných ukazatelů (faktů);</a:t>
            </a:r>
          </a:p>
          <a:p>
            <a:pPr lvl="2" algn="just"/>
            <a:r>
              <a:rPr lang="pl-PL" sz="1700" dirty="0" smtClean="0">
                <a:solidFill>
                  <a:srgbClr val="000000"/>
                </a:solidFill>
              </a:rPr>
              <a:t>určení </a:t>
            </a:r>
            <a:r>
              <a:rPr lang="pl-PL" sz="1700" dirty="0">
                <a:solidFill>
                  <a:srgbClr val="000000"/>
                </a:solidFill>
              </a:rPr>
              <a:t>vazeb mezi ukazateli a dimenzemi.</a:t>
            </a:r>
          </a:p>
          <a:p>
            <a:pPr lvl="1" algn="just"/>
            <a:endParaRPr lang="pl-PL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677800" y="4731990"/>
            <a:ext cx="7062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>
                <a:solidFill>
                  <a:srgbClr val="000000"/>
                </a:solidFill>
              </a:rPr>
              <a:t>*Informační </a:t>
            </a:r>
            <a:r>
              <a:rPr lang="cs-CZ" sz="1200" dirty="0">
                <a:solidFill>
                  <a:srgbClr val="000000"/>
                </a:solidFill>
              </a:rPr>
              <a:t>nebo funkční nadbytek, například větší množství informace, prvků nebo zařízení, než je </a:t>
            </a:r>
            <a:r>
              <a:rPr lang="cs-CZ" sz="1200" dirty="0" smtClean="0">
                <a:solidFill>
                  <a:srgbClr val="000000"/>
                </a:solidFill>
              </a:rPr>
              <a:t>nezbytné.</a:t>
            </a:r>
            <a:endParaRPr lang="cs-CZ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79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Architektura BI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Struktura dat – dimenzionální modelování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schémata </a:t>
            </a:r>
            <a:r>
              <a:rPr lang="cs-CZ" sz="2000" dirty="0" smtClean="0">
                <a:solidFill>
                  <a:srgbClr val="000000"/>
                </a:solidFill>
              </a:rPr>
              <a:t>se navrhují tak</a:t>
            </a:r>
            <a:r>
              <a:rPr lang="cs-CZ" sz="2000" dirty="0">
                <a:solidFill>
                  <a:srgbClr val="000000"/>
                </a:solidFill>
              </a:rPr>
              <a:t>, že jednotlivé činnosti se rozdělují do logických událostí a faktů a nastavují se příslušné </a:t>
            </a:r>
            <a:r>
              <a:rPr lang="cs-CZ" sz="2000" dirty="0" smtClean="0">
                <a:solidFill>
                  <a:srgbClr val="000000"/>
                </a:solidFill>
              </a:rPr>
              <a:t>dimenze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soustava </a:t>
            </a:r>
            <a:r>
              <a:rPr lang="pl-PL" sz="2000" dirty="0">
                <a:solidFill>
                  <a:srgbClr val="000000"/>
                </a:solidFill>
              </a:rPr>
              <a:t>sledovaných ukazatelů (faktů) je tvořena tabulkou nebo množinou tabulek obsa-hujících například obchodní ukazatele, u kterých má smysl sledovat časový </a:t>
            </a:r>
            <a:r>
              <a:rPr lang="pl-PL" sz="2000" dirty="0" smtClean="0">
                <a:solidFill>
                  <a:srgbClr val="000000"/>
                </a:solidFill>
              </a:rPr>
              <a:t>horizont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pl-PL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může </a:t>
            </a:r>
            <a:r>
              <a:rPr lang="pl-PL" sz="2000" dirty="0">
                <a:solidFill>
                  <a:srgbClr val="000000"/>
                </a:solidFill>
              </a:rPr>
              <a:t>jít například o objednávky, obraty, zisk, dodávky, bankovní operace </a:t>
            </a:r>
            <a:r>
              <a:rPr lang="pl-PL" sz="2000" dirty="0" smtClean="0">
                <a:solidFill>
                  <a:srgbClr val="000000"/>
                </a:solidFill>
              </a:rPr>
              <a:t>apod.</a:t>
            </a:r>
            <a:r>
              <a:rPr lang="en-US" sz="2000" dirty="0" smtClean="0">
                <a:solidFill>
                  <a:srgbClr val="000000"/>
                </a:solidFill>
              </a:rPr>
              <a:t>;</a:t>
            </a:r>
            <a:endParaRPr lang="pl-PL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tyto </a:t>
            </a:r>
            <a:r>
              <a:rPr lang="pl-PL" sz="2000" dirty="0">
                <a:solidFill>
                  <a:srgbClr val="000000"/>
                </a:solidFill>
              </a:rPr>
              <a:t>tabulky jsou tvořeny nevlastními (cizími) klíči do tabulek dimenzí a množinou příslušných hodnot. Obsah tabulek faktů je neměnný, protože jde o zachycení historických hodnot.</a:t>
            </a:r>
            <a:endParaRPr lang="pl-PL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05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3409</TotalTime>
  <Words>2555</Words>
  <Application>Microsoft Office PowerPoint</Application>
  <PresentationFormat>Předvádění na obrazovce (16:9)</PresentationFormat>
  <Paragraphs>450</Paragraphs>
  <Slides>39</Slides>
  <Notes>37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39</vt:i4>
      </vt:variant>
    </vt:vector>
  </HeadingPairs>
  <TitlesOfParts>
    <vt:vector size="45" baseType="lpstr">
      <vt:lpstr>Arial</vt:lpstr>
      <vt:lpstr>Calibri</vt:lpstr>
      <vt:lpstr>Enriqueta</vt:lpstr>
      <vt:lpstr>Times New Roman</vt:lpstr>
      <vt:lpstr>SLU</vt:lpstr>
      <vt:lpstr>Visio</vt:lpstr>
      <vt:lpstr>Název prezentace</vt:lpstr>
      <vt:lpstr>Business Intelligence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</vt:lpstr>
      <vt:lpstr>Architektura BI - zdroje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Petr Suchánek</cp:lastModifiedBy>
  <cp:revision>345</cp:revision>
  <dcterms:created xsi:type="dcterms:W3CDTF">2016-07-06T15:42:34Z</dcterms:created>
  <dcterms:modified xsi:type="dcterms:W3CDTF">2021-11-01T19:49:59Z</dcterms:modified>
</cp:coreProperties>
</file>