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8" r:id="rId2"/>
    <p:sldId id="361" r:id="rId3"/>
    <p:sldId id="330" r:id="rId4"/>
    <p:sldId id="332" r:id="rId5"/>
    <p:sldId id="335" r:id="rId6"/>
    <p:sldId id="369" r:id="rId7"/>
    <p:sldId id="338" r:id="rId8"/>
    <p:sldId id="371" r:id="rId9"/>
    <p:sldId id="370" r:id="rId10"/>
    <p:sldId id="368" r:id="rId11"/>
    <p:sldId id="372" r:id="rId12"/>
    <p:sldId id="373" r:id="rId13"/>
    <p:sldId id="374" r:id="rId14"/>
    <p:sldId id="366" r:id="rId15"/>
    <p:sldId id="336" r:id="rId16"/>
    <p:sldId id="337" r:id="rId17"/>
    <p:sldId id="340" r:id="rId18"/>
    <p:sldId id="342" r:id="rId19"/>
    <p:sldId id="345" r:id="rId20"/>
    <p:sldId id="349" r:id="rId21"/>
    <p:sldId id="350" r:id="rId22"/>
    <p:sldId id="351" r:id="rId23"/>
    <p:sldId id="362" r:id="rId24"/>
    <p:sldId id="352" r:id="rId25"/>
    <p:sldId id="353" r:id="rId26"/>
    <p:sldId id="354" r:id="rId27"/>
    <p:sldId id="355" r:id="rId28"/>
    <p:sldId id="356" r:id="rId29"/>
    <p:sldId id="358" r:id="rId30"/>
    <p:sldId id="359" r:id="rId31"/>
    <p:sldId id="360" r:id="rId32"/>
    <p:sldId id="286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5" autoAdjust="0"/>
    <p:restoredTop sz="82728" autoAdjust="0"/>
  </p:normalViewPr>
  <p:slideViewPr>
    <p:cSldViewPr>
      <p:cViewPr varScale="1">
        <p:scale>
          <a:sx n="175" d="100"/>
          <a:sy n="175" d="100"/>
        </p:scale>
        <p:origin x="132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92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897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995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473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198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557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Gini impurity </a:t>
            </a:r>
            <a:r>
              <a:rPr lang="en-US" dirty="0"/>
              <a:t>is a measure of how often a randomly chosen element from the set would be incorrectly labeled if it was randomly labeled according to the distribution of labels in the subset.</a:t>
            </a:r>
          </a:p>
          <a:p>
            <a:r>
              <a:rPr lang="en-US"/>
              <a:t>https://en.wikipedia.org/wiki/Decision_tree_learning#Gini_impurity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442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479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352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Obr</a:t>
            </a:r>
            <a:r>
              <a:rPr lang="cs-CZ" dirty="0" err="1"/>
              <a:t>ázek</a:t>
            </a:r>
            <a:r>
              <a:rPr lang="cs-CZ" baseline="0" dirty="0"/>
              <a:t> generován z sem5.txt </a:t>
            </a:r>
            <a:r>
              <a:rPr lang="en-US" baseline="0" dirty="0"/>
              <a:t>3a) </a:t>
            </a:r>
            <a:r>
              <a:rPr lang="en-US" baseline="0"/>
              <a:t>Select Appropriate Tree Depth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443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https://www.displayr.com/machine-learning-pruning-decision-trees</a:t>
            </a:r>
            <a:r>
              <a:rPr lang="cs-CZ" dirty="0"/>
              <a:t>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89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ID3 (</a:t>
            </a:r>
            <a:r>
              <a:rPr lang="cs-CZ" dirty="0" err="1"/>
              <a:t>Ross</a:t>
            </a:r>
            <a:r>
              <a:rPr lang="cs-CZ" dirty="0"/>
              <a:t> </a:t>
            </a:r>
            <a:r>
              <a:rPr lang="cs-CZ" dirty="0" err="1"/>
              <a:t>Quinlan</a:t>
            </a:r>
            <a:r>
              <a:rPr lang="cs-CZ" dirty="0"/>
              <a:t>) a CART (</a:t>
            </a:r>
            <a:r>
              <a:rPr lang="cs-CZ" dirty="0" err="1"/>
              <a:t>leo</a:t>
            </a:r>
            <a:r>
              <a:rPr lang="cs-CZ" dirty="0"/>
              <a:t> </a:t>
            </a:r>
            <a:r>
              <a:rPr lang="cs-CZ" dirty="0" err="1"/>
              <a:t>breiman</a:t>
            </a:r>
            <a:r>
              <a:rPr lang="cs-CZ" dirty="0"/>
              <a:t>) vznikly nezávisle kolem 1979-80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043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06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177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606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64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796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286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021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30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33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36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Chyba(příjem) = Chyba(konto) =&gt; použijeme </a:t>
            </a:r>
            <a:r>
              <a:rPr lang="cs-CZ" dirty="0" err="1"/>
              <a:t>Occamovu</a:t>
            </a:r>
            <a:r>
              <a:rPr lang="cs-CZ" dirty="0"/>
              <a:t> břitvu – Pro ‘příjem‘ je strom jednodušší (jen 2 větvě) narozdíl od 3 větví pro ‘konto‘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99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1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530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Porovnat entropii pařezu s entropií stromu s jedním uzlem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72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70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</a:t>
            </a:r>
            <a:r>
              <a:rPr lang="cs-CZ" altLang="cs-CZ" dirty="0">
                <a:cs typeface="Times New Roman" panose="02020603050405020304" pitchFamily="18" charset="0"/>
              </a:rPr>
              <a:t>informace</a:t>
            </a:r>
            <a:r>
              <a:rPr lang="cs-CZ" altLang="cs-CZ">
                <a:cs typeface="Times New Roman" panose="02020603050405020304" pitchFamily="18" charset="0"/>
              </a:rPr>
              <a:t>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png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Rozhodovací stromy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</a:t>
                      </a:r>
                      <a:r>
                        <a:rPr lang="cs-CZ" sz="1200">
                          <a:effectLst/>
                        </a:rPr>
                        <a:t>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</a:t>
                      </a:r>
                      <a:r>
                        <a:rPr lang="cs-CZ" sz="1200">
                          <a:effectLst/>
                        </a:rPr>
                        <a:t>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800" dirty="0"/>
              <a:t>Tedy, tvorba rozhodovacích stromů je založena </a:t>
            </a:r>
            <a:r>
              <a:rPr lang="cs-CZ" sz="2800"/>
              <a:t>na prohledávání prostoru </a:t>
            </a:r>
            <a:r>
              <a:rPr lang="cs-CZ" sz="2800" dirty="0"/>
              <a:t>stromů:</a:t>
            </a:r>
          </a:p>
          <a:p>
            <a:pPr lvl="0"/>
            <a:r>
              <a:rPr lang="cs-CZ" sz="2800" dirty="0"/>
              <a:t>Shora dolů</a:t>
            </a:r>
          </a:p>
          <a:p>
            <a:pPr lvl="0"/>
            <a:r>
              <a:rPr lang="cs-CZ" sz="2800" dirty="0"/>
              <a:t>Heuristické</a:t>
            </a:r>
          </a:p>
          <a:p>
            <a:pPr marL="0" lvl="0" indent="0">
              <a:buNone/>
            </a:pPr>
            <a:r>
              <a:rPr lang="cs-CZ" sz="2800" dirty="0"/>
              <a:t>Dále:</a:t>
            </a:r>
          </a:p>
          <a:p>
            <a:r>
              <a:rPr lang="cs-CZ" sz="2800"/>
              <a:t>Jednoduché použití</a:t>
            </a:r>
            <a:endParaRPr lang="cs-CZ" sz="2800" dirty="0"/>
          </a:p>
          <a:p>
            <a:r>
              <a:rPr lang="cs-CZ" sz="2800"/>
              <a:t>Má schopnost </a:t>
            </a:r>
            <a:r>
              <a:rPr lang="cs-CZ" sz="2800" dirty="0"/>
              <a:t>generalizovat,</a:t>
            </a:r>
            <a:br>
              <a:rPr lang="cs-CZ" sz="2800"/>
            </a:br>
            <a:r>
              <a:rPr lang="cs-CZ" sz="2000"/>
              <a:t>např. pro </a:t>
            </a:r>
            <a:r>
              <a:rPr lang="en-US" sz="2000"/>
              <a:t>[</a:t>
            </a:r>
            <a:r>
              <a:rPr lang="cs-CZ" sz="2000"/>
              <a:t>příjem(nízký</a:t>
            </a:r>
            <a:r>
              <a:rPr lang="cs-CZ" sz="2000" dirty="0"/>
              <a:t>), konto(nízké</a:t>
            </a:r>
            <a:r>
              <a:rPr lang="cs-CZ" sz="2000"/>
              <a:t>), pohlaví(muž</a:t>
            </a:r>
            <a:r>
              <a:rPr lang="cs-CZ" sz="2000" dirty="0"/>
              <a:t>), nezaměstnaný(ano)</a:t>
            </a:r>
            <a:r>
              <a:rPr lang="en-US" sz="2000" dirty="0"/>
              <a:t>]</a:t>
            </a:r>
            <a:r>
              <a:rPr lang="cs-CZ" sz="2000" dirty="0"/>
              <a:t> dává úvěr = ne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2" descr="T5-uplny st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7613"/>
            <a:ext cx="2689666" cy="24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8D3D9F-B25E-4AE8-B8A4-E897C3A94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2062719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0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87524" y="915566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/>
                  <a:t>Entropie</a:t>
                </a:r>
                <a:r>
                  <a:rPr lang="cs-CZ" sz="2400" dirty="0"/>
                  <a:t>:</a:t>
                </a:r>
              </a:p>
              <a:p>
                <a:pPr marL="0" indent="0" algn="ctr">
                  <a:buNone/>
                </a:pPr>
                <a:r>
                  <a:rPr lang="cs-CZ" sz="2000" dirty="0"/>
                  <a:t>H(</a:t>
                </a:r>
                <a:r>
                  <a:rPr lang="cs-CZ" sz="2000" b="1" dirty="0"/>
                  <a:t>p</a:t>
                </a:r>
                <a:r>
                  <a:rPr lang="cs-CZ" sz="2000" dirty="0"/>
                  <a:t>) =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cs-CZ" sz="2000" dirty="0"/>
              </a:p>
              <a:p>
                <a:endParaRPr lang="cs-CZ" sz="2000" b="1" i="1" dirty="0"/>
              </a:p>
              <a:p>
                <a:r>
                  <a:rPr lang="cs-CZ" sz="2000" b="1" i="1" dirty="0"/>
                  <a:t>p</a:t>
                </a:r>
                <a:r>
                  <a:rPr lang="cs-CZ" sz="2000" i="1" dirty="0"/>
                  <a:t> = (p</a:t>
                </a:r>
                <a:r>
                  <a:rPr lang="cs-CZ" sz="2000" i="1" baseline="-25000" dirty="0"/>
                  <a:t>1</a:t>
                </a:r>
                <a:r>
                  <a:rPr lang="cs-CZ" sz="2000" i="1" dirty="0"/>
                  <a:t>, …, </a:t>
                </a:r>
                <a:r>
                  <a:rPr lang="cs-CZ" sz="2000" i="1" dirty="0" err="1"/>
                  <a:t>p</a:t>
                </a:r>
                <a:r>
                  <a:rPr lang="cs-CZ" sz="2000" i="1" baseline="-25000" dirty="0" err="1"/>
                  <a:t>T</a:t>
                </a:r>
                <a:r>
                  <a:rPr lang="cs-CZ" sz="2000" i="1" dirty="0"/>
                  <a:t>) a </a:t>
                </a:r>
                <a:r>
                  <a:rPr lang="cs-CZ" sz="2000" i="1" dirty="0" err="1"/>
                  <a:t>p</a:t>
                </a:r>
                <a:r>
                  <a:rPr lang="cs-CZ" sz="2000" i="1" baseline="-25000" dirty="0" err="1"/>
                  <a:t>t</a:t>
                </a:r>
                <a:r>
                  <a:rPr lang="cs-CZ" sz="2000" dirty="0"/>
                  <a:t> je pravděpodobnost výskytu třídy </a:t>
                </a:r>
                <a:r>
                  <a:rPr lang="cs-CZ" sz="2000" i="1" dirty="0"/>
                  <a:t>t </a:t>
                </a:r>
                <a:r>
                  <a:rPr lang="cs-CZ" sz="2000" dirty="0"/>
                  <a:t>(v našem případě relativní četnost třídy </a:t>
                </a:r>
                <a:r>
                  <a:rPr lang="cs-CZ" sz="2000" i="1" dirty="0"/>
                  <a:t>t</a:t>
                </a:r>
                <a:r>
                  <a:rPr lang="cs-CZ" sz="2000" dirty="0"/>
                  <a:t> počítaná na určité množině příkladů)</a:t>
                </a:r>
              </a:p>
              <a:p>
                <a:r>
                  <a:rPr lang="cs-CZ" sz="2000" i="1" dirty="0"/>
                  <a:t>T</a:t>
                </a:r>
                <a:r>
                  <a:rPr lang="cs-CZ" sz="2000" dirty="0"/>
                  <a:t> je počet tříd</a:t>
                </a:r>
              </a:p>
              <a:p>
                <a:endParaRPr lang="cs-CZ" sz="2400" dirty="0"/>
              </a:p>
              <a:p>
                <a:endParaRPr lang="cs-CZ" sz="2400" dirty="0"/>
              </a:p>
              <a:p>
                <a:endParaRPr lang="cs-CZ" sz="2400" dirty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87524" y="915566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1104" t="-36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atributu (krok 1 algoritmu)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 descr="entrop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11" y="2900860"/>
            <a:ext cx="3215640" cy="1958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4676023" y="47839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771800" y="1122205"/>
            <a:ext cx="3672408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943290" y="3087879"/>
            <a:ext cx="2160240" cy="20313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Před zkouškou:</a:t>
            </a:r>
          </a:p>
          <a:p>
            <a:r>
              <a:rPr lang="cs-CZ" dirty="0"/>
              <a:t>p</a:t>
            </a:r>
            <a:r>
              <a:rPr lang="cs-CZ" baseline="-25000" dirty="0"/>
              <a:t>1</a:t>
            </a:r>
            <a:r>
              <a:rPr lang="cs-CZ" dirty="0"/>
              <a:t> = p</a:t>
            </a:r>
            <a:r>
              <a:rPr lang="cs-CZ" baseline="-25000" dirty="0"/>
              <a:t>2</a:t>
            </a:r>
            <a:r>
              <a:rPr lang="cs-CZ" dirty="0"/>
              <a:t> = 0,5</a:t>
            </a:r>
          </a:p>
          <a:p>
            <a:r>
              <a:rPr lang="cs-CZ" dirty="0"/>
              <a:t>H(p</a:t>
            </a:r>
            <a:r>
              <a:rPr lang="cs-CZ" baseline="-25000" dirty="0"/>
              <a:t>1</a:t>
            </a:r>
            <a:r>
              <a:rPr lang="cs-CZ" dirty="0"/>
              <a:t>, p</a:t>
            </a:r>
            <a:r>
              <a:rPr lang="cs-CZ" baseline="-25000" dirty="0"/>
              <a:t>2</a:t>
            </a:r>
            <a:r>
              <a:rPr lang="cs-CZ" dirty="0"/>
              <a:t>) = 1</a:t>
            </a:r>
          </a:p>
          <a:p>
            <a:endParaRPr lang="cs-CZ" dirty="0"/>
          </a:p>
          <a:p>
            <a:r>
              <a:rPr lang="cs-CZ" dirty="0"/>
              <a:t>Po zkoušce:</a:t>
            </a:r>
          </a:p>
          <a:p>
            <a:r>
              <a:rPr lang="cs-CZ" dirty="0"/>
              <a:t>p</a:t>
            </a:r>
            <a:r>
              <a:rPr lang="cs-CZ" baseline="-25000" dirty="0"/>
              <a:t>1</a:t>
            </a:r>
            <a:r>
              <a:rPr lang="cs-CZ" dirty="0"/>
              <a:t> = 0, p</a:t>
            </a:r>
            <a:r>
              <a:rPr lang="cs-CZ" baseline="-25000" dirty="0"/>
              <a:t>2</a:t>
            </a:r>
            <a:r>
              <a:rPr lang="cs-CZ" dirty="0"/>
              <a:t> = 1</a:t>
            </a:r>
          </a:p>
          <a:p>
            <a:r>
              <a:rPr lang="cs-CZ" dirty="0"/>
              <a:t>H(p</a:t>
            </a:r>
            <a:r>
              <a:rPr lang="cs-CZ" baseline="-25000" dirty="0"/>
              <a:t>1</a:t>
            </a:r>
            <a:r>
              <a:rPr lang="cs-CZ" dirty="0"/>
              <a:t>, p</a:t>
            </a:r>
            <a:r>
              <a:rPr lang="cs-CZ" baseline="-25000" dirty="0"/>
              <a:t>2</a:t>
            </a:r>
            <a:r>
              <a:rPr lang="cs-CZ" dirty="0"/>
              <a:t>) = 0</a:t>
            </a:r>
          </a:p>
        </p:txBody>
      </p:sp>
      <p:sp>
        <p:nvSpPr>
          <p:cNvPr id="9" name="Obdélník 8"/>
          <p:cNvSpPr/>
          <p:nvPr/>
        </p:nvSpPr>
        <p:spPr>
          <a:xfrm>
            <a:off x="2159959" y="3612701"/>
            <a:ext cx="10418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/>
              <a:t>H(p, 1-p)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3666172"/>
            <a:ext cx="208335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Pro </a:t>
            </a:r>
            <a:r>
              <a:rPr lang="cs-CZ" i="1" dirty="0"/>
              <a:t>T</a:t>
            </a:r>
            <a:r>
              <a:rPr lang="cs-CZ" dirty="0"/>
              <a:t>=2 je: </a:t>
            </a:r>
          </a:p>
          <a:p>
            <a:r>
              <a:rPr lang="cs-CZ" dirty="0"/>
              <a:t>p</a:t>
            </a:r>
            <a:r>
              <a:rPr lang="cs-CZ" baseline="-25000" dirty="0"/>
              <a:t>1</a:t>
            </a:r>
            <a:r>
              <a:rPr lang="cs-CZ" dirty="0"/>
              <a:t> = p, </a:t>
            </a:r>
          </a:p>
          <a:p>
            <a:r>
              <a:rPr lang="cs-CZ" dirty="0"/>
              <a:t>p</a:t>
            </a:r>
            <a:r>
              <a:rPr lang="cs-CZ" baseline="-25000" dirty="0"/>
              <a:t>2</a:t>
            </a:r>
            <a:r>
              <a:rPr lang="cs-CZ" dirty="0"/>
              <a:t> = 1-p</a:t>
            </a:r>
            <a:r>
              <a:rPr lang="cs-CZ" baseline="-25000" dirty="0"/>
              <a:t>1</a:t>
            </a:r>
            <a:r>
              <a:rPr lang="cs-CZ" dirty="0"/>
              <a:t> = 1 – p, tedy</a:t>
            </a:r>
            <a:endParaRPr lang="cs-CZ" baseline="-25000" dirty="0"/>
          </a:p>
          <a:p>
            <a:r>
              <a:rPr lang="cs-CZ" dirty="0"/>
              <a:t>H(</a:t>
            </a:r>
            <a:r>
              <a:rPr lang="cs-CZ" b="1" dirty="0"/>
              <a:t>p</a:t>
            </a:r>
            <a:r>
              <a:rPr lang="cs-CZ" dirty="0"/>
              <a:t>) = H(p, 1-p)</a:t>
            </a:r>
          </a:p>
        </p:txBody>
      </p:sp>
    </p:spTree>
    <p:extLst>
      <p:ext uri="{BB962C8B-B14F-4D97-AF65-F5344CB8AC3E}">
        <p14:creationId xmlns:p14="http://schemas.microsoft.com/office/powerpoint/2010/main" val="146947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Entropie spočtená z dat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971600" y="936858"/>
          <a:ext cx="4525963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843453" imgH="2868728" progId="Word.Document.12">
                  <p:embed/>
                </p:oleObj>
              </mc:Choice>
              <mc:Fallback>
                <p:oleObj name="Dokument" r:id="rId2" imgW="5843453" imgH="2868728" progId="Word.Documen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600" y="936858"/>
                        <a:ext cx="4525963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 descr="entrop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1482"/>
            <a:ext cx="3215640" cy="1958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467544" y="310018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</a:t>
            </a:r>
            <a:r>
              <a:rPr lang="cs-CZ" baseline="-25000" dirty="0" err="1"/>
              <a:t>ano</a:t>
            </a:r>
            <a:r>
              <a:rPr lang="cs-CZ" dirty="0"/>
              <a:t> = 8/12 = 2/3</a:t>
            </a:r>
          </a:p>
          <a:p>
            <a:r>
              <a:rPr lang="cs-CZ" dirty="0"/>
              <a:t>p</a:t>
            </a:r>
            <a:r>
              <a:rPr lang="cs-CZ" baseline="-25000" dirty="0"/>
              <a:t>ne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cs-CZ" dirty="0"/>
              <a:t>= 4/12 = 1/3</a:t>
            </a:r>
            <a:endParaRPr lang="en-US" dirty="0"/>
          </a:p>
          <a:p>
            <a:endParaRPr lang="en-US" b="1" dirty="0"/>
          </a:p>
          <a:p>
            <a:r>
              <a:rPr lang="cs-CZ" b="1" dirty="0"/>
              <a:t>p</a:t>
            </a:r>
            <a:r>
              <a:rPr lang="cs-CZ" dirty="0"/>
              <a:t> = (</a:t>
            </a:r>
            <a:r>
              <a:rPr lang="en-US" dirty="0"/>
              <a:t>2/3</a:t>
            </a:r>
            <a:r>
              <a:rPr lang="cs-CZ" dirty="0"/>
              <a:t>,</a:t>
            </a:r>
            <a:r>
              <a:rPr lang="en-US" dirty="0"/>
              <a:t> 1/3</a:t>
            </a:r>
            <a:r>
              <a:rPr lang="cs-CZ" dirty="0"/>
              <a:t>) 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646205" y="3651869"/>
                <a:ext cx="5702715" cy="373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/>
                  <a:t>H(</a:t>
                </a:r>
                <a:r>
                  <a:rPr lang="cs-CZ" b="1" dirty="0"/>
                  <a:t>p</a:t>
                </a:r>
                <a:r>
                  <a:rPr lang="cs-CZ" dirty="0"/>
                  <a:t>) =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=0,92</m:t>
                        </m:r>
                      </m:e>
                    </m:nary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205" y="3651869"/>
                <a:ext cx="5702715" cy="373949"/>
              </a:xfrm>
              <a:prstGeom prst="rect">
                <a:avLst/>
              </a:prstGeom>
              <a:blipFill>
                <a:blip r:embed="rId6"/>
                <a:stretch>
                  <a:fillRect l="-855" t="-116393" b="-1868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1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atributu (krok 1 algoritmu)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2843808" y="1021083"/>
          <a:ext cx="4102437" cy="1568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775241" imgH="2207435" progId="Word.Document.12">
                  <p:embed/>
                </p:oleObj>
              </mc:Choice>
              <mc:Fallback>
                <p:oleObj name="Dokument" r:id="rId3" imgW="5775241" imgH="2207435" progId="Word.Documen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808" y="1021083"/>
                        <a:ext cx="4102437" cy="1568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131840" y="31249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865020" y="3212509"/>
          <a:ext cx="2811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93900" imgH="482600" progId="Equation.3">
                  <p:embed/>
                </p:oleObj>
              </mc:Choice>
              <mc:Fallback>
                <p:oleObj r:id="rId5" imgW="1993900" imgH="482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20" y="3212509"/>
                        <a:ext cx="28114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087724" y="2920063"/>
            <a:ext cx="1512168" cy="12573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1322" y="3909664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latin typeface="+mj-lt"/>
                <a:ea typeface="Times New Roman" panose="02020603050405020304" pitchFamily="18" charset="0"/>
              </a:rPr>
              <a:t>Hledáme atribut s </a:t>
            </a:r>
            <a:r>
              <a:rPr lang="cs-CZ" b="1" dirty="0">
                <a:latin typeface="+mj-lt"/>
                <a:ea typeface="Times New Roman" panose="02020603050405020304" pitchFamily="18" charset="0"/>
              </a:rPr>
              <a:t>minimální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 hodnotou kritéria (střední entropie H)!</a:t>
            </a:r>
            <a:endParaRPr lang="cs-CZ" sz="105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Levá složená závorka 1"/>
          <p:cNvSpPr/>
          <p:nvPr/>
        </p:nvSpPr>
        <p:spPr>
          <a:xfrm>
            <a:off x="3470117" y="967580"/>
            <a:ext cx="299413" cy="1368152"/>
          </a:xfrm>
          <a:prstGeom prst="leftBrace">
            <a:avLst>
              <a:gd name="adj1" fmla="val 8333"/>
              <a:gd name="adj2" fmla="val 50543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165405" y="1124017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Hodnoty zvažovaného vstupního atributu</a:t>
            </a:r>
          </a:p>
        </p:txBody>
      </p:sp>
      <p:sp>
        <p:nvSpPr>
          <p:cNvPr id="14" name="Levá složená závorka 13"/>
          <p:cNvSpPr/>
          <p:nvPr/>
        </p:nvSpPr>
        <p:spPr>
          <a:xfrm rot="5400000">
            <a:off x="4819874" y="-312425"/>
            <a:ext cx="299413" cy="2400100"/>
          </a:xfrm>
          <a:prstGeom prst="leftBrace">
            <a:avLst>
              <a:gd name="adj1" fmla="val 8333"/>
              <a:gd name="adj2" fmla="val 50543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38752" y="574158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Třídy</a:t>
            </a:r>
          </a:p>
        </p:txBody>
      </p:sp>
      <p:sp>
        <p:nvSpPr>
          <p:cNvPr id="4" name="Násobení 3"/>
          <p:cNvSpPr/>
          <p:nvPr/>
        </p:nvSpPr>
        <p:spPr>
          <a:xfrm>
            <a:off x="2921489" y="2189464"/>
            <a:ext cx="3906084" cy="338953"/>
          </a:xfrm>
          <a:prstGeom prst="mathMultiply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162391" y="932727"/>
          <a:ext cx="4530470" cy="2221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7" imgW="5787873" imgH="2841324" progId="Word.Document.12">
                  <p:embed/>
                </p:oleObj>
              </mc:Choice>
              <mc:Fallback>
                <p:oleObj name="Dokument" r:id="rId7" imgW="5787873" imgH="2841324" progId="Word.Document.12">
                  <p:embed/>
                  <p:pic>
                    <p:nvPicPr>
                      <p:cNvPr id="16" name="Objek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391" y="932727"/>
                        <a:ext cx="4530470" cy="2221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05790" y="611241"/>
            <a:ext cx="91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X       Y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207503" y="2786575"/>
          <a:ext cx="4213184" cy="1597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637">
                  <a:extLst>
                    <a:ext uri="{9D8B030D-6E8A-4147-A177-3AD203B41FA5}">
                      <a16:colId xmlns:a16="http://schemas.microsoft.com/office/drawing/2014/main" val="2013981223"/>
                    </a:ext>
                  </a:extLst>
                </a:gridCol>
                <a:gridCol w="842637">
                  <a:extLst>
                    <a:ext uri="{9D8B030D-6E8A-4147-A177-3AD203B41FA5}">
                      <a16:colId xmlns:a16="http://schemas.microsoft.com/office/drawing/2014/main" val="445848044"/>
                    </a:ext>
                  </a:extLst>
                </a:gridCol>
                <a:gridCol w="842637">
                  <a:extLst>
                    <a:ext uri="{9D8B030D-6E8A-4147-A177-3AD203B41FA5}">
                      <a16:colId xmlns:a16="http://schemas.microsoft.com/office/drawing/2014/main" val="1246141197"/>
                    </a:ext>
                  </a:extLst>
                </a:gridCol>
                <a:gridCol w="756526">
                  <a:extLst>
                    <a:ext uri="{9D8B030D-6E8A-4147-A177-3AD203B41FA5}">
                      <a16:colId xmlns:a16="http://schemas.microsoft.com/office/drawing/2014/main" val="2467582791"/>
                    </a:ext>
                  </a:extLst>
                </a:gridCol>
                <a:gridCol w="928747">
                  <a:extLst>
                    <a:ext uri="{9D8B030D-6E8A-4147-A177-3AD203B41FA5}">
                      <a16:colId xmlns:a16="http://schemas.microsoft.com/office/drawing/2014/main" val="3356016251"/>
                    </a:ext>
                  </a:extLst>
                </a:gridCol>
              </a:tblGrid>
              <a:tr h="315917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suma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entropie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70032292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r>
                        <a:rPr lang="cs-CZ" sz="1400" dirty="0"/>
                        <a:t>vysoké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24965461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r>
                        <a:rPr lang="cs-CZ" sz="1400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3965139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r>
                        <a:rPr lang="cs-CZ" sz="1400" dirty="0"/>
                        <a:t>nízké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34699362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r>
                        <a:rPr lang="cs-CZ" sz="1400" dirty="0"/>
                        <a:t>suma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55829201"/>
                  </a:ext>
                </a:extLst>
              </a:tr>
            </a:tbl>
          </a:graphicData>
        </a:graphic>
      </p:graphicFrame>
      <p:pic>
        <p:nvPicPr>
          <p:cNvPr id="17" name="Obrázek 16" descr="entropy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41" y="1419411"/>
            <a:ext cx="1808208" cy="12546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bdélník 17"/>
          <p:cNvSpPr/>
          <p:nvPr/>
        </p:nvSpPr>
        <p:spPr>
          <a:xfrm>
            <a:off x="2843808" y="4456417"/>
            <a:ext cx="694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H(konto)</a:t>
            </a:r>
            <a:r>
              <a:rPr lang="cs-CZ" dirty="0"/>
              <a:t> = 4/12*H(konto(vysoké)) + 4/12*H(konto(střední)) + 4/12*H(konto(nízké)) = 1/3 * 0 + 1/3 * 1 + 1/3 * 1 = </a:t>
            </a:r>
            <a:r>
              <a:rPr lang="cs-CZ" b="1" dirty="0"/>
              <a:t>0.6667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18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 algn="ctr">
                  <a:buNone/>
                </a:pPr>
                <a:endParaRPr lang="cs-CZ" sz="2400" dirty="0"/>
              </a:p>
              <a:p>
                <a:pPr marL="0" indent="0" algn="ctr">
                  <a:buNone/>
                </a:pPr>
                <a:r>
                  <a:rPr lang="cs-CZ" sz="2400" dirty="0"/>
                  <a:t>H(příjem)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cs-CZ" sz="2400" dirty="0"/>
                  <a:t>H(příjem(vysoký))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cs-CZ" sz="2400" dirty="0"/>
                  <a:t>H(příjem(nízký))</a:t>
                </a: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684337" y="771550"/>
          <a:ext cx="5775325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5" imgW="5775241" imgH="2836998" progId="Word.Document.12">
                  <p:embed/>
                </p:oleObj>
              </mc:Choice>
              <mc:Fallback>
                <p:oleObj name="Dokument" r:id="rId5" imgW="5775241" imgH="2836998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4337" y="771550"/>
                        <a:ext cx="5775325" cy="283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14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marL="0" indent="0">
                  <a:buNone/>
                </a:pPr>
                <a:r>
                  <a:rPr lang="cs-CZ" sz="2800"/>
                  <a:t>H(příjem</a:t>
                </a:r>
                <a:r>
                  <a:rPr lang="cs-CZ" sz="2800" dirty="0"/>
                  <a:t>) =	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sz="2800" dirty="0"/>
                  <a:t>H(příjem(vysoký)) +  				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</m:oMath>
                </a14:m>
                <a:r>
                  <a:rPr lang="cs-CZ" sz="2800" dirty="0"/>
                  <a:t>H(příjem(nízký))</a:t>
                </a:r>
              </a:p>
              <a:p>
                <a:r>
                  <a:rPr lang="cs-CZ" sz="2800"/>
                  <a:t>H(příjem(vysoký</a:t>
                </a:r>
                <a:r>
                  <a:rPr lang="cs-CZ" sz="2800" dirty="0"/>
                  <a:t>)) =  	-5/5*log</a:t>
                </a:r>
                <a:r>
                  <a:rPr lang="cs-CZ" sz="2800" baseline="-25000" dirty="0"/>
                  <a:t>2</a:t>
                </a:r>
                <a:r>
                  <a:rPr lang="cs-CZ" sz="2800" dirty="0"/>
                  <a:t>5/5 - 0/5*log</a:t>
                </a:r>
                <a:r>
                  <a:rPr lang="cs-CZ" sz="2800" baseline="-25000" dirty="0"/>
                  <a:t>2</a:t>
                </a:r>
                <a:r>
                  <a:rPr lang="cs-CZ" sz="2800" dirty="0"/>
                  <a:t>*0/5 </a:t>
                </a:r>
              </a:p>
              <a:p>
                <a:pPr marL="0" indent="0">
                  <a:buNone/>
                </a:pPr>
                <a:r>
                  <a:rPr lang="cs-CZ" sz="2800" dirty="0"/>
                  <a:t>				= 0 + 0 = </a:t>
                </a:r>
                <a:r>
                  <a:rPr lang="cs-CZ" sz="2800" b="1" dirty="0"/>
                  <a:t>0</a:t>
                </a:r>
              </a:p>
              <a:p>
                <a:r>
                  <a:rPr lang="cs-CZ" sz="2800"/>
                  <a:t>H(příjem(nízký</a:t>
                </a:r>
                <a:r>
                  <a:rPr lang="cs-CZ" sz="2800" dirty="0"/>
                  <a:t>)) =  	- 3/7*log</a:t>
                </a:r>
                <a:r>
                  <a:rPr lang="cs-CZ" sz="2800" baseline="-25000" dirty="0"/>
                  <a:t>2</a:t>
                </a:r>
                <a:r>
                  <a:rPr lang="cs-CZ" sz="2800" dirty="0"/>
                  <a:t>3/7 - 4/7*log</a:t>
                </a:r>
                <a:r>
                  <a:rPr lang="cs-CZ" sz="2800" baseline="-25000" dirty="0"/>
                  <a:t>2</a:t>
                </a:r>
                <a:r>
                  <a:rPr lang="cs-CZ" sz="2800" dirty="0"/>
                  <a:t>4/7 = 				</a:t>
                </a:r>
                <a:r>
                  <a:rPr lang="cs-CZ" sz="2800" b="1" dirty="0"/>
                  <a:t>0.9852</a:t>
                </a:r>
              </a:p>
              <a:p>
                <a:pPr marL="0" indent="0">
                  <a:buNone/>
                </a:pPr>
                <a:r>
                  <a:rPr lang="cs-CZ" b="1"/>
                  <a:t>H(příjem</a:t>
                </a:r>
                <a:r>
                  <a:rPr lang="cs-CZ" b="1" dirty="0"/>
                  <a:t>) = 0.5747</a:t>
                </a: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1915" b="-7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3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400" b="1" dirty="0"/>
              <a:t>H(konto)</a:t>
            </a:r>
            <a:r>
              <a:rPr lang="cs-CZ" sz="2400" dirty="0"/>
              <a:t> = 4/12*H(konto(vysoké)) + 4/12*H(konto(střední)) + 4/12*H(konto(nízké)) = 1/3 * 0 + 1/3 * 1 + 1/3 * 1 = </a:t>
            </a:r>
            <a:r>
              <a:rPr lang="cs-CZ" sz="2400" b="1" dirty="0"/>
              <a:t>0.6667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H(pohlaví)</a:t>
            </a:r>
            <a:r>
              <a:rPr lang="cs-CZ" sz="2400" dirty="0"/>
              <a:t> = 6/12*H(pohlaví(muž)) + 6/12*H(pohlaví(žena)) =  1/2 * 0.9183 + 1/2 * 0.9183  = </a:t>
            </a:r>
            <a:r>
              <a:rPr lang="cs-CZ" sz="2400" b="1" dirty="0"/>
              <a:t>0.9183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H(nezaměstnaný</a:t>
            </a:r>
            <a:r>
              <a:rPr lang="cs-CZ" sz="2400" dirty="0"/>
              <a:t>) = 6/12*H(nezaměstnaný(ano)) + 6/12*H(nezaměstnaný(ne)) = 1/2 * 1 + 1/2 * 0.6500  = </a:t>
            </a:r>
            <a:r>
              <a:rPr lang="cs-CZ" sz="2400" b="1" dirty="0"/>
              <a:t>0.8250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7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400" dirty="0"/>
              <a:t>H(konto) = 2/7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H(konto(vysoké)) + 3/7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H(konto(střední)) + 2/7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H(konto(nízké)) = 2/7 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 0 + 3/7 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 0.9183 + 2/7 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 0 = 0.3935</a:t>
            </a:r>
          </a:p>
          <a:p>
            <a:pPr marL="0" indent="0">
              <a:buNone/>
            </a:pPr>
            <a:r>
              <a:rPr lang="cs-CZ" sz="2400"/>
              <a:t>H(pohlaví</a:t>
            </a:r>
            <a:r>
              <a:rPr lang="cs-CZ" sz="2400" dirty="0"/>
              <a:t>) = 4/7</a:t>
            </a:r>
            <a:r>
              <a:rPr lang="en-US" sz="2400">
                <a:sym typeface="Symbol" panose="05050102010706020507" pitchFamily="18" charset="2"/>
              </a:rPr>
              <a:t></a:t>
            </a:r>
            <a:r>
              <a:rPr lang="cs-CZ" sz="2400"/>
              <a:t>H(pohlaví(muž</a:t>
            </a:r>
            <a:r>
              <a:rPr lang="cs-CZ" sz="2400" dirty="0"/>
              <a:t>)) + 3/7</a:t>
            </a:r>
            <a:r>
              <a:rPr lang="en-US" sz="2400">
                <a:sym typeface="Symbol" panose="05050102010706020507" pitchFamily="18" charset="2"/>
              </a:rPr>
              <a:t></a:t>
            </a:r>
            <a:r>
              <a:rPr lang="cs-CZ" sz="2400"/>
              <a:t>H(pohlaví(žena</a:t>
            </a:r>
            <a:r>
              <a:rPr lang="cs-CZ" sz="2400" dirty="0"/>
              <a:t>)) = 4/7 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 1 + 3/7 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 0.9183  = 0.9650</a:t>
            </a:r>
          </a:p>
          <a:p>
            <a:pPr marL="0" indent="0">
              <a:buNone/>
            </a:pPr>
            <a:r>
              <a:rPr lang="cs-CZ" sz="2400" dirty="0"/>
              <a:t>H(nezaměstnaný) = 5/7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H(nezaměstnaný(ano)) + 2/7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H(nezaměstnaný(ne)) = 5/7 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 0.9709 + 2/7 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 1 = 0.9792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86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400"/>
              <a:t>H(pohlaví</a:t>
            </a:r>
            <a:r>
              <a:rPr lang="cs-CZ" sz="2400" dirty="0"/>
              <a:t>) = 2/3</a:t>
            </a:r>
            <a:r>
              <a:rPr lang="en-US" sz="2400">
                <a:sym typeface="Symbol" panose="05050102010706020507" pitchFamily="18" charset="2"/>
              </a:rPr>
              <a:t></a:t>
            </a:r>
            <a:r>
              <a:rPr lang="cs-CZ" sz="2400"/>
              <a:t>H(pohlaví(muž</a:t>
            </a:r>
            <a:r>
              <a:rPr lang="cs-CZ" sz="2400" dirty="0"/>
              <a:t>)) + 1/3</a:t>
            </a:r>
            <a:r>
              <a:rPr lang="en-US" sz="2400">
                <a:sym typeface="Symbol" panose="05050102010706020507" pitchFamily="18" charset="2"/>
              </a:rPr>
              <a:t></a:t>
            </a:r>
            <a:r>
              <a:rPr lang="cs-CZ" sz="2400"/>
              <a:t>H(pohlaví(žena</a:t>
            </a:r>
            <a:r>
              <a:rPr lang="cs-CZ" sz="2400" dirty="0"/>
              <a:t>)) = 2/3 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 1 + 1/3 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 0  = 0.6667</a:t>
            </a:r>
          </a:p>
          <a:p>
            <a:pPr marL="0" indent="0">
              <a:buNone/>
            </a:pPr>
            <a:r>
              <a:rPr lang="cs-CZ" sz="2400" dirty="0"/>
              <a:t>H(nezaměstnaný) = 2/3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H(nezaměstnaný(ano)) + 1/3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H(nezaměstnaný(ne)) =  2/3 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 0 + 1/3 </a:t>
            </a:r>
            <a:r>
              <a:rPr lang="en-US" sz="2400" dirty="0">
                <a:sym typeface="Symbol" panose="05050102010706020507" pitchFamily="18" charset="2"/>
              </a:rPr>
              <a:t></a:t>
            </a:r>
            <a:r>
              <a:rPr lang="cs-CZ" sz="2400" dirty="0"/>
              <a:t> 0  = 0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000" b="1"/>
              <a:t>Pozn</a:t>
            </a:r>
            <a:r>
              <a:rPr lang="cs-CZ" sz="2000" b="1" dirty="0"/>
              <a:t>:</a:t>
            </a:r>
            <a:r>
              <a:rPr lang="cs-CZ" sz="2000" dirty="0"/>
              <a:t> V</a:t>
            </a:r>
            <a:r>
              <a:rPr lang="cs-CZ" sz="2000"/>
              <a:t> případě </a:t>
            </a:r>
            <a:r>
              <a:rPr lang="cs-CZ" sz="2000" dirty="0"/>
              <a:t>kategoriálních atributů se každý atribut </a:t>
            </a:r>
            <a:r>
              <a:rPr lang="cs-CZ" sz="2000"/>
              <a:t>může pro </a:t>
            </a:r>
            <a:r>
              <a:rPr lang="cs-CZ" sz="2000" dirty="0"/>
              <a:t>větvení stromu vybrat v jedné větvi </a:t>
            </a:r>
            <a:r>
              <a:rPr lang="cs-CZ" sz="2000" b="1" dirty="0"/>
              <a:t>nejvýše</a:t>
            </a:r>
            <a:r>
              <a:rPr lang="cs-CZ" sz="2000" dirty="0"/>
              <a:t> jednou.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/>
              <a:t>Příklad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81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marL="0" indent="0" algn="ctr">
                  <a:buNone/>
                </a:pPr>
                <a:r>
                  <a:rPr lang="cs-CZ" dirty="0"/>
                  <a:t>Gini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Gini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0722" name="Picture 2" descr="g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7654"/>
            <a:ext cx="2941592" cy="18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34413"/>
              </p:ext>
            </p:extLst>
          </p:nvPr>
        </p:nvGraphicFramePr>
        <p:xfrm>
          <a:off x="3388399" y="3603878"/>
          <a:ext cx="2613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30400" imgH="558800" progId="Equation.3">
                  <p:embed/>
                </p:oleObj>
              </mc:Choice>
              <mc:Fallback>
                <p:oleObj r:id="rId6" imgW="1930400" imgH="558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399" y="3603878"/>
                        <a:ext cx="26130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1357017" y="4331465"/>
            <a:ext cx="642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Hledáme atribut s minimální hodnotou kritéria</a:t>
            </a:r>
            <a:r>
              <a:rPr lang="cs-CZ" dirty="0"/>
              <a:t> (střední </a:t>
            </a:r>
            <a:r>
              <a:rPr lang="cs-CZ" dirty="0" err="1"/>
              <a:t>Gini</a:t>
            </a:r>
            <a:r>
              <a:rPr lang="cs-CZ" dirty="0"/>
              <a:t> index)!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022832" y="930444"/>
            <a:ext cx="693354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7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Co jsou Rozhodovací stromy</a:t>
            </a:r>
          </a:p>
          <a:p>
            <a:r>
              <a:rPr lang="cs-CZ" sz="2000" dirty="0"/>
              <a:t>Obecný algoritmus a omezení</a:t>
            </a:r>
          </a:p>
          <a:p>
            <a:r>
              <a:rPr lang="cs-CZ" sz="2000" dirty="0"/>
              <a:t>Příklad na bankovních datech</a:t>
            </a:r>
            <a:br>
              <a:rPr lang="en-US" sz="2000" dirty="0"/>
            </a:br>
            <a:endParaRPr lang="cs-CZ" sz="2000" dirty="0"/>
          </a:p>
          <a:p>
            <a:r>
              <a:rPr lang="cs-CZ" sz="2000" dirty="0" err="1"/>
              <a:t>Gini</a:t>
            </a:r>
            <a:r>
              <a:rPr lang="cs-CZ" sz="2000" dirty="0"/>
              <a:t> index</a:t>
            </a:r>
          </a:p>
          <a:p>
            <a:r>
              <a:rPr lang="cs-CZ" sz="2000" dirty="0"/>
              <a:t>Převod stromu na pravidla</a:t>
            </a:r>
          </a:p>
          <a:p>
            <a:r>
              <a:rPr lang="cs-CZ" sz="2000" dirty="0"/>
              <a:t>Prořezávání</a:t>
            </a:r>
          </a:p>
          <a:p>
            <a:r>
              <a:rPr lang="cs-CZ" sz="2000" dirty="0"/>
              <a:t>Práce s numerickými atributy</a:t>
            </a:r>
          </a:p>
        </p:txBody>
      </p:sp>
      <p:pic>
        <p:nvPicPr>
          <p:cNvPr id="5" name="Obrázek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9622"/>
            <a:ext cx="2592288" cy="252028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Ovál 5"/>
          <p:cNvSpPr/>
          <p:nvPr/>
        </p:nvSpPr>
        <p:spPr>
          <a:xfrm>
            <a:off x="6577567" y="2787774"/>
            <a:ext cx="10796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77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Převod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stromů </a:t>
            </a:r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pravidla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2770" name="Picture 2" descr="idt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r="12144"/>
          <a:stretch/>
        </p:blipFill>
        <p:spPr bwMode="auto">
          <a:xfrm>
            <a:off x="32833" y="998190"/>
            <a:ext cx="331236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345202" y="1871252"/>
            <a:ext cx="57633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cs-CZ" sz="1400" err="1">
                <a:latin typeface="+mj-lt"/>
                <a:ea typeface="Times New Roman" panose="02020603050405020304" pitchFamily="18" charset="0"/>
              </a:rPr>
              <a:t>If</a:t>
            </a:r>
            <a:r>
              <a:rPr lang="cs-CZ" sz="1400">
                <a:latin typeface="+mj-lt"/>
                <a:ea typeface="Times New Roman" panose="02020603050405020304" pitchFamily="18" charset="0"/>
              </a:rPr>
              <a:t> příjem(vysoký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cs-CZ" sz="1400" dirty="0" err="1">
                <a:latin typeface="+mj-lt"/>
                <a:ea typeface="Times New Roman" panose="02020603050405020304" pitchFamily="18" charset="0"/>
              </a:rPr>
              <a:t>then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 úvěr(ano)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cs-CZ" sz="1400" err="1">
                <a:latin typeface="+mj-lt"/>
                <a:ea typeface="Times New Roman" panose="02020603050405020304" pitchFamily="18" charset="0"/>
              </a:rPr>
              <a:t>If</a:t>
            </a:r>
            <a:r>
              <a:rPr lang="cs-CZ" sz="1400">
                <a:latin typeface="+mj-lt"/>
                <a:ea typeface="Times New Roman" panose="02020603050405020304" pitchFamily="18" charset="0"/>
              </a:rPr>
              <a:t> příjem(nízký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cs-CZ" sz="1400" dirty="0"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  konto(vysoké) </a:t>
            </a:r>
            <a:r>
              <a:rPr lang="cs-CZ" sz="1400" dirty="0" err="1">
                <a:latin typeface="+mj-lt"/>
                <a:ea typeface="Times New Roman" panose="02020603050405020304" pitchFamily="18" charset="0"/>
              </a:rPr>
              <a:t>then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 úvěr(ano)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cs-CZ" sz="1400" err="1">
                <a:latin typeface="+mj-lt"/>
                <a:ea typeface="Times New Roman" panose="02020603050405020304" pitchFamily="18" charset="0"/>
              </a:rPr>
              <a:t>If</a:t>
            </a:r>
            <a:r>
              <a:rPr lang="cs-CZ" sz="1400">
                <a:latin typeface="+mj-lt"/>
                <a:ea typeface="Times New Roman" panose="02020603050405020304" pitchFamily="18" charset="0"/>
              </a:rPr>
              <a:t> příjem(nízký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cs-CZ" sz="1400" dirty="0"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  konto(střední)  </a:t>
            </a:r>
            <a:r>
              <a:rPr lang="cs-CZ" sz="1400" dirty="0"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  nezaměstnaný(ano) </a:t>
            </a:r>
            <a:r>
              <a:rPr lang="cs-CZ" sz="1400" dirty="0" err="1">
                <a:latin typeface="+mj-lt"/>
                <a:ea typeface="Times New Roman" panose="02020603050405020304" pitchFamily="18" charset="0"/>
              </a:rPr>
              <a:t>then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 úvěr(ne)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cs-CZ" sz="1400" err="1">
                <a:latin typeface="+mj-lt"/>
                <a:ea typeface="Times New Roman" panose="02020603050405020304" pitchFamily="18" charset="0"/>
              </a:rPr>
              <a:t>If</a:t>
            </a:r>
            <a:r>
              <a:rPr lang="cs-CZ" sz="1400">
                <a:latin typeface="+mj-lt"/>
                <a:ea typeface="Times New Roman" panose="02020603050405020304" pitchFamily="18" charset="0"/>
              </a:rPr>
              <a:t> příjem(nízký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cs-CZ" sz="1400" dirty="0"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  konto(střední)  </a:t>
            </a:r>
            <a:r>
              <a:rPr lang="cs-CZ" sz="1400" dirty="0"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nezaměstnaný(ne) </a:t>
            </a:r>
            <a:r>
              <a:rPr lang="cs-CZ" sz="1400" dirty="0" err="1">
                <a:latin typeface="+mj-lt"/>
                <a:ea typeface="Times New Roman" panose="02020603050405020304" pitchFamily="18" charset="0"/>
              </a:rPr>
              <a:t>then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 úvěr(ano)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cs-CZ" sz="1400" err="1">
                <a:latin typeface="+mj-lt"/>
                <a:ea typeface="Times New Roman" panose="02020603050405020304" pitchFamily="18" charset="0"/>
              </a:rPr>
              <a:t>If</a:t>
            </a:r>
            <a:r>
              <a:rPr lang="cs-CZ" sz="1400">
                <a:latin typeface="+mj-lt"/>
                <a:ea typeface="Times New Roman" panose="02020603050405020304" pitchFamily="18" charset="0"/>
              </a:rPr>
              <a:t> příjem(nízký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cs-CZ" sz="1400" dirty="0"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  konto(nízké) </a:t>
            </a:r>
            <a:r>
              <a:rPr lang="cs-CZ" sz="1400" dirty="0" err="1">
                <a:latin typeface="+mj-lt"/>
                <a:ea typeface="Times New Roman" panose="02020603050405020304" pitchFamily="18" charset="0"/>
              </a:rPr>
              <a:t>then</a:t>
            </a:r>
            <a:r>
              <a:rPr lang="cs-CZ" sz="1400" dirty="0">
                <a:latin typeface="+mj-lt"/>
                <a:ea typeface="Times New Roman" panose="02020603050405020304" pitchFamily="18" charset="0"/>
              </a:rPr>
              <a:t> úvěr(ne)</a:t>
            </a:r>
            <a:endParaRPr lang="cs-CZ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6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000" dirty="0"/>
              <a:t>Důvody:</a:t>
            </a:r>
          </a:p>
          <a:p>
            <a:pPr lvl="0"/>
            <a:r>
              <a:rPr lang="cs-CZ" sz="1800" dirty="0"/>
              <a:t>Bezchybná klasifikace trénovacích dat nezaručuje kvalitní klasifikaci dat testovacích (</a:t>
            </a:r>
            <a:r>
              <a:rPr lang="cs-CZ" sz="1800" dirty="0" err="1"/>
              <a:t>overfitting</a:t>
            </a:r>
            <a:r>
              <a:rPr lang="cs-CZ" sz="1800" dirty="0"/>
              <a:t>)</a:t>
            </a:r>
          </a:p>
          <a:p>
            <a:pPr lvl="0"/>
            <a:r>
              <a:rPr lang="cs-CZ" sz="1800"/>
              <a:t>Úplný </a:t>
            </a:r>
            <a:r>
              <a:rPr lang="cs-CZ" sz="1800" dirty="0"/>
              <a:t>strom může </a:t>
            </a:r>
            <a:r>
              <a:rPr lang="cs-CZ" sz="1800"/>
              <a:t>být příliš </a:t>
            </a:r>
            <a:r>
              <a:rPr lang="cs-CZ" sz="1800" dirty="0"/>
              <a:t>veliký</a:t>
            </a:r>
          </a:p>
          <a:p>
            <a:pPr marL="0" indent="0">
              <a:buNone/>
            </a:pPr>
            <a:r>
              <a:rPr lang="cs-CZ" sz="2000" dirty="0"/>
              <a:t>Redukce stromu, aby v listovém </a:t>
            </a:r>
            <a:r>
              <a:rPr lang="cs-CZ" sz="2000"/>
              <a:t>uzlu „převažovaly“ příklady </a:t>
            </a:r>
            <a:r>
              <a:rPr lang="cs-CZ" sz="2000" dirty="0"/>
              <a:t>jedné třídy.</a:t>
            </a:r>
          </a:p>
          <a:p>
            <a:pPr lvl="0"/>
            <a:r>
              <a:rPr lang="cs-CZ" sz="1800" b="1"/>
              <a:t>pre-pruning</a:t>
            </a:r>
            <a:r>
              <a:rPr lang="cs-CZ" sz="1800"/>
              <a:t> </a:t>
            </a:r>
            <a:r>
              <a:rPr lang="cs-CZ" sz="1800" dirty="0"/>
              <a:t>– modifikuje se zastavovací kritérium (krok 3 algoritmu) = větvit se </a:t>
            </a:r>
            <a:r>
              <a:rPr lang="cs-CZ" sz="1800"/>
              <a:t>nebude pokud počet příkladů </a:t>
            </a:r>
            <a:r>
              <a:rPr lang="cs-CZ" sz="1800" dirty="0"/>
              <a:t>v uzlu </a:t>
            </a:r>
            <a:r>
              <a:rPr lang="cs-CZ" sz="1800"/>
              <a:t>klesne pod </a:t>
            </a:r>
            <a:r>
              <a:rPr lang="cs-CZ" sz="1800" dirty="0"/>
              <a:t>danou hodnotu </a:t>
            </a:r>
            <a:r>
              <a:rPr lang="cs-CZ" sz="1800"/>
              <a:t>nebo pokud relativní počet příkladů </a:t>
            </a:r>
            <a:r>
              <a:rPr lang="cs-CZ" sz="1800" dirty="0"/>
              <a:t>jedné </a:t>
            </a:r>
            <a:r>
              <a:rPr lang="cs-CZ" sz="1800"/>
              <a:t>třídy překročí </a:t>
            </a:r>
            <a:r>
              <a:rPr lang="cs-CZ" sz="1800" dirty="0"/>
              <a:t>danou hodnotu</a:t>
            </a:r>
          </a:p>
          <a:p>
            <a:pPr lvl="0"/>
            <a:r>
              <a:rPr lang="cs-CZ" sz="1800" b="1"/>
              <a:t>post-pruning</a:t>
            </a:r>
            <a:r>
              <a:rPr lang="cs-CZ" sz="1800"/>
              <a:t> </a:t>
            </a:r>
            <a:r>
              <a:rPr lang="cs-CZ" sz="1800" dirty="0"/>
              <a:t>– vytvoří </a:t>
            </a:r>
            <a:r>
              <a:rPr lang="cs-CZ" sz="1800"/>
              <a:t>se úplný </a:t>
            </a:r>
            <a:r>
              <a:rPr lang="cs-CZ" sz="1800" dirty="0"/>
              <a:t>strom, který se následně redukuje – ukazuje se </a:t>
            </a:r>
            <a:r>
              <a:rPr lang="cs-CZ" sz="1800"/>
              <a:t>jako úspěšnější než pre-prunning, protože předem </a:t>
            </a:r>
            <a:r>
              <a:rPr lang="cs-CZ" sz="1800" dirty="0"/>
              <a:t>lze </a:t>
            </a:r>
            <a:r>
              <a:rPr lang="cs-CZ" sz="1800"/>
              <a:t>těžko poznat</a:t>
            </a:r>
            <a:r>
              <a:rPr lang="cs-CZ" sz="1800" dirty="0"/>
              <a:t>, jak nastavit kritéria zastavení</a:t>
            </a:r>
          </a:p>
          <a:p>
            <a:pPr marL="0" lvl="0" indent="0">
              <a:buNone/>
            </a:pPr>
            <a:r>
              <a:rPr lang="cs-CZ" sz="1800" dirty="0"/>
              <a:t>Lze </a:t>
            </a:r>
            <a:r>
              <a:rPr lang="cs-CZ" sz="1800"/>
              <a:t>kombinovat pre-pruning s post-pruningem</a:t>
            </a:r>
            <a:r>
              <a:rPr lang="cs-CZ" sz="1800" dirty="0"/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Prořezávání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stromů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8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4032448" cy="3816424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1800"/>
              <a:t>Pro </a:t>
            </a:r>
            <a:r>
              <a:rPr lang="cs-CZ" sz="1800" dirty="0"/>
              <a:t>každou zvažovanou hodnotu hodnoty Min </a:t>
            </a:r>
            <a:r>
              <a:rPr lang="cs-CZ" sz="1800" dirty="0" err="1"/>
              <a:t>Leaf</a:t>
            </a:r>
            <a:r>
              <a:rPr lang="cs-CZ" sz="1800" dirty="0"/>
              <a:t> </a:t>
            </a:r>
            <a:r>
              <a:rPr lang="cs-CZ" sz="1800" dirty="0" err="1"/>
              <a:t>Size</a:t>
            </a:r>
            <a:r>
              <a:rPr lang="cs-CZ" sz="1800" dirty="0"/>
              <a:t> generuj:</a:t>
            </a:r>
          </a:p>
          <a:p>
            <a:pPr marL="857250" lvl="1" indent="-457200">
              <a:buFont typeface="+mj-lt"/>
              <a:buAutoNum type="alphaLcPeriod"/>
            </a:pPr>
            <a:r>
              <a:rPr lang="cs-CZ" sz="1500" dirty="0"/>
              <a:t>Jeden strom </a:t>
            </a:r>
            <a:r>
              <a:rPr lang="cs-CZ" sz="1500"/>
              <a:t>a spočti </a:t>
            </a:r>
            <a:r>
              <a:rPr lang="cs-CZ" sz="1500" dirty="0"/>
              <a:t>chybu klasifikace na celých datech (</a:t>
            </a:r>
            <a:r>
              <a:rPr lang="cs-CZ" sz="1500" dirty="0" err="1">
                <a:solidFill>
                  <a:schemeClr val="accent6">
                    <a:lumMod val="75000"/>
                  </a:schemeClr>
                </a:solidFill>
              </a:rPr>
              <a:t>resubstitution</a:t>
            </a:r>
            <a:r>
              <a:rPr lang="cs-CZ" sz="1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accent6">
                    <a:lumMod val="75000"/>
                  </a:schemeClr>
                </a:solidFill>
              </a:rPr>
              <a:t>error</a:t>
            </a:r>
            <a:r>
              <a:rPr lang="cs-CZ" sz="1500" dirty="0"/>
              <a:t>)</a:t>
            </a:r>
            <a:r>
              <a:rPr lang="en-US" sz="1500" dirty="0"/>
              <a:t>.</a:t>
            </a:r>
            <a:endParaRPr lang="cs-CZ" sz="1500" dirty="0"/>
          </a:p>
          <a:p>
            <a:pPr marL="857250" lvl="1" indent="-457200">
              <a:buFont typeface="+mj-lt"/>
              <a:buAutoNum type="alphaLcPeriod"/>
            </a:pPr>
            <a:r>
              <a:rPr lang="cs-CZ" sz="1500"/>
              <a:t>Pět </a:t>
            </a:r>
            <a:r>
              <a:rPr lang="cs-CZ" sz="1500" dirty="0"/>
              <a:t>stromů tak, že data se rozdělí </a:t>
            </a:r>
            <a:r>
              <a:rPr lang="cs-CZ" sz="1500"/>
              <a:t>na pět </a:t>
            </a:r>
            <a:r>
              <a:rPr lang="cs-CZ" sz="1500" dirty="0"/>
              <a:t>částí a vždy čtyři z nich </a:t>
            </a:r>
            <a:r>
              <a:rPr lang="cs-CZ" sz="1500"/>
              <a:t>se použije pro </a:t>
            </a:r>
            <a:r>
              <a:rPr lang="cs-CZ" sz="1500" dirty="0"/>
              <a:t>trénování stromu </a:t>
            </a:r>
            <a:r>
              <a:rPr lang="cs-CZ" sz="1500"/>
              <a:t>a pátá </a:t>
            </a:r>
            <a:r>
              <a:rPr lang="cs-CZ" sz="1500" dirty="0"/>
              <a:t>část </a:t>
            </a:r>
            <a:r>
              <a:rPr lang="cs-CZ" sz="1500"/>
              <a:t>se použije </a:t>
            </a:r>
            <a:r>
              <a:rPr lang="cs-CZ" sz="1500" dirty="0"/>
              <a:t>změření chyby klasifikace (</a:t>
            </a:r>
            <a:r>
              <a:rPr lang="cs-CZ" sz="1500" dirty="0" err="1">
                <a:solidFill>
                  <a:schemeClr val="accent1"/>
                </a:solidFill>
              </a:rPr>
              <a:t>cross-validated</a:t>
            </a:r>
            <a:r>
              <a:rPr lang="cs-CZ" sz="1500" dirty="0">
                <a:solidFill>
                  <a:schemeClr val="accent1"/>
                </a:solidFill>
              </a:rPr>
              <a:t> </a:t>
            </a:r>
            <a:r>
              <a:rPr lang="cs-CZ" sz="1500" dirty="0" err="1">
                <a:solidFill>
                  <a:schemeClr val="accent1"/>
                </a:solidFill>
              </a:rPr>
              <a:t>error</a:t>
            </a:r>
            <a:r>
              <a:rPr lang="cs-CZ" sz="1500" dirty="0"/>
              <a:t>)</a:t>
            </a:r>
            <a:r>
              <a:rPr lang="en-US" sz="1500" dirty="0"/>
              <a:t>.</a:t>
            </a:r>
            <a:endParaRPr lang="cs-CZ" sz="15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Pre-pruning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67" y="1085143"/>
            <a:ext cx="4426681" cy="33123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8" y="2971618"/>
            <a:ext cx="3612447" cy="21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15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Post-pruning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915566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rozdíl </a:t>
            </a:r>
            <a:r>
              <a:rPr lang="cs-CZ"/>
              <a:t>od pre-pruningu</a:t>
            </a:r>
            <a:r>
              <a:rPr lang="cs-CZ" dirty="0"/>
              <a:t>, není třeba vytvořit celý </a:t>
            </a:r>
            <a:r>
              <a:rPr lang="cs-CZ"/>
              <a:t>strom pro </a:t>
            </a:r>
            <a:r>
              <a:rPr lang="cs-CZ" dirty="0"/>
              <a:t>každou </a:t>
            </a:r>
            <a:r>
              <a:rPr lang="cs-CZ"/>
              <a:t>volbu parametrů </a:t>
            </a:r>
            <a:r>
              <a:rPr lang="cs-CZ" dirty="0"/>
              <a:t>– celý strom se </a:t>
            </a:r>
            <a:r>
              <a:rPr lang="cs-CZ"/>
              <a:t>vytvoří pouze </a:t>
            </a:r>
            <a:r>
              <a:rPr lang="cs-CZ" dirty="0"/>
              <a:t>jednou a ten </a:t>
            </a:r>
            <a:r>
              <a:rPr lang="cs-CZ"/>
              <a:t>se pak </a:t>
            </a:r>
            <a:r>
              <a:rPr lang="cs-CZ" dirty="0"/>
              <a:t>ořezává</a:t>
            </a:r>
            <a:endParaRPr lang="en-US" dirty="0"/>
          </a:p>
          <a:p>
            <a:endParaRPr lang="cs-CZ" dirty="0"/>
          </a:p>
          <a:p>
            <a:r>
              <a:rPr lang="cs-CZ" b="1" dirty="0"/>
              <a:t>Dvě strategie:</a:t>
            </a:r>
          </a:p>
          <a:p>
            <a:r>
              <a:rPr lang="cs-CZ" dirty="0"/>
              <a:t>Ořezávej větve stromu, které nejvíce snižují chybu na testovacích datech (s využitím křížové validace) dokud: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je možno chybu ořezáváním snížit - s</a:t>
            </a:r>
            <a:r>
              <a:rPr lang="en-US" dirty="0" err="1"/>
              <a:t>trategie</a:t>
            </a:r>
            <a:r>
              <a:rPr lang="en-US" dirty="0"/>
              <a:t> </a:t>
            </a:r>
            <a:r>
              <a:rPr lang="cs-CZ" i="1" dirty="0"/>
              <a:t>Minimální chyba </a:t>
            </a:r>
            <a:r>
              <a:rPr lang="cs-CZ" dirty="0"/>
              <a:t>(</a:t>
            </a:r>
            <a:r>
              <a:rPr lang="cs-CZ" i="1" dirty="0"/>
              <a:t>Minimum </a:t>
            </a:r>
            <a:r>
              <a:rPr lang="cs-CZ" i="1" dirty="0" err="1"/>
              <a:t>error</a:t>
            </a:r>
            <a:r>
              <a:rPr lang="cs-CZ" dirty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/>
              <a:t>je chyba menší než minimální chyba (</a:t>
            </a:r>
            <a:r>
              <a:rPr lang="cs-CZ"/>
              <a:t>z předchozí </a:t>
            </a:r>
            <a:r>
              <a:rPr lang="cs-CZ" dirty="0"/>
              <a:t>strategie) + standardní odchylka minimální chyby - strategie </a:t>
            </a:r>
            <a:r>
              <a:rPr lang="cs-CZ" i="1" dirty="0"/>
              <a:t>Nejmenší strom </a:t>
            </a:r>
            <a:r>
              <a:rPr lang="cs-CZ" dirty="0"/>
              <a:t>(</a:t>
            </a:r>
            <a:r>
              <a:rPr lang="cs-CZ" i="1" dirty="0" err="1"/>
              <a:t>Smallest</a:t>
            </a:r>
            <a:r>
              <a:rPr lang="cs-CZ" i="1" dirty="0"/>
              <a:t> </a:t>
            </a:r>
            <a:r>
              <a:rPr lang="cs-CZ" i="1" dirty="0" err="1"/>
              <a:t>tree</a:t>
            </a:r>
            <a:r>
              <a:rPr lang="cs-CZ" dirty="0"/>
              <a:t>) – tato strategie </a:t>
            </a:r>
            <a:r>
              <a:rPr lang="cs-CZ"/>
              <a:t>je schopna produkovat </a:t>
            </a:r>
            <a:r>
              <a:rPr lang="cs-CZ" dirty="0"/>
              <a:t>menší stromy </a:t>
            </a:r>
            <a:r>
              <a:rPr lang="cs-CZ"/>
              <a:t>než předchozí </a:t>
            </a:r>
            <a:r>
              <a:rPr lang="cs-CZ" dirty="0"/>
              <a:t>strategie za cenu mírně vyšší chyby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77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800"/>
              <a:t>Algoritmus pracuje </a:t>
            </a:r>
            <a:r>
              <a:rPr lang="cs-CZ" sz="2800" dirty="0"/>
              <a:t>s kategoriálními atributy, numerické je třeba </a:t>
            </a:r>
            <a:r>
              <a:rPr lang="cs-CZ" sz="2800" dirty="0" err="1"/>
              <a:t>diskretizovat</a:t>
            </a:r>
            <a:r>
              <a:rPr lang="cs-CZ" sz="2800" dirty="0"/>
              <a:t>:</a:t>
            </a:r>
          </a:p>
          <a:p>
            <a:pPr marL="0" indent="0">
              <a:buNone/>
            </a:pPr>
            <a:endParaRPr lang="cs-CZ" sz="2400" dirty="0"/>
          </a:p>
          <a:p>
            <a:pPr marL="514350" lvl="0" indent="-514350">
              <a:buFont typeface="+mj-lt"/>
              <a:buAutoNum type="arabicPeriod"/>
            </a:pPr>
            <a:r>
              <a:rPr lang="cs-CZ" sz="2800" b="1" dirty="0"/>
              <a:t>off-line</a:t>
            </a:r>
            <a:r>
              <a:rPr lang="cs-CZ" sz="2800" dirty="0"/>
              <a:t> v </a:t>
            </a:r>
            <a:r>
              <a:rPr lang="cs-CZ" sz="2800"/>
              <a:t>rámci přípravy a předzpracování </a:t>
            </a:r>
            <a:r>
              <a:rPr lang="cs-CZ" sz="2800" dirty="0"/>
              <a:t>dat</a:t>
            </a:r>
            <a:endParaRPr lang="cs-CZ" sz="1200" dirty="0"/>
          </a:p>
          <a:p>
            <a:pPr marL="514350" indent="-514350">
              <a:buFont typeface="+mj-lt"/>
              <a:buAutoNum type="arabicPeriod"/>
            </a:pPr>
            <a:endParaRPr lang="cs-CZ" sz="1200" dirty="0"/>
          </a:p>
          <a:p>
            <a:pPr marL="514350" lvl="0" indent="-514350">
              <a:buFont typeface="+mj-lt"/>
              <a:buAutoNum type="arabicPeriod"/>
            </a:pPr>
            <a:r>
              <a:rPr lang="cs-CZ" sz="2800" b="1" dirty="0"/>
              <a:t>on-line</a:t>
            </a:r>
            <a:r>
              <a:rPr lang="cs-CZ" sz="2800" dirty="0"/>
              <a:t> v rámci běhu modifikovaného algoritmu</a:t>
            </a:r>
            <a:endParaRPr lang="cs-CZ" sz="1200" dirty="0"/>
          </a:p>
          <a:p>
            <a:pPr lvl="1"/>
            <a:r>
              <a:rPr lang="cs-CZ" sz="2400" dirty="0" err="1"/>
              <a:t>binarizace</a:t>
            </a:r>
            <a:r>
              <a:rPr lang="cs-CZ" sz="2400" dirty="0"/>
              <a:t> na </a:t>
            </a:r>
            <a:r>
              <a:rPr lang="cs-CZ" sz="2400"/>
              <a:t>základě entropie</a:t>
            </a:r>
            <a:endParaRPr lang="cs-CZ" sz="11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numerickými atributy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5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2400"/>
              <a:t>Seřaď vzestupně  </a:t>
            </a:r>
            <a:r>
              <a:rPr lang="cs-CZ" sz="2400" dirty="0"/>
              <a:t>hodnoty </a:t>
            </a:r>
            <a:r>
              <a:rPr lang="cs-CZ" sz="2400" dirty="0" err="1"/>
              <a:t>diskretizovaného</a:t>
            </a:r>
            <a:r>
              <a:rPr lang="cs-CZ" sz="2400" dirty="0"/>
              <a:t> atributu A,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400"/>
              <a:t>Pro </a:t>
            </a:r>
            <a:r>
              <a:rPr lang="cs-CZ" sz="2400" dirty="0"/>
              <a:t>každou možnou hodnotu dělícího bodu </a:t>
            </a:r>
            <a:r>
              <a:rPr lang="cs-CZ" sz="2400" i="1">
                <a:sym typeface="Symbol" panose="05050102010706020507" pitchFamily="18" charset="2"/>
              </a:rPr>
              <a:t></a:t>
            </a:r>
            <a:r>
              <a:rPr lang="cs-CZ" sz="2400" i="1"/>
              <a:t> </a:t>
            </a:r>
            <a:r>
              <a:rPr lang="cs-CZ" sz="2400"/>
              <a:t> spočítej entropii </a:t>
            </a:r>
            <a:r>
              <a:rPr lang="cs-CZ" sz="2400" dirty="0"/>
              <a:t>H(A</a:t>
            </a:r>
            <a:r>
              <a:rPr lang="cs-CZ" sz="2400" i="1" baseline="-25000" dirty="0">
                <a:sym typeface="Symbol" panose="05050102010706020507" pitchFamily="18" charset="2"/>
              </a:rPr>
              <a:t></a:t>
            </a:r>
            <a:r>
              <a:rPr lang="cs-CZ" sz="2400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400" dirty="0"/>
              <a:t>Vyber dělící bod </a:t>
            </a:r>
            <a:r>
              <a:rPr lang="cs-CZ" sz="2400" i="1" dirty="0">
                <a:sym typeface="Symbol" panose="05050102010706020507" pitchFamily="18" charset="2"/>
              </a:rPr>
              <a:t></a:t>
            </a:r>
            <a:r>
              <a:rPr lang="cs-CZ" sz="2400" i="1" dirty="0"/>
              <a:t> </a:t>
            </a:r>
            <a:r>
              <a:rPr lang="cs-CZ" sz="2400" dirty="0"/>
              <a:t>, který dá nejmenší hodnotu H(A</a:t>
            </a:r>
            <a:r>
              <a:rPr lang="cs-CZ" sz="2400" i="1" baseline="-25000" dirty="0">
                <a:sym typeface="Symbol" panose="05050102010706020507" pitchFamily="18" charset="2"/>
              </a:rPr>
              <a:t></a:t>
            </a:r>
            <a:r>
              <a:rPr lang="cs-CZ" sz="2400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endParaRPr lang="cs-CZ" sz="2400" dirty="0"/>
          </a:p>
          <a:p>
            <a:pPr marL="514350" lvl="0" indent="-514350">
              <a:buFont typeface="+mj-lt"/>
              <a:buAutoNum type="arabicPeriod"/>
            </a:pPr>
            <a:endParaRPr lang="cs-CZ" sz="2400" dirty="0"/>
          </a:p>
          <a:p>
            <a:pPr marL="514350" lvl="0" indent="-514350">
              <a:buFont typeface="+mj-lt"/>
              <a:buAutoNum type="arabicPeriod"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Algoritmus diskretizace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4957" t="33201" r="31494" b="54900"/>
          <a:stretch/>
        </p:blipFill>
        <p:spPr>
          <a:xfrm>
            <a:off x="1691680" y="3060648"/>
            <a:ext cx="5112568" cy="63907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9512" y="3852481"/>
            <a:ext cx="87849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0000"/>
              </a:lnSpc>
              <a:spcAft>
                <a:spcPts val="0"/>
              </a:spcAft>
            </a:pPr>
            <a:r>
              <a:rPr lang="cs-CZ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 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 sou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se </a:t>
            </a:r>
            <a:r>
              <a:rPr lang="cs-CZ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týká p</a:t>
            </a:r>
            <a:r>
              <a:rPr lang="cs-CZ" sz="1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</a:t>
            </a:r>
            <a:r>
              <a:rPr lang="cs-CZ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íklad</a:t>
            </a:r>
            <a:r>
              <a:rPr lang="cs-CZ" sz="1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ů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které mají hodnotu atributu menší než </a:t>
            </a:r>
            <a:r>
              <a:rPr lang="el-G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H(A(&lt;</a:t>
            </a:r>
            <a:r>
              <a:rPr lang="el-G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θ</a:t>
            </a: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entropie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1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ě</a:t>
            </a:r>
            <a:r>
              <a:rPr lang="cs-CZ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chto p</a:t>
            </a:r>
            <a:r>
              <a:rPr lang="cs-CZ" sz="1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</a:t>
            </a:r>
            <a:r>
              <a:rPr lang="cs-CZ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íkladech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n(A(&lt;</a:t>
            </a:r>
            <a:r>
              <a:rPr lang="el-G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))/n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relativní 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etnost </a:t>
            </a:r>
            <a:r>
              <a:rPr lang="cs-CZ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1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ě</a:t>
            </a:r>
            <a:r>
              <a:rPr lang="cs-CZ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chto p</a:t>
            </a:r>
            <a:r>
              <a:rPr lang="cs-CZ" sz="1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</a:t>
            </a:r>
            <a:r>
              <a:rPr lang="cs-CZ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íklad</a:t>
            </a:r>
            <a:r>
              <a:rPr lang="cs-CZ" sz="1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ů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druhý 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 sou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cs-CZ" sz="16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analogicky </a:t>
            </a:r>
            <a:r>
              <a:rPr lang="cs-CZ" sz="1600" spc="-1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týká p</a:t>
            </a:r>
            <a:r>
              <a:rPr lang="cs-CZ" sz="1400" spc="-1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</a:t>
            </a:r>
            <a:r>
              <a:rPr lang="cs-CZ" sz="1600" spc="-1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íklad</a:t>
            </a:r>
            <a:r>
              <a:rPr lang="cs-CZ" sz="1400" spc="-1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ů</a:t>
            </a:r>
            <a:r>
              <a:rPr lang="cs-CZ" sz="16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které mají hodnotu atributu v</a:t>
            </a:r>
            <a:r>
              <a:rPr lang="cs-CZ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ě</a:t>
            </a:r>
            <a:r>
              <a:rPr lang="cs-CZ" sz="16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tší než </a:t>
            </a:r>
            <a:r>
              <a:rPr lang="el-G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cs-CZ" sz="16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64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/>
              <a:t>Příklad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839188"/>
              </p:ext>
            </p:extLst>
          </p:nvPr>
        </p:nvGraphicFramePr>
        <p:xfrm>
          <a:off x="2411760" y="703189"/>
          <a:ext cx="4140047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775241" imgH="2913439" progId="Word.Document.12">
                  <p:embed/>
                </p:oleObj>
              </mc:Choice>
              <mc:Fallback>
                <p:oleObj name="Dokument" r:id="rId3" imgW="5775241" imgH="2913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703189"/>
                        <a:ext cx="4140047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547936" y="9239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 algn="ctr">
              <a:buNone/>
            </a:pPr>
            <a:r>
              <a:rPr lang="cs-CZ" sz="1400" dirty="0"/>
              <a:t>H(konto</a:t>
            </a:r>
            <a:r>
              <a:rPr lang="cs-CZ" sz="1400" baseline="-25000" dirty="0"/>
              <a:t>22500</a:t>
            </a:r>
            <a:r>
              <a:rPr lang="cs-CZ" sz="1400" dirty="0"/>
              <a:t>) = 3/12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cs-CZ" sz="1400" dirty="0"/>
              <a:t>H(konto(&lt;22500)) + 9/12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cs-CZ" sz="1400" dirty="0"/>
              <a:t>H(konto(&gt;22500))  =  </a:t>
            </a:r>
          </a:p>
          <a:p>
            <a:pPr marL="0" indent="0" algn="ctr">
              <a:buNone/>
            </a:pPr>
            <a:r>
              <a:rPr lang="cs-CZ" sz="1400" dirty="0"/>
              <a:t>      1/4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cs-CZ" sz="1400" dirty="0"/>
              <a:t> 0.9183 + 3/4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cs-CZ" sz="1400" dirty="0"/>
              <a:t> 0.5640  = 0.6526</a:t>
            </a:r>
          </a:p>
          <a:p>
            <a:pPr marL="0" indent="0" algn="ctr">
              <a:buNone/>
            </a:pPr>
            <a:r>
              <a:rPr lang="cs-CZ" sz="1400" dirty="0"/>
              <a:t>H(konto</a:t>
            </a:r>
            <a:r>
              <a:rPr lang="cs-CZ" sz="1400" baseline="-25000" dirty="0"/>
              <a:t>40000</a:t>
            </a:r>
            <a:r>
              <a:rPr lang="cs-CZ" sz="1400" dirty="0"/>
              <a:t>) = </a:t>
            </a:r>
            <a:r>
              <a:rPr lang="de-DE" sz="1400" dirty="0"/>
              <a:t>5</a:t>
            </a:r>
            <a:r>
              <a:rPr lang="cs-CZ" sz="1400" dirty="0"/>
              <a:t>/12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H(</a:t>
            </a:r>
            <a:r>
              <a:rPr lang="de-DE" sz="1400" dirty="0" err="1"/>
              <a:t>konto</a:t>
            </a:r>
            <a:r>
              <a:rPr lang="de-DE" sz="1400" dirty="0"/>
              <a:t>(&lt;40000)) + 7/12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H(</a:t>
            </a:r>
            <a:r>
              <a:rPr lang="de-DE" sz="1400" dirty="0" err="1"/>
              <a:t>konto</a:t>
            </a:r>
            <a:r>
              <a:rPr lang="de-DE" sz="1400" dirty="0"/>
              <a:t>(&gt;40000))  = </a:t>
            </a:r>
            <a:r>
              <a:rPr lang="cs-CZ" sz="1400" dirty="0"/>
              <a:t> </a:t>
            </a:r>
          </a:p>
          <a:p>
            <a:pPr marL="0" indent="0" algn="ctr">
              <a:buNone/>
            </a:pPr>
            <a:r>
              <a:rPr lang="cs-CZ" sz="1400" dirty="0"/>
              <a:t>      5/12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 0.9706 + 7/12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 0.5917  = 0.7497</a:t>
            </a:r>
            <a:endParaRPr lang="cs-CZ" sz="1400" dirty="0"/>
          </a:p>
          <a:p>
            <a:pPr marL="0" indent="0" algn="ctr">
              <a:buNone/>
            </a:pPr>
            <a:r>
              <a:rPr lang="cs-CZ" sz="1400" dirty="0"/>
              <a:t> H(konto</a:t>
            </a:r>
            <a:r>
              <a:rPr lang="de-DE" sz="1400" baseline="-25000" dirty="0"/>
              <a:t>55</a:t>
            </a:r>
            <a:r>
              <a:rPr lang="cs-CZ" sz="1400" baseline="-25000" dirty="0"/>
              <a:t>000</a:t>
            </a:r>
            <a:r>
              <a:rPr lang="cs-CZ" sz="1400" dirty="0"/>
              <a:t>) = </a:t>
            </a:r>
            <a:r>
              <a:rPr lang="de-DE" sz="1400" dirty="0"/>
              <a:t>6</a:t>
            </a:r>
            <a:r>
              <a:rPr lang="cs-CZ" sz="1400" dirty="0"/>
              <a:t>/12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H(</a:t>
            </a:r>
            <a:r>
              <a:rPr lang="de-DE" sz="1400" dirty="0" err="1"/>
              <a:t>konto</a:t>
            </a:r>
            <a:r>
              <a:rPr lang="de-DE" sz="1400" dirty="0"/>
              <a:t>(&lt;55000)) + 6/12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H(</a:t>
            </a:r>
            <a:r>
              <a:rPr lang="de-DE" sz="1400" dirty="0" err="1"/>
              <a:t>konto</a:t>
            </a:r>
            <a:r>
              <a:rPr lang="de-DE" sz="1400" dirty="0"/>
              <a:t>(&gt;55000))  = </a:t>
            </a:r>
            <a:r>
              <a:rPr lang="cs-CZ" sz="1400" dirty="0"/>
              <a:t> </a:t>
            </a:r>
          </a:p>
          <a:p>
            <a:pPr marL="0" indent="0" algn="ctr">
              <a:buNone/>
            </a:pPr>
            <a:r>
              <a:rPr lang="cs-CZ" sz="1400" dirty="0"/>
              <a:t>      1/2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 1 + 1/2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 0.6500  = 0.8250</a:t>
            </a:r>
            <a:endParaRPr lang="cs-CZ" sz="1400" dirty="0"/>
          </a:p>
          <a:p>
            <a:pPr marL="0" indent="0" algn="ctr">
              <a:buNone/>
            </a:pPr>
            <a:r>
              <a:rPr lang="cs-CZ" sz="1400" b="1" dirty="0"/>
              <a:t>H(konto</a:t>
            </a:r>
            <a:r>
              <a:rPr lang="de-DE" sz="1400" b="1" baseline="-25000" dirty="0"/>
              <a:t>75</a:t>
            </a:r>
            <a:r>
              <a:rPr lang="cs-CZ" sz="1400" b="1" baseline="-25000" dirty="0"/>
              <a:t>000</a:t>
            </a:r>
            <a:r>
              <a:rPr lang="cs-CZ" sz="1400" b="1" dirty="0"/>
              <a:t>)</a:t>
            </a:r>
            <a:r>
              <a:rPr lang="cs-CZ" sz="1400" dirty="0"/>
              <a:t> = </a:t>
            </a:r>
            <a:r>
              <a:rPr lang="de-DE" sz="1400" dirty="0"/>
              <a:t>7</a:t>
            </a:r>
            <a:r>
              <a:rPr lang="cs-CZ" sz="1400" dirty="0"/>
              <a:t>/12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H(</a:t>
            </a:r>
            <a:r>
              <a:rPr lang="de-DE" sz="1400" dirty="0" err="1"/>
              <a:t>konto</a:t>
            </a:r>
            <a:r>
              <a:rPr lang="de-DE" sz="1400" dirty="0"/>
              <a:t>(&lt;75000)) + 5/12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H(</a:t>
            </a:r>
            <a:r>
              <a:rPr lang="de-DE" sz="1400" dirty="0" err="1"/>
              <a:t>konto</a:t>
            </a:r>
            <a:r>
              <a:rPr lang="de-DE" sz="1400" dirty="0"/>
              <a:t>(&gt;75000))  = </a:t>
            </a:r>
            <a:r>
              <a:rPr lang="cs-CZ" sz="1400" dirty="0"/>
              <a:t> </a:t>
            </a:r>
          </a:p>
          <a:p>
            <a:pPr marL="0" indent="0" algn="ctr">
              <a:buNone/>
            </a:pPr>
            <a:r>
              <a:rPr lang="cs-CZ" sz="1400" dirty="0"/>
              <a:t>      7/12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 0.9852 + 5/2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de-DE" sz="1400" dirty="0"/>
              <a:t> 0  = </a:t>
            </a:r>
            <a:r>
              <a:rPr lang="de-DE" sz="1400" b="1" dirty="0"/>
              <a:t>0.5747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648856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/>
              <a:t>Příklad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5842" name="Picture 2" descr="idt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7574"/>
            <a:ext cx="613348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2915816" y="2067694"/>
            <a:ext cx="3966055" cy="252028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717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800" dirty="0"/>
              <a:t>na rozdíl od kategoriálních atributů se mohou v jedné větvi numerické </a:t>
            </a:r>
            <a:r>
              <a:rPr lang="cs-CZ" sz="2800"/>
              <a:t>atributy opakovat 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/>
              <a:t>Kategoriální vs numerické atributy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34909" t="21963" r="24801" b="29000"/>
          <a:stretch/>
        </p:blipFill>
        <p:spPr>
          <a:xfrm>
            <a:off x="2555776" y="1923678"/>
            <a:ext cx="410204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2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400" dirty="0"/>
              <a:t>Úloha odhadu hodnoty nějakého numerického atributu.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000" dirty="0"/>
              <a:t>Volba atributu (krok 1):</a:t>
            </a:r>
          </a:p>
          <a:p>
            <a:pPr lvl="0"/>
            <a:r>
              <a:rPr lang="cs-CZ" sz="2000" dirty="0"/>
              <a:t>kritérium </a:t>
            </a:r>
            <a:r>
              <a:rPr lang="cs-CZ" sz="2000" b="1" dirty="0"/>
              <a:t>redukce směrodatné odchylky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Regresní stromy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396408" y="7156549"/>
            <a:ext cx="2883809" cy="164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9937" name="Picture 1" descr="idt-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6095"/>
            <a:ext cx="35671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22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5616624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000" dirty="0"/>
              <a:t>Úloha klasifikace objektů do tříd</a:t>
            </a:r>
            <a:r>
              <a:rPr lang="en-US" sz="2000" dirty="0"/>
              <a:t> </a:t>
            </a:r>
            <a:r>
              <a:rPr lang="cs-CZ" sz="2000" dirty="0"/>
              <a:t>(tedy učení s učitelem). </a:t>
            </a:r>
          </a:p>
          <a:p>
            <a:r>
              <a:rPr lang="cs-CZ" sz="2000"/>
              <a:t>Top </a:t>
            </a:r>
            <a:r>
              <a:rPr lang="cs-CZ" sz="2000" dirty="0" err="1"/>
              <a:t>down</a:t>
            </a:r>
            <a:r>
              <a:rPr lang="cs-CZ" sz="2000" dirty="0"/>
              <a:t> </a:t>
            </a:r>
            <a:r>
              <a:rPr lang="cs-CZ" sz="2000" dirty="0" err="1"/>
              <a:t>induction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decision</a:t>
            </a:r>
            <a:r>
              <a:rPr lang="cs-CZ" sz="2000" dirty="0"/>
              <a:t> </a:t>
            </a:r>
            <a:r>
              <a:rPr lang="cs-CZ" sz="2000" dirty="0" err="1"/>
              <a:t>trees</a:t>
            </a:r>
            <a:r>
              <a:rPr lang="cs-CZ" sz="2000" dirty="0"/>
              <a:t> (TDIDT) - metoda </a:t>
            </a:r>
            <a:r>
              <a:rPr lang="cs-CZ" sz="2000" b="1" dirty="0" err="1"/>
              <a:t>divide</a:t>
            </a:r>
            <a:r>
              <a:rPr lang="cs-CZ" sz="2000" b="1" dirty="0"/>
              <a:t> and </a:t>
            </a:r>
            <a:r>
              <a:rPr lang="cs-CZ" sz="2000" b="1" dirty="0" err="1"/>
              <a:t>conquer</a:t>
            </a:r>
            <a:r>
              <a:rPr lang="cs-CZ" sz="2000" b="1" dirty="0"/>
              <a:t> </a:t>
            </a:r>
            <a:r>
              <a:rPr lang="cs-CZ" sz="2000" dirty="0"/>
              <a:t>(rozděl </a:t>
            </a:r>
            <a:r>
              <a:rPr lang="cs-CZ" sz="2000"/>
              <a:t>a panuj</a:t>
            </a:r>
            <a:r>
              <a:rPr lang="cs-CZ" sz="2000" dirty="0"/>
              <a:t>)</a:t>
            </a:r>
          </a:p>
          <a:p>
            <a:r>
              <a:rPr lang="cs-CZ" sz="2000"/>
              <a:t>Metoda specializace </a:t>
            </a:r>
            <a:r>
              <a:rPr lang="cs-CZ" sz="2000" dirty="0"/>
              <a:t>v</a:t>
            </a:r>
            <a:r>
              <a:rPr lang="cs-CZ" sz="2000"/>
              <a:t> prostoru hypotéz </a:t>
            </a:r>
            <a:r>
              <a:rPr lang="cs-CZ" sz="2000" dirty="0"/>
              <a:t>– </a:t>
            </a:r>
            <a:r>
              <a:rPr lang="cs-CZ" sz="2000"/>
              <a:t>stromů (postup </a:t>
            </a:r>
            <a:r>
              <a:rPr lang="cs-CZ" sz="2000" dirty="0"/>
              <a:t>shora dolů</a:t>
            </a:r>
            <a:r>
              <a:rPr lang="cs-CZ" sz="2000"/>
              <a:t>, počínaje prázdným </a:t>
            </a:r>
            <a:r>
              <a:rPr lang="cs-CZ" sz="2000" dirty="0"/>
              <a:t>stromem). </a:t>
            </a:r>
          </a:p>
          <a:p>
            <a:r>
              <a:rPr lang="cs-CZ" sz="2000" dirty="0"/>
              <a:t>Cílem je nalézt nějaký strom konsistentní s </a:t>
            </a:r>
            <a:r>
              <a:rPr lang="cs-CZ" sz="2000" dirty="0" err="1"/>
              <a:t>trénovacími</a:t>
            </a:r>
            <a:r>
              <a:rPr lang="cs-CZ" sz="2000" dirty="0"/>
              <a:t> daty. </a:t>
            </a:r>
          </a:p>
          <a:p>
            <a:r>
              <a:rPr lang="cs-CZ" sz="2000" dirty="0"/>
              <a:t>Dává </a:t>
            </a:r>
            <a:r>
              <a:rPr lang="cs-CZ" sz="2000"/>
              <a:t>se přednost </a:t>
            </a:r>
            <a:r>
              <a:rPr lang="cs-CZ" sz="2000" dirty="0"/>
              <a:t>menším stromům (</a:t>
            </a:r>
            <a:r>
              <a:rPr lang="cs-CZ" sz="2000" dirty="0" err="1"/>
              <a:t>Occamova</a:t>
            </a:r>
            <a:r>
              <a:rPr lang="cs-CZ" sz="2000" dirty="0"/>
              <a:t> břitva).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Rozhodovací stromy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2" descr="idt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1707654"/>
            <a:ext cx="3384376" cy="171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28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800"/>
              <a:t>příklady jsou reprezentovány </a:t>
            </a:r>
            <a:r>
              <a:rPr lang="cs-CZ" sz="2800" dirty="0"/>
              <a:t>hodnotami atributů,</a:t>
            </a:r>
          </a:p>
          <a:p>
            <a:pPr lvl="0"/>
            <a:r>
              <a:rPr lang="cs-CZ" sz="2800" dirty="0"/>
              <a:t>úkolem je </a:t>
            </a:r>
            <a:r>
              <a:rPr lang="cs-CZ" sz="2800"/>
              <a:t>klasifikovat příklady </a:t>
            </a:r>
            <a:r>
              <a:rPr lang="cs-CZ" sz="2800" dirty="0"/>
              <a:t>do konečného (malého</a:t>
            </a:r>
            <a:r>
              <a:rPr lang="cs-CZ" sz="2800"/>
              <a:t>) počtu </a:t>
            </a:r>
            <a:r>
              <a:rPr lang="cs-CZ" sz="2800" dirty="0"/>
              <a:t>tříd,</a:t>
            </a:r>
          </a:p>
          <a:p>
            <a:pPr lvl="0"/>
            <a:r>
              <a:rPr lang="cs-CZ" sz="2800" dirty="0" err="1"/>
              <a:t>trénovací</a:t>
            </a:r>
            <a:r>
              <a:rPr lang="cs-CZ" sz="2800" dirty="0"/>
              <a:t> data mohou být zatížena šumem,</a:t>
            </a:r>
          </a:p>
          <a:p>
            <a:r>
              <a:rPr lang="cs-CZ" sz="2800" dirty="0"/>
              <a:t>trénovací data mohou obsahovat chybějící hodnoty</a:t>
            </a: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rozhodovacích stromů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2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400" dirty="0"/>
              <a:t>Rozhodovací stromy </a:t>
            </a:r>
            <a:r>
              <a:rPr lang="cs-CZ" sz="2400"/>
              <a:t>dělí prostor </a:t>
            </a:r>
            <a:r>
              <a:rPr lang="cs-CZ" sz="2400" dirty="0"/>
              <a:t>atributů na (mnoharozměrné) hranoly rovnoběžné s osami souřadné soustavy: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Vyjadřovací síla rozhodovacích stromů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7889" name="Picture 1" descr="silasy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2" y="1923678"/>
            <a:ext cx="3886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dt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92" y="2211710"/>
            <a:ext cx="36243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440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</a:t>
            </a:r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/>
              <a:t>Některé </a:t>
            </a:r>
            <a:r>
              <a:rPr lang="cs-CZ" altLang="cs-CZ" sz="1200"/>
              <a:t>snímky převzaty </a:t>
            </a:r>
            <a:r>
              <a:rPr lang="cs-CZ" altLang="cs-CZ" sz="1200" dirty="0"/>
              <a:t>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/>
              <a:t>prof</a:t>
            </a:r>
            <a:r>
              <a:rPr lang="nn-NO" altLang="cs-CZ" sz="1200" dirty="0"/>
              <a:t>. Ing</a:t>
            </a:r>
            <a:r>
              <a:rPr lang="nn-NO" altLang="cs-CZ" sz="1200"/>
              <a:t>. Petr </a:t>
            </a:r>
            <a:r>
              <a:rPr lang="nn-NO" altLang="cs-CZ" sz="1200" dirty="0"/>
              <a:t>Berka, CSc.</a:t>
            </a:r>
            <a:r>
              <a:rPr lang="cs-CZ" altLang="cs-CZ" sz="1200" dirty="0"/>
              <a:t> </a:t>
            </a:r>
            <a:r>
              <a:rPr lang="cs-CZ" altLang="cs-CZ" sz="1200" dirty="0">
                <a:hlinkClick r:id="rId2"/>
              </a:rPr>
              <a:t>berka@vse.cz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53035" y="803002"/>
            <a:ext cx="5040560" cy="4032448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000" b="1" dirty="0"/>
              <a:t>TDIDT algoritmus</a:t>
            </a:r>
            <a:endParaRPr lang="cs-CZ" sz="2000" dirty="0"/>
          </a:p>
          <a:p>
            <a:pPr marL="514350" lvl="0" indent="-514350">
              <a:buFont typeface="+mj-lt"/>
              <a:buAutoNum type="arabicPeriod"/>
            </a:pPr>
            <a:r>
              <a:rPr lang="cs-CZ" sz="1800" dirty="0"/>
              <a:t>vezmi jeden atribut jako kořen dílčího stromu,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800" dirty="0"/>
              <a:t>rozděl data na podmnožiny podle hodnot tohoto atributu,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800" dirty="0"/>
              <a:t>nepatří-li všechna data v podmnožině do téže třídy, pro tuto podmnožinu opakuj postup od bodu 1.</a:t>
            </a:r>
          </a:p>
          <a:p>
            <a:pPr marL="0" lv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Motivace:</a:t>
            </a:r>
          </a:p>
          <a:p>
            <a:pPr marL="0" indent="0">
              <a:buNone/>
            </a:pPr>
            <a:r>
              <a:rPr lang="cs-CZ" sz="1800" dirty="0"/>
              <a:t>C</a:t>
            </a:r>
            <a:r>
              <a:rPr lang="en-US" sz="1800" dirty="0" err="1"/>
              <a:t>hyba</a:t>
            </a:r>
            <a:r>
              <a:rPr lang="en-US" sz="1800" dirty="0"/>
              <a:t> (</a:t>
            </a:r>
            <a:r>
              <a:rPr lang="cs-CZ" sz="1800" dirty="0"/>
              <a:t>=</a:t>
            </a:r>
            <a:r>
              <a:rPr lang="en-US" sz="1800" dirty="0"/>
              <a:t>1-s</a:t>
            </a:r>
            <a:r>
              <a:rPr lang="cs-CZ" sz="1800" dirty="0"/>
              <a:t>právnost) pařezu </a:t>
            </a:r>
            <a:r>
              <a:rPr lang="cs-CZ" sz="1800" dirty="0" err="1"/>
              <a:t>vs</a:t>
            </a:r>
            <a:r>
              <a:rPr lang="cs-CZ" sz="1800" dirty="0"/>
              <a:t> </a:t>
            </a:r>
            <a:r>
              <a:rPr lang="en-US" sz="1800" dirty="0" err="1"/>
              <a:t>chyba</a:t>
            </a:r>
            <a:r>
              <a:rPr lang="cs-CZ" sz="1800" dirty="0"/>
              <a:t> stromu s jedním uzlem</a:t>
            </a:r>
          </a:p>
          <a:p>
            <a:pPr marL="0" lvl="0" indent="0">
              <a:buNone/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Obecný </a:t>
            </a:r>
            <a:r>
              <a:rPr lang="cs-CZ" altLang="cs-CZ" sz="20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algoritmus pro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tvorbu rozhodovacích stromů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433560"/>
              </p:ext>
            </p:extLst>
          </p:nvPr>
        </p:nvGraphicFramePr>
        <p:xfrm>
          <a:off x="229836" y="1059582"/>
          <a:ext cx="4032448" cy="198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775241" imgH="2836998" progId="Word.Document.12">
                  <p:embed/>
                </p:oleObj>
              </mc:Choice>
              <mc:Fallback>
                <p:oleObj name="Dokument" r:id="rId3" imgW="5775241" imgH="2836998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836" y="1059582"/>
                        <a:ext cx="4032448" cy="198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86054" y="3426375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Jak najít strom, který „pasuje“ na daná data?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64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Chyba(pařez) = 4/12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494354"/>
              </p:ext>
            </p:extLst>
          </p:nvPr>
        </p:nvGraphicFramePr>
        <p:xfrm>
          <a:off x="1684337" y="771550"/>
          <a:ext cx="5775325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775241" imgH="2836998" progId="Word.Document.12">
                  <p:embed/>
                </p:oleObj>
              </mc:Choice>
              <mc:Fallback>
                <p:oleObj name="Dokument" r:id="rId3" imgW="5775241" imgH="2836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4337" y="771550"/>
                        <a:ext cx="5775325" cy="283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97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88632" cy="507703"/>
          </a:xfrm>
        </p:spPr>
        <p:txBody>
          <a:bodyPr/>
          <a:lstStyle/>
          <a:p>
            <a:r>
              <a:rPr lang="cs-CZ" dirty="0"/>
              <a:t>1. krok: Atribut jako kořen dílčího stromu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483518"/>
            <a:ext cx="7812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/>
          </a:p>
          <a:p>
            <a:r>
              <a:rPr lang="cs-CZ" sz="1400" dirty="0"/>
              <a:t>Pro každý atribut (příjem, konto, pohlaví, nezaměstnaný) spočítáme chybu při jeho použití jako kořenového uzlu.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270200" y="1275606"/>
            <a:ext cx="8982320" cy="998350"/>
          </a:xfrm>
          <a:prstGeom prst="rect">
            <a:avLst/>
          </a:prstGeom>
        </p:spPr>
        <p:txBody>
          <a:bodyPr wrap="square" numCol="4">
            <a:spAutoFit/>
          </a:bodyPr>
          <a:lstStyle/>
          <a:p>
            <a:r>
              <a:rPr lang="cs-CZ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Atribut „příjem“: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vysoký: 5x ano, 0x 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nízký: 3x ano, 4x ne</a:t>
            </a:r>
          </a:p>
          <a:p>
            <a:endParaRPr lang="cs-CZ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Atribut „konto“: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vysoké: 2x ano, 0x 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nízké: 3x ano, 1x 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střední: 2x ano, 2x ne</a:t>
            </a:r>
          </a:p>
          <a:p>
            <a:r>
              <a:rPr lang="cs-CZ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Atribut „pohlaví“: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žena: 4x ano, 1x 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muž: 4x ano, 3x ne</a:t>
            </a:r>
          </a:p>
          <a:p>
            <a:endParaRPr lang="cs-CZ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Atribut „nezaměstnaný“: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ne: 6x ano, 2x 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ano: 2x ano, 2x ne</a:t>
            </a:r>
          </a:p>
        </p:txBody>
      </p:sp>
      <p:sp>
        <p:nvSpPr>
          <p:cNvPr id="9" name="Obdélník 8"/>
          <p:cNvSpPr/>
          <p:nvPr/>
        </p:nvSpPr>
        <p:spPr>
          <a:xfrm>
            <a:off x="2267744" y="2337435"/>
            <a:ext cx="4572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 výpočet chyby můžeme použít různé metriky, jako je </a:t>
            </a:r>
            <a:r>
              <a:rPr lang="cs-CZ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Gini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nebo entropie. Pro jednoduchost použijeme chybovou metriku, kde chyba je relativní počet chyb modelu na daných datech.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70596" y="3126064"/>
            <a:ext cx="8766296" cy="1800000"/>
          </a:xfrm>
          <a:prstGeom prst="rect">
            <a:avLst/>
          </a:prstGeom>
        </p:spPr>
        <p:txBody>
          <a:bodyPr wrap="square" numCol="4">
            <a:spAutoFit/>
          </a:bodyPr>
          <a:lstStyle/>
          <a:p>
            <a:pPr lvl="0"/>
            <a:r>
              <a:rPr lang="cs-CZ" sz="1100" b="1" dirty="0"/>
              <a:t>Příjem</a:t>
            </a:r>
            <a:r>
              <a:rPr lang="cs-CZ" sz="1100" dirty="0"/>
              <a:t>:</a:t>
            </a:r>
          </a:p>
          <a:p>
            <a:pPr lvl="1"/>
            <a:r>
              <a:rPr lang="cs-CZ" sz="1100" dirty="0"/>
              <a:t>vysoký: 5x ano, 0x ne -&gt; chyba = 0/5 = 0</a:t>
            </a:r>
          </a:p>
          <a:p>
            <a:pPr lvl="1"/>
            <a:r>
              <a:rPr lang="cs-CZ" sz="1100" dirty="0"/>
              <a:t>nízký: 3x ano, 4x ne -&gt; chyba = 3/7 = 0.43</a:t>
            </a:r>
          </a:p>
          <a:p>
            <a:pPr lvl="1"/>
            <a:r>
              <a:rPr lang="cs-CZ" sz="1100" dirty="0"/>
              <a:t>Celková chyba (průměrná vážená): (5/12 * 0 + 7/12 * 3/7) = </a:t>
            </a:r>
            <a:r>
              <a:rPr lang="cs-CZ" sz="1100" b="1" dirty="0"/>
              <a:t>0.25</a:t>
            </a:r>
          </a:p>
          <a:p>
            <a:pPr lvl="0"/>
            <a:endParaRPr lang="cs-CZ" sz="1100" b="1" dirty="0"/>
          </a:p>
          <a:p>
            <a:pPr lvl="0"/>
            <a:endParaRPr lang="cs-CZ" sz="1100" b="1" dirty="0"/>
          </a:p>
          <a:p>
            <a:pPr lvl="0"/>
            <a:r>
              <a:rPr lang="cs-CZ" sz="1100" b="1" dirty="0"/>
              <a:t>Konto</a:t>
            </a:r>
            <a:r>
              <a:rPr lang="cs-CZ" sz="1100" dirty="0"/>
              <a:t>:</a:t>
            </a:r>
          </a:p>
          <a:p>
            <a:pPr lvl="1"/>
            <a:r>
              <a:rPr lang="cs-CZ" sz="1100" dirty="0"/>
              <a:t>vysoké: 2x ano, 0x ne -&gt; chyba = 0/2 = 0</a:t>
            </a:r>
          </a:p>
          <a:p>
            <a:pPr lvl="1"/>
            <a:r>
              <a:rPr lang="cs-CZ" sz="1100" dirty="0"/>
              <a:t>nízké: 3x ano, 1x ne -&gt; chyba = 1/4 = 0.25</a:t>
            </a:r>
          </a:p>
          <a:p>
            <a:pPr lvl="1"/>
            <a:r>
              <a:rPr lang="cs-CZ" sz="1100" dirty="0"/>
              <a:t>střední: 2x ano, 2x ne -&gt; chyba = 2/4 = 0.5</a:t>
            </a:r>
          </a:p>
          <a:p>
            <a:pPr lvl="1"/>
            <a:r>
              <a:rPr lang="cs-CZ" sz="1100" dirty="0"/>
              <a:t>Celková chyba (průměrná vážená): (2/12 * 0 + 4/12 * 0.25 + 4/12 * 0.5) = </a:t>
            </a:r>
            <a:r>
              <a:rPr lang="cs-CZ" sz="1100" b="1" dirty="0"/>
              <a:t>0.25</a:t>
            </a:r>
          </a:p>
          <a:p>
            <a:pPr lvl="0"/>
            <a:r>
              <a:rPr lang="cs-CZ" sz="1100" b="1" dirty="0"/>
              <a:t>Pohlaví</a:t>
            </a:r>
            <a:r>
              <a:rPr lang="cs-CZ" sz="1100" dirty="0"/>
              <a:t>:</a:t>
            </a:r>
          </a:p>
          <a:p>
            <a:pPr lvl="1"/>
            <a:r>
              <a:rPr lang="cs-CZ" sz="1100" dirty="0"/>
              <a:t>žena: 4x ano, 1x ne -&gt; chyba = 1/5 = 0.2</a:t>
            </a:r>
          </a:p>
          <a:p>
            <a:pPr lvl="1"/>
            <a:r>
              <a:rPr lang="cs-CZ" sz="1100" dirty="0"/>
              <a:t>muž: 4x ano, 3x ne -&gt; chyba = 3/7 = 0.43</a:t>
            </a:r>
          </a:p>
          <a:p>
            <a:pPr lvl="1"/>
            <a:r>
              <a:rPr lang="cs-CZ" sz="1100" dirty="0"/>
              <a:t>Celková chyba (průměrná vážená): (5/12 * 0.2 + 7/12 * 0.43) = 0.33</a:t>
            </a:r>
          </a:p>
          <a:p>
            <a:pPr lvl="0"/>
            <a:endParaRPr lang="cs-CZ" sz="1100" b="1" dirty="0"/>
          </a:p>
          <a:p>
            <a:pPr lvl="0"/>
            <a:endParaRPr lang="cs-CZ" sz="1100" b="1" dirty="0"/>
          </a:p>
          <a:p>
            <a:pPr lvl="0"/>
            <a:r>
              <a:rPr lang="cs-CZ" sz="1100" b="1" dirty="0"/>
              <a:t>Nezaměstnaný</a:t>
            </a:r>
            <a:r>
              <a:rPr lang="cs-CZ" sz="1100" dirty="0"/>
              <a:t>:</a:t>
            </a:r>
          </a:p>
          <a:p>
            <a:pPr lvl="1"/>
            <a:r>
              <a:rPr lang="cs-CZ" sz="1100" dirty="0"/>
              <a:t>ne: 6x ano, 2x ne -&gt; chyba = 2/8 = 0.25</a:t>
            </a:r>
          </a:p>
          <a:p>
            <a:pPr lvl="1"/>
            <a:r>
              <a:rPr lang="cs-CZ" sz="1100" dirty="0"/>
              <a:t>ano: 2x ano, 2x ne -&gt; chyba = 2/4 = 0.5</a:t>
            </a:r>
          </a:p>
          <a:p>
            <a:pPr lvl="1"/>
            <a:r>
              <a:rPr lang="cs-CZ" sz="1100" dirty="0"/>
              <a:t>Celková chyba (průměrná vážená): (8/12 * 0.25 + 4/12 * 0.5) = 0.33</a:t>
            </a:r>
          </a:p>
        </p:txBody>
      </p:sp>
    </p:spTree>
    <p:extLst>
      <p:ext uri="{BB962C8B-B14F-4D97-AF65-F5344CB8AC3E}">
        <p14:creationId xmlns:p14="http://schemas.microsoft.com/office/powerpoint/2010/main" val="104082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2. krok: Rozdělíme data podle vybraného atributu a vytvoříme pro něj podstromy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7650" name="Picture 2" descr="T5-IDT-prvni kr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43758"/>
            <a:ext cx="331387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1203598"/>
            <a:ext cx="8496944" cy="10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Data rozdělená podle atributu „příjem“: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vysoký příjem: 5x ano (listový uzel, žádná další rozdělení)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nízký příjem: 3x ano, 4x ne (budeme dále rozdělovat)</a:t>
            </a:r>
          </a:p>
        </p:txBody>
      </p:sp>
    </p:spTree>
    <p:extLst>
      <p:ext uri="{BB962C8B-B14F-4D97-AF65-F5344CB8AC3E}">
        <p14:creationId xmlns:p14="http://schemas.microsoft.com/office/powerpoint/2010/main" val="180865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352928" cy="507703"/>
          </a:xfrm>
        </p:spPr>
        <p:txBody>
          <a:bodyPr/>
          <a:lstStyle/>
          <a:p>
            <a:r>
              <a:rPr lang="cs-CZ" b="1" dirty="0"/>
              <a:t>3. krok: Opakování algoritmu pro podmnožinu s nízkým příjmem</a:t>
            </a:r>
            <a:endParaRPr lang="cs-CZ" dirty="0"/>
          </a:p>
        </p:txBody>
      </p:sp>
      <p:sp>
        <p:nvSpPr>
          <p:cNvPr id="3" name="Obdélník 2"/>
          <p:cNvSpPr>
            <a:spLocks/>
          </p:cNvSpPr>
          <p:nvPr/>
        </p:nvSpPr>
        <p:spPr>
          <a:xfrm>
            <a:off x="323528" y="2859782"/>
            <a:ext cx="7848872" cy="193899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lvl="0"/>
            <a:r>
              <a:rPr lang="cs-CZ" sz="1200" b="1" dirty="0"/>
              <a:t>Konto</a:t>
            </a:r>
            <a:r>
              <a:rPr lang="cs-CZ" sz="1200" dirty="0"/>
              <a:t>:</a:t>
            </a:r>
            <a:endParaRPr lang="cs-CZ" sz="1100" dirty="0"/>
          </a:p>
          <a:p>
            <a:pPr lvl="1"/>
            <a:r>
              <a:rPr lang="cs-CZ" sz="1200" dirty="0"/>
              <a:t>nízké: 1x ano, 2x ne -&gt; chyba = 1/3 = 0.33</a:t>
            </a:r>
            <a:endParaRPr lang="cs-CZ" sz="1100" dirty="0"/>
          </a:p>
          <a:p>
            <a:pPr lvl="1"/>
            <a:r>
              <a:rPr lang="cs-CZ" sz="1200" dirty="0"/>
              <a:t>vysoké: 2x ano, 0x ne -&gt; chyba = 0/2 = 0</a:t>
            </a:r>
            <a:endParaRPr lang="cs-CZ" sz="1100" dirty="0"/>
          </a:p>
          <a:p>
            <a:pPr lvl="1"/>
            <a:r>
              <a:rPr lang="cs-CZ" sz="1200" dirty="0"/>
              <a:t>střední: 1x ano, 2x ne -&gt; chyba = 1/3 = 0.33</a:t>
            </a:r>
            <a:endParaRPr lang="cs-CZ" sz="1100" dirty="0"/>
          </a:p>
          <a:p>
            <a:pPr lvl="1"/>
            <a:r>
              <a:rPr lang="cs-CZ" sz="1200" dirty="0"/>
              <a:t>Celková chyba (průměrná vážená): (3/7 * 0.33 + 2/7 * 0 + 3/7 * 0.33) = </a:t>
            </a:r>
            <a:r>
              <a:rPr lang="cs-CZ" sz="1200" b="1" dirty="0"/>
              <a:t>0.28</a:t>
            </a:r>
            <a:endParaRPr lang="cs-CZ" sz="1100" b="1" dirty="0"/>
          </a:p>
          <a:p>
            <a:pPr lvl="0"/>
            <a:r>
              <a:rPr lang="cs-CZ" sz="1200" b="1" dirty="0"/>
              <a:t>Pohlaví</a:t>
            </a:r>
            <a:r>
              <a:rPr lang="cs-CZ" sz="1200" dirty="0"/>
              <a:t>:</a:t>
            </a:r>
            <a:endParaRPr lang="cs-CZ" sz="1100" dirty="0"/>
          </a:p>
          <a:p>
            <a:pPr lvl="1"/>
            <a:r>
              <a:rPr lang="cs-CZ" sz="1200" dirty="0"/>
              <a:t>žena: 2x ano, 2x ne -&gt; chyba = 2/4 = 0.5</a:t>
            </a:r>
            <a:endParaRPr lang="cs-CZ" sz="1100" dirty="0"/>
          </a:p>
          <a:p>
            <a:pPr lvl="1"/>
            <a:r>
              <a:rPr lang="cs-CZ" sz="1200" dirty="0"/>
              <a:t>muž: 1x ano, 2x ne -&gt; chyba = 1/3 = 0.33</a:t>
            </a:r>
            <a:endParaRPr lang="cs-CZ" sz="1100" dirty="0"/>
          </a:p>
          <a:p>
            <a:pPr lvl="1"/>
            <a:r>
              <a:rPr lang="cs-CZ" sz="1200" dirty="0"/>
              <a:t>Celková chyba (průměrná vážená): (4/7 * 0.5 + 3/7 * 0.33) = 0.43</a:t>
            </a:r>
            <a:endParaRPr lang="cs-CZ" sz="1100" dirty="0"/>
          </a:p>
          <a:p>
            <a:pPr lvl="0"/>
            <a:endParaRPr lang="cs-CZ" sz="1200" b="1" dirty="0"/>
          </a:p>
          <a:p>
            <a:pPr lvl="0"/>
            <a:endParaRPr lang="cs-CZ" sz="1200" b="1" dirty="0"/>
          </a:p>
          <a:p>
            <a:pPr lvl="0"/>
            <a:r>
              <a:rPr lang="cs-CZ" sz="1200" b="1" dirty="0"/>
              <a:t>Nezaměstnaný</a:t>
            </a:r>
            <a:r>
              <a:rPr lang="cs-CZ" sz="1200" dirty="0"/>
              <a:t>:</a:t>
            </a:r>
            <a:endParaRPr lang="cs-CZ" sz="1100" dirty="0"/>
          </a:p>
          <a:p>
            <a:pPr lvl="1"/>
            <a:r>
              <a:rPr lang="cs-CZ" sz="1200" dirty="0"/>
              <a:t>ne: 1x ano, 1x ne -&gt; chyba = 1/2 = 0.5</a:t>
            </a:r>
            <a:endParaRPr lang="cs-CZ" sz="1100" dirty="0"/>
          </a:p>
          <a:p>
            <a:pPr lvl="1"/>
            <a:r>
              <a:rPr lang="cs-CZ" sz="1200" dirty="0"/>
              <a:t>ano: 2x ano, 3x ne -&gt; chyba = 2/5 = 0.4</a:t>
            </a:r>
            <a:endParaRPr lang="cs-CZ" sz="1100" dirty="0"/>
          </a:p>
          <a:p>
            <a:pPr lvl="1"/>
            <a:r>
              <a:rPr lang="cs-CZ" sz="1200" dirty="0"/>
              <a:t>Celková chyba (průměrná vážená): (2/7 * 0.5 + 5/7 * 0.4) = 0.43</a:t>
            </a:r>
            <a:endParaRPr lang="cs-CZ" sz="11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19148"/>
              </p:ext>
            </p:extLst>
          </p:nvPr>
        </p:nvGraphicFramePr>
        <p:xfrm>
          <a:off x="2368364" y="1049965"/>
          <a:ext cx="3759200" cy="146304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5659491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857137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18683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95728625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43461591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>
                          <a:effectLst/>
                        </a:rPr>
                        <a:t>prijem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konto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pohlavi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nezamestnany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err="1">
                          <a:effectLst/>
                        </a:rPr>
                        <a:t>uver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80602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nizky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nizke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muz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24460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nizky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nizke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zena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56070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nizky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stredni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muz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05464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nizky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stredni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zena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61500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nizky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stredni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muz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87477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nizky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vysoke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zena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58946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nizky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vysoke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muz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ano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3897978"/>
                  </a:ext>
                </a:extLst>
              </a:tr>
            </a:tbl>
          </a:graphicData>
        </a:graphic>
      </p:graphicFrame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09365A7-C66A-4B03-0EE6-BB6F09168DCA}"/>
              </a:ext>
            </a:extLst>
          </p:cNvPr>
          <p:cNvCxnSpPr/>
          <p:nvPr/>
        </p:nvCxnSpPr>
        <p:spPr>
          <a:xfrm>
            <a:off x="2555776" y="915566"/>
            <a:ext cx="0" cy="165618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3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b="1" dirty="0"/>
              <a:t>3. krok: Opakování algoritmu pro podmnožinu s nízkým příjmem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05958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Opakujeme kroky 1 a 2 pro data s nízkým příjmem a zbývajícími atributy (konto, pohlaví, nezaměstnaný).</a:t>
            </a:r>
          </a:p>
        </p:txBody>
      </p:sp>
      <p:pic>
        <p:nvPicPr>
          <p:cNvPr id="4" name="Picture 2" descr="T5-IDT-druhy kr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3979"/>
            <a:ext cx="41354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5-uplny st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5814"/>
            <a:ext cx="3492833" cy="313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25747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3440</TotalTime>
  <Words>2443</Words>
  <Application>Microsoft Macintosh PowerPoint</Application>
  <PresentationFormat>Předvádění na obrazovce (16:9)</PresentationFormat>
  <Paragraphs>374</Paragraphs>
  <Slides>32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Enriqueta</vt:lpstr>
      <vt:lpstr>Symbol</vt:lpstr>
      <vt:lpstr>Times New Roman</vt:lpstr>
      <vt:lpstr>SLU</vt:lpstr>
      <vt:lpstr>Dokument</vt:lpstr>
      <vt:lpstr>Equation.3</vt:lpstr>
      <vt:lpstr>Název prezentace</vt:lpstr>
      <vt:lpstr>Obsah přednášky</vt:lpstr>
      <vt:lpstr>Rozhodovací stromy</vt:lpstr>
      <vt:lpstr>Obecný algoritmus pro tvorbu rozhodovacích stromů</vt:lpstr>
      <vt:lpstr>Příklad</vt:lpstr>
      <vt:lpstr>1. krok: Atribut jako kořen dílčího stromu </vt:lpstr>
      <vt:lpstr>2. krok: Rozdělíme data podle vybraného atributu a vytvoříme pro něj podstromy</vt:lpstr>
      <vt:lpstr>3. krok: Opakování algoritmu pro podmnožinu s nízkým příjmem</vt:lpstr>
      <vt:lpstr>3. krok: Opakování algoritmu pro podmnožinu s nízkým příjmem </vt:lpstr>
      <vt:lpstr>Shrnutí</vt:lpstr>
      <vt:lpstr>Volba atributu (krok 1 algoritmu)</vt:lpstr>
      <vt:lpstr>Entropie spočtená z dat</vt:lpstr>
      <vt:lpstr>Volba atributu (krok 1 algoritmu)</vt:lpstr>
      <vt:lpstr>Příklad</vt:lpstr>
      <vt:lpstr>Příklad</vt:lpstr>
      <vt:lpstr>Příklad</vt:lpstr>
      <vt:lpstr>Příklad</vt:lpstr>
      <vt:lpstr>Příklad</vt:lpstr>
      <vt:lpstr>Gini index</vt:lpstr>
      <vt:lpstr>Převod stromů na pravidla</vt:lpstr>
      <vt:lpstr>Prořezávání stromů</vt:lpstr>
      <vt:lpstr>Pre-pruning</vt:lpstr>
      <vt:lpstr>Post-pruning</vt:lpstr>
      <vt:lpstr>Práce s numerickými atributy</vt:lpstr>
      <vt:lpstr>Algoritmus diskretizace</vt:lpstr>
      <vt:lpstr>Příklad</vt:lpstr>
      <vt:lpstr>Příklad</vt:lpstr>
      <vt:lpstr>Kategoriální vs numerické atributy</vt:lpstr>
      <vt:lpstr>Regresní stromy</vt:lpstr>
      <vt:lpstr>Použití rozhodovacích stromů</vt:lpstr>
      <vt:lpstr>Vyjadřovací síla rozhodovacích stromů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227</cp:revision>
  <dcterms:created xsi:type="dcterms:W3CDTF">2016-07-06T15:42:34Z</dcterms:created>
  <dcterms:modified xsi:type="dcterms:W3CDTF">2024-10-22T07:08:30Z</dcterms:modified>
</cp:coreProperties>
</file>