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8" r:id="rId2"/>
    <p:sldId id="367" r:id="rId3"/>
    <p:sldId id="368" r:id="rId4"/>
    <p:sldId id="339" r:id="rId5"/>
    <p:sldId id="341" r:id="rId6"/>
    <p:sldId id="343" r:id="rId7"/>
    <p:sldId id="344" r:id="rId8"/>
    <p:sldId id="348" r:id="rId9"/>
    <p:sldId id="352" r:id="rId10"/>
    <p:sldId id="353" r:id="rId11"/>
    <p:sldId id="349" r:id="rId12"/>
    <p:sldId id="355" r:id="rId13"/>
    <p:sldId id="350" r:id="rId14"/>
    <p:sldId id="351" r:id="rId15"/>
    <p:sldId id="356" r:id="rId16"/>
    <p:sldId id="357" r:id="rId17"/>
    <p:sldId id="358" r:id="rId18"/>
    <p:sldId id="359" r:id="rId19"/>
    <p:sldId id="361" r:id="rId20"/>
    <p:sldId id="286" r:id="rId21"/>
    <p:sldId id="369" r:id="rId22"/>
    <p:sldId id="370" r:id="rId23"/>
    <p:sldId id="371" r:id="rId2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79238" autoAdjust="0"/>
  </p:normalViewPr>
  <p:slideViewPr>
    <p:cSldViewPr>
      <p:cViewPr varScale="1">
        <p:scale>
          <a:sx n="92" d="100"/>
          <a:sy n="92" d="100"/>
        </p:scale>
        <p:origin x="109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waikato.ac.nz/~ihw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s.waikato.ac.nz/~eibe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221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Ukázat klienty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066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464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Příklad u dalšího </a:t>
            </a:r>
            <a:r>
              <a:rPr lang="cs-CZ" dirty="0" err="1"/>
              <a:t>slide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466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Ukázat </a:t>
            </a:r>
            <a:r>
              <a:rPr lang="en-US" dirty="0" err="1"/>
              <a:t>na</a:t>
            </a:r>
            <a:r>
              <a:rPr lang="en-US" dirty="0"/>
              <a:t> t</a:t>
            </a:r>
            <a:r>
              <a:rPr lang="cs-CZ" dirty="0" err="1"/>
              <a:t>řech</a:t>
            </a:r>
            <a:r>
              <a:rPr lang="cs-CZ" dirty="0"/>
              <a:t> bodech v </a:t>
            </a:r>
            <a:r>
              <a:rPr lang="cs-CZ" dirty="0" err="1"/>
              <a:t>matlabu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349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Existuje i učení </a:t>
            </a:r>
            <a:r>
              <a:rPr lang="cs-CZ"/>
              <a:t>jako prohledávání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958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60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322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Např.</a:t>
            </a:r>
            <a:r>
              <a:rPr lang="cs-CZ" baseline="0" dirty="0"/>
              <a:t> </a:t>
            </a:r>
            <a:r>
              <a:rPr lang="en-US" baseline="0" dirty="0"/>
              <a:t>Err</a:t>
            </a:r>
            <a:r>
              <a:rPr lang="cs-CZ" dirty="0"/>
              <a:t>(</a:t>
            </a:r>
            <a:r>
              <a:rPr lang="en-US" dirty="0"/>
              <a:t>q</a:t>
            </a:r>
            <a:r>
              <a:rPr lang="cs-CZ" dirty="0"/>
              <a:t>) = </a:t>
            </a:r>
            <a:r>
              <a:rPr lang="en-US" dirty="0"/>
              <a:t>q^2 </a:t>
            </a:r>
            <a:r>
              <a:rPr lang="cs-CZ" dirty="0"/>
              <a:t>        </a:t>
            </a:r>
            <a:r>
              <a:rPr lang="el-GR" b="1" dirty="0"/>
              <a:t>η</a:t>
            </a:r>
            <a:r>
              <a:rPr lang="cs-CZ" b="1" dirty="0"/>
              <a:t> = éta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173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Dělám věci tak „jak se dělají“ (lokální minimum) anebo hledám nový přístup (snaha dostat se pod lokální minimum) – katalogové vyhledávače </a:t>
            </a:r>
            <a:r>
              <a:rPr lang="cs-CZ" dirty="0" err="1"/>
              <a:t>vs</a:t>
            </a:r>
            <a:r>
              <a:rPr lang="cs-CZ" dirty="0"/>
              <a:t> </a:t>
            </a:r>
            <a:r>
              <a:rPr lang="cs-CZ" dirty="0" err="1" smtClean="0"/>
              <a:t>google</a:t>
            </a:r>
            <a:endParaRPr lang="en-US" dirty="0" smtClean="0"/>
          </a:p>
          <a:p>
            <a:r>
              <a:rPr lang="en-US" dirty="0" smtClean="0"/>
              <a:t>GPT3</a:t>
            </a:r>
            <a:r>
              <a:rPr lang="en-US" baseline="0" dirty="0" smtClean="0"/>
              <a:t> – 175 000 000 000 </a:t>
            </a:r>
            <a:r>
              <a:rPr lang="en-US" baseline="0" dirty="0" err="1" smtClean="0"/>
              <a:t>parametr</a:t>
            </a:r>
            <a:r>
              <a:rPr lang="cs-CZ" baseline="0" dirty="0" smtClean="0"/>
              <a:t>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960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baseline="0" dirty="0"/>
              <a:t>Systém si pouze pamatuje data (nijak je netransformuje) – student se nabifluje skripta</a:t>
            </a:r>
          </a:p>
          <a:p>
            <a:pPr marL="228600" indent="-228600">
              <a:buAutoNum type="arabicParenR"/>
            </a:pPr>
            <a:r>
              <a:rPr lang="cs-CZ" baseline="0" dirty="0"/>
              <a:t>Systém si znalosti získané z externího zdroje transformuje do své reprezentace znalostí – student pochopí, co se mu učitel snaží říct</a:t>
            </a:r>
          </a:p>
          <a:p>
            <a:pPr marL="228600" indent="-228600">
              <a:buAutoNum type="arabicParenR"/>
            </a:pPr>
            <a:r>
              <a:rPr lang="cs-CZ" baseline="0" dirty="0"/>
              <a:t>Např. jak řešit právní spory</a:t>
            </a:r>
          </a:p>
          <a:p>
            <a:pPr marL="228600" indent="-228600">
              <a:buAutoNum type="arabicParenR"/>
            </a:pPr>
            <a:r>
              <a:rPr lang="cs-CZ" baseline="0" dirty="0"/>
              <a:t>Např. výuka ve škole</a:t>
            </a:r>
          </a:p>
          <a:p>
            <a:pPr marL="228600" indent="-228600">
              <a:buAutoNum type="arabicParenR"/>
            </a:pPr>
            <a:r>
              <a:rPr lang="cs-CZ" baseline="0" dirty="0"/>
              <a:t>Např. učení se v práci (často neexistují žádná „skripta“ nebo příručky, jak dělat danou práci)</a:t>
            </a:r>
          </a:p>
          <a:p>
            <a:pPr marL="228600" indent="-228600">
              <a:buAutoNum type="arabicParenR"/>
            </a:pPr>
            <a:r>
              <a:rPr lang="cs-CZ" baseline="0" dirty="0"/>
              <a:t>Např. učení se hrát šachy</a:t>
            </a:r>
          </a:p>
          <a:p>
            <a:pPr marL="228600" indent="-228600">
              <a:buAutoNum type="arabicParenR"/>
            </a:pPr>
            <a:r>
              <a:rPr lang="cs-CZ" baseline="0" dirty="0"/>
              <a:t>Viz skripta</a:t>
            </a:r>
          </a:p>
          <a:p>
            <a:pPr marL="228600" indent="-228600">
              <a:buAutoNum type="arabicParenR"/>
            </a:pPr>
            <a:endParaRPr lang="cs-CZ" baseline="0" dirty="0"/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28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Mylně zaměňováno se</a:t>
            </a:r>
            <a:r>
              <a:rPr lang="cs-CZ" baseline="0" dirty="0" smtClean="0"/>
              <a:t> vzděláváním: </a:t>
            </a:r>
            <a:r>
              <a:rPr lang="cs-CZ" dirty="0" smtClean="0"/>
              <a:t>Vzdělávání je </a:t>
            </a:r>
            <a:r>
              <a:rPr lang="cs-CZ" b="1" dirty="0" smtClean="0"/>
              <a:t>organizované</a:t>
            </a:r>
            <a:r>
              <a:rPr lang="cs-CZ" dirty="0" smtClean="0"/>
              <a:t> a </a:t>
            </a:r>
            <a:r>
              <a:rPr lang="cs-CZ" b="1" dirty="0" smtClean="0"/>
              <a:t>cílevědomé zprostředkovávání vědomostí, dovedností a zkušeností</a:t>
            </a:r>
          </a:p>
          <a:p>
            <a:r>
              <a:rPr lang="cs-CZ" dirty="0" smtClean="0"/>
              <a:t>https://wikisofia.cz/wiki/Systematizace_pojm%C5%AF_vzd%C4%9Bl%C3%A1v%C3%A1n%C3%AD_a_u%C4%8Den%C3%AD_se</a:t>
            </a:r>
          </a:p>
          <a:p>
            <a:endParaRPr lang="cs-CZ" dirty="0" smtClean="0"/>
          </a:p>
          <a:p>
            <a:r>
              <a:rPr lang="cs-CZ" dirty="0" smtClean="0"/>
              <a:t>https://www.datasciencecentral.com/human-learning-and-machine-learning-how-they-differ/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215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479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Analytické –</a:t>
            </a:r>
            <a:r>
              <a:rPr lang="cs-CZ" baseline="0" dirty="0"/>
              <a:t> dítě šáhne na rozpálená kamna jen jednou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49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Auto</a:t>
            </a:r>
            <a:r>
              <a:rPr lang="cs-CZ" dirty="0" err="1" smtClean="0"/>
              <a:t>ři</a:t>
            </a:r>
            <a:r>
              <a:rPr lang="cs-CZ" baseline="0" dirty="0" smtClean="0"/>
              <a:t> populární knihy </a:t>
            </a:r>
            <a:r>
              <a:rPr lang="en-US" b="1" dirty="0" smtClean="0"/>
              <a:t>Data Mining:</a:t>
            </a:r>
            <a:r>
              <a:rPr lang="cs-CZ" b="1" dirty="0" smtClean="0"/>
              <a:t> </a:t>
            </a:r>
            <a:r>
              <a:rPr lang="en-US" b="1" dirty="0" smtClean="0"/>
              <a:t>Practical Machine Learning Tools and Techniques</a:t>
            </a:r>
            <a:r>
              <a:rPr lang="cs-CZ" b="1" dirty="0" smtClean="0"/>
              <a:t> (</a:t>
            </a:r>
            <a:r>
              <a:rPr lang="cs-CZ" dirty="0" smtClean="0">
                <a:hlinkClick r:id="rId3"/>
              </a:rPr>
              <a:t>Ian </a:t>
            </a:r>
            <a:r>
              <a:rPr lang="cs-CZ" dirty="0" err="1" smtClean="0">
                <a:hlinkClick r:id="rId3"/>
              </a:rPr>
              <a:t>Witten</a:t>
            </a:r>
            <a:r>
              <a:rPr lang="cs-CZ" dirty="0" smtClean="0"/>
              <a:t>, </a:t>
            </a:r>
            <a:r>
              <a:rPr lang="cs-CZ" dirty="0" err="1" smtClean="0">
                <a:hlinkClick r:id="rId4"/>
              </a:rPr>
              <a:t>Eibe</a:t>
            </a:r>
            <a:r>
              <a:rPr lang="cs-CZ" dirty="0" smtClean="0">
                <a:hlinkClick r:id="rId4"/>
              </a:rPr>
              <a:t> Frank</a:t>
            </a:r>
            <a:r>
              <a:rPr lang="cs-CZ" b="1" dirty="0" smtClean="0"/>
              <a:t>)</a:t>
            </a:r>
            <a:endParaRPr lang="en-US" b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058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Regrese</a:t>
            </a:r>
            <a:r>
              <a:rPr lang="en-US" dirty="0" smtClean="0"/>
              <a:t> a </a:t>
            </a:r>
            <a:r>
              <a:rPr lang="en-US" dirty="0" err="1" smtClean="0"/>
              <a:t>stromy</a:t>
            </a:r>
            <a:r>
              <a:rPr lang="cs-CZ" dirty="0" smtClean="0"/>
              <a:t>, </a:t>
            </a:r>
            <a:r>
              <a:rPr lang="cs-CZ" dirty="0"/>
              <a:t>klient, úvěr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01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key difference, however, between the implicit generalization in CBR and the generalization in rule induction lies in when the generalization is made. A rule-induction algorithm draws its generalizations from a set of training examples before the target problem is even known; that is, it performs eager generalization.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227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 err="1"/>
              <a:t>reinforcement</a:t>
            </a:r>
            <a:r>
              <a:rPr lang="cs-CZ" sz="1200" b="1" dirty="0"/>
              <a:t> </a:t>
            </a:r>
            <a:r>
              <a:rPr lang="cs-CZ" sz="1200" b="1" dirty="0" err="1"/>
              <a:t>learning</a:t>
            </a:r>
            <a:r>
              <a:rPr lang="cs-CZ" sz="1200" b="1" dirty="0"/>
              <a:t>:</a:t>
            </a:r>
          </a:p>
          <a:p>
            <a:r>
              <a:rPr lang="cs-CZ" dirty="0"/>
              <a:t>Hra</a:t>
            </a:r>
            <a:r>
              <a:rPr lang="cs-CZ" baseline="0" dirty="0"/>
              <a:t> na schovávanou</a:t>
            </a:r>
          </a:p>
          <a:p>
            <a:r>
              <a:rPr lang="cs-CZ" dirty="0"/>
              <a:t>https://www.youtube.com/watch?v=kopoLzvh5jY</a:t>
            </a:r>
          </a:p>
          <a:p>
            <a:r>
              <a:rPr lang="cs-CZ" dirty="0"/>
              <a:t>https://</a:t>
            </a:r>
            <a:r>
              <a:rPr lang="cs-CZ" dirty="0" smtClean="0"/>
              <a:t>www.youtube.com/watch?v=n6nF9WfpPrA (bonus </a:t>
            </a:r>
            <a:r>
              <a:rPr lang="cs-CZ" dirty="0" err="1" smtClean="0"/>
              <a:t>scenes</a:t>
            </a:r>
            <a:r>
              <a:rPr lang="cs-CZ" dirty="0" smtClean="0"/>
              <a:t> čas 3:30)</a:t>
            </a:r>
            <a:endParaRPr lang="cs-CZ" dirty="0"/>
          </a:p>
          <a:p>
            <a:endParaRPr lang="cs-CZ" dirty="0"/>
          </a:p>
          <a:p>
            <a:r>
              <a:rPr lang="cs-CZ" dirty="0"/>
              <a:t>parkování</a:t>
            </a:r>
          </a:p>
          <a:p>
            <a:r>
              <a:rPr lang="cs-CZ" dirty="0"/>
              <a:t>https://www.youtube.com/watch?v=VMp6pq6_QjI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241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59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Zkusit různé separující křivky.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512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31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berka@vse.cz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Dolování dat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Strojové učení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6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 empirického učení z dat – 3.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z konečného počtu příkladů odvozujeme obecné znalosti (</a:t>
            </a:r>
            <a:r>
              <a:rPr lang="cs-CZ" sz="2800" b="1" dirty="0" err="1"/>
              <a:t>induktivnost</a:t>
            </a:r>
            <a:r>
              <a:rPr lang="cs-CZ" sz="2800" dirty="0"/>
              <a:t>)</a:t>
            </a:r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000" b="1" dirty="0"/>
          </a:p>
        </p:txBody>
      </p:sp>
      <p:pic>
        <p:nvPicPr>
          <p:cNvPr id="19458" name="Picture 2" descr="T4-primka_na_trenovaci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84" y="1969740"/>
            <a:ext cx="39560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T4-primka_na_testovaci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8060"/>
            <a:ext cx="3744828" cy="266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9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2800" dirty="0"/>
              <a:t>Analyzovaná data: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400" dirty="0"/>
              <a:t>Řádky tabulky reprezentují sledované </a:t>
            </a:r>
            <a:r>
              <a:rPr lang="cs-CZ" sz="2400" b="1" dirty="0"/>
              <a:t>objekty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Sloupce </a:t>
            </a:r>
            <a:r>
              <a:rPr lang="cs-CZ" sz="2400" dirty="0" smtClean="0"/>
              <a:t>tabulky </a:t>
            </a:r>
            <a:r>
              <a:rPr lang="cs-CZ" sz="2400" dirty="0"/>
              <a:t>odpovídají </a:t>
            </a:r>
            <a:r>
              <a:rPr lang="cs-CZ" sz="2400" b="1" dirty="0"/>
              <a:t>atributům</a:t>
            </a:r>
            <a:r>
              <a:rPr lang="cs-CZ" sz="2400" dirty="0"/>
              <a:t> </a:t>
            </a:r>
            <a:endParaRPr lang="cs-CZ" sz="2000" dirty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Obecná definice strojového učení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859994"/>
              </p:ext>
            </p:extLst>
          </p:nvPr>
        </p:nvGraphicFramePr>
        <p:xfrm>
          <a:off x="2843808" y="1491545"/>
          <a:ext cx="26289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" r:id="rId4" imgW="1739900" imgH="939800" progId="Equation.3">
                  <p:embed/>
                </p:oleObj>
              </mc:Choice>
              <mc:Fallback>
                <p:oleObj r:id="rId4" imgW="1739900" imgH="93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491545"/>
                        <a:ext cx="2628900" cy="142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1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2000" dirty="0"/>
              <a:t>Přidáme-li cílový atribut do datové tabulky, získáme data vhodná pro použití některé metody učení s učitelem (tzv. </a:t>
            </a:r>
            <a:r>
              <a:rPr lang="cs-CZ" sz="2000" b="1" dirty="0"/>
              <a:t>trénovací data</a:t>
            </a:r>
            <a:r>
              <a:rPr lang="cs-CZ" sz="2000" dirty="0"/>
              <a:t>).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en-US" sz="2000" b="1" dirty="0" err="1"/>
              <a:t>Klasifikační</a:t>
            </a:r>
            <a:r>
              <a:rPr lang="en-US" sz="2000" b="1" dirty="0"/>
              <a:t> </a:t>
            </a:r>
            <a:r>
              <a:rPr lang="en-US" sz="2000" b="1" dirty="0" err="1"/>
              <a:t>úloha</a:t>
            </a:r>
            <a:r>
              <a:rPr lang="en-US" sz="2000" dirty="0"/>
              <a:t>:  </a:t>
            </a:r>
            <a:r>
              <a:rPr lang="en-US" sz="2000" dirty="0" err="1"/>
              <a:t>hledáme</a:t>
            </a:r>
            <a:r>
              <a:rPr lang="en-US" sz="2000" dirty="0"/>
              <a:t> </a:t>
            </a:r>
            <a:r>
              <a:rPr lang="cs-CZ" sz="2000" b="1" dirty="0"/>
              <a:t>znalosti </a:t>
            </a:r>
            <a:r>
              <a:rPr lang="cs-CZ" sz="2000" dirty="0"/>
              <a:t>(reprezentované rozhodovací </a:t>
            </a:r>
            <a:r>
              <a:rPr lang="cs-CZ" sz="2000" dirty="0" smtClean="0"/>
              <a:t>funkcí (modelem) </a:t>
            </a:r>
            <a:r>
              <a:rPr lang="cs-CZ" sz="2000" dirty="0"/>
              <a:t>f), které by umožňovaly k hodnotám  vstupních atributů  nějakého objektu  přiřadit vhodnou hodnotu atributu cílového</a:t>
            </a:r>
          </a:p>
          <a:p>
            <a:pPr marL="0" indent="0" algn="ctr">
              <a:buNone/>
            </a:pPr>
            <a:r>
              <a:rPr lang="cs-CZ" sz="2000" dirty="0"/>
              <a:t>f</a:t>
            </a:r>
            <a:r>
              <a:rPr lang="cs-CZ" sz="2000" dirty="0" smtClean="0"/>
              <a:t>: </a:t>
            </a:r>
            <a:r>
              <a:rPr lang="cs-CZ" sz="2000" b="1" dirty="0"/>
              <a:t>x</a:t>
            </a:r>
            <a:r>
              <a:rPr lang="cs-CZ" sz="2000" dirty="0"/>
              <a:t> </a:t>
            </a:r>
            <a:r>
              <a:rPr lang="cs-CZ" sz="2000" dirty="0">
                <a:sym typeface="Symbol" panose="05050102010706020507" pitchFamily="18" charset="2"/>
              </a:rPr>
              <a:t></a:t>
            </a:r>
            <a:r>
              <a:rPr lang="cs-CZ" sz="2000" dirty="0"/>
              <a:t> 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Obecná definice strojového učení (s učitelem)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237567"/>
              </p:ext>
            </p:extLst>
          </p:nvPr>
        </p:nvGraphicFramePr>
        <p:xfrm>
          <a:off x="2267744" y="1563638"/>
          <a:ext cx="3573463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6" r:id="rId4" imgW="2222500" imgH="939800" progId="Equation.3">
                  <p:embed/>
                </p:oleObj>
              </mc:Choice>
              <mc:Fallback>
                <p:oleObj r:id="rId4" imgW="2222500" imgH="939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563638"/>
                        <a:ext cx="3573463" cy="151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5975648" y="1749974"/>
            <a:ext cx="3168352" cy="1143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Objekt (trénovací příklad) z této tabulky budeme značit</a:t>
            </a:r>
          </a:p>
          <a:p>
            <a:pPr indent="18034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14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[ </a:t>
            </a:r>
            <a:r>
              <a:rPr lang="cs-CZ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14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cs-CZ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cs-CZ" sz="1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12606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1800" dirty="0"/>
              <a:t>V průběhu klasifikace se tedy pro hodnoty</a:t>
            </a:r>
            <a:r>
              <a:rPr lang="cs-CZ" sz="1800" b="1" dirty="0"/>
              <a:t> </a:t>
            </a:r>
            <a:r>
              <a:rPr lang="cs-CZ" sz="1800" dirty="0"/>
              <a:t>vstupních atributů </a:t>
            </a:r>
            <a:r>
              <a:rPr lang="cs-CZ" sz="1800" b="1" i="1" dirty="0"/>
              <a:t>x</a:t>
            </a:r>
            <a:r>
              <a:rPr lang="cs-CZ" sz="1800" b="1" dirty="0"/>
              <a:t> </a:t>
            </a:r>
            <a:r>
              <a:rPr lang="cs-CZ" sz="1800" dirty="0"/>
              <a:t>nějakého</a:t>
            </a:r>
            <a:r>
              <a:rPr lang="cs-CZ" sz="1800" b="1" dirty="0"/>
              <a:t> </a:t>
            </a:r>
            <a:r>
              <a:rPr lang="cs-CZ" sz="1800" dirty="0"/>
              <a:t>objektu</a:t>
            </a:r>
            <a:r>
              <a:rPr lang="cs-CZ" sz="1800" b="1" dirty="0"/>
              <a:t> </a:t>
            </a:r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800" dirty="0" smtClean="0"/>
              <a:t>odvodí </a:t>
            </a:r>
            <a:r>
              <a:rPr lang="cs-CZ" sz="1800" dirty="0"/>
              <a:t>hodnota cílového </a:t>
            </a:r>
            <a:r>
              <a:rPr lang="cs-CZ" sz="1800" dirty="0" smtClean="0"/>
              <a:t>atributu </a:t>
            </a:r>
            <a:r>
              <a:rPr lang="en-US" sz="1800" dirty="0" smtClean="0"/>
              <a:t>ŷ</a:t>
            </a:r>
            <a:r>
              <a:rPr lang="cs-CZ" sz="1800" dirty="0" smtClean="0"/>
              <a:t>: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 </a:t>
            </a:r>
          </a:p>
          <a:p>
            <a:pPr marL="0" indent="0" algn="ctr">
              <a:buNone/>
            </a:pPr>
            <a:r>
              <a:rPr lang="en-US" sz="1800" dirty="0"/>
              <a:t>ŷ = </a:t>
            </a:r>
            <a:r>
              <a:rPr lang="cs-CZ" sz="1800" dirty="0"/>
              <a:t>f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b="1" dirty="0"/>
              <a:t>x</a:t>
            </a:r>
            <a:r>
              <a:rPr lang="en-US" sz="1800" dirty="0"/>
              <a:t>).</a:t>
            </a:r>
            <a:endParaRPr lang="cs-CZ" sz="1800" dirty="0"/>
          </a:p>
          <a:p>
            <a:pPr marL="0" indent="0" algn="ctr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600" dirty="0"/>
              <a:t>Odvozená hodnota </a:t>
            </a:r>
            <a:r>
              <a:rPr lang="cs-CZ" sz="1600" i="1" dirty="0"/>
              <a:t>ŷ</a:t>
            </a:r>
            <a:r>
              <a:rPr lang="cs-CZ" sz="1600" dirty="0"/>
              <a:t> se pro objekty z trénovacích dat </a:t>
            </a:r>
            <a:r>
              <a:rPr lang="cs-CZ" sz="1600" b="1" dirty="0"/>
              <a:t>může lišit </a:t>
            </a:r>
            <a:r>
              <a:rPr lang="cs-CZ" sz="1600" dirty="0"/>
              <a:t>od skutečné hodnoty </a:t>
            </a:r>
            <a:r>
              <a:rPr lang="cs-CZ" sz="1600" i="1" dirty="0"/>
              <a:t>y</a:t>
            </a:r>
            <a:r>
              <a:rPr lang="cs-CZ" sz="1600" dirty="0"/>
              <a:t>. Můžeme tedy pro každý objekt </a:t>
            </a:r>
            <a:r>
              <a:rPr lang="cs-CZ" sz="1600" b="1" dirty="0" err="1"/>
              <a:t>o</a:t>
            </a:r>
            <a:r>
              <a:rPr lang="cs-CZ" sz="1600" baseline="-25000" dirty="0" err="1"/>
              <a:t>i</a:t>
            </a:r>
            <a:r>
              <a:rPr lang="cs-CZ" sz="1600" dirty="0"/>
              <a:t> ∈ D</a:t>
            </a:r>
            <a:r>
              <a:rPr lang="cs-CZ" sz="1600" baseline="-25000" dirty="0"/>
              <a:t>TR</a:t>
            </a:r>
            <a:r>
              <a:rPr lang="cs-CZ" sz="1600" dirty="0"/>
              <a:t> vyčíslit </a:t>
            </a:r>
            <a:r>
              <a:rPr lang="cs-CZ" sz="1600" i="1" dirty="0"/>
              <a:t>chybu klasifikace </a:t>
            </a:r>
            <a:r>
              <a:rPr lang="cs-CZ" sz="1600" dirty="0" err="1" smtClean="0"/>
              <a:t>Q</a:t>
            </a:r>
            <a:r>
              <a:rPr lang="cs-CZ" sz="1600" baseline="-25000" dirty="0" err="1" smtClean="0"/>
              <a:t>f</a:t>
            </a:r>
            <a:r>
              <a:rPr lang="cs-CZ" sz="1600" dirty="0" smtClean="0"/>
              <a:t>(</a:t>
            </a:r>
            <a:r>
              <a:rPr lang="cs-CZ" sz="1600" b="1" dirty="0" err="1" smtClean="0"/>
              <a:t>o</a:t>
            </a:r>
            <a:r>
              <a:rPr lang="cs-CZ" sz="1600" baseline="-25000" dirty="0" err="1" smtClean="0"/>
              <a:t>i</a:t>
            </a:r>
            <a:r>
              <a:rPr lang="cs-CZ" sz="1600" dirty="0"/>
              <a:t>, </a:t>
            </a:r>
            <a:r>
              <a:rPr lang="cs-CZ" sz="1600" dirty="0" err="1"/>
              <a:t>ŷ</a:t>
            </a:r>
            <a:r>
              <a:rPr lang="cs-CZ" sz="1600" baseline="-25000" dirty="0" err="1"/>
              <a:t>i</a:t>
            </a:r>
            <a:r>
              <a:rPr lang="cs-CZ" sz="1600" dirty="0" smtClean="0"/>
              <a:t>)</a:t>
            </a:r>
            <a:r>
              <a:rPr lang="cs-CZ" sz="1600" i="1" dirty="0" smtClean="0"/>
              <a:t>:</a:t>
            </a:r>
          </a:p>
          <a:p>
            <a:pPr marL="0" indent="0">
              <a:buNone/>
            </a:pPr>
            <a:r>
              <a:rPr lang="cs-CZ" sz="1600" dirty="0" smtClean="0"/>
              <a:t>V </a:t>
            </a:r>
            <a:r>
              <a:rPr lang="cs-CZ" sz="1600" dirty="0"/>
              <a:t>případě </a:t>
            </a:r>
            <a:r>
              <a:rPr lang="cs-CZ" sz="1600" b="1" dirty="0"/>
              <a:t>numerického </a:t>
            </a:r>
            <a:r>
              <a:rPr lang="cs-CZ" sz="1600" dirty="0"/>
              <a:t>atributu </a:t>
            </a:r>
            <a:r>
              <a:rPr lang="cs-CZ" sz="1600" i="1" dirty="0"/>
              <a:t>C</a:t>
            </a:r>
            <a:r>
              <a:rPr lang="cs-CZ" sz="1600" dirty="0"/>
              <a:t> může být touto chybou například čtverec rozdílu skutečné a odvozené hodnoty cílového atributu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dirty="0" err="1"/>
              <a:t>Q</a:t>
            </a:r>
            <a:r>
              <a:rPr lang="cs-CZ" sz="1600" baseline="-25000" dirty="0" err="1"/>
              <a:t>f</a:t>
            </a:r>
            <a:r>
              <a:rPr lang="cs-CZ" sz="1600" dirty="0"/>
              <a:t> (</a:t>
            </a:r>
            <a:r>
              <a:rPr lang="cs-CZ" sz="1600" b="1" dirty="0" err="1"/>
              <a:t>o</a:t>
            </a:r>
            <a:r>
              <a:rPr lang="cs-CZ" sz="1600" b="1" baseline="-25000" dirty="0" err="1"/>
              <a:t>i</a:t>
            </a:r>
            <a:r>
              <a:rPr lang="cs-CZ" sz="1600" dirty="0"/>
              <a:t>, </a:t>
            </a:r>
            <a:r>
              <a:rPr lang="cs-CZ" sz="1600" dirty="0" err="1"/>
              <a:t>ŷ</a:t>
            </a:r>
            <a:r>
              <a:rPr lang="cs-CZ" sz="1600" baseline="-25000" dirty="0" err="1"/>
              <a:t>i</a:t>
            </a:r>
            <a:r>
              <a:rPr lang="cs-CZ" sz="1600" dirty="0"/>
              <a:t>) = (</a:t>
            </a:r>
            <a:r>
              <a:rPr lang="cs-CZ" sz="1600" dirty="0" err="1"/>
              <a:t>y</a:t>
            </a:r>
            <a:r>
              <a:rPr lang="cs-CZ" sz="1600" baseline="-25000" dirty="0" err="1"/>
              <a:t>i</a:t>
            </a:r>
            <a:r>
              <a:rPr lang="cs-CZ" sz="1600" dirty="0"/>
              <a:t> - </a:t>
            </a:r>
            <a:r>
              <a:rPr lang="cs-CZ" sz="1600" dirty="0" err="1"/>
              <a:t>ŷ</a:t>
            </a:r>
            <a:r>
              <a:rPr lang="cs-CZ" sz="1600" baseline="-25000" dirty="0" err="1"/>
              <a:t>i</a:t>
            </a:r>
            <a:r>
              <a:rPr lang="cs-CZ" sz="1600" dirty="0"/>
              <a:t>)</a:t>
            </a:r>
            <a:r>
              <a:rPr lang="cs-CZ" sz="1600" baseline="30000" dirty="0"/>
              <a:t>2</a:t>
            </a:r>
            <a:r>
              <a:rPr lang="cs-CZ" sz="1600" dirty="0"/>
              <a:t>,</a:t>
            </a:r>
          </a:p>
          <a:p>
            <a:pPr marL="0" indent="0">
              <a:buNone/>
            </a:pPr>
            <a:r>
              <a:rPr lang="cs-CZ" sz="1600" dirty="0"/>
              <a:t>v případě </a:t>
            </a:r>
            <a:r>
              <a:rPr lang="cs-CZ" sz="1600" b="1" dirty="0"/>
              <a:t>kategoriálního</a:t>
            </a:r>
            <a:r>
              <a:rPr lang="cs-CZ" sz="1600" dirty="0"/>
              <a:t> atributu C může být touto chybou informace o tom že se odvozená a skutečná hodnota vzájemně liší,</a:t>
            </a:r>
          </a:p>
          <a:p>
            <a:pPr marL="0" indent="0">
              <a:buNone/>
            </a:pPr>
            <a:endParaRPr lang="cs-CZ" sz="16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Obecná definice strojového učení (s učitelem)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991" y="4051788"/>
            <a:ext cx="6338018" cy="788168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3517496" y="4098796"/>
            <a:ext cx="2134624" cy="6331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3517496" y="3384952"/>
            <a:ext cx="1859400" cy="4091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3959932" y="1638391"/>
            <a:ext cx="1152128" cy="4398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2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Chyba na trénovacích datech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18479" y="35078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Pro celou trénovací množinu </a:t>
            </a:r>
            <a:r>
              <a:rPr lang="cs-CZ" sz="2400" i="1" dirty="0"/>
              <a:t>DTR</a:t>
            </a:r>
            <a:r>
              <a:rPr lang="cs-CZ" sz="2400" dirty="0"/>
              <a:t> pak můžeme vyčíslit souhrnnou chybu </a:t>
            </a:r>
            <a:r>
              <a:rPr lang="cs-CZ" sz="2400" i="1" dirty="0" err="1"/>
              <a:t>Err</a:t>
            </a:r>
            <a:r>
              <a:rPr lang="cs-CZ" sz="2400" i="1" dirty="0"/>
              <a:t>(</a:t>
            </a:r>
            <a:r>
              <a:rPr lang="cs-CZ" sz="2400" i="1" dirty="0" err="1"/>
              <a:t>f,D</a:t>
            </a:r>
            <a:r>
              <a:rPr lang="cs-CZ" sz="2400" i="1" baseline="-25000" dirty="0" err="1"/>
              <a:t>TR</a:t>
            </a:r>
            <a:r>
              <a:rPr lang="cs-CZ" sz="2400" i="1" dirty="0"/>
              <a:t>),</a:t>
            </a:r>
            <a:r>
              <a:rPr lang="cs-CZ" sz="2400" dirty="0"/>
              <a:t> například jako střední chybu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Cílem učení je nalézt takové znalosti </a:t>
            </a:r>
            <a:r>
              <a:rPr lang="cs-CZ" sz="2400" i="1" dirty="0"/>
              <a:t>f*</a:t>
            </a:r>
            <a:r>
              <a:rPr lang="cs-CZ" sz="2400" dirty="0"/>
              <a:t>, které by minimalizovaly tuto chybu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b="1" dirty="0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57771"/>
              </p:ext>
            </p:extLst>
          </p:nvPr>
        </p:nvGraphicFramePr>
        <p:xfrm>
          <a:off x="3059832" y="2211710"/>
          <a:ext cx="2559754" cy="66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" r:id="rId4" imgW="1815312" imgH="444307" progId="Equation.2">
                  <p:embed/>
                </p:oleObj>
              </mc:Choice>
              <mc:Fallback>
                <p:oleObj r:id="rId4" imgW="1815312" imgH="444307" progId="Equation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211710"/>
                        <a:ext cx="2559754" cy="663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6"/>
          <a:srcRect l="39763" t="43000" r="31888" b="49300"/>
          <a:stretch/>
        </p:blipFill>
        <p:spPr>
          <a:xfrm>
            <a:off x="3067089" y="3934915"/>
            <a:ext cx="2689447" cy="41088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/>
          <a:srcRect l="62534" t="43000" r="33671" b="50365"/>
          <a:stretch/>
        </p:blipFill>
        <p:spPr>
          <a:xfrm>
            <a:off x="3635896" y="3949645"/>
            <a:ext cx="360040" cy="354033"/>
          </a:xfrm>
          <a:prstGeom prst="rect">
            <a:avLst/>
          </a:prstGeom>
        </p:spPr>
      </p:pic>
      <p:sp>
        <p:nvSpPr>
          <p:cNvPr id="11" name="Zaoblený obdélník 10"/>
          <p:cNvSpPr/>
          <p:nvPr/>
        </p:nvSpPr>
        <p:spPr>
          <a:xfrm>
            <a:off x="2915816" y="2220579"/>
            <a:ext cx="2840720" cy="6871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2915816" y="3836754"/>
            <a:ext cx="3024336" cy="6072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8E8D3D9F-B25E-4AE8-B8A4-E897C3A94A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320" y="2175552"/>
            <a:ext cx="1276528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2400" dirty="0"/>
              <a:t>Hledáme „pouze“ parametry modelu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000" b="1" dirty="0"/>
              <a:t>Příklad: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na základě hodnot funkce v konečném počtu bodů snažíme zrekonstruovat její obecnou podobu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Učení jako aproximace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7400" t="35300" r="27951" b="21300"/>
          <a:stretch/>
        </p:blipFill>
        <p:spPr>
          <a:xfrm>
            <a:off x="3131840" y="2355726"/>
            <a:ext cx="2880320" cy="202931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88850" y="4363328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dirty="0">
                <a:latin typeface="+mj-lt"/>
                <a:ea typeface="Times New Roman" panose="02020603050405020304" pitchFamily="18" charset="0"/>
              </a:rPr>
              <a:t>f(x) = q</a:t>
            </a:r>
            <a:r>
              <a:rPr lang="cs-CZ" baseline="-25000" dirty="0">
                <a:latin typeface="+mj-lt"/>
                <a:ea typeface="Times New Roman" panose="02020603050405020304" pitchFamily="18" charset="0"/>
              </a:rPr>
              <a:t>1</a:t>
            </a:r>
            <a:r>
              <a:rPr lang="cs-CZ" dirty="0">
                <a:latin typeface="+mj-lt"/>
                <a:ea typeface="Times New Roman" panose="02020603050405020304" pitchFamily="18" charset="0"/>
              </a:rPr>
              <a:t>x + q</a:t>
            </a:r>
            <a:r>
              <a:rPr lang="cs-CZ" baseline="-25000" dirty="0">
                <a:latin typeface="+mj-lt"/>
                <a:ea typeface="Times New Roman" panose="02020603050405020304" pitchFamily="18" charset="0"/>
              </a:rPr>
              <a:t>0</a:t>
            </a:r>
            <a:endParaRPr lang="cs-CZ" sz="11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2400" dirty="0"/>
              <a:t>Hledání minima celkové chyby    </a:t>
            </a:r>
          </a:p>
          <a:p>
            <a:pPr marL="0" indent="0" algn="ctr">
              <a:buNone/>
            </a:pPr>
            <a:r>
              <a:rPr lang="cs-CZ" sz="2400" dirty="0"/>
              <a:t>min </a:t>
            </a:r>
            <a:r>
              <a:rPr lang="cs-CZ" sz="2400" dirty="0">
                <a:sym typeface="Symbol" panose="05050102010706020507" pitchFamily="18" charset="2"/>
              </a:rPr>
              <a:t></a:t>
            </a:r>
            <a:r>
              <a:rPr lang="cs-CZ" sz="2400" baseline="-25000" dirty="0"/>
              <a:t>i  </a:t>
            </a:r>
            <a:r>
              <a:rPr lang="cs-CZ" sz="2400" dirty="0"/>
              <a:t>(</a:t>
            </a:r>
            <a:r>
              <a:rPr lang="cs-CZ" sz="2400" dirty="0" err="1"/>
              <a:t>y</a:t>
            </a:r>
            <a:r>
              <a:rPr lang="cs-CZ" sz="2400" baseline="-25000" dirty="0" err="1"/>
              <a:t>i</a:t>
            </a:r>
            <a:r>
              <a:rPr lang="cs-CZ" sz="2400" dirty="0"/>
              <a:t> - f(</a:t>
            </a:r>
            <a:r>
              <a:rPr lang="cs-CZ" sz="2400" dirty="0" err="1"/>
              <a:t>x</a:t>
            </a:r>
            <a:r>
              <a:rPr lang="cs-CZ" sz="2400" baseline="-25000" dirty="0" err="1"/>
              <a:t>i</a:t>
            </a:r>
            <a:r>
              <a:rPr lang="cs-CZ" sz="2400" dirty="0"/>
              <a:t>)) </a:t>
            </a:r>
            <a:r>
              <a:rPr lang="cs-CZ" sz="2400" baseline="30000" dirty="0"/>
              <a:t>2 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 </a:t>
            </a:r>
          </a:p>
          <a:p>
            <a:pPr marL="0" indent="0">
              <a:buNone/>
            </a:pPr>
            <a:r>
              <a:rPr lang="cs-CZ" sz="2400" dirty="0"/>
              <a:t>se převádí na řešení rovnice</a:t>
            </a:r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Metoda nejmenších čtverců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1415" t="40321" r="40277" b="42829"/>
          <a:stretch/>
        </p:blipFill>
        <p:spPr>
          <a:xfrm>
            <a:off x="3131840" y="3651870"/>
            <a:ext cx="2592288" cy="64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704856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2400" dirty="0"/>
              <a:t>1) </a:t>
            </a:r>
            <a:r>
              <a:rPr lang="cs-CZ" sz="2400" b="1" dirty="0"/>
              <a:t>analytické</a:t>
            </a:r>
            <a:r>
              <a:rPr lang="cs-CZ" sz="2400" dirty="0"/>
              <a:t> (známe typ funkce)</a:t>
            </a:r>
          </a:p>
          <a:p>
            <a:pPr marL="0" indent="0">
              <a:buNone/>
            </a:pPr>
            <a:r>
              <a:rPr lang="cs-CZ" sz="2400" dirty="0"/>
              <a:t>	řešení soustavy rovnic pro parametry funkce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cs-CZ" sz="2400" dirty="0"/>
              <a:t>2) </a:t>
            </a:r>
            <a:r>
              <a:rPr lang="cs-CZ" sz="2400" b="1" dirty="0"/>
              <a:t>numerické</a:t>
            </a:r>
            <a:r>
              <a:rPr lang="cs-CZ" sz="2400" dirty="0"/>
              <a:t> (neznáme typ funkce)   </a:t>
            </a:r>
          </a:p>
          <a:p>
            <a:pPr marL="0" indent="0">
              <a:buNone/>
            </a:pPr>
            <a:r>
              <a:rPr lang="cs-CZ" sz="2400" dirty="0"/>
              <a:t>	gradientní metody</a:t>
            </a:r>
            <a:endParaRPr lang="cs-CZ" sz="2400" b="1" dirty="0"/>
          </a:p>
          <a:p>
            <a:pPr marL="0" indent="0">
              <a:buNone/>
            </a:pPr>
            <a:r>
              <a:rPr lang="cs-CZ" sz="2000" b="1" dirty="0"/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/>
              <a:t>Řešení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8894" t="45100" r="53150" b="29000"/>
          <a:stretch/>
        </p:blipFill>
        <p:spPr>
          <a:xfrm>
            <a:off x="6839744" y="1779735"/>
            <a:ext cx="2304256" cy="120081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16282" y="2612400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ea typeface="Times New Roman" panose="02020603050405020304" pitchFamily="18" charset="0"/>
              </a:rPr>
              <a:t>f(x) = q</a:t>
            </a:r>
            <a:r>
              <a:rPr lang="cs-CZ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1</a:t>
            </a:r>
            <a:r>
              <a:rPr lang="cs-CZ" dirty="0">
                <a:solidFill>
                  <a:srgbClr val="000000"/>
                </a:solidFill>
                <a:ea typeface="Times New Roman" panose="02020603050405020304" pitchFamily="18" charset="0"/>
              </a:rPr>
              <a:t>x + q</a:t>
            </a:r>
            <a:r>
              <a:rPr lang="cs-CZ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0</a:t>
            </a:r>
            <a:endParaRPr lang="cs-CZ" sz="11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18106" t="35300" r="42125" b="43700"/>
          <a:stretch/>
        </p:blipFill>
        <p:spPr>
          <a:xfrm>
            <a:off x="1920675" y="1668666"/>
            <a:ext cx="4790594" cy="1422948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1840896" y="235572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6551608" y="232436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37411" y="2243068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min </a:t>
            </a:r>
            <a:r>
              <a:rPr lang="cs-CZ" dirty="0">
                <a:sym typeface="Symbol" panose="05050102010706020507" pitchFamily="18" charset="2"/>
              </a:rPr>
              <a:t></a:t>
            </a:r>
            <a:r>
              <a:rPr lang="cs-CZ" baseline="-25000" dirty="0"/>
              <a:t>i  </a:t>
            </a:r>
            <a:r>
              <a:rPr lang="cs-CZ" dirty="0"/>
              <a:t>(</a:t>
            </a:r>
            <a:r>
              <a:rPr lang="cs-CZ" dirty="0" err="1"/>
              <a:t>y</a:t>
            </a:r>
            <a:r>
              <a:rPr lang="cs-CZ" baseline="-25000" dirty="0" err="1"/>
              <a:t>i</a:t>
            </a:r>
            <a:r>
              <a:rPr lang="cs-CZ" dirty="0"/>
              <a:t> - f(</a:t>
            </a:r>
            <a:r>
              <a:rPr lang="cs-CZ" dirty="0" err="1"/>
              <a:t>x</a:t>
            </a:r>
            <a:r>
              <a:rPr lang="cs-CZ" baseline="-25000" dirty="0" err="1"/>
              <a:t>i</a:t>
            </a:r>
            <a:r>
              <a:rPr lang="cs-CZ" dirty="0"/>
              <a:t>)) </a:t>
            </a:r>
            <a:r>
              <a:rPr lang="cs-CZ" baseline="30000" dirty="0"/>
              <a:t>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8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/>
              <a:t>Gradientní metody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5825" t="21301" r="22831" b="28300"/>
          <a:stretch/>
        </p:blipFill>
        <p:spPr>
          <a:xfrm>
            <a:off x="0" y="917389"/>
            <a:ext cx="5250583" cy="36004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39434B7-D501-4234-AA86-9949CB6E5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458" y="1516263"/>
            <a:ext cx="3744416" cy="233402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882D260-26FA-43DE-A79C-19512E32F452}"/>
              </a:ext>
            </a:extLst>
          </p:cNvPr>
          <p:cNvSpPr txBox="1"/>
          <p:nvPr/>
        </p:nvSpPr>
        <p:spPr>
          <a:xfrm>
            <a:off x="5148064" y="1331597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0000"/>
                </a:solidFill>
              </a:rPr>
              <a:t>Err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88272E5-C798-4BDC-9027-79DC7F8433C6}"/>
              </a:ext>
            </a:extLst>
          </p:cNvPr>
          <p:cNvSpPr txBox="1"/>
          <p:nvPr/>
        </p:nvSpPr>
        <p:spPr>
          <a:xfrm>
            <a:off x="6804248" y="3435846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q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5CA5698-1027-4CBD-8564-2AA835D4BEDB}"/>
              </a:ext>
            </a:extLst>
          </p:cNvPr>
          <p:cNvSpPr txBox="1"/>
          <p:nvPr/>
        </p:nvSpPr>
        <p:spPr>
          <a:xfrm>
            <a:off x="8686838" y="341542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0384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Problém uváznutí v lokálním minimu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4578" name="Picture 2" descr="ml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9"/>
          <a:stretch>
            <a:fillRect/>
          </a:stretch>
        </p:blipFill>
        <p:spPr bwMode="auto">
          <a:xfrm>
            <a:off x="346429" y="771352"/>
            <a:ext cx="363967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86" y="-92546"/>
            <a:ext cx="4243314" cy="374826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030EAF8-DC2B-48DD-932C-4CD82D211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215" y="3943747"/>
            <a:ext cx="1276528" cy="98121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2D6F186-6C1F-422A-908C-61671C721C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647603"/>
            <a:ext cx="3639677" cy="24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přednášky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Co je to učení</a:t>
            </a:r>
          </a:p>
          <a:p>
            <a:r>
              <a:rPr lang="cs-CZ" sz="2000" dirty="0" smtClean="0"/>
              <a:t>Co </a:t>
            </a:r>
            <a:r>
              <a:rPr lang="cs-CZ" sz="2000" dirty="0"/>
              <a:t>je to </a:t>
            </a:r>
            <a:r>
              <a:rPr lang="cs-CZ" sz="2000" dirty="0" smtClean="0"/>
              <a:t>strojové </a:t>
            </a:r>
            <a:r>
              <a:rPr lang="cs-CZ" sz="2000" dirty="0"/>
              <a:t>učení</a:t>
            </a:r>
          </a:p>
          <a:p>
            <a:r>
              <a:rPr lang="cs-CZ" sz="2000" dirty="0" smtClean="0"/>
              <a:t>Metody </a:t>
            </a:r>
            <a:r>
              <a:rPr lang="cs-CZ" sz="2000" dirty="0"/>
              <a:t>učení</a:t>
            </a:r>
          </a:p>
          <a:p>
            <a:r>
              <a:rPr lang="cs-CZ" sz="2000" dirty="0" smtClean="0"/>
              <a:t>Učení </a:t>
            </a:r>
            <a:r>
              <a:rPr lang="cs-CZ" sz="2000" dirty="0"/>
              <a:t>jako aproximace</a:t>
            </a:r>
          </a:p>
        </p:txBody>
      </p:sp>
      <p:pic>
        <p:nvPicPr>
          <p:cNvPr id="4" name="Obrázek 3" descr="mineiro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0072" y="1347614"/>
            <a:ext cx="201622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60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199568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67744" y="3723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1200" dirty="0"/>
              <a:t>Některé snímky převzaty od:</a:t>
            </a:r>
          </a:p>
          <a:p>
            <a:pPr algn="ctr">
              <a:lnSpc>
                <a:spcPct val="150000"/>
              </a:lnSpc>
            </a:pPr>
            <a:r>
              <a:rPr lang="nn-NO" altLang="cs-CZ" sz="1200" dirty="0"/>
              <a:t>prof. Ing. Petr Berka, CSc.</a:t>
            </a:r>
            <a:r>
              <a:rPr lang="cs-CZ" altLang="cs-CZ" sz="1200" dirty="0"/>
              <a:t> </a:t>
            </a:r>
            <a:r>
              <a:rPr lang="cs-CZ" altLang="cs-CZ" sz="1200" dirty="0">
                <a:hlinkClick r:id="rId2"/>
              </a:rPr>
              <a:t>berka@vse.cz</a:t>
            </a: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učení zapamatováním (</a:t>
            </a:r>
            <a:r>
              <a:rPr lang="cs-CZ" sz="2000" dirty="0" err="1"/>
              <a:t>rote</a:t>
            </a:r>
            <a:r>
              <a:rPr lang="cs-CZ" sz="2000" dirty="0"/>
              <a:t> </a:t>
            </a:r>
            <a:r>
              <a:rPr lang="cs-CZ" sz="2000" dirty="0" err="1"/>
              <a:t>learning</a:t>
            </a:r>
            <a:r>
              <a:rPr lang="cs-CZ" sz="2000" dirty="0"/>
              <a:t> neboli biflování), 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učení se z instrukcí (</a:t>
            </a:r>
            <a:r>
              <a:rPr lang="cs-CZ" sz="2000" dirty="0" err="1"/>
              <a:t>learning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instruction</a:t>
            </a:r>
            <a:r>
              <a:rPr lang="cs-CZ" sz="2000" dirty="0"/>
              <a:t>, </a:t>
            </a:r>
            <a:r>
              <a:rPr lang="cs-CZ" sz="2000" dirty="0" err="1"/>
              <a:t>learning</a:t>
            </a:r>
            <a:r>
              <a:rPr lang="cs-CZ" sz="2000" dirty="0"/>
              <a:t> by </a:t>
            </a:r>
            <a:r>
              <a:rPr lang="cs-CZ" sz="2000" dirty="0" err="1"/>
              <a:t>being</a:t>
            </a:r>
            <a:r>
              <a:rPr lang="cs-CZ" sz="2000" dirty="0"/>
              <a:t> </a:t>
            </a:r>
            <a:r>
              <a:rPr lang="cs-CZ" sz="2000" dirty="0" err="1"/>
              <a:t>told</a:t>
            </a:r>
            <a:r>
              <a:rPr lang="cs-CZ" sz="2000" dirty="0"/>
              <a:t>), 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učení se z analogie (</a:t>
            </a:r>
            <a:r>
              <a:rPr lang="cs-CZ" sz="2000" dirty="0" err="1"/>
              <a:t>learning</a:t>
            </a:r>
            <a:r>
              <a:rPr lang="cs-CZ" sz="2000" dirty="0"/>
              <a:t> by analogy, instance-</a:t>
            </a:r>
            <a:r>
              <a:rPr lang="cs-CZ" sz="2000" dirty="0" err="1"/>
              <a:t>based</a:t>
            </a:r>
            <a:r>
              <a:rPr lang="cs-CZ" sz="2000" dirty="0"/>
              <a:t> </a:t>
            </a:r>
            <a:r>
              <a:rPr lang="cs-CZ" sz="2000" dirty="0" err="1"/>
              <a:t>learning</a:t>
            </a:r>
            <a:r>
              <a:rPr lang="cs-CZ" sz="2000" dirty="0"/>
              <a:t>, </a:t>
            </a:r>
            <a:r>
              <a:rPr lang="cs-CZ" sz="2000" dirty="0" err="1"/>
              <a:t>lazy</a:t>
            </a:r>
            <a:r>
              <a:rPr lang="cs-CZ" sz="2000" dirty="0"/>
              <a:t> </a:t>
            </a:r>
            <a:r>
              <a:rPr lang="cs-CZ" sz="2000" dirty="0" err="1"/>
              <a:t>learning</a:t>
            </a:r>
            <a:r>
              <a:rPr lang="cs-CZ" sz="2000" dirty="0"/>
              <a:t>),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učení na základě vysvětlení (</a:t>
            </a:r>
            <a:r>
              <a:rPr lang="cs-CZ" sz="2000" dirty="0" err="1"/>
              <a:t>explanation-based</a:t>
            </a:r>
            <a:r>
              <a:rPr lang="cs-CZ" sz="2000" dirty="0"/>
              <a:t> </a:t>
            </a:r>
            <a:r>
              <a:rPr lang="cs-CZ" sz="2000" dirty="0" err="1"/>
              <a:t>learning</a:t>
            </a:r>
            <a:r>
              <a:rPr lang="cs-CZ" sz="2000" dirty="0"/>
              <a:t>), 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učení se z příkladů (</a:t>
            </a:r>
            <a:r>
              <a:rPr lang="cs-CZ" sz="2000" dirty="0" err="1"/>
              <a:t>learning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examples</a:t>
            </a:r>
            <a:r>
              <a:rPr lang="cs-CZ" sz="2000" dirty="0"/>
              <a:t>), 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učení se z pozorování a objevováním (</a:t>
            </a:r>
            <a:r>
              <a:rPr lang="cs-CZ" sz="2000" dirty="0" err="1"/>
              <a:t>learning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observation</a:t>
            </a:r>
            <a:r>
              <a:rPr lang="cs-CZ" sz="2000" dirty="0"/>
              <a:t> and </a:t>
            </a:r>
            <a:r>
              <a:rPr lang="cs-CZ" sz="2000" dirty="0" err="1"/>
              <a:t>discovery</a:t>
            </a:r>
            <a:r>
              <a:rPr lang="cs-CZ" sz="2000" dirty="0"/>
              <a:t>),</a:t>
            </a: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učení (dle vynaloženého úsilí)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7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 empirického učení z dat – 4.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2800" dirty="0"/>
              <a:t>Příklady rozděleny do 2 (někdy 3) množin:</a:t>
            </a:r>
            <a:endParaRPr lang="cs-CZ" sz="1200" dirty="0"/>
          </a:p>
          <a:p>
            <a:pPr lvl="1"/>
            <a:r>
              <a:rPr lang="cs-CZ" sz="2400" b="1" dirty="0"/>
              <a:t>trénovací data</a:t>
            </a:r>
            <a:r>
              <a:rPr lang="cs-CZ" sz="2400" dirty="0"/>
              <a:t> pro vytvoření modelu</a:t>
            </a:r>
            <a:endParaRPr lang="cs-CZ" sz="1100" dirty="0"/>
          </a:p>
          <a:p>
            <a:pPr lvl="1"/>
            <a:r>
              <a:rPr lang="cs-CZ" sz="2400" dirty="0"/>
              <a:t>(</a:t>
            </a:r>
            <a:r>
              <a:rPr lang="cs-CZ" sz="2400" b="1" dirty="0"/>
              <a:t>validační data</a:t>
            </a:r>
            <a:r>
              <a:rPr lang="cs-CZ" sz="2400" dirty="0"/>
              <a:t> pro doladění parametrů)</a:t>
            </a:r>
            <a:endParaRPr lang="cs-CZ" sz="1100" dirty="0"/>
          </a:p>
          <a:p>
            <a:pPr lvl="1"/>
            <a:r>
              <a:rPr lang="cs-CZ" sz="2400" b="1" dirty="0"/>
              <a:t>testovací data</a:t>
            </a:r>
            <a:r>
              <a:rPr lang="cs-CZ" sz="2400" dirty="0"/>
              <a:t> pro otestování </a:t>
            </a:r>
            <a:r>
              <a:rPr lang="cs-CZ" sz="2400" dirty="0" smtClean="0"/>
              <a:t>modelu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633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/>
            <a:r>
              <a:rPr lang="cs-CZ" sz="2800" b="1" dirty="0"/>
              <a:t>empirické</a:t>
            </a:r>
            <a:r>
              <a:rPr lang="cs-CZ" sz="2800" dirty="0"/>
              <a:t> – vychází se z velkého množství příkladů a žádných (nebo jen mála) počátečních znalostí</a:t>
            </a:r>
          </a:p>
          <a:p>
            <a:pPr lvl="0"/>
            <a:r>
              <a:rPr lang="cs-CZ" sz="2800" b="1" dirty="0"/>
              <a:t>analytické</a:t>
            </a:r>
            <a:r>
              <a:rPr lang="cs-CZ" sz="2800" dirty="0"/>
              <a:t> – vychází se z velkého množství počátečních znalostí a jen několika (ilustračních) příkladů </a:t>
            </a:r>
            <a:endParaRPr lang="cs-CZ" sz="24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Formy 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Učení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/>
              <a:t>Je přirozenou charakteristikou živých organismů nezbytnou pro jejich přežití a </a:t>
            </a:r>
            <a:r>
              <a:rPr lang="cs-CZ" sz="2400" b="1" dirty="0" smtClean="0"/>
              <a:t>vývoj (oheň, …)</a:t>
            </a:r>
          </a:p>
          <a:p>
            <a:r>
              <a:rPr lang="cs-CZ" sz="2400" b="1" dirty="0" smtClean="0"/>
              <a:t>Schopnost učit se bývá často považováno za definici inteligence</a:t>
            </a:r>
          </a:p>
          <a:p>
            <a:r>
              <a:rPr lang="cs-CZ" sz="2400" b="1" dirty="0" smtClean="0"/>
              <a:t>Snaha vybavit touto schopností i stroje</a:t>
            </a:r>
          </a:p>
          <a:p>
            <a:r>
              <a:rPr lang="cs-CZ" sz="2400" b="1" dirty="0" smtClean="0"/>
              <a:t>Často bez toho nelze problém ani řešit (vidění, porozumění textu)</a:t>
            </a:r>
          </a:p>
          <a:p>
            <a:r>
              <a:rPr lang="cs-CZ" sz="2400" b="1" dirty="0" smtClean="0"/>
              <a:t>Prvky učení lze nalézt v: explorační analýza dat (statistika), rozpoznávání obrazů nebo strojové učení (AI), adaptivní a učící se systémy (kybernetika)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6100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2400" dirty="0" err="1"/>
              <a:t>Things</a:t>
            </a:r>
            <a:r>
              <a:rPr lang="cs-CZ" sz="2400" dirty="0"/>
              <a:t> </a:t>
            </a:r>
            <a:r>
              <a:rPr lang="cs-CZ" sz="2400" dirty="0" err="1"/>
              <a:t>learn</a:t>
            </a:r>
            <a:r>
              <a:rPr lang="cs-CZ" sz="2400" dirty="0"/>
              <a:t> </a:t>
            </a:r>
            <a:r>
              <a:rPr lang="cs-CZ" sz="2400" dirty="0" err="1"/>
              <a:t>when</a:t>
            </a:r>
            <a:r>
              <a:rPr lang="cs-CZ" sz="2400" dirty="0"/>
              <a:t> </a:t>
            </a:r>
            <a:r>
              <a:rPr lang="cs-CZ" sz="2400" dirty="0" err="1"/>
              <a:t>they</a:t>
            </a:r>
            <a:r>
              <a:rPr lang="cs-CZ" sz="2400" dirty="0"/>
              <a:t> </a:t>
            </a:r>
            <a:r>
              <a:rPr lang="cs-CZ" sz="2400" dirty="0" err="1"/>
              <a:t>change</a:t>
            </a:r>
            <a:r>
              <a:rPr lang="cs-CZ" sz="2400" dirty="0"/>
              <a:t> </a:t>
            </a:r>
            <a:r>
              <a:rPr lang="cs-CZ" sz="2400" dirty="0" err="1"/>
              <a:t>their</a:t>
            </a:r>
            <a:r>
              <a:rPr lang="cs-CZ" sz="2400" dirty="0"/>
              <a:t> </a:t>
            </a:r>
            <a:r>
              <a:rPr lang="cs-CZ" sz="2400" dirty="0" err="1"/>
              <a:t>behavior</a:t>
            </a:r>
            <a:r>
              <a:rPr lang="cs-CZ" sz="2400" dirty="0"/>
              <a:t> in a </a:t>
            </a:r>
            <a:r>
              <a:rPr lang="cs-CZ" sz="2400" dirty="0" err="1"/>
              <a:t>way</a:t>
            </a:r>
            <a:r>
              <a:rPr lang="cs-CZ" sz="2400" dirty="0"/>
              <a:t> </a:t>
            </a:r>
            <a:r>
              <a:rPr lang="cs-CZ" sz="2400" dirty="0" err="1"/>
              <a:t>that</a:t>
            </a:r>
            <a:r>
              <a:rPr lang="cs-CZ" sz="2400" dirty="0"/>
              <a:t> </a:t>
            </a:r>
            <a:r>
              <a:rPr lang="cs-CZ" sz="2400" dirty="0" err="1"/>
              <a:t>makes</a:t>
            </a:r>
            <a:r>
              <a:rPr lang="cs-CZ" sz="2400" dirty="0"/>
              <a:t> </a:t>
            </a:r>
            <a:r>
              <a:rPr lang="cs-CZ" sz="2400" dirty="0" err="1"/>
              <a:t>them</a:t>
            </a:r>
            <a:r>
              <a:rPr lang="cs-CZ" sz="2400" dirty="0"/>
              <a:t> </a:t>
            </a:r>
            <a:r>
              <a:rPr lang="cs-CZ" sz="2400" dirty="0" err="1"/>
              <a:t>perform</a:t>
            </a:r>
            <a:r>
              <a:rPr lang="cs-CZ" sz="2400" dirty="0"/>
              <a:t> </a:t>
            </a:r>
            <a:r>
              <a:rPr lang="cs-CZ" sz="2400" dirty="0" err="1"/>
              <a:t>better</a:t>
            </a:r>
            <a:r>
              <a:rPr lang="cs-CZ" sz="2400" dirty="0"/>
              <a:t> in a </a:t>
            </a:r>
            <a:r>
              <a:rPr lang="cs-CZ" sz="2400" dirty="0" err="1"/>
              <a:t>future</a:t>
            </a:r>
            <a:r>
              <a:rPr lang="cs-CZ" sz="2400" dirty="0"/>
              <a:t>. </a:t>
            </a:r>
          </a:p>
          <a:p>
            <a:pPr marL="0" indent="0" algn="r">
              <a:buNone/>
            </a:pPr>
            <a:r>
              <a:rPr lang="cs-CZ" sz="2400" dirty="0"/>
              <a:t>(</a:t>
            </a:r>
            <a:r>
              <a:rPr lang="cs-CZ" sz="2400" dirty="0" err="1"/>
              <a:t>Witten</a:t>
            </a:r>
            <a:r>
              <a:rPr lang="cs-CZ" sz="2400" dirty="0"/>
              <a:t>, Frank, 1999</a:t>
            </a:r>
            <a:r>
              <a:rPr lang="cs-CZ" sz="2400" dirty="0" smtClean="0"/>
              <a:t>)</a:t>
            </a:r>
            <a:endParaRPr lang="en-US" sz="2400" dirty="0" smtClean="0"/>
          </a:p>
          <a:p>
            <a:pPr marL="0" indent="0" algn="r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field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machine</a:t>
            </a:r>
            <a:r>
              <a:rPr lang="cs-CZ" sz="2400" dirty="0"/>
              <a:t> </a:t>
            </a:r>
            <a:r>
              <a:rPr lang="cs-CZ" sz="2400" dirty="0" err="1"/>
              <a:t>learning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concerned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question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how</a:t>
            </a:r>
            <a:r>
              <a:rPr lang="cs-CZ" sz="2400" dirty="0"/>
              <a:t> to </a:t>
            </a:r>
            <a:r>
              <a:rPr lang="cs-CZ" sz="2400" dirty="0" err="1"/>
              <a:t>construct</a:t>
            </a:r>
            <a:r>
              <a:rPr lang="cs-CZ" sz="2400" dirty="0"/>
              <a:t> </a:t>
            </a:r>
            <a:r>
              <a:rPr lang="cs-CZ" sz="2400" dirty="0" err="1"/>
              <a:t>computer</a:t>
            </a:r>
            <a:r>
              <a:rPr lang="cs-CZ" sz="2400" dirty="0"/>
              <a:t> </a:t>
            </a:r>
            <a:r>
              <a:rPr lang="cs-CZ" sz="2400" dirty="0" err="1"/>
              <a:t>programs</a:t>
            </a:r>
            <a:r>
              <a:rPr lang="cs-CZ" sz="2400" dirty="0"/>
              <a:t> </a:t>
            </a:r>
            <a:r>
              <a:rPr lang="cs-CZ" sz="2400" dirty="0" err="1"/>
              <a:t>that</a:t>
            </a:r>
            <a:r>
              <a:rPr lang="cs-CZ" sz="2400" dirty="0"/>
              <a:t> </a:t>
            </a:r>
            <a:r>
              <a:rPr lang="cs-CZ" sz="2400" dirty="0" err="1"/>
              <a:t>automatically</a:t>
            </a:r>
            <a:r>
              <a:rPr lang="cs-CZ" sz="2400" dirty="0"/>
              <a:t> </a:t>
            </a:r>
            <a:r>
              <a:rPr lang="cs-CZ" sz="2400" dirty="0" err="1"/>
              <a:t>improve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experience</a:t>
            </a:r>
            <a:r>
              <a:rPr lang="cs-CZ" sz="2400" dirty="0"/>
              <a:t>.</a:t>
            </a:r>
          </a:p>
          <a:p>
            <a:pPr marL="0" indent="0" algn="r">
              <a:buNone/>
            </a:pPr>
            <a:r>
              <a:rPr lang="cs-CZ" sz="2400" dirty="0"/>
              <a:t>(</a:t>
            </a:r>
            <a:r>
              <a:rPr lang="cs-CZ" sz="2400" dirty="0" err="1"/>
              <a:t>Mitchell</a:t>
            </a:r>
            <a:r>
              <a:rPr lang="cs-CZ" sz="2400" dirty="0"/>
              <a:t>, 1997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en-US" b="1" dirty="0" smtClean="0"/>
              <a:t>U</a:t>
            </a:r>
            <a:r>
              <a:rPr lang="cs-CZ" b="1" dirty="0" err="1" smtClean="0"/>
              <a:t>čení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Obecné schéma učícího se systému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1100" t="22700" r="7082" b="26200"/>
          <a:stretch/>
        </p:blipFill>
        <p:spPr>
          <a:xfrm>
            <a:off x="467544" y="1059582"/>
            <a:ext cx="7632848" cy="354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4464496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/>
            <a:r>
              <a:rPr lang="cs-CZ" sz="2000" b="1" dirty="0"/>
              <a:t>statistické metody</a:t>
            </a:r>
            <a:r>
              <a:rPr lang="cs-CZ" sz="2000" dirty="0"/>
              <a:t> – kontingenční tabulky, regresní </a:t>
            </a:r>
            <a:r>
              <a:rPr lang="cs-CZ" sz="2000" dirty="0" smtClean="0"/>
              <a:t>metody, </a:t>
            </a:r>
            <a:r>
              <a:rPr lang="cs-CZ" sz="2000" dirty="0"/>
              <a:t>shluková </a:t>
            </a:r>
            <a:r>
              <a:rPr lang="cs-CZ" sz="2000" dirty="0" smtClean="0"/>
              <a:t>analýza</a:t>
            </a:r>
            <a:endParaRPr lang="cs-CZ" sz="2000" dirty="0"/>
          </a:p>
          <a:p>
            <a:pPr lvl="0"/>
            <a:r>
              <a:rPr lang="cs-CZ" sz="2000" b="1" dirty="0"/>
              <a:t>symbolické metody umělé inteligence</a:t>
            </a:r>
            <a:r>
              <a:rPr lang="cs-CZ" sz="2000" dirty="0"/>
              <a:t> - rozhodovací stromy a </a:t>
            </a:r>
            <a:r>
              <a:rPr lang="cs-CZ" sz="2000" dirty="0" smtClean="0"/>
              <a:t>pravidla</a:t>
            </a:r>
            <a:endParaRPr lang="en-US" sz="2000" dirty="0" smtClean="0"/>
          </a:p>
          <a:p>
            <a:pPr lvl="0"/>
            <a:r>
              <a:rPr lang="cs-CZ" sz="2000" b="1" dirty="0" err="1" smtClean="0"/>
              <a:t>subsymbolické</a:t>
            </a:r>
            <a:r>
              <a:rPr lang="cs-CZ" sz="2000" b="1" dirty="0" smtClean="0"/>
              <a:t> </a:t>
            </a:r>
            <a:r>
              <a:rPr lang="cs-CZ" sz="2000" b="1" dirty="0"/>
              <a:t>metody umělé inteligence</a:t>
            </a:r>
            <a:r>
              <a:rPr lang="cs-CZ" sz="2000" dirty="0"/>
              <a:t> - neuronové sítě, bayesovské sítě nebo genetické algoritmy.</a:t>
            </a: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učení – principy pro získávání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0812"/>
            <a:ext cx="4296592" cy="291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lvl="0" indent="0">
              <a:buNone/>
            </a:pPr>
            <a:r>
              <a:rPr lang="cs-CZ" sz="2400" dirty="0"/>
              <a:t>Může mít podobu: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/>
              <a:t>příkladů zařazených do tříd (</a:t>
            </a:r>
            <a:r>
              <a:rPr lang="cs-CZ" sz="2400" b="1" dirty="0"/>
              <a:t>učení s učitelem - </a:t>
            </a:r>
            <a:r>
              <a:rPr lang="cs-CZ" sz="2400" b="1" dirty="0" err="1"/>
              <a:t>supervised</a:t>
            </a:r>
            <a:r>
              <a:rPr lang="cs-CZ" sz="2400" b="1" dirty="0"/>
              <a:t> </a:t>
            </a:r>
            <a:r>
              <a:rPr lang="cs-CZ" sz="2400" b="1" dirty="0" err="1"/>
              <a:t>learning</a:t>
            </a:r>
            <a:r>
              <a:rPr lang="cs-CZ" sz="2400" i="1" dirty="0"/>
              <a:t>)</a:t>
            </a:r>
            <a:endParaRPr lang="cs-CZ" sz="2400" dirty="0"/>
          </a:p>
          <a:p>
            <a:pPr marL="457200" lvl="0" indent="-457200">
              <a:buFont typeface="+mj-lt"/>
              <a:buAutoNum type="arabicPeriod"/>
            </a:pPr>
            <a:r>
              <a:rPr lang="cs-CZ" sz="2400" dirty="0"/>
              <a:t>odměny za správné chování a tresty za chování nesprávné </a:t>
            </a:r>
            <a:r>
              <a:rPr lang="cs-CZ" sz="2400" dirty="0" smtClean="0"/>
              <a:t>(</a:t>
            </a:r>
            <a:r>
              <a:rPr lang="cs-CZ" sz="2400" b="1" dirty="0" smtClean="0"/>
              <a:t>učení posilováním - </a:t>
            </a:r>
            <a:r>
              <a:rPr lang="cs-CZ" sz="2400" b="1" dirty="0" err="1" smtClean="0"/>
              <a:t>reinforcement</a:t>
            </a:r>
            <a:r>
              <a:rPr lang="cs-CZ" sz="2400" b="1" dirty="0" smtClean="0"/>
              <a:t> </a:t>
            </a:r>
            <a:r>
              <a:rPr lang="cs-CZ" sz="2400" b="1" dirty="0" err="1"/>
              <a:t>learning</a:t>
            </a:r>
            <a:r>
              <a:rPr lang="cs-CZ" sz="2400" dirty="0"/>
              <a:t>)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/>
              <a:t>žádné</a:t>
            </a:r>
            <a:r>
              <a:rPr lang="cs-CZ" sz="2400" i="1" dirty="0"/>
              <a:t> </a:t>
            </a:r>
            <a:r>
              <a:rPr lang="cs-CZ" sz="2400" dirty="0"/>
              <a:t>(</a:t>
            </a:r>
            <a:r>
              <a:rPr lang="cs-CZ" sz="2400" b="1" dirty="0"/>
              <a:t>učení bez učitele - </a:t>
            </a:r>
            <a:r>
              <a:rPr lang="cs-CZ" sz="2400" b="1" dirty="0" err="1"/>
              <a:t>unsupervised</a:t>
            </a:r>
            <a:r>
              <a:rPr lang="cs-CZ" sz="2400" b="1" dirty="0"/>
              <a:t> </a:t>
            </a:r>
            <a:r>
              <a:rPr lang="cs-CZ" sz="2400" b="1" dirty="0" err="1"/>
              <a:t>learning</a:t>
            </a:r>
            <a:r>
              <a:rPr lang="cs-CZ" sz="2400" dirty="0" smtClean="0"/>
              <a:t>)</a:t>
            </a:r>
          </a:p>
          <a:p>
            <a:pPr marL="0" lvl="0" indent="0">
              <a:buNone/>
            </a:pPr>
            <a:r>
              <a:rPr lang="cs-CZ" sz="2400" dirty="0" smtClean="0"/>
              <a:t>Příklady:</a:t>
            </a:r>
          </a:p>
          <a:p>
            <a:pPr lvl="1"/>
            <a:r>
              <a:rPr lang="cs-CZ" sz="2000" dirty="0" smtClean="0"/>
              <a:t>Úspěch </a:t>
            </a:r>
            <a:r>
              <a:rPr lang="cs-CZ" sz="2000" dirty="0" err="1" smtClean="0"/>
              <a:t>ChatGPT</a:t>
            </a:r>
            <a:r>
              <a:rPr lang="cs-CZ" sz="2000" dirty="0" smtClean="0"/>
              <a:t> stojí na správném </a:t>
            </a:r>
            <a:r>
              <a:rPr lang="cs-CZ" sz="2000" dirty="0"/>
              <a:t>spojení všech těchto tří typů učení</a:t>
            </a:r>
          </a:p>
          <a:p>
            <a:pPr lvl="1"/>
            <a:r>
              <a:rPr lang="cs-CZ" sz="2000" dirty="0" err="1" smtClean="0"/>
              <a:t>Hide</a:t>
            </a:r>
            <a:r>
              <a:rPr lang="cs-CZ" sz="2000" dirty="0" smtClean="0"/>
              <a:t> and </a:t>
            </a:r>
            <a:r>
              <a:rPr lang="cs-CZ" sz="2000" dirty="0" err="1" smtClean="0"/>
              <a:t>seek</a:t>
            </a:r>
            <a:endParaRPr lang="cs-CZ" sz="2000" dirty="0" smtClean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o správnosti učení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/>
            <a:r>
              <a:rPr lang="cs-CZ" sz="2800" dirty="0"/>
              <a:t>objekty, patřící do téže třídy mají podobné charakteristiky (</a:t>
            </a:r>
            <a:r>
              <a:rPr lang="cs-CZ" sz="2800" b="1" dirty="0"/>
              <a:t>učení na základě podobnosti, </a:t>
            </a:r>
            <a:r>
              <a:rPr lang="cs-CZ" sz="2800" b="1" dirty="0" err="1"/>
              <a:t>similarity-based</a:t>
            </a:r>
            <a:r>
              <a:rPr lang="cs-CZ" sz="2800" b="1" dirty="0"/>
              <a:t> </a:t>
            </a:r>
            <a:r>
              <a:rPr lang="cs-CZ" sz="2800" b="1" dirty="0" err="1"/>
              <a:t>learning</a:t>
            </a:r>
            <a:r>
              <a:rPr lang="cs-CZ" sz="2800" dirty="0"/>
              <a:t>)</a:t>
            </a:r>
          </a:p>
          <a:p>
            <a:pPr lvl="1"/>
            <a:r>
              <a:rPr lang="cs-CZ" sz="2400" dirty="0"/>
              <a:t>příklady téže třídy vytvářejí shluky v prostoru </a:t>
            </a:r>
            <a:r>
              <a:rPr lang="cs-CZ" sz="2400" dirty="0" smtClean="0"/>
              <a:t>vstupních atributů</a:t>
            </a:r>
            <a:endParaRPr lang="cs-CZ" sz="2400" dirty="0"/>
          </a:p>
          <a:p>
            <a:pPr lvl="1"/>
            <a:r>
              <a:rPr lang="cs-CZ" sz="2400" dirty="0"/>
              <a:t>cílem učení je tyto shluky nalézt a popsat</a:t>
            </a:r>
          </a:p>
          <a:p>
            <a:pPr marL="0" indent="0">
              <a:buNone/>
            </a:pPr>
            <a:endParaRPr lang="cs-CZ" sz="24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 empirického učení z dat – 1.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 empirického učení z dat – 2.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8435" name="Picture 3" descr="T4-data_tabul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43558"/>
            <a:ext cx="2884487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T4-data_prostor-atribut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78646"/>
            <a:ext cx="352901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E8D3D9F-B25E-4AE8-B8A4-E897C3A94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944" y="3463096"/>
            <a:ext cx="1276528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3321</TotalTime>
  <Words>1176</Words>
  <Application>Microsoft Office PowerPoint</Application>
  <PresentationFormat>Předvádění na obrazovce (16:9)</PresentationFormat>
  <Paragraphs>191</Paragraphs>
  <Slides>23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Calibri</vt:lpstr>
      <vt:lpstr>Enriqueta</vt:lpstr>
      <vt:lpstr>Symbol</vt:lpstr>
      <vt:lpstr>Times New Roman</vt:lpstr>
      <vt:lpstr>SLU</vt:lpstr>
      <vt:lpstr>Equation.3</vt:lpstr>
      <vt:lpstr>Equation.2</vt:lpstr>
      <vt:lpstr>Název prezentace</vt:lpstr>
      <vt:lpstr>Obsah přednášky</vt:lpstr>
      <vt:lpstr>Učení</vt:lpstr>
      <vt:lpstr>Učení  </vt:lpstr>
      <vt:lpstr>Obecné schéma učícího se systému</vt:lpstr>
      <vt:lpstr>Metody učení – principy pro získávání znalostí</vt:lpstr>
      <vt:lpstr>Informace o správnosti učení</vt:lpstr>
      <vt:lpstr>Principy empirického učení z dat – 1.</vt:lpstr>
      <vt:lpstr>Principy empirického učení z dat – 2.</vt:lpstr>
      <vt:lpstr>Principy empirického učení z dat – 3.</vt:lpstr>
      <vt:lpstr>Obecná definice strojového učení</vt:lpstr>
      <vt:lpstr>Obecná definice strojového učení (s učitelem)</vt:lpstr>
      <vt:lpstr>Obecná definice strojového učení (s učitelem)</vt:lpstr>
      <vt:lpstr>Chyba na trénovacích datech</vt:lpstr>
      <vt:lpstr>Učení jako aproximace</vt:lpstr>
      <vt:lpstr>Metoda nejmenších čtverců</vt:lpstr>
      <vt:lpstr>Řešení</vt:lpstr>
      <vt:lpstr>Gradientní metody</vt:lpstr>
      <vt:lpstr>Problém uváznutí v lokálním minimu</vt:lpstr>
      <vt:lpstr>Prezentace aplikace PowerPoint</vt:lpstr>
      <vt:lpstr>Metody učení (dle vynaloženého úsilí)</vt:lpstr>
      <vt:lpstr>Principy empirického učení z dat – 4.</vt:lpstr>
      <vt:lpstr>Formy učení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 Górecki</cp:lastModifiedBy>
  <cp:revision>225</cp:revision>
  <dcterms:created xsi:type="dcterms:W3CDTF">2016-07-06T15:42:34Z</dcterms:created>
  <dcterms:modified xsi:type="dcterms:W3CDTF">2023-10-31T12:54:20Z</dcterms:modified>
</cp:coreProperties>
</file>