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sldIdLst>
    <p:sldId id="256" r:id="rId2"/>
    <p:sldId id="257" r:id="rId3"/>
    <p:sldId id="330" r:id="rId4"/>
    <p:sldId id="340" r:id="rId5"/>
    <p:sldId id="353" r:id="rId6"/>
    <p:sldId id="378" r:id="rId7"/>
    <p:sldId id="379" r:id="rId8"/>
    <p:sldId id="380" r:id="rId9"/>
    <p:sldId id="381" r:id="rId10"/>
    <p:sldId id="382" r:id="rId11"/>
    <p:sldId id="383" r:id="rId12"/>
    <p:sldId id="384" r:id="rId13"/>
    <p:sldId id="342" r:id="rId14"/>
    <p:sldId id="343" r:id="rId15"/>
    <p:sldId id="351" r:id="rId16"/>
    <p:sldId id="385" r:id="rId17"/>
    <p:sldId id="386" r:id="rId18"/>
    <p:sldId id="387" r:id="rId19"/>
    <p:sldId id="388" r:id="rId20"/>
    <p:sldId id="389" r:id="rId21"/>
    <p:sldId id="390" r:id="rId22"/>
    <p:sldId id="391" r:id="rId23"/>
    <p:sldId id="354" r:id="rId24"/>
    <p:sldId id="273" r:id="rId25"/>
    <p:sldId id="392" r:id="rId26"/>
    <p:sldId id="393" r:id="rId27"/>
    <p:sldId id="394" r:id="rId28"/>
    <p:sldId id="369" r:id="rId29"/>
    <p:sldId id="377" r:id="rId30"/>
    <p:sldId id="395" r:id="rId31"/>
    <p:sldId id="396" r:id="rId32"/>
    <p:sldId id="397" r:id="rId33"/>
    <p:sldId id="356" r:id="rId34"/>
    <p:sldId id="398" r:id="rId35"/>
    <p:sldId id="399" r:id="rId36"/>
    <p:sldId id="400" r:id="rId37"/>
    <p:sldId id="401" r:id="rId38"/>
    <p:sldId id="357" r:id="rId39"/>
    <p:sldId id="364" r:id="rId40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108" d="100"/>
          <a:sy n="108" d="100"/>
        </p:scale>
        <p:origin x="744" y="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27.10.2024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77227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45457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026091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910063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034703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333418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36657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522012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22712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574180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847398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719693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2851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614212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899748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188132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355493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0971916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946050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95524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07083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8886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48921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5081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Statistické zpracování dat 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Mgr. Radmila Krkošková, Ph.D.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9246" y="3730199"/>
            <a:ext cx="5503025" cy="1217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Zemědělství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323528" y="834893"/>
            <a:ext cx="7772400" cy="4114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cs-CZ" b="1" dirty="0"/>
              <a:t>Popis</a:t>
            </a:r>
            <a:r>
              <a:rPr lang="cs-CZ" dirty="0"/>
              <a:t>:</a:t>
            </a:r>
          </a:p>
          <a:p>
            <a:pPr marL="0" lvl="0" indent="0">
              <a:buNone/>
            </a:pPr>
            <a:r>
              <a:rPr lang="cs-CZ" dirty="0"/>
              <a:t>Udržitelné zemědělství se zaměřuje na produkci potravin, která je šetrná k životnímu prostředí a podporuje biodiverzitu.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6235922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Zemědělství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323528" y="834893"/>
            <a:ext cx="7772400" cy="4114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Statistické metody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</a:p>
          <a:p>
            <a:pPr marL="0" lvl="0" indent="0" algn="just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Statistika se používá k analýze výnosů plodin, efektivity použití hnojiv a pesticidů, a k hodnocení dopadů zemědělských postupů na půdní zdraví a ekosystémy.</a:t>
            </a:r>
            <a:endParaRPr lang="cs-CZ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203446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Zemědělství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323528" y="834893"/>
            <a:ext cx="7772400" cy="4114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cs-CZ" b="1" dirty="0"/>
              <a:t>Příklad</a:t>
            </a:r>
            <a:r>
              <a:rPr lang="cs-CZ" dirty="0"/>
              <a:t>: </a:t>
            </a:r>
          </a:p>
          <a:p>
            <a:pPr marL="0" lvl="0" indent="0">
              <a:buNone/>
            </a:pPr>
            <a:r>
              <a:rPr lang="cs-CZ" dirty="0"/>
              <a:t>Analýza výnosů plodin v závislosti na použití organických vs. chemických hnojiv pomocí regresní analýzy.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613742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8" name="Obdélník 7"/>
          <p:cNvSpPr/>
          <p:nvPr/>
        </p:nvSpPr>
        <p:spPr>
          <a:xfrm>
            <a:off x="193224" y="2007888"/>
            <a:ext cx="7216876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endParaRPr lang="cs-CZ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180470CC-9CBA-412D-A779-E786772307B8}"/>
              </a:ext>
            </a:extLst>
          </p:cNvPr>
          <p:cNvSpPr/>
          <p:nvPr/>
        </p:nvSpPr>
        <p:spPr>
          <a:xfrm>
            <a:off x="755577" y="1188592"/>
            <a:ext cx="6552728" cy="21741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cs-CZ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Použití vícenásobné regresní analýzy v úlohách, které zkoumají dopad makroekonomických ukazatelů na životní prostředí</a:t>
            </a:r>
            <a:endParaRPr lang="cs-CZ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54116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8" name="Obdélník 7"/>
          <p:cNvSpPr/>
          <p:nvPr/>
        </p:nvSpPr>
        <p:spPr>
          <a:xfrm>
            <a:off x="413792" y="843558"/>
            <a:ext cx="7216876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endParaRPr lang="cs-CZ" dirty="0"/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>
          <a:xfrm>
            <a:off x="413792" y="843558"/>
            <a:ext cx="7686600" cy="388843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Vícenásobná regresní analýza umožňuje modelovat vztah mezi jednou závislou proměnnou a dvěma nebo více nezávislými proměnnými. 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Tato metoda je užitečná při zkoumání, jak různé makroekonomické ukazatele společně ovlivňují environmentální faktory.</a:t>
            </a:r>
            <a:endParaRPr lang="cs-CZ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02705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Kroky k provedení vícenásobné regresní analýzy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8" name="Obdélník 7"/>
          <p:cNvSpPr/>
          <p:nvPr/>
        </p:nvSpPr>
        <p:spPr>
          <a:xfrm>
            <a:off x="413792" y="843558"/>
            <a:ext cx="7216876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endParaRPr lang="cs-CZ" dirty="0"/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413792" y="970653"/>
            <a:ext cx="7147520" cy="37087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 dirty="0"/>
              <a:t>Shromáždění dat</a:t>
            </a:r>
            <a:r>
              <a:rPr lang="cs-CZ" sz="3200" dirty="0"/>
              <a:t>: </a:t>
            </a:r>
          </a:p>
          <a:p>
            <a:pPr algn="just">
              <a:spcBef>
                <a:spcPct val="50000"/>
              </a:spcBef>
            </a:pPr>
            <a:r>
              <a:rPr lang="cs-CZ" sz="3200" dirty="0"/>
              <a:t>Získání dat pro makroekonomické ukazatele (např. HDP, inflace, nezaměstnanost) a environmentální faktory (např. emise CO₂, spotřeba energie).</a:t>
            </a:r>
          </a:p>
          <a:p>
            <a:pPr>
              <a:spcBef>
                <a:spcPct val="50000"/>
              </a:spcBef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86960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Kroky k provedení vícenásobné regresní analýzy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8" name="Obdélník 7"/>
          <p:cNvSpPr/>
          <p:nvPr/>
        </p:nvSpPr>
        <p:spPr>
          <a:xfrm>
            <a:off x="413792" y="843558"/>
            <a:ext cx="7216876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endParaRPr lang="cs-CZ" dirty="0"/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413792" y="1208215"/>
            <a:ext cx="6787480" cy="2723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 dirty="0"/>
              <a:t>Formulace modelu</a:t>
            </a:r>
            <a:r>
              <a:rPr lang="cs-CZ" sz="3200" dirty="0"/>
              <a:t>: </a:t>
            </a:r>
          </a:p>
          <a:p>
            <a:pPr algn="just">
              <a:spcBef>
                <a:spcPct val="50000"/>
              </a:spcBef>
            </a:pPr>
            <a:r>
              <a:rPr lang="cs-CZ" sz="3200" dirty="0"/>
              <a:t>Definování závislé proměnné (např. emise CO₂) a nezávislých proměnných (např. HDP, inflace, nezaměstnanost).</a:t>
            </a:r>
          </a:p>
          <a:p>
            <a:pPr>
              <a:spcBef>
                <a:spcPct val="50000"/>
              </a:spcBef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14651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Kroky k provedení vícenásobné regresní analýzy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8" name="Obdélník 7"/>
          <p:cNvSpPr/>
          <p:nvPr/>
        </p:nvSpPr>
        <p:spPr>
          <a:xfrm>
            <a:off x="413792" y="843558"/>
            <a:ext cx="7216876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endParaRPr lang="cs-CZ" dirty="0"/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386172" y="1162430"/>
            <a:ext cx="7075512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lvl="0"/>
            <a:r>
              <a:rPr lang="cs-CZ" sz="3200" b="1" dirty="0"/>
              <a:t>Odhad parametrů</a:t>
            </a:r>
            <a:r>
              <a:rPr lang="cs-CZ" sz="3200" dirty="0"/>
              <a:t>: </a:t>
            </a:r>
          </a:p>
          <a:p>
            <a:pPr lvl="0" algn="just"/>
            <a:r>
              <a:rPr lang="cs-CZ" sz="3200" dirty="0"/>
              <a:t>Použití statistického softwaru k odhadu koeficientů regresního modelu.</a:t>
            </a:r>
          </a:p>
        </p:txBody>
      </p:sp>
    </p:spTree>
    <p:extLst>
      <p:ext uri="{BB962C8B-B14F-4D97-AF65-F5344CB8AC3E}">
        <p14:creationId xmlns:p14="http://schemas.microsoft.com/office/powerpoint/2010/main" val="12129002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Kroky k provedení vícenásobné regresní analýzy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8" name="Obdélník 7"/>
          <p:cNvSpPr/>
          <p:nvPr/>
        </p:nvSpPr>
        <p:spPr>
          <a:xfrm>
            <a:off x="413792" y="843558"/>
            <a:ext cx="7216876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endParaRPr lang="cs-CZ" dirty="0"/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350168" y="1379089"/>
            <a:ext cx="714752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lvl="0"/>
            <a:r>
              <a:rPr lang="cs-CZ" sz="3200" b="1" dirty="0"/>
              <a:t>Hodnocení modelu</a:t>
            </a:r>
            <a:r>
              <a:rPr lang="cs-CZ" sz="3200" dirty="0"/>
              <a:t>: </a:t>
            </a:r>
          </a:p>
          <a:p>
            <a:pPr lvl="0" algn="just"/>
            <a:r>
              <a:rPr lang="cs-CZ" sz="3200" dirty="0"/>
              <a:t>Testování významnosti koeficientů pomocí t-testů a hodnocení celkové přiměřenosti modelu pomocí R² a dalších diagnostik.</a:t>
            </a:r>
          </a:p>
        </p:txBody>
      </p:sp>
    </p:spTree>
    <p:extLst>
      <p:ext uri="{BB962C8B-B14F-4D97-AF65-F5344CB8AC3E}">
        <p14:creationId xmlns:p14="http://schemas.microsoft.com/office/powerpoint/2010/main" val="12767975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Příklad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8" name="Obdélník 7"/>
          <p:cNvSpPr/>
          <p:nvPr/>
        </p:nvSpPr>
        <p:spPr>
          <a:xfrm>
            <a:off x="413792" y="843558"/>
            <a:ext cx="7216876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endParaRPr lang="cs-CZ" dirty="0"/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413792" y="988667"/>
            <a:ext cx="714752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cs-CZ" sz="2800" dirty="0"/>
              <a:t>Analyzujte, jak HDP, inflace a energetická spotřeba ovlivňují emise CO₂ v určité zemi.</a:t>
            </a:r>
          </a:p>
          <a:p>
            <a:pPr lvl="0"/>
            <a:r>
              <a:rPr lang="cs-CZ" sz="2800" b="1" dirty="0"/>
              <a:t>1.Data</a:t>
            </a:r>
            <a:r>
              <a:rPr lang="cs-CZ" sz="2800" dirty="0"/>
              <a:t>:</a:t>
            </a:r>
          </a:p>
          <a:p>
            <a:pPr lvl="1"/>
            <a:r>
              <a:rPr lang="cs-CZ" sz="2800" dirty="0"/>
              <a:t>HDP: Hodnota hrubého domácího produktu</a:t>
            </a:r>
          </a:p>
          <a:p>
            <a:pPr lvl="1"/>
            <a:r>
              <a:rPr lang="cs-CZ" sz="2800" dirty="0"/>
              <a:t>Inflace: Míra inflace</a:t>
            </a:r>
          </a:p>
          <a:p>
            <a:pPr lvl="1"/>
            <a:r>
              <a:rPr lang="cs-CZ" sz="2800" dirty="0"/>
              <a:t>Energetická spotřeba: Celková spotřeba energie</a:t>
            </a:r>
          </a:p>
          <a:p>
            <a:pPr lvl="1"/>
            <a:r>
              <a:rPr lang="cs-CZ" sz="2800" dirty="0"/>
              <a:t>Emise CO₂: Množství emisí oxidu uhličitého</a:t>
            </a:r>
          </a:p>
        </p:txBody>
      </p:sp>
    </p:spTree>
    <p:extLst>
      <p:ext uri="{BB962C8B-B14F-4D97-AF65-F5344CB8AC3E}">
        <p14:creationId xmlns:p14="http://schemas.microsoft.com/office/powerpoint/2010/main" val="3270866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cs-CZ" sz="4400" b="1" dirty="0"/>
          </a:p>
          <a:p>
            <a:pPr marL="0" indent="0" algn="ctr">
              <a:buNone/>
            </a:pPr>
            <a:r>
              <a:rPr lang="cs-CZ" sz="4400" b="1" dirty="0"/>
              <a:t>Propojení statistiky s konkrétními oblastmi udržitelnosti</a:t>
            </a:r>
          </a:p>
          <a:p>
            <a:pPr>
              <a:lnSpc>
                <a:spcPct val="90000"/>
              </a:lnSpc>
              <a:buNone/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/>
              <a:t>Téma přednášky: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8" name="Obdélník 7"/>
          <p:cNvSpPr/>
          <p:nvPr/>
        </p:nvSpPr>
        <p:spPr>
          <a:xfrm>
            <a:off x="413792" y="843558"/>
            <a:ext cx="7216876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endParaRPr lang="cs-CZ" dirty="0"/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350167" y="1379089"/>
            <a:ext cx="7920879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lvl="0"/>
            <a:r>
              <a:rPr lang="cs-CZ" sz="3200" b="1" dirty="0"/>
              <a:t>2. Model</a:t>
            </a:r>
            <a:r>
              <a:rPr lang="cs-CZ" sz="3200" dirty="0"/>
              <a:t>:   </a:t>
            </a:r>
          </a:p>
          <a:p>
            <a:pPr lvl="0"/>
            <a:r>
              <a:rPr lang="cs-CZ" sz="3200" dirty="0"/>
              <a:t>Emise CO₂ = </a:t>
            </a:r>
          </a:p>
          <a:p>
            <a:pPr lvl="0"/>
            <a:r>
              <a:rPr lang="cs-CZ" sz="3200" dirty="0"/>
              <a:t>= β</a:t>
            </a:r>
            <a:r>
              <a:rPr lang="cs-CZ" sz="3200" baseline="-25000" dirty="0"/>
              <a:t>0</a:t>
            </a:r>
            <a:r>
              <a:rPr lang="cs-CZ" sz="3200" dirty="0"/>
              <a:t>​ + β</a:t>
            </a:r>
            <a:r>
              <a:rPr lang="cs-CZ" sz="3200" baseline="-25000" dirty="0"/>
              <a:t>1</a:t>
            </a:r>
            <a:r>
              <a:rPr lang="cs-CZ" sz="3200" dirty="0"/>
              <a:t>​HDP + β</a:t>
            </a:r>
            <a:r>
              <a:rPr lang="cs-CZ" sz="3200" baseline="-25000" dirty="0"/>
              <a:t>2</a:t>
            </a:r>
            <a:r>
              <a:rPr lang="cs-CZ" sz="3200" dirty="0"/>
              <a:t>​ Inflace +        </a:t>
            </a:r>
          </a:p>
          <a:p>
            <a:pPr lvl="0"/>
            <a:r>
              <a:rPr lang="cs-CZ" sz="3200" dirty="0"/>
              <a:t>        + β</a:t>
            </a:r>
            <a:r>
              <a:rPr lang="cs-CZ" sz="3200" baseline="-25000" dirty="0"/>
              <a:t>3</a:t>
            </a:r>
            <a:r>
              <a:rPr lang="cs-CZ" sz="3200" dirty="0"/>
              <a:t>​Energetická spotřeba + ϵ</a:t>
            </a:r>
          </a:p>
        </p:txBody>
      </p:sp>
    </p:spTree>
    <p:extLst>
      <p:ext uri="{BB962C8B-B14F-4D97-AF65-F5344CB8AC3E}">
        <p14:creationId xmlns:p14="http://schemas.microsoft.com/office/powerpoint/2010/main" val="16349392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8" name="Obdélník 7"/>
          <p:cNvSpPr/>
          <p:nvPr/>
        </p:nvSpPr>
        <p:spPr>
          <a:xfrm>
            <a:off x="413792" y="843558"/>
            <a:ext cx="7216876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endParaRPr lang="cs-CZ" dirty="0"/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350168" y="1379089"/>
            <a:ext cx="7678216" cy="2431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lvl="0"/>
            <a:r>
              <a:rPr lang="cs-CZ" sz="3200" b="1" dirty="0"/>
              <a:t>3. Interpretace</a:t>
            </a:r>
            <a:r>
              <a:rPr lang="cs-CZ" sz="3200" dirty="0"/>
              <a:t>:</a:t>
            </a:r>
          </a:p>
          <a:p>
            <a:pPr lvl="1"/>
            <a:r>
              <a:rPr lang="cs-CZ" sz="3000" dirty="0"/>
              <a:t>β</a:t>
            </a:r>
            <a:r>
              <a:rPr lang="cs-CZ" sz="3000" baseline="-25000" dirty="0"/>
              <a:t>1</a:t>
            </a:r>
            <a:r>
              <a:rPr lang="cs-CZ" sz="3000" dirty="0"/>
              <a:t>​: Odhadovaný dopad HDP na emise CO₂</a:t>
            </a:r>
          </a:p>
          <a:p>
            <a:pPr lvl="1"/>
            <a:r>
              <a:rPr lang="cs-CZ" sz="3000" dirty="0"/>
              <a:t>β</a:t>
            </a:r>
            <a:r>
              <a:rPr lang="cs-CZ" sz="3000" baseline="-25000" dirty="0"/>
              <a:t>2</a:t>
            </a:r>
            <a:r>
              <a:rPr lang="cs-CZ" sz="3000" dirty="0"/>
              <a:t>: Odhadovaný dopad inflace na emise CO₂</a:t>
            </a:r>
          </a:p>
          <a:p>
            <a:pPr lvl="1"/>
            <a:r>
              <a:rPr lang="cs-CZ" sz="3000" dirty="0"/>
              <a:t>β</a:t>
            </a:r>
            <a:r>
              <a:rPr lang="cs-CZ" sz="3000" baseline="-25000" dirty="0"/>
              <a:t>3</a:t>
            </a:r>
            <a:r>
              <a:rPr lang="cs-CZ" sz="3000" dirty="0"/>
              <a:t>​: Odhadovaný dopad energetické spotřeby na emise CO₂</a:t>
            </a:r>
          </a:p>
        </p:txBody>
      </p:sp>
    </p:spTree>
    <p:extLst>
      <p:ext uri="{BB962C8B-B14F-4D97-AF65-F5344CB8AC3E}">
        <p14:creationId xmlns:p14="http://schemas.microsoft.com/office/powerpoint/2010/main" val="7442134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8" name="Obdélník 7"/>
          <p:cNvSpPr/>
          <p:nvPr/>
        </p:nvSpPr>
        <p:spPr>
          <a:xfrm>
            <a:off x="413792" y="843558"/>
            <a:ext cx="7216876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endParaRPr lang="cs-CZ" dirty="0"/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350168" y="1379089"/>
            <a:ext cx="7678216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cs-CZ" sz="3200" b="1" dirty="0"/>
              <a:t>Vypracování projektové práce na téma:</a:t>
            </a:r>
          </a:p>
          <a:p>
            <a:pPr algn="just"/>
            <a:endParaRPr lang="cs-CZ" sz="3200" b="1" dirty="0"/>
          </a:p>
          <a:p>
            <a:pPr algn="ctr"/>
            <a:r>
              <a:rPr lang="cs-CZ" sz="3200" b="1" dirty="0"/>
              <a:t> Statistická analýza ekologických iniciativ a jejich dopadu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9338670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Formulace výzkumné otázky a hypotézy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251520" y="2336387"/>
            <a:ext cx="8134672" cy="194421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cs-CZ" sz="2400" dirty="0">
                <a:latin typeface="Arial" charset="0"/>
              </a:rPr>
              <a:t>	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F2D4FD82-CBDF-44B7-9D0D-6806325F9286}"/>
              </a:ext>
            </a:extLst>
          </p:cNvPr>
          <p:cNvSpPr/>
          <p:nvPr/>
        </p:nvSpPr>
        <p:spPr>
          <a:xfrm>
            <a:off x="323528" y="1001560"/>
            <a:ext cx="7776864" cy="33305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cs-CZ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Výzkumná otázka</a:t>
            </a:r>
            <a:r>
              <a:rPr lang="cs-CZ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Jaký je dopad zavedení obnovitelných zdrojů energie na snížení emisí CO₂ v průmyslovém sektoru?</a:t>
            </a:r>
            <a:endParaRPr lang="cs-CZ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cs-CZ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Hypotéza</a:t>
            </a:r>
            <a:r>
              <a:rPr lang="cs-CZ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Zavedení obnovitelných zdrojů energie v průmyslovém sektoru vede k významnému snížení emisí CO₂.</a:t>
            </a:r>
            <a:endParaRPr lang="cs-CZ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20818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latin typeface="Arial" charset="0"/>
              </a:rPr>
              <a:t>Metodologie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15" name="Rectangle 3"/>
          <p:cNvSpPr txBox="1">
            <a:spLocks noChangeArrowheads="1"/>
          </p:cNvSpPr>
          <p:nvPr/>
        </p:nvSpPr>
        <p:spPr>
          <a:xfrm>
            <a:off x="467544" y="987574"/>
            <a:ext cx="7272808" cy="280831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cs-CZ" b="1" dirty="0"/>
              <a:t>1. Shromáždění dat</a:t>
            </a:r>
            <a:r>
              <a:rPr lang="cs-CZ" dirty="0"/>
              <a:t>:</a:t>
            </a:r>
            <a:endParaRPr lang="cs-CZ" sz="2800" dirty="0"/>
          </a:p>
          <a:p>
            <a:pPr lvl="1"/>
            <a:r>
              <a:rPr lang="cs-CZ" dirty="0"/>
              <a:t>Data o emisích CO₂ před a po zavedení obnovitelných zdrojů energie.</a:t>
            </a:r>
            <a:endParaRPr lang="cs-CZ" sz="2400" dirty="0"/>
          </a:p>
          <a:p>
            <a:pPr lvl="1"/>
            <a:r>
              <a:rPr lang="cs-CZ" dirty="0"/>
              <a:t>Data o množství vyrobené energie z obnovitelných zdrojů.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093140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latin typeface="Arial" charset="0"/>
              </a:rPr>
              <a:t>Metodologie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15" name="Rectangle 3"/>
          <p:cNvSpPr txBox="1">
            <a:spLocks noChangeArrowheads="1"/>
          </p:cNvSpPr>
          <p:nvPr/>
        </p:nvSpPr>
        <p:spPr>
          <a:xfrm>
            <a:off x="467544" y="987574"/>
            <a:ext cx="7272808" cy="280831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lnSpc>
                <a:spcPct val="107000"/>
              </a:lnSpc>
              <a:spcAft>
                <a:spcPts val="800"/>
              </a:spcAft>
              <a:buNone/>
              <a:tabLst>
                <a:tab pos="457200" algn="l"/>
              </a:tabLst>
            </a:pPr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Regresní analýza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cs-CZ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 algn="just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914400" algn="l"/>
              </a:tabLst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Definování závislé proměnné (emise CO₂) a nezávislých proměnných (množství energie z obnovitelných zdrojů, HDP, technologické inovace).</a:t>
            </a:r>
            <a:endParaRPr lang="cs-CZ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41419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latin typeface="Arial" charset="0"/>
              </a:rPr>
              <a:t>Metodologie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15" name="Rectangle 3"/>
          <p:cNvSpPr txBox="1">
            <a:spLocks noChangeArrowheads="1"/>
          </p:cNvSpPr>
          <p:nvPr/>
        </p:nvSpPr>
        <p:spPr>
          <a:xfrm>
            <a:off x="467544" y="987574"/>
            <a:ext cx="7488832" cy="280831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lnSpc>
                <a:spcPct val="107000"/>
              </a:lnSpc>
              <a:spcAft>
                <a:spcPts val="800"/>
              </a:spcAft>
              <a:buNone/>
              <a:tabLst>
                <a:tab pos="457200" algn="l"/>
              </a:tabLst>
            </a:pPr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Odhad modelu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cs-CZ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 algn="just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914400" algn="l"/>
              </a:tabLst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Použití vícenásobné regresní analýzy k odhadu vlivu jednotlivých faktorů na emise CO₂.</a:t>
            </a:r>
            <a:endParaRPr lang="cs-CZ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430935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latin typeface="Arial" charset="0"/>
              </a:rPr>
              <a:t>Metodologie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15" name="Rectangle 3"/>
          <p:cNvSpPr txBox="1">
            <a:spLocks noChangeArrowheads="1"/>
          </p:cNvSpPr>
          <p:nvPr/>
        </p:nvSpPr>
        <p:spPr>
          <a:xfrm>
            <a:off x="467544" y="987574"/>
            <a:ext cx="7272808" cy="280831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lnSpc>
                <a:spcPct val="107000"/>
              </a:lnSpc>
              <a:spcAft>
                <a:spcPts val="800"/>
              </a:spcAft>
              <a:buNone/>
              <a:tabLst>
                <a:tab pos="457200" algn="l"/>
              </a:tabLst>
            </a:pPr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Hodnocení výsledků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cs-CZ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 algn="just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914400" algn="l"/>
              </a:tabLst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Interpretace parametrů modelu a hodnocení jeho přiměřenosti pomocí 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² a dalších diagnostik.</a:t>
            </a:r>
            <a:endParaRPr lang="cs-CZ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910238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latin typeface="Arial" charset="0"/>
              </a:rPr>
              <a:t>Příklad projektové práce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539552" y="1491630"/>
            <a:ext cx="6192688" cy="244827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buFont typeface="Wingdings" pitchFamily="2" charset="2"/>
              <a:buNone/>
            </a:pPr>
            <a:endParaRPr lang="cs-CZ" sz="2400" dirty="0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0ACF297B-FF7F-4959-95A8-1C3A8C49E8CF}"/>
              </a:ext>
            </a:extLst>
          </p:cNvPr>
          <p:cNvSpPr/>
          <p:nvPr/>
        </p:nvSpPr>
        <p:spPr>
          <a:xfrm>
            <a:off x="605880" y="1096122"/>
            <a:ext cx="6774432" cy="22767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Název projektu</a:t>
            </a:r>
            <a:r>
              <a:rPr lang="cs-CZ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Dopad obnovitelných zdrojů energie na snížení emisí CO₂ v průmyslovém sektoru</a:t>
            </a:r>
            <a:endParaRPr lang="cs-CZ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584353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latin typeface="Arial" charset="0"/>
              </a:rPr>
              <a:t>Příklad projektové práce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264151" y="850570"/>
            <a:ext cx="7772400" cy="341854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cs-CZ" b="1" dirty="0"/>
              <a:t>Úvod</a:t>
            </a:r>
            <a:r>
              <a:rPr lang="cs-CZ" dirty="0"/>
              <a:t>:</a:t>
            </a:r>
          </a:p>
          <a:p>
            <a:pPr marL="0" lvl="0" indent="0">
              <a:buNone/>
            </a:pPr>
            <a:endParaRPr lang="cs-CZ" sz="2800" dirty="0"/>
          </a:p>
          <a:p>
            <a:pPr lvl="1"/>
            <a:r>
              <a:rPr lang="cs-CZ" dirty="0"/>
              <a:t>Stručný přehled problémů spojených s emisemi CO₂.</a:t>
            </a:r>
            <a:endParaRPr lang="cs-CZ" sz="2400" dirty="0"/>
          </a:p>
          <a:p>
            <a:pPr lvl="1"/>
            <a:r>
              <a:rPr lang="cs-CZ" dirty="0"/>
              <a:t>Význam obnovitelných zdrojů energie pro udržitelnost.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59103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/>
              <a:t>Obsah přednášky 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323528" y="846768"/>
            <a:ext cx="7772400" cy="4114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Obnovitelná energie</a:t>
            </a:r>
          </a:p>
          <a:p>
            <a:r>
              <a:rPr lang="cs-CZ" dirty="0"/>
              <a:t>Odpadové hospodářství</a:t>
            </a:r>
          </a:p>
          <a:p>
            <a:r>
              <a:rPr lang="cs-CZ" dirty="0"/>
              <a:t>Zemědělství</a:t>
            </a:r>
          </a:p>
        </p:txBody>
      </p:sp>
    </p:spTree>
    <p:extLst>
      <p:ext uri="{BB962C8B-B14F-4D97-AF65-F5344CB8AC3E}">
        <p14:creationId xmlns:p14="http://schemas.microsoft.com/office/powerpoint/2010/main" val="3069175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latin typeface="Arial" charset="0"/>
              </a:rPr>
              <a:t>Příklad projektové práce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264151" y="850570"/>
            <a:ext cx="7772400" cy="308933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cs-CZ" b="1" dirty="0"/>
              <a:t>Metodologie</a:t>
            </a:r>
            <a:r>
              <a:rPr lang="cs-CZ" dirty="0"/>
              <a:t>:</a:t>
            </a:r>
          </a:p>
          <a:p>
            <a:pPr marL="0" lvl="0" indent="0">
              <a:buNone/>
            </a:pPr>
            <a:endParaRPr lang="cs-CZ" sz="2800" dirty="0"/>
          </a:p>
          <a:p>
            <a:pPr lvl="1"/>
            <a:r>
              <a:rPr lang="cs-CZ" dirty="0"/>
              <a:t>Popis shromáždění a přípravy dat.</a:t>
            </a:r>
            <a:endParaRPr lang="cs-CZ" sz="2400" dirty="0"/>
          </a:p>
          <a:p>
            <a:pPr lvl="1"/>
            <a:r>
              <a:rPr lang="cs-CZ" dirty="0"/>
              <a:t>Definice výzkumné otázky a hypotézy.</a:t>
            </a:r>
            <a:endParaRPr lang="cs-CZ" sz="2400" dirty="0"/>
          </a:p>
          <a:p>
            <a:pPr lvl="1"/>
            <a:r>
              <a:rPr lang="cs-CZ" dirty="0"/>
              <a:t>Postup provedení vícenásobné regresní analýzy.</a:t>
            </a:r>
            <a:endParaRPr lang="cs-CZ" sz="2400" dirty="0"/>
          </a:p>
          <a:p>
            <a:pPr marL="609600" indent="-609600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64234534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latin typeface="Arial" charset="0"/>
              </a:rPr>
              <a:t>Příklad projektové práce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264151" y="850570"/>
            <a:ext cx="7772400" cy="4114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cs-CZ" b="1" dirty="0"/>
              <a:t>Analýza dat</a:t>
            </a:r>
            <a:r>
              <a:rPr lang="cs-CZ" dirty="0"/>
              <a:t>:</a:t>
            </a:r>
          </a:p>
          <a:p>
            <a:pPr marL="0" lvl="0" indent="0">
              <a:buNone/>
            </a:pPr>
            <a:endParaRPr lang="cs-CZ" sz="2800" dirty="0"/>
          </a:p>
          <a:p>
            <a:pPr lvl="1"/>
            <a:r>
              <a:rPr lang="cs-CZ" dirty="0"/>
              <a:t>Prezentace výsledků regresní analýzy.</a:t>
            </a:r>
            <a:endParaRPr lang="cs-CZ" sz="2400" dirty="0"/>
          </a:p>
          <a:p>
            <a:pPr lvl="1"/>
            <a:r>
              <a:rPr lang="cs-CZ" dirty="0"/>
              <a:t>Interpretace parametrů modelu.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30696475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latin typeface="Arial" charset="0"/>
              </a:rPr>
              <a:t>Příklad projektové práce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32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264151" y="850570"/>
            <a:ext cx="7772400" cy="323334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cs-CZ" b="1" dirty="0"/>
              <a:t>Závěr</a:t>
            </a:r>
            <a:r>
              <a:rPr lang="cs-CZ" dirty="0"/>
              <a:t>:</a:t>
            </a:r>
          </a:p>
          <a:p>
            <a:pPr marL="0" lvl="0" indent="0">
              <a:buNone/>
            </a:pPr>
            <a:endParaRPr lang="cs-CZ" sz="2800" dirty="0"/>
          </a:p>
          <a:p>
            <a:pPr lvl="1"/>
            <a:r>
              <a:rPr lang="cs-CZ" dirty="0"/>
              <a:t>Shrnutí klíčových zjištění.</a:t>
            </a:r>
            <a:endParaRPr lang="cs-CZ" sz="2400" dirty="0"/>
          </a:p>
          <a:p>
            <a:pPr lvl="1"/>
            <a:r>
              <a:rPr lang="cs-CZ" dirty="0"/>
              <a:t>Diskuze o významu výsledků pro udržitelnost a budoucí politiky.</a:t>
            </a:r>
            <a:endParaRPr lang="cs-CZ" sz="2400" dirty="0"/>
          </a:p>
          <a:p>
            <a:pPr lvl="1"/>
            <a:r>
              <a:rPr lang="cs-CZ" dirty="0"/>
              <a:t>Návrhy na další výzkum.</a:t>
            </a:r>
            <a:endParaRPr lang="cs-CZ" sz="2400" dirty="0"/>
          </a:p>
          <a:p>
            <a:pPr marL="609600" indent="-609600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12827912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latin typeface="Arial" charset="0"/>
              </a:rPr>
              <a:t>Výstupy z učení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33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15" name="Rectangle 3"/>
          <p:cNvSpPr txBox="1">
            <a:spLocks noChangeArrowheads="1"/>
          </p:cNvSpPr>
          <p:nvPr/>
        </p:nvSpPr>
        <p:spPr>
          <a:xfrm>
            <a:off x="395536" y="917388"/>
            <a:ext cx="7772400" cy="2878497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cs-CZ" b="1" dirty="0"/>
              <a:t>Popis aplikace statistických metod v oblasti udržitelnosti</a:t>
            </a:r>
            <a:r>
              <a:rPr lang="cs-CZ" dirty="0"/>
              <a:t>:</a:t>
            </a:r>
            <a:endParaRPr lang="cs-CZ" sz="2800" dirty="0"/>
          </a:p>
          <a:p>
            <a:pPr marL="0" lvl="0" indent="0">
              <a:buNone/>
            </a:pPr>
            <a:r>
              <a:rPr lang="cs-CZ" dirty="0"/>
              <a:t>Vysvětlit, jak lze statistické metody aplikovat v konkrétních oblastech, jako je obnovitelná energie, odpadové hospodářství a zemědělství.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1355424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latin typeface="Arial" charset="0"/>
              </a:rPr>
              <a:t>Výstupy z učení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34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15" name="Rectangle 3"/>
          <p:cNvSpPr txBox="1">
            <a:spLocks noChangeArrowheads="1"/>
          </p:cNvSpPr>
          <p:nvPr/>
        </p:nvSpPr>
        <p:spPr>
          <a:xfrm>
            <a:off x="395536" y="1275606"/>
            <a:ext cx="7772400" cy="230425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cs-CZ" b="1" dirty="0"/>
              <a:t>Identifikace klíčových problémů v oblasti udržitelnosti</a:t>
            </a:r>
            <a:r>
              <a:rPr lang="cs-CZ" dirty="0"/>
              <a:t>:</a:t>
            </a:r>
          </a:p>
          <a:p>
            <a:pPr marL="0" indent="0">
              <a:buNone/>
            </a:pPr>
            <a:r>
              <a:rPr lang="cs-CZ" dirty="0"/>
              <a:t>Rozpoznat a popsat hlavní problémy, které lze řešit pomocí statistické analýzy.</a:t>
            </a:r>
          </a:p>
        </p:txBody>
      </p:sp>
    </p:spTree>
    <p:extLst>
      <p:ext uri="{BB962C8B-B14F-4D97-AF65-F5344CB8AC3E}">
        <p14:creationId xmlns:p14="http://schemas.microsoft.com/office/powerpoint/2010/main" val="106423770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latin typeface="Arial" charset="0"/>
              </a:rPr>
              <a:t>Výstupy z učení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15" name="Rectangle 3"/>
          <p:cNvSpPr txBox="1">
            <a:spLocks noChangeArrowheads="1"/>
          </p:cNvSpPr>
          <p:nvPr/>
        </p:nvSpPr>
        <p:spPr>
          <a:xfrm>
            <a:off x="539552" y="975458"/>
            <a:ext cx="7772400" cy="296444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cs-CZ" b="1" dirty="0"/>
              <a:t>Návrh projektové práce</a:t>
            </a:r>
            <a:r>
              <a:rPr lang="cs-CZ" dirty="0"/>
              <a:t>:</a:t>
            </a:r>
            <a:endParaRPr lang="cs-CZ" sz="2800" dirty="0"/>
          </a:p>
          <a:p>
            <a:pPr marL="0" lvl="0" indent="0" algn="just">
              <a:buNone/>
            </a:pPr>
            <a:r>
              <a:rPr lang="cs-CZ" dirty="0"/>
              <a:t>Navrhnout projektovou práci na téma statistické analýzy ekologických iniciativ a jejich dopadu, včetně formulace výzkumné otázky, hypotézy a metodologie.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3266228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latin typeface="Arial" charset="0"/>
              </a:rPr>
              <a:t>Výstupy z učení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15" name="Rectangle 3"/>
          <p:cNvSpPr txBox="1">
            <a:spLocks noChangeArrowheads="1"/>
          </p:cNvSpPr>
          <p:nvPr/>
        </p:nvSpPr>
        <p:spPr>
          <a:xfrm>
            <a:off x="467544" y="1131590"/>
            <a:ext cx="7772400" cy="288032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cs-CZ" b="1" dirty="0"/>
              <a:t>Sbírání a analýza dat</a:t>
            </a:r>
            <a:r>
              <a:rPr lang="cs-CZ" dirty="0"/>
              <a:t>:</a:t>
            </a:r>
            <a:endParaRPr lang="cs-CZ" sz="2800" dirty="0"/>
          </a:p>
          <a:p>
            <a:pPr lvl="0"/>
            <a:endParaRPr lang="cs-CZ" sz="2800" dirty="0"/>
          </a:p>
          <a:p>
            <a:pPr marL="0" lvl="0" indent="0" algn="just">
              <a:buNone/>
            </a:pPr>
            <a:r>
              <a:rPr lang="cs-CZ" dirty="0"/>
              <a:t>Sbírat relevantní data, provádět vícenásobnou regresní analýzu a interpretovat výsledky v kontextu ekologických iniciativ.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6665135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latin typeface="Arial" charset="0"/>
              </a:rPr>
              <a:t>Výstupy z učení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37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15" name="Rectangle 3"/>
          <p:cNvSpPr txBox="1">
            <a:spLocks noChangeArrowheads="1"/>
          </p:cNvSpPr>
          <p:nvPr/>
        </p:nvSpPr>
        <p:spPr>
          <a:xfrm>
            <a:off x="467544" y="1203598"/>
            <a:ext cx="7772400" cy="280831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cs-CZ" b="1" dirty="0"/>
              <a:t>Prezentace projektových prací</a:t>
            </a:r>
            <a:r>
              <a:rPr lang="cs-CZ" dirty="0"/>
              <a:t>:</a:t>
            </a:r>
            <a:endParaRPr lang="cs-CZ" sz="2800" dirty="0"/>
          </a:p>
          <a:p>
            <a:pPr marL="457200" lvl="1" indent="0">
              <a:buNone/>
            </a:pPr>
            <a:endParaRPr lang="cs-CZ" dirty="0"/>
          </a:p>
          <a:p>
            <a:pPr marL="457200" lvl="1" indent="0" algn="just">
              <a:buNone/>
            </a:pPr>
            <a:r>
              <a:rPr lang="cs-CZ" dirty="0"/>
              <a:t>Prezentovat své projektové práce, včetně metodologie, analýzy dat a závěrů, a diskutovat o jejich významu pro udržitelnost.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42336129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latin typeface="Arial" charset="0"/>
              </a:rPr>
              <a:t>Závěr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38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3" name="Obdélník 2">
            <a:extLst>
              <a:ext uri="{FF2B5EF4-FFF2-40B4-BE49-F238E27FC236}">
                <a16:creationId xmlns:a16="http://schemas.microsoft.com/office/drawing/2014/main" id="{97E97E04-6099-4D4A-BD7B-437E0FDBBE6D}"/>
              </a:ext>
            </a:extLst>
          </p:cNvPr>
          <p:cNvSpPr/>
          <p:nvPr/>
        </p:nvSpPr>
        <p:spPr>
          <a:xfrm>
            <a:off x="467544" y="994527"/>
            <a:ext cx="7776864" cy="32342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Propojení statistiky s konkrétními oblastmi udržitelnosti nám umožňuje lépe </a:t>
            </a:r>
            <a:r>
              <a:rPr lang="cs-CZ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pochopit a řešit environmentální problémy</a:t>
            </a:r>
            <a:r>
              <a:rPr lang="cs-CZ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Použití vícenásobné regresní analýzy je klíčové pro zkoumání vlivu makroekonomických ukazatelů na životní prostředí a pro </a:t>
            </a:r>
            <a:r>
              <a:rPr lang="cs-CZ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navrhování efektivních ekologických iniciativ</a:t>
            </a:r>
            <a:r>
              <a:rPr lang="cs-CZ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Díky statistické analýze můžeme získat cenné poznatky, které pomohou při </a:t>
            </a:r>
            <a:r>
              <a:rPr lang="cs-CZ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rozhodování a implementaci udržitelných řešení</a:t>
            </a:r>
            <a:r>
              <a:rPr lang="cs-CZ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s-CZ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636586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39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390525" y="1131590"/>
            <a:ext cx="8362950" cy="298132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Tx/>
              <a:buNone/>
            </a:pPr>
            <a:endParaRPr lang="cs-CZ" b="1" dirty="0">
              <a:latin typeface="Arial" charset="0"/>
            </a:endParaRPr>
          </a:p>
          <a:p>
            <a:pPr algn="ctr">
              <a:buFontTx/>
              <a:buNone/>
            </a:pPr>
            <a:endParaRPr lang="cs-CZ" b="1" dirty="0">
              <a:latin typeface="Arial" charset="0"/>
            </a:endParaRPr>
          </a:p>
          <a:p>
            <a:pPr algn="ctr">
              <a:buFontTx/>
              <a:buNone/>
            </a:pPr>
            <a:r>
              <a:rPr lang="cs-CZ" b="1" dirty="0">
                <a:latin typeface="Arial" charset="0"/>
              </a:rPr>
              <a:t>Děkuji Vám za pozornost!!!</a:t>
            </a:r>
          </a:p>
          <a:p>
            <a:pPr algn="ctr"/>
            <a:endParaRPr lang="cs-CZ" sz="2400" dirty="0"/>
          </a:p>
          <a:p>
            <a:pPr lvl="3" algn="ctr">
              <a:buFontTx/>
              <a:buNone/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1925561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Obnovitelná energie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395536" y="824110"/>
            <a:ext cx="7772400" cy="4114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cs-CZ" b="1" dirty="0"/>
              <a:t>Popis</a:t>
            </a:r>
            <a:r>
              <a:rPr lang="cs-CZ" dirty="0"/>
              <a:t>: </a:t>
            </a:r>
          </a:p>
          <a:p>
            <a:pPr marL="0" lvl="0" indent="0">
              <a:buNone/>
            </a:pPr>
            <a:r>
              <a:rPr lang="cs-CZ" dirty="0"/>
              <a:t>Obnovitelná energie zahrnuje zdroje energie, které jsou přirozeně doplňovány, jako je sluneční, větrná, vodní a geotermální energie.</a:t>
            </a:r>
          </a:p>
          <a:p>
            <a:pPr marL="0" indent="0">
              <a:lnSpc>
                <a:spcPct val="90000"/>
              </a:lnSpc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0473096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Obnovitelná energie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323528" y="834893"/>
            <a:ext cx="7772400" cy="4114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cs-CZ" b="1" dirty="0"/>
              <a:t>Statistické metody</a:t>
            </a:r>
            <a:r>
              <a:rPr lang="cs-CZ" dirty="0"/>
              <a:t>: </a:t>
            </a:r>
          </a:p>
          <a:p>
            <a:pPr marL="0" lvl="0" indent="0">
              <a:buNone/>
            </a:pPr>
            <a:r>
              <a:rPr lang="cs-CZ" dirty="0"/>
              <a:t>Pomocí statistiky můžeme analyzovat účinnost různých obnovitelných zdrojů, předpovídat produkci energie na základě meteorologických dat a hodnotit ekonomické a environmentální přínosy.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798451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Obnovitelná energie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323528" y="834893"/>
            <a:ext cx="7772400" cy="4114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cs-CZ" b="1" dirty="0"/>
              <a:t>Příklad</a:t>
            </a:r>
            <a:r>
              <a:rPr lang="cs-CZ" dirty="0"/>
              <a:t>: </a:t>
            </a:r>
          </a:p>
          <a:p>
            <a:pPr marL="0" lvl="0" indent="0">
              <a:buNone/>
            </a:pPr>
            <a:r>
              <a:rPr lang="cs-CZ" dirty="0"/>
              <a:t>Analýza dat z větrných farem pro optimalizaci umístění a předpovídání výkonu pomocí časových řad a regresních modelů.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7043602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Odpadové hospodářství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323528" y="834893"/>
            <a:ext cx="7772400" cy="4114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cs-CZ" b="1" dirty="0"/>
              <a:t>Popis</a:t>
            </a:r>
            <a:r>
              <a:rPr lang="cs-CZ" dirty="0"/>
              <a:t>: </a:t>
            </a:r>
          </a:p>
          <a:p>
            <a:pPr marL="0" lvl="0" indent="0">
              <a:buNone/>
            </a:pPr>
            <a:r>
              <a:rPr lang="cs-CZ" dirty="0"/>
              <a:t>Odpadové hospodářství zahrnuje sběr, přepravu, zpracování, recyklaci a likvidaci odpadů.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233959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Odpadové hospodářství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323528" y="834893"/>
            <a:ext cx="7772400" cy="4114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cs-CZ" b="1" dirty="0"/>
              <a:t>Statistické metody</a:t>
            </a:r>
            <a:r>
              <a:rPr lang="cs-CZ" dirty="0"/>
              <a:t>: </a:t>
            </a:r>
          </a:p>
          <a:p>
            <a:pPr marL="0" lvl="0" indent="0">
              <a:buNone/>
            </a:pPr>
            <a:r>
              <a:rPr lang="cs-CZ" dirty="0"/>
              <a:t>Statistika pomáhá při analýze produkce odpadu, účinnosti recyklačních programů a dopadů různých způsobů likvidace odpadu na životní prostředí.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528921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Odpadové hospodářství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323528" y="834893"/>
            <a:ext cx="7772400" cy="4114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cs-CZ" b="1" dirty="0"/>
              <a:t>Příklad</a:t>
            </a:r>
            <a:r>
              <a:rPr lang="cs-CZ" dirty="0"/>
              <a:t>: </a:t>
            </a:r>
          </a:p>
          <a:p>
            <a:pPr marL="0" lvl="0" indent="0">
              <a:buNone/>
            </a:pPr>
            <a:r>
              <a:rPr lang="cs-CZ" dirty="0"/>
              <a:t>Vícenásobná regresní analýza pro zkoumání faktorů ovlivňujících míru recyklace v různých městech.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679415334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15834</TotalTime>
  <Words>1028</Words>
  <Application>Microsoft Office PowerPoint</Application>
  <PresentationFormat>Předvádění na obrazovce (16:9)</PresentationFormat>
  <Paragraphs>209</Paragraphs>
  <Slides>39</Slides>
  <Notes>38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39</vt:i4>
      </vt:variant>
    </vt:vector>
  </HeadingPairs>
  <TitlesOfParts>
    <vt:vector size="45" baseType="lpstr">
      <vt:lpstr>Arial</vt:lpstr>
      <vt:lpstr>Calibri</vt:lpstr>
      <vt:lpstr>Enriqueta</vt:lpstr>
      <vt:lpstr>Times New Roman</vt:lpstr>
      <vt:lpstr>Wingdings</vt:lpstr>
      <vt:lpstr>SLU</vt:lpstr>
      <vt:lpstr>Statistické zpracování dat   </vt:lpstr>
      <vt:lpstr>Téma přednášky:</vt:lpstr>
      <vt:lpstr>Obsah přednášky </vt:lpstr>
      <vt:lpstr>Obnovitelná energie</vt:lpstr>
      <vt:lpstr>Obnovitelná energie</vt:lpstr>
      <vt:lpstr>Obnovitelná energie</vt:lpstr>
      <vt:lpstr>Odpadové hospodářství</vt:lpstr>
      <vt:lpstr>Odpadové hospodářství</vt:lpstr>
      <vt:lpstr>Odpadové hospodářství</vt:lpstr>
      <vt:lpstr>Zemědělství</vt:lpstr>
      <vt:lpstr>Zemědělství</vt:lpstr>
      <vt:lpstr>Zemědělství</vt:lpstr>
      <vt:lpstr>Prezentace aplikace PowerPoint</vt:lpstr>
      <vt:lpstr>Prezentace aplikace PowerPoint</vt:lpstr>
      <vt:lpstr>Kroky k provedení vícenásobné regresní analýzy</vt:lpstr>
      <vt:lpstr>Kroky k provedení vícenásobné regresní analýzy</vt:lpstr>
      <vt:lpstr>Kroky k provedení vícenásobné regresní analýzy</vt:lpstr>
      <vt:lpstr>Kroky k provedení vícenásobné regresní analýzy</vt:lpstr>
      <vt:lpstr>Příklad</vt:lpstr>
      <vt:lpstr>Prezentace aplikace PowerPoint</vt:lpstr>
      <vt:lpstr>Prezentace aplikace PowerPoint</vt:lpstr>
      <vt:lpstr>Prezentace aplikace PowerPoint</vt:lpstr>
      <vt:lpstr>Formulace výzkumné otázky a hypotézy</vt:lpstr>
      <vt:lpstr>Metodologie</vt:lpstr>
      <vt:lpstr>Metodologie</vt:lpstr>
      <vt:lpstr>Metodologie</vt:lpstr>
      <vt:lpstr>Metodologie</vt:lpstr>
      <vt:lpstr>Příklad projektové práce</vt:lpstr>
      <vt:lpstr>Příklad projektové práce</vt:lpstr>
      <vt:lpstr>Příklad projektové práce</vt:lpstr>
      <vt:lpstr>Příklad projektové práce</vt:lpstr>
      <vt:lpstr>Příklad projektové práce</vt:lpstr>
      <vt:lpstr>Výstupy z učení</vt:lpstr>
      <vt:lpstr>Výstupy z učení</vt:lpstr>
      <vt:lpstr>Výstupy z učení</vt:lpstr>
      <vt:lpstr>Výstupy z učení</vt:lpstr>
      <vt:lpstr>Výstupy z učení</vt:lpstr>
      <vt:lpstr>Závěr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Radmila Krkošková</cp:lastModifiedBy>
  <cp:revision>260</cp:revision>
  <dcterms:created xsi:type="dcterms:W3CDTF">2016-07-06T15:42:34Z</dcterms:created>
  <dcterms:modified xsi:type="dcterms:W3CDTF">2024-10-27T14:15:16Z</dcterms:modified>
</cp:coreProperties>
</file>