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72" r:id="rId4"/>
    <p:sldId id="314" r:id="rId5"/>
    <p:sldId id="273" r:id="rId6"/>
    <p:sldId id="275" r:id="rId7"/>
    <p:sldId id="277" r:id="rId8"/>
    <p:sldId id="302" r:id="rId9"/>
    <p:sldId id="278" r:id="rId10"/>
    <p:sldId id="279" r:id="rId11"/>
    <p:sldId id="306" r:id="rId12"/>
    <p:sldId id="307" r:id="rId13"/>
    <p:sldId id="308" r:id="rId14"/>
    <p:sldId id="280" r:id="rId15"/>
    <p:sldId id="315" r:id="rId16"/>
    <p:sldId id="316" r:id="rId17"/>
    <p:sldId id="303" r:id="rId18"/>
    <p:sldId id="311" r:id="rId19"/>
    <p:sldId id="281" r:id="rId20"/>
    <p:sldId id="321" r:id="rId21"/>
    <p:sldId id="283" r:id="rId22"/>
    <p:sldId id="317" r:id="rId23"/>
    <p:sldId id="318" r:id="rId24"/>
    <p:sldId id="286" r:id="rId25"/>
    <p:sldId id="319" r:id="rId26"/>
    <p:sldId id="312" r:id="rId27"/>
    <p:sldId id="304" r:id="rId28"/>
    <p:sldId id="287" r:id="rId29"/>
    <p:sldId id="320" r:id="rId30"/>
    <p:sldId id="288" r:id="rId31"/>
    <p:sldId id="289" r:id="rId32"/>
    <p:sldId id="322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80" d="100"/>
          <a:sy n="80" d="100"/>
        </p:scale>
        <p:origin x="-1098" y="-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2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7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2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15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6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1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8.wmf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wmf"/><Relationship Id="rId4" Type="http://schemas.openxmlformats.org/officeDocument/2006/relationships/image" Target="../media/image28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3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Microsoft_Excel_97-2003_Worksheet2.xls"/><Relationship Id="rId5" Type="http://schemas.openxmlformats.org/officeDocument/2006/relationships/oleObject" Target="../embeddings/oleObject22.bin"/><Relationship Id="rId4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4.přednáška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307871"/>
                </a:solidFill>
                <a:latin typeface="Arial" charset="0"/>
              </a:rPr>
              <a:t>(K. F. Gauss, 1777 </a:t>
            </a:r>
            <a:r>
              <a:rPr lang="cs-CZ" sz="2000" b="1" dirty="0" smtClean="0">
                <a:solidFill>
                  <a:srgbClr val="307871"/>
                </a:solidFill>
                <a:latin typeface="Arial" charset="0"/>
              </a:rPr>
              <a:t>– </a:t>
            </a:r>
            <a:r>
              <a:rPr lang="cs-CZ" sz="2000" b="1" dirty="0">
                <a:solidFill>
                  <a:srgbClr val="307871"/>
                </a:solidFill>
                <a:latin typeface="Arial" charset="0"/>
              </a:rPr>
              <a:t>1855</a:t>
            </a:r>
            <a:r>
              <a:rPr lang="cs-CZ" sz="2000" b="1" dirty="0" smtClean="0">
                <a:solidFill>
                  <a:srgbClr val="307871"/>
                </a:solidFill>
                <a:latin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307871"/>
                </a:solidFill>
                <a:latin typeface="Arial" charset="0"/>
              </a:rPr>
              <a:t>Data – body</a:t>
            </a:r>
            <a:r>
              <a:rPr lang="cs-CZ" sz="2000" dirty="0">
                <a:solidFill>
                  <a:srgbClr val="307871"/>
                </a:solidFill>
              </a:rPr>
              <a:t>: (</a:t>
            </a:r>
            <a:r>
              <a:rPr lang="cs-CZ" sz="2000" i="1" dirty="0">
                <a:solidFill>
                  <a:srgbClr val="307871"/>
                </a:solidFill>
              </a:rPr>
              <a:t>x</a:t>
            </a:r>
            <a:r>
              <a:rPr lang="cs-CZ" sz="2000" baseline="-25000" dirty="0">
                <a:solidFill>
                  <a:srgbClr val="307871"/>
                </a:solidFill>
              </a:rPr>
              <a:t>1</a:t>
            </a:r>
            <a:r>
              <a:rPr lang="cs-CZ" sz="2000" dirty="0">
                <a:solidFill>
                  <a:srgbClr val="307871"/>
                </a:solidFill>
              </a:rPr>
              <a:t>,</a:t>
            </a:r>
            <a:r>
              <a:rPr lang="cs-CZ" sz="2000" i="1" dirty="0">
                <a:solidFill>
                  <a:srgbClr val="307871"/>
                </a:solidFill>
              </a:rPr>
              <a:t>y</a:t>
            </a:r>
            <a:r>
              <a:rPr lang="cs-CZ" sz="2000" baseline="-25000" dirty="0">
                <a:solidFill>
                  <a:srgbClr val="307871"/>
                </a:solidFill>
              </a:rPr>
              <a:t>1</a:t>
            </a:r>
            <a:r>
              <a:rPr lang="cs-CZ" sz="2000" dirty="0">
                <a:solidFill>
                  <a:srgbClr val="307871"/>
                </a:solidFill>
              </a:rPr>
              <a:t>), (</a:t>
            </a:r>
            <a:r>
              <a:rPr lang="cs-CZ" sz="2000" i="1" dirty="0">
                <a:solidFill>
                  <a:srgbClr val="307871"/>
                </a:solidFill>
              </a:rPr>
              <a:t>x</a:t>
            </a:r>
            <a:r>
              <a:rPr lang="cs-CZ" sz="2000" baseline="-25000" dirty="0">
                <a:solidFill>
                  <a:srgbClr val="307871"/>
                </a:solidFill>
              </a:rPr>
              <a:t>2</a:t>
            </a:r>
            <a:r>
              <a:rPr lang="cs-CZ" sz="2000" dirty="0">
                <a:solidFill>
                  <a:srgbClr val="307871"/>
                </a:solidFill>
              </a:rPr>
              <a:t>,</a:t>
            </a:r>
            <a:r>
              <a:rPr lang="cs-CZ" sz="2000" i="1" dirty="0">
                <a:solidFill>
                  <a:srgbClr val="307871"/>
                </a:solidFill>
              </a:rPr>
              <a:t>y</a:t>
            </a:r>
            <a:r>
              <a:rPr lang="cs-CZ" sz="2000" baseline="-25000" dirty="0">
                <a:solidFill>
                  <a:srgbClr val="307871"/>
                </a:solidFill>
              </a:rPr>
              <a:t>2</a:t>
            </a:r>
            <a:r>
              <a:rPr lang="cs-CZ" sz="2000" dirty="0">
                <a:solidFill>
                  <a:srgbClr val="307871"/>
                </a:solidFill>
              </a:rPr>
              <a:t>),…,(</a:t>
            </a:r>
            <a:r>
              <a:rPr lang="cs-CZ" sz="2000" i="1" dirty="0" err="1">
                <a:solidFill>
                  <a:srgbClr val="307871"/>
                </a:solidFill>
              </a:rPr>
              <a:t>x</a:t>
            </a:r>
            <a:r>
              <a:rPr lang="cs-CZ" sz="2000" i="1" baseline="-25000" dirty="0" err="1">
                <a:solidFill>
                  <a:srgbClr val="307871"/>
                </a:solidFill>
              </a:rPr>
              <a:t>n</a:t>
            </a:r>
            <a:r>
              <a:rPr lang="cs-CZ" sz="2000" dirty="0" err="1">
                <a:solidFill>
                  <a:srgbClr val="307871"/>
                </a:solidFill>
              </a:rPr>
              <a:t>,</a:t>
            </a:r>
            <a:r>
              <a:rPr lang="cs-CZ" sz="2000" i="1" dirty="0" err="1">
                <a:solidFill>
                  <a:srgbClr val="307871"/>
                </a:solidFill>
              </a:rPr>
              <a:t>y</a:t>
            </a:r>
            <a:r>
              <a:rPr lang="cs-CZ" sz="2000" i="1" baseline="-25000" dirty="0" err="1">
                <a:solidFill>
                  <a:srgbClr val="307871"/>
                </a:solidFill>
              </a:rPr>
              <a:t>n</a:t>
            </a:r>
            <a:r>
              <a:rPr lang="cs-CZ" sz="2000" dirty="0">
                <a:solidFill>
                  <a:srgbClr val="307871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307871"/>
                </a:solidFill>
                <a:latin typeface="Arial" charset="0"/>
              </a:rPr>
              <a:t>Odhady regresních koeficientů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i="1" dirty="0">
                <a:solidFill>
                  <a:srgbClr val="307871"/>
                </a:solidFill>
                <a:sym typeface="Symbol" pitchFamily="18" charset="2"/>
              </a:rPr>
              <a:t>B</a:t>
            </a:r>
            <a:r>
              <a:rPr lang="cs-CZ" sz="2000" baseline="-25000" dirty="0">
                <a:solidFill>
                  <a:srgbClr val="307871"/>
                </a:solidFill>
                <a:sym typeface="Symbol" pitchFamily="18" charset="2"/>
              </a:rPr>
              <a:t>0</a:t>
            </a:r>
            <a:r>
              <a:rPr lang="cs-CZ" sz="2000" dirty="0">
                <a:solidFill>
                  <a:srgbClr val="307871"/>
                </a:solidFill>
                <a:sym typeface="Symbol" pitchFamily="18" charset="2"/>
              </a:rPr>
              <a:t>,</a:t>
            </a:r>
            <a:r>
              <a:rPr lang="cs-CZ" sz="2000" i="1" dirty="0">
                <a:solidFill>
                  <a:srgbClr val="307871"/>
                </a:solidFill>
                <a:sym typeface="Symbol" pitchFamily="18" charset="2"/>
              </a:rPr>
              <a:t> B</a:t>
            </a:r>
            <a:r>
              <a:rPr lang="cs-CZ" sz="2000" baseline="-25000" dirty="0">
                <a:solidFill>
                  <a:srgbClr val="307871"/>
                </a:solidFill>
                <a:sym typeface="Symbol" pitchFamily="18" charset="2"/>
              </a:rPr>
              <a:t>1</a:t>
            </a:r>
            <a:r>
              <a:rPr lang="cs-CZ" sz="2000" dirty="0" smtClean="0">
                <a:solidFill>
                  <a:srgbClr val="307871"/>
                </a:solidFill>
                <a:sym typeface="Symbol" pitchFamily="18" charset="2"/>
              </a:rPr>
              <a:t>:</a:t>
            </a:r>
            <a:endParaRPr lang="cs-CZ" sz="2000" dirty="0">
              <a:solidFill>
                <a:srgbClr val="307871"/>
              </a:solidFill>
              <a:sym typeface="Symbol" pitchFamily="18" charset="2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solidFill>
                  <a:srgbClr val="307871"/>
                </a:solidFill>
                <a:latin typeface="Arial" charset="0"/>
              </a:rPr>
              <a:t>Metoda nejmenších čtverců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7287829"/>
              </p:ext>
            </p:extLst>
          </p:nvPr>
        </p:nvGraphicFramePr>
        <p:xfrm>
          <a:off x="1044029" y="1995686"/>
          <a:ext cx="33115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2" name="Rovnice" r:id="rId5" imgW="1688367" imgH="431613" progId="Equation.3">
                  <p:embed/>
                </p:oleObj>
              </mc:Choice>
              <mc:Fallback>
                <p:oleObj name="Rovnice" r:id="rId5" imgW="1688367" imgH="431613" progId="Equation.3">
                  <p:embed/>
                  <p:pic>
                    <p:nvPicPr>
                      <p:cNvPr id="0" name="Object 2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029" y="1995686"/>
                        <a:ext cx="3311525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047082"/>
              </p:ext>
            </p:extLst>
          </p:nvPr>
        </p:nvGraphicFramePr>
        <p:xfrm>
          <a:off x="1043608" y="2859782"/>
          <a:ext cx="1871662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3" name="Rovnice" r:id="rId7" imgW="1143000" imgH="838200" progId="Equation.3">
                  <p:embed/>
                </p:oleObj>
              </mc:Choice>
              <mc:Fallback>
                <p:oleObj name="Rovnice" r:id="rId7" imgW="1143000" imgH="838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859782"/>
                        <a:ext cx="1871662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168431"/>
              </p:ext>
            </p:extLst>
          </p:nvPr>
        </p:nvGraphicFramePr>
        <p:xfrm>
          <a:off x="3563888" y="3363838"/>
          <a:ext cx="13716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4" name="Rovnice" r:id="rId9" imgW="736600" imgH="228600" progId="Equation.3">
                  <p:embed/>
                </p:oleObj>
              </mc:Choice>
              <mc:Fallback>
                <p:oleObj name="Rovnice" r:id="rId9" imgW="73660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3363838"/>
                        <a:ext cx="13716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00760" y="2838203"/>
            <a:ext cx="5068767" cy="1436913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307871"/>
                </a:solidFill>
                <a:latin typeface="Arial" charset="0"/>
              </a:rPr>
              <a:t>Interpretace regresních koeficientů</a:t>
            </a:r>
            <a:r>
              <a:rPr lang="cs-CZ" sz="2400" dirty="0">
                <a:solidFill>
                  <a:srgbClr val="307871"/>
                </a:solidFill>
              </a:rPr>
              <a:t>: </a:t>
            </a:r>
            <a:endParaRPr lang="cs-CZ" sz="2400" dirty="0" smtClean="0">
              <a:solidFill>
                <a:srgbClr val="30787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2400" dirty="0">
              <a:solidFill>
                <a:srgbClr val="30787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cs-CZ" sz="2400" i="1" dirty="0">
                <a:solidFill>
                  <a:srgbClr val="307871"/>
                </a:solidFill>
              </a:rPr>
              <a:t>b</a:t>
            </a:r>
            <a:r>
              <a:rPr lang="cs-CZ" sz="2400" baseline="-25000" dirty="0">
                <a:solidFill>
                  <a:srgbClr val="307871"/>
                </a:solidFill>
              </a:rPr>
              <a:t>0</a:t>
            </a:r>
            <a:r>
              <a:rPr lang="cs-CZ" sz="2400" dirty="0">
                <a:solidFill>
                  <a:srgbClr val="307871"/>
                </a:solidFill>
              </a:rPr>
              <a:t> - </a:t>
            </a:r>
            <a:r>
              <a:rPr lang="cs-CZ" sz="2400" dirty="0">
                <a:solidFill>
                  <a:srgbClr val="307871"/>
                </a:solidFill>
                <a:latin typeface="Arial" charset="0"/>
              </a:rPr>
              <a:t>úroveň kritéria </a:t>
            </a:r>
            <a:r>
              <a:rPr lang="cs-CZ" sz="2400" i="1" dirty="0">
                <a:solidFill>
                  <a:srgbClr val="307871"/>
                </a:solidFill>
              </a:rPr>
              <a:t>y</a:t>
            </a:r>
            <a:r>
              <a:rPr lang="cs-CZ" sz="2400" dirty="0">
                <a:solidFill>
                  <a:srgbClr val="307871"/>
                </a:solidFill>
                <a:latin typeface="Arial" charset="0"/>
              </a:rPr>
              <a:t> při nulové úrovni prediktoru</a:t>
            </a:r>
            <a:r>
              <a:rPr lang="cs-CZ" sz="2400" dirty="0">
                <a:solidFill>
                  <a:srgbClr val="307871"/>
                </a:solidFill>
              </a:rPr>
              <a:t> </a:t>
            </a:r>
            <a:r>
              <a:rPr lang="cs-CZ" sz="2400" i="1" dirty="0" smtClean="0">
                <a:solidFill>
                  <a:srgbClr val="307871"/>
                </a:solidFill>
              </a:rPr>
              <a:t>x</a:t>
            </a:r>
          </a:p>
          <a:p>
            <a:pPr>
              <a:lnSpc>
                <a:spcPct val="90000"/>
              </a:lnSpc>
              <a:buNone/>
            </a:pPr>
            <a:endParaRPr lang="cs-CZ" sz="2400" i="1" dirty="0">
              <a:solidFill>
                <a:srgbClr val="30787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cs-CZ" sz="2400" i="1" dirty="0">
                <a:solidFill>
                  <a:srgbClr val="307871"/>
                </a:solidFill>
              </a:rPr>
              <a:t>b</a:t>
            </a:r>
            <a:r>
              <a:rPr lang="cs-CZ" sz="2400" baseline="-25000" dirty="0">
                <a:solidFill>
                  <a:srgbClr val="307871"/>
                </a:solidFill>
              </a:rPr>
              <a:t>1</a:t>
            </a:r>
            <a:r>
              <a:rPr lang="cs-CZ" sz="2400" dirty="0">
                <a:solidFill>
                  <a:srgbClr val="307871"/>
                </a:solidFill>
              </a:rPr>
              <a:t> - </a:t>
            </a:r>
            <a:r>
              <a:rPr lang="cs-CZ" sz="2400" dirty="0">
                <a:solidFill>
                  <a:srgbClr val="307871"/>
                </a:solidFill>
                <a:latin typeface="Arial" charset="0"/>
              </a:rPr>
              <a:t>přírůstek kritéria </a:t>
            </a:r>
            <a:r>
              <a:rPr lang="cs-CZ" sz="2400" i="1" dirty="0">
                <a:solidFill>
                  <a:srgbClr val="307871"/>
                </a:solidFill>
              </a:rPr>
              <a:t>y</a:t>
            </a:r>
            <a:r>
              <a:rPr lang="cs-CZ" sz="2400" dirty="0">
                <a:solidFill>
                  <a:srgbClr val="307871"/>
                </a:solidFill>
                <a:latin typeface="Arial" charset="0"/>
              </a:rPr>
              <a:t> při jednotkovém přírůstku prediktoru</a:t>
            </a:r>
            <a:r>
              <a:rPr lang="cs-CZ" sz="2400" dirty="0">
                <a:solidFill>
                  <a:srgbClr val="307871"/>
                </a:solidFill>
              </a:rPr>
              <a:t> </a:t>
            </a:r>
            <a:r>
              <a:rPr lang="cs-CZ" sz="2400" i="1" dirty="0" smtClean="0">
                <a:solidFill>
                  <a:srgbClr val="307871"/>
                </a:solidFill>
              </a:rPr>
              <a:t>x</a:t>
            </a:r>
            <a:endParaRPr lang="cs-CZ" sz="2400" i="1" dirty="0">
              <a:solidFill>
                <a:srgbClr val="307871"/>
              </a:solidFill>
            </a:endParaRPr>
          </a:p>
          <a:p>
            <a:pPr marL="0" indent="0">
              <a:buNone/>
            </a:pPr>
            <a:endParaRPr lang="cs-CZ" sz="18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Metoda nejmenších čtverců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40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Regresní přímka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21712361"/>
              </p:ext>
            </p:extLst>
          </p:nvPr>
        </p:nvGraphicFramePr>
        <p:xfrm>
          <a:off x="1043608" y="971011"/>
          <a:ext cx="6049070" cy="350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Dokument" r:id="rId5" imgW="5760720" imgH="3505200" progId="">
                  <p:embed/>
                </p:oleObj>
              </mc:Choice>
              <mc:Fallback>
                <p:oleObj name="Dokument" r:id="rId5" imgW="5760720" imgH="35052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971011"/>
                        <a:ext cx="6049070" cy="350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682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333399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>
                <a:latin typeface="Arial" charset="0"/>
              </a:rPr>
              <a:t>Přiléhavost dat k regresní </a:t>
            </a:r>
            <a:r>
              <a:rPr lang="cs-CZ" b="1" dirty="0">
                <a:solidFill>
                  <a:srgbClr val="307871"/>
                </a:solidFill>
                <a:latin typeface="Arial" charset="0"/>
              </a:rPr>
              <a:t>křivce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234444" y="3603657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849313"/>
            <a:ext cx="9144000" cy="428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58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800" dirty="0"/>
              <a:t> </a:t>
            </a: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Přiléhavost dat k regresní přímce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858838"/>
            <a:ext cx="9144000" cy="4080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22"/>
          <p:cNvSpPr>
            <a:spLocks noChangeShapeType="1"/>
          </p:cNvSpPr>
          <p:nvPr/>
        </p:nvSpPr>
        <p:spPr bwMode="auto">
          <a:xfrm flipH="1">
            <a:off x="1547664" y="1635646"/>
            <a:ext cx="5040560" cy="108012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21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1800" dirty="0"/>
              <a:t> </a:t>
            </a:r>
            <a:r>
              <a:rPr lang="cs-CZ" sz="2400" dirty="0">
                <a:latin typeface="Arial" charset="0"/>
              </a:rPr>
              <a:t>Teoretický součet čtverců</a:t>
            </a:r>
            <a:r>
              <a:rPr lang="cs-CZ" sz="2400" dirty="0" smtClean="0"/>
              <a:t>:</a:t>
            </a:r>
          </a:p>
          <a:p>
            <a:pPr marL="0" indent="0">
              <a:lnSpc>
                <a:spcPct val="90000"/>
              </a:lnSpc>
              <a:buNone/>
            </a:pPr>
            <a:endParaRPr lang="cs-CZ" sz="2400" dirty="0"/>
          </a:p>
          <a:p>
            <a:pPr>
              <a:lnSpc>
                <a:spcPct val="90000"/>
              </a:lnSpc>
              <a:buNone/>
            </a:pPr>
            <a:r>
              <a:rPr lang="cs-CZ" sz="2400" dirty="0"/>
              <a:t>	</a:t>
            </a:r>
            <a:r>
              <a:rPr lang="cs-CZ" sz="2400" i="1" dirty="0" err="1"/>
              <a:t>Y</a:t>
            </a:r>
            <a:r>
              <a:rPr lang="cs-CZ" sz="2400" i="1" baseline="-25000" dirty="0" err="1"/>
              <a:t>i</a:t>
            </a:r>
            <a:r>
              <a:rPr lang="cs-CZ" sz="2400" dirty="0"/>
              <a:t> - </a:t>
            </a:r>
            <a:r>
              <a:rPr lang="cs-CZ" sz="2400" dirty="0">
                <a:latin typeface="Arial" charset="0"/>
              </a:rPr>
              <a:t>teoretické hodnoty („na regresní přímce</a:t>
            </a:r>
            <a:r>
              <a:rPr lang="cs-CZ" sz="2400" dirty="0" smtClean="0">
                <a:latin typeface="Arial" charset="0"/>
              </a:rPr>
              <a:t>“)</a:t>
            </a:r>
          </a:p>
          <a:p>
            <a:pPr>
              <a:lnSpc>
                <a:spcPct val="90000"/>
              </a:lnSpc>
              <a:buNone/>
            </a:pPr>
            <a:endParaRPr lang="cs-CZ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latin typeface="Arial" charset="0"/>
              </a:rPr>
              <a:t>Reziduální součet čtverců:</a:t>
            </a:r>
          </a:p>
          <a:p>
            <a:pPr>
              <a:lnSpc>
                <a:spcPct val="90000"/>
              </a:lnSpc>
            </a:pPr>
            <a:endParaRPr lang="cs-CZ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latin typeface="Arial" charset="0"/>
              </a:rPr>
              <a:t>Celkový součet čtverců</a:t>
            </a:r>
            <a:r>
              <a:rPr lang="cs-CZ" sz="2400" dirty="0" smtClean="0">
                <a:latin typeface="Arial" charset="0"/>
              </a:rPr>
              <a:t>: </a:t>
            </a:r>
            <a:endParaRPr lang="cs-CZ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>
                <a:latin typeface="Arial" charset="0"/>
              </a:rPr>
              <a:t>Platí vztah</a:t>
            </a:r>
            <a:r>
              <a:rPr lang="cs-CZ" sz="2400" dirty="0"/>
              <a:t>:        </a:t>
            </a:r>
            <a:r>
              <a:rPr lang="cs-CZ" sz="2400" i="1" dirty="0" err="1">
                <a:cs typeface="Times New Roman" pitchFamily="18" charset="0"/>
              </a:rPr>
              <a:t>S</a:t>
            </a:r>
            <a:r>
              <a:rPr lang="cs-CZ" sz="2400" i="1" baseline="-30000" dirty="0" err="1">
                <a:cs typeface="Times New Roman" pitchFamily="18" charset="0"/>
              </a:rPr>
              <a:t>y</a:t>
            </a:r>
            <a:r>
              <a:rPr lang="cs-CZ" sz="2400" i="1" baseline="-30000" dirty="0">
                <a:cs typeface="Times New Roman" pitchFamily="18" charset="0"/>
              </a:rPr>
              <a:t> </a:t>
            </a:r>
            <a:r>
              <a:rPr lang="cs-CZ" sz="2400" i="1" dirty="0">
                <a:cs typeface="Times New Roman" pitchFamily="18" charset="0"/>
              </a:rPr>
              <a:t>=  S</a:t>
            </a:r>
            <a:r>
              <a:rPr lang="cs-CZ" sz="2400" i="1" baseline="-30000" dirty="0">
                <a:cs typeface="Times New Roman" pitchFamily="18" charset="0"/>
              </a:rPr>
              <a:t>T</a:t>
            </a:r>
            <a:r>
              <a:rPr lang="cs-CZ" sz="2400" i="1" dirty="0">
                <a:cs typeface="Times New Roman" pitchFamily="18" charset="0"/>
              </a:rPr>
              <a:t> + S</a:t>
            </a:r>
            <a:r>
              <a:rPr lang="cs-CZ" sz="2400" i="1" baseline="-30000" dirty="0">
                <a:cs typeface="Times New Roman" pitchFamily="18" charset="0"/>
              </a:rPr>
              <a:t>R</a:t>
            </a:r>
            <a:r>
              <a:rPr lang="cs-CZ" sz="2400" baseline="-30000" dirty="0">
                <a:cs typeface="Times New Roman" pitchFamily="18" charset="0"/>
              </a:rPr>
              <a:t> </a:t>
            </a:r>
            <a:endParaRPr lang="cs-CZ" sz="24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Přiléhavost </a:t>
            </a:r>
            <a:r>
              <a:rPr lang="cs-CZ" b="1" dirty="0" smtClean="0">
                <a:latin typeface="Arial" charset="0"/>
              </a:rPr>
              <a:t> regresní </a:t>
            </a:r>
            <a:r>
              <a:rPr lang="cs-CZ" b="1" dirty="0">
                <a:latin typeface="Arial" charset="0"/>
              </a:rPr>
              <a:t>přímky k datům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39551" y="293469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4050558"/>
              </p:ext>
            </p:extLst>
          </p:nvPr>
        </p:nvGraphicFramePr>
        <p:xfrm>
          <a:off x="4558078" y="699542"/>
          <a:ext cx="224617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1" name="Rovnice" r:id="rId5" imgW="1028254" imgH="431613" progId="Equation.3">
                  <p:embed/>
                </p:oleObj>
              </mc:Choice>
              <mc:Fallback>
                <p:oleObj name="Rovnice" r:id="rId5" imgW="102825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8078" y="699542"/>
                        <a:ext cx="2246170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7852934"/>
              </p:ext>
            </p:extLst>
          </p:nvPr>
        </p:nvGraphicFramePr>
        <p:xfrm>
          <a:off x="4558834" y="2217634"/>
          <a:ext cx="2057400" cy="858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2" name="Rovnice" r:id="rId7" imgW="1066800" imgH="431800" progId="Equation.3">
                  <p:embed/>
                </p:oleObj>
              </mc:Choice>
              <mc:Fallback>
                <p:oleObj name="Rovnice" r:id="rId7" imgW="1066800" imgH="4318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8834" y="2217634"/>
                        <a:ext cx="2057400" cy="8581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00956"/>
              </p:ext>
            </p:extLst>
          </p:nvPr>
        </p:nvGraphicFramePr>
        <p:xfrm>
          <a:off x="4211960" y="3003799"/>
          <a:ext cx="1981200" cy="824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3" name="Rovnice" r:id="rId9" imgW="1040948" imgH="431613" progId="Equation.3">
                  <p:embed/>
                </p:oleObj>
              </mc:Choice>
              <mc:Fallback>
                <p:oleObj name="Rovnice" r:id="rId9" imgW="1040948" imgH="431613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3003799"/>
                        <a:ext cx="1981200" cy="8243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732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2400" b="1" dirty="0">
                <a:solidFill>
                  <a:srgbClr val="009900"/>
                </a:solidFill>
                <a:latin typeface="Arial" charset="0"/>
              </a:rPr>
              <a:t>Koeficient determinace</a:t>
            </a:r>
            <a:r>
              <a:rPr lang="cs-CZ" sz="2400" dirty="0">
                <a:latin typeface="Arial" charset="0"/>
              </a:rPr>
              <a:t> </a:t>
            </a:r>
            <a:r>
              <a:rPr lang="cs-CZ" sz="2400" dirty="0" smtClean="0">
                <a:latin typeface="Arial" charset="0"/>
              </a:rPr>
              <a:t>–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400" dirty="0" smtClean="0">
                <a:latin typeface="Arial" charset="0"/>
              </a:rPr>
              <a:t>míra </a:t>
            </a:r>
            <a:r>
              <a:rPr lang="cs-CZ" sz="2400" dirty="0">
                <a:latin typeface="Arial" charset="0"/>
              </a:rPr>
              <a:t>přiléhavosti </a:t>
            </a:r>
            <a:r>
              <a:rPr lang="cs-CZ" sz="2400" dirty="0" smtClean="0">
                <a:latin typeface="Arial" charset="0"/>
              </a:rPr>
              <a:t>dat </a:t>
            </a:r>
            <a:r>
              <a:rPr lang="cs-CZ" sz="2400" dirty="0">
                <a:latin typeface="Arial" charset="0"/>
              </a:rPr>
              <a:t>k regresní křivce:</a:t>
            </a:r>
          </a:p>
          <a:p>
            <a:pPr>
              <a:lnSpc>
                <a:spcPct val="90000"/>
              </a:lnSpc>
            </a:pPr>
            <a:endParaRPr lang="cs-CZ" sz="2400" dirty="0" smtClean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cs-CZ" sz="2400" dirty="0" smtClean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cs-CZ" sz="2400" dirty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Platí</a:t>
            </a:r>
            <a:r>
              <a:rPr lang="cs-CZ" sz="2400" dirty="0">
                <a:latin typeface="Arial" charset="0"/>
              </a:rPr>
              <a:t>:</a:t>
            </a:r>
            <a:r>
              <a:rPr lang="cs-CZ" sz="2400" dirty="0"/>
              <a:t>   0 </a:t>
            </a:r>
            <a:r>
              <a:rPr lang="cs-CZ" sz="2400" dirty="0">
                <a:latin typeface="Arial" charset="0"/>
                <a:cs typeface="Arial" charset="0"/>
              </a:rPr>
              <a:t>≤ </a:t>
            </a:r>
            <a:r>
              <a:rPr lang="cs-CZ" sz="2400" i="1" dirty="0"/>
              <a:t>R</a:t>
            </a:r>
            <a:r>
              <a:rPr lang="cs-CZ" sz="2400" baseline="30000" dirty="0"/>
              <a:t>2 </a:t>
            </a:r>
            <a:r>
              <a:rPr lang="cs-CZ" sz="2400" dirty="0">
                <a:latin typeface="Arial" charset="0"/>
                <a:cs typeface="Arial" charset="0"/>
              </a:rPr>
              <a:t>≤ </a:t>
            </a:r>
            <a:r>
              <a:rPr lang="cs-CZ" sz="2400" dirty="0">
                <a:cs typeface="Arial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FF0000"/>
                </a:solidFill>
                <a:latin typeface="Arial" charset="0"/>
              </a:rPr>
              <a:t>Pozor!</a:t>
            </a:r>
            <a:r>
              <a:rPr lang="cs-CZ" sz="2400" dirty="0"/>
              <a:t> </a:t>
            </a:r>
            <a:r>
              <a:rPr lang="cs-CZ" sz="2400" i="1" dirty="0"/>
              <a:t>R</a:t>
            </a:r>
            <a:r>
              <a:rPr lang="cs-CZ" sz="2400" baseline="30000" dirty="0"/>
              <a:t>2</a:t>
            </a:r>
            <a:r>
              <a:rPr lang="cs-CZ" sz="2400" dirty="0"/>
              <a:t> </a:t>
            </a:r>
            <a:r>
              <a:rPr lang="cs-CZ" sz="2400" dirty="0">
                <a:latin typeface="Arial" charset="0"/>
              </a:rPr>
              <a:t>má platnost pro libovolný typ regresní funkce!</a:t>
            </a:r>
          </a:p>
          <a:p>
            <a:pPr marL="0" indent="0"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Přiléhavost </a:t>
            </a:r>
            <a:r>
              <a:rPr lang="cs-CZ" b="1" dirty="0" smtClean="0">
                <a:latin typeface="Arial" charset="0"/>
              </a:rPr>
              <a:t> regresní </a:t>
            </a:r>
            <a:r>
              <a:rPr lang="cs-CZ" b="1" dirty="0">
                <a:latin typeface="Arial" charset="0"/>
              </a:rPr>
              <a:t>přímky k datům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39551" y="293469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493613"/>
              </p:ext>
            </p:extLst>
          </p:nvPr>
        </p:nvGraphicFramePr>
        <p:xfrm>
          <a:off x="4572000" y="1635646"/>
          <a:ext cx="213360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Rovnice" r:id="rId5" imgW="1079032" imgH="444307" progId="Equation.3">
                  <p:embed/>
                </p:oleObj>
              </mc:Choice>
              <mc:Fallback>
                <p:oleObj name="Rovnice" r:id="rId5" imgW="1079032" imgH="444307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35646"/>
                        <a:ext cx="2133600" cy="9509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956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70485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cs-CZ" sz="2400" b="1" dirty="0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Extrémní hodnoty </a:t>
            </a:r>
            <a:r>
              <a:rPr lang="cs-CZ" b="1" dirty="0" smtClean="0">
                <a:latin typeface="Arial" charset="0"/>
              </a:rPr>
              <a:t>koeficientu </a:t>
            </a:r>
            <a:r>
              <a:rPr lang="cs-CZ" b="1" dirty="0">
                <a:latin typeface="Arial" charset="0"/>
              </a:rPr>
              <a:t>determinace</a:t>
            </a:r>
            <a:r>
              <a:rPr lang="cs-CZ" b="1" dirty="0"/>
              <a:t> </a:t>
            </a:r>
            <a:r>
              <a:rPr lang="cs-CZ" b="1" i="1" dirty="0"/>
              <a:t>R</a:t>
            </a:r>
            <a:r>
              <a:rPr lang="cs-CZ" b="1" baseline="30000" dirty="0"/>
              <a:t>2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pSp>
        <p:nvGrpSpPr>
          <p:cNvPr id="7" name="Skupina 6"/>
          <p:cNvGrpSpPr/>
          <p:nvPr/>
        </p:nvGrpSpPr>
        <p:grpSpPr>
          <a:xfrm>
            <a:off x="755650" y="1087388"/>
            <a:ext cx="6875018" cy="3241675"/>
            <a:chOff x="755650" y="1916113"/>
            <a:chExt cx="6985000" cy="3241675"/>
          </a:xfrm>
        </p:grpSpPr>
        <p:sp>
          <p:nvSpPr>
            <p:cNvPr id="8" name="Rectangle 146"/>
            <p:cNvSpPr>
              <a:spLocks noChangeArrowheads="1"/>
            </p:cNvSpPr>
            <p:nvPr/>
          </p:nvSpPr>
          <p:spPr bwMode="auto">
            <a:xfrm flipH="1">
              <a:off x="2627313" y="42926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Rectangle 146"/>
            <p:cNvSpPr>
              <a:spLocks noChangeArrowheads="1"/>
            </p:cNvSpPr>
            <p:nvPr/>
          </p:nvSpPr>
          <p:spPr bwMode="auto">
            <a:xfrm flipH="1">
              <a:off x="2484438" y="31416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Rectangle 146"/>
            <p:cNvSpPr>
              <a:spLocks noChangeArrowheads="1"/>
            </p:cNvSpPr>
            <p:nvPr/>
          </p:nvSpPr>
          <p:spPr bwMode="auto">
            <a:xfrm flipH="1">
              <a:off x="2484438" y="25654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" name="Rectangle 146"/>
            <p:cNvSpPr>
              <a:spLocks noChangeArrowheads="1"/>
            </p:cNvSpPr>
            <p:nvPr/>
          </p:nvSpPr>
          <p:spPr bwMode="auto">
            <a:xfrm flipH="1">
              <a:off x="2051050" y="28527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" name="Rectangle 146"/>
            <p:cNvSpPr>
              <a:spLocks noChangeArrowheads="1"/>
            </p:cNvSpPr>
            <p:nvPr/>
          </p:nvSpPr>
          <p:spPr bwMode="auto">
            <a:xfrm flipH="1">
              <a:off x="3419475" y="33575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Rectangle 146"/>
            <p:cNvSpPr>
              <a:spLocks noChangeArrowheads="1"/>
            </p:cNvSpPr>
            <p:nvPr/>
          </p:nvSpPr>
          <p:spPr bwMode="auto">
            <a:xfrm flipH="1">
              <a:off x="3635375" y="35734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Rectangle 146"/>
            <p:cNvSpPr>
              <a:spLocks noChangeArrowheads="1"/>
            </p:cNvSpPr>
            <p:nvPr/>
          </p:nvSpPr>
          <p:spPr bwMode="auto">
            <a:xfrm flipH="1">
              <a:off x="2627313" y="35734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Rectangle 146"/>
            <p:cNvSpPr>
              <a:spLocks noChangeArrowheads="1"/>
            </p:cNvSpPr>
            <p:nvPr/>
          </p:nvSpPr>
          <p:spPr bwMode="auto">
            <a:xfrm flipH="1">
              <a:off x="3492500" y="414972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Rectangle 146"/>
            <p:cNvSpPr>
              <a:spLocks noChangeArrowheads="1"/>
            </p:cNvSpPr>
            <p:nvPr/>
          </p:nvSpPr>
          <p:spPr bwMode="auto">
            <a:xfrm flipH="1">
              <a:off x="1692275" y="32845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Rectangle 146"/>
            <p:cNvSpPr>
              <a:spLocks noChangeArrowheads="1"/>
            </p:cNvSpPr>
            <p:nvPr/>
          </p:nvSpPr>
          <p:spPr bwMode="auto">
            <a:xfrm flipH="1">
              <a:off x="1619250" y="36449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Rectangle 146"/>
            <p:cNvSpPr>
              <a:spLocks noChangeArrowheads="1"/>
            </p:cNvSpPr>
            <p:nvPr/>
          </p:nvSpPr>
          <p:spPr bwMode="auto">
            <a:xfrm flipH="1">
              <a:off x="2124075" y="37163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" name="Rectangle 146"/>
            <p:cNvSpPr>
              <a:spLocks noChangeArrowheads="1"/>
            </p:cNvSpPr>
            <p:nvPr/>
          </p:nvSpPr>
          <p:spPr bwMode="auto">
            <a:xfrm flipH="1">
              <a:off x="2051050" y="40767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Rectangle 146"/>
            <p:cNvSpPr>
              <a:spLocks noChangeArrowheads="1"/>
            </p:cNvSpPr>
            <p:nvPr/>
          </p:nvSpPr>
          <p:spPr bwMode="auto">
            <a:xfrm flipH="1">
              <a:off x="2266950" y="42926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Rectangle 146"/>
            <p:cNvSpPr>
              <a:spLocks noChangeArrowheads="1"/>
            </p:cNvSpPr>
            <p:nvPr/>
          </p:nvSpPr>
          <p:spPr bwMode="auto">
            <a:xfrm flipH="1">
              <a:off x="2124075" y="33575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Rectangle 146"/>
            <p:cNvSpPr>
              <a:spLocks noChangeArrowheads="1"/>
            </p:cNvSpPr>
            <p:nvPr/>
          </p:nvSpPr>
          <p:spPr bwMode="auto">
            <a:xfrm flipH="1">
              <a:off x="3348038" y="27813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Rectangle 146"/>
            <p:cNvSpPr>
              <a:spLocks noChangeArrowheads="1"/>
            </p:cNvSpPr>
            <p:nvPr/>
          </p:nvSpPr>
          <p:spPr bwMode="auto">
            <a:xfrm flipH="1">
              <a:off x="2555875" y="37893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Rectangle 146"/>
            <p:cNvSpPr>
              <a:spLocks noChangeArrowheads="1"/>
            </p:cNvSpPr>
            <p:nvPr/>
          </p:nvSpPr>
          <p:spPr bwMode="auto">
            <a:xfrm flipH="1">
              <a:off x="2771775" y="40052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" name="Rectangle 146"/>
            <p:cNvSpPr>
              <a:spLocks noChangeArrowheads="1"/>
            </p:cNvSpPr>
            <p:nvPr/>
          </p:nvSpPr>
          <p:spPr bwMode="auto">
            <a:xfrm flipH="1">
              <a:off x="2987675" y="42211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" name="Rectangle 146"/>
            <p:cNvSpPr>
              <a:spLocks noChangeArrowheads="1"/>
            </p:cNvSpPr>
            <p:nvPr/>
          </p:nvSpPr>
          <p:spPr bwMode="auto">
            <a:xfrm flipH="1">
              <a:off x="2916238" y="27082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" name="Rectangle 146"/>
            <p:cNvSpPr>
              <a:spLocks noChangeArrowheads="1"/>
            </p:cNvSpPr>
            <p:nvPr/>
          </p:nvSpPr>
          <p:spPr bwMode="auto">
            <a:xfrm flipH="1">
              <a:off x="5867400" y="28908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" name="Rectangle 146"/>
            <p:cNvSpPr>
              <a:spLocks noChangeArrowheads="1"/>
            </p:cNvSpPr>
            <p:nvPr/>
          </p:nvSpPr>
          <p:spPr bwMode="auto">
            <a:xfrm flipH="1">
              <a:off x="2771775" y="30686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" name="Rectangle 146"/>
            <p:cNvSpPr>
              <a:spLocks noChangeArrowheads="1"/>
            </p:cNvSpPr>
            <p:nvPr/>
          </p:nvSpPr>
          <p:spPr bwMode="auto">
            <a:xfrm flipH="1">
              <a:off x="2987675" y="32845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" name="Rectangle 146"/>
            <p:cNvSpPr>
              <a:spLocks noChangeArrowheads="1"/>
            </p:cNvSpPr>
            <p:nvPr/>
          </p:nvSpPr>
          <p:spPr bwMode="auto">
            <a:xfrm flipH="1">
              <a:off x="3059113" y="37893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971550" y="1916113"/>
              <a:ext cx="0" cy="3097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755650" y="4941888"/>
              <a:ext cx="6985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Rectangle 146"/>
            <p:cNvSpPr>
              <a:spLocks noChangeArrowheads="1"/>
            </p:cNvSpPr>
            <p:nvPr/>
          </p:nvSpPr>
          <p:spPr bwMode="auto">
            <a:xfrm flipH="1">
              <a:off x="6083300" y="31400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" name="Rectangle 146"/>
            <p:cNvSpPr>
              <a:spLocks noChangeArrowheads="1"/>
            </p:cNvSpPr>
            <p:nvPr/>
          </p:nvSpPr>
          <p:spPr bwMode="auto">
            <a:xfrm flipH="1">
              <a:off x="6299200" y="33559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" name="Rectangle 146"/>
            <p:cNvSpPr>
              <a:spLocks noChangeArrowheads="1"/>
            </p:cNvSpPr>
            <p:nvPr/>
          </p:nvSpPr>
          <p:spPr bwMode="auto">
            <a:xfrm flipH="1">
              <a:off x="6515100" y="35718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" name="Rectangle 146"/>
            <p:cNvSpPr>
              <a:spLocks noChangeArrowheads="1"/>
            </p:cNvSpPr>
            <p:nvPr/>
          </p:nvSpPr>
          <p:spPr bwMode="auto">
            <a:xfrm flipH="1">
              <a:off x="6731000" y="37877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8" name="Rectangle 146"/>
            <p:cNvSpPr>
              <a:spLocks noChangeArrowheads="1"/>
            </p:cNvSpPr>
            <p:nvPr/>
          </p:nvSpPr>
          <p:spPr bwMode="auto">
            <a:xfrm flipH="1">
              <a:off x="6946900" y="40036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9" name="Rectangle 146"/>
            <p:cNvSpPr>
              <a:spLocks noChangeArrowheads="1"/>
            </p:cNvSpPr>
            <p:nvPr/>
          </p:nvSpPr>
          <p:spPr bwMode="auto">
            <a:xfrm flipH="1">
              <a:off x="7162800" y="42195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Rectangle 146"/>
            <p:cNvSpPr>
              <a:spLocks noChangeArrowheads="1"/>
            </p:cNvSpPr>
            <p:nvPr/>
          </p:nvSpPr>
          <p:spPr bwMode="auto">
            <a:xfrm flipH="1">
              <a:off x="7378700" y="44354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" name="Rectangle 146"/>
            <p:cNvSpPr>
              <a:spLocks noChangeArrowheads="1"/>
            </p:cNvSpPr>
            <p:nvPr/>
          </p:nvSpPr>
          <p:spPr bwMode="auto">
            <a:xfrm flipH="1">
              <a:off x="5508625" y="24923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Line 43"/>
            <p:cNvSpPr>
              <a:spLocks noChangeShapeType="1"/>
            </p:cNvSpPr>
            <p:nvPr/>
          </p:nvSpPr>
          <p:spPr bwMode="auto">
            <a:xfrm>
              <a:off x="1619250" y="2349500"/>
              <a:ext cx="2160588" cy="237490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5292725" y="2276475"/>
              <a:ext cx="2303463" cy="23764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Text Box 45"/>
            <p:cNvSpPr txBox="1">
              <a:spLocks noChangeArrowheads="1"/>
            </p:cNvSpPr>
            <p:nvPr/>
          </p:nvSpPr>
          <p:spPr bwMode="auto">
            <a:xfrm>
              <a:off x="2268538" y="1989138"/>
              <a:ext cx="1871662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i="1" dirty="0"/>
                <a:t>R</a:t>
              </a:r>
              <a:r>
                <a:rPr lang="cs-CZ" sz="2400" baseline="30000" dirty="0"/>
                <a:t>2 </a:t>
              </a:r>
              <a:r>
                <a:rPr lang="cs-CZ" sz="2400" dirty="0">
                  <a:cs typeface="Times New Roman" pitchFamily="18" charset="0"/>
                </a:rPr>
                <a:t>= 0,00001</a:t>
              </a:r>
              <a:endParaRPr lang="en-US" sz="2400" dirty="0">
                <a:cs typeface="Times New Roman" pitchFamily="18" charset="0"/>
              </a:endParaRPr>
            </a:p>
          </p:txBody>
        </p:sp>
        <p:sp>
          <p:nvSpPr>
            <p:cNvPr id="45" name="Text Box 46"/>
            <p:cNvSpPr txBox="1">
              <a:spLocks noChangeArrowheads="1"/>
            </p:cNvSpPr>
            <p:nvPr/>
          </p:nvSpPr>
          <p:spPr bwMode="auto">
            <a:xfrm>
              <a:off x="6065672" y="1989138"/>
              <a:ext cx="12239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i="1" dirty="0"/>
                <a:t>R</a:t>
              </a:r>
              <a:r>
                <a:rPr lang="cs-CZ" sz="2400" baseline="30000" dirty="0"/>
                <a:t>2 </a:t>
              </a:r>
              <a:r>
                <a:rPr lang="cs-CZ" sz="2400" dirty="0">
                  <a:cs typeface="Times New Roman" pitchFamily="18" charset="0"/>
                </a:rPr>
                <a:t>= 1</a:t>
              </a:r>
              <a:endParaRPr lang="en-US" sz="2400" dirty="0">
                <a:cs typeface="Times New Roman" pitchFamily="18" charset="0"/>
              </a:endParaRPr>
            </a:p>
          </p:txBody>
        </p:sp>
        <p:sp>
          <p:nvSpPr>
            <p:cNvPr id="46" name="Line 47"/>
            <p:cNvSpPr>
              <a:spLocks noChangeShapeType="1"/>
            </p:cNvSpPr>
            <p:nvPr/>
          </p:nvSpPr>
          <p:spPr bwMode="auto">
            <a:xfrm>
              <a:off x="4716463" y="2060575"/>
              <a:ext cx="0" cy="30972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47154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70485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cs-CZ" sz="2400" b="1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Jak jsou „výstižné“ regresní modely?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pSp>
        <p:nvGrpSpPr>
          <p:cNvPr id="45" name="Skupina 44"/>
          <p:cNvGrpSpPr/>
          <p:nvPr/>
        </p:nvGrpSpPr>
        <p:grpSpPr>
          <a:xfrm>
            <a:off x="323528" y="664745"/>
            <a:ext cx="7921625" cy="4103134"/>
            <a:chOff x="684213" y="1341438"/>
            <a:chExt cx="7921625" cy="4103508"/>
          </a:xfrm>
        </p:grpSpPr>
        <p:sp>
          <p:nvSpPr>
            <p:cNvPr id="46" name="Rectangle 146"/>
            <p:cNvSpPr>
              <a:spLocks noChangeArrowheads="1"/>
            </p:cNvSpPr>
            <p:nvPr/>
          </p:nvSpPr>
          <p:spPr bwMode="auto">
            <a:xfrm flipH="1">
              <a:off x="2627313" y="42926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" name="Rectangle 146"/>
            <p:cNvSpPr>
              <a:spLocks noChangeArrowheads="1"/>
            </p:cNvSpPr>
            <p:nvPr/>
          </p:nvSpPr>
          <p:spPr bwMode="auto">
            <a:xfrm flipH="1">
              <a:off x="2484438" y="31416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" name="Rectangle 146"/>
            <p:cNvSpPr>
              <a:spLocks noChangeArrowheads="1"/>
            </p:cNvSpPr>
            <p:nvPr/>
          </p:nvSpPr>
          <p:spPr bwMode="auto">
            <a:xfrm flipH="1">
              <a:off x="2484438" y="25654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" name="Rectangle 146"/>
            <p:cNvSpPr>
              <a:spLocks noChangeArrowheads="1"/>
            </p:cNvSpPr>
            <p:nvPr/>
          </p:nvSpPr>
          <p:spPr bwMode="auto">
            <a:xfrm flipH="1">
              <a:off x="2051050" y="28527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0" name="Rectangle 146"/>
            <p:cNvSpPr>
              <a:spLocks noChangeArrowheads="1"/>
            </p:cNvSpPr>
            <p:nvPr/>
          </p:nvSpPr>
          <p:spPr bwMode="auto">
            <a:xfrm flipH="1">
              <a:off x="3635375" y="35734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" name="Rectangle 146"/>
            <p:cNvSpPr>
              <a:spLocks noChangeArrowheads="1"/>
            </p:cNvSpPr>
            <p:nvPr/>
          </p:nvSpPr>
          <p:spPr bwMode="auto">
            <a:xfrm flipH="1">
              <a:off x="2627313" y="35734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2" name="Rectangle 146"/>
            <p:cNvSpPr>
              <a:spLocks noChangeArrowheads="1"/>
            </p:cNvSpPr>
            <p:nvPr/>
          </p:nvSpPr>
          <p:spPr bwMode="auto">
            <a:xfrm flipH="1">
              <a:off x="3492500" y="414972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3" name="Rectangle 146"/>
            <p:cNvSpPr>
              <a:spLocks noChangeArrowheads="1"/>
            </p:cNvSpPr>
            <p:nvPr/>
          </p:nvSpPr>
          <p:spPr bwMode="auto">
            <a:xfrm flipH="1">
              <a:off x="1692275" y="32845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4" name="Rectangle 146"/>
            <p:cNvSpPr>
              <a:spLocks noChangeArrowheads="1"/>
            </p:cNvSpPr>
            <p:nvPr/>
          </p:nvSpPr>
          <p:spPr bwMode="auto">
            <a:xfrm flipH="1">
              <a:off x="1619250" y="36449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5" name="Rectangle 146"/>
            <p:cNvSpPr>
              <a:spLocks noChangeArrowheads="1"/>
            </p:cNvSpPr>
            <p:nvPr/>
          </p:nvSpPr>
          <p:spPr bwMode="auto">
            <a:xfrm flipH="1">
              <a:off x="2124075" y="37163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6" name="Rectangle 146"/>
            <p:cNvSpPr>
              <a:spLocks noChangeArrowheads="1"/>
            </p:cNvSpPr>
            <p:nvPr/>
          </p:nvSpPr>
          <p:spPr bwMode="auto">
            <a:xfrm flipH="1">
              <a:off x="2051050" y="40767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" name="Rectangle 146"/>
            <p:cNvSpPr>
              <a:spLocks noChangeArrowheads="1"/>
            </p:cNvSpPr>
            <p:nvPr/>
          </p:nvSpPr>
          <p:spPr bwMode="auto">
            <a:xfrm flipH="1">
              <a:off x="2266950" y="42926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8" name="Rectangle 146"/>
            <p:cNvSpPr>
              <a:spLocks noChangeArrowheads="1"/>
            </p:cNvSpPr>
            <p:nvPr/>
          </p:nvSpPr>
          <p:spPr bwMode="auto">
            <a:xfrm flipH="1">
              <a:off x="3348038" y="27813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" name="Rectangle 146"/>
            <p:cNvSpPr>
              <a:spLocks noChangeArrowheads="1"/>
            </p:cNvSpPr>
            <p:nvPr/>
          </p:nvSpPr>
          <p:spPr bwMode="auto">
            <a:xfrm flipH="1">
              <a:off x="2555875" y="37893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0" name="Rectangle 146"/>
            <p:cNvSpPr>
              <a:spLocks noChangeArrowheads="1"/>
            </p:cNvSpPr>
            <p:nvPr/>
          </p:nvSpPr>
          <p:spPr bwMode="auto">
            <a:xfrm flipH="1">
              <a:off x="2771775" y="40052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" name="Rectangle 146"/>
            <p:cNvSpPr>
              <a:spLocks noChangeArrowheads="1"/>
            </p:cNvSpPr>
            <p:nvPr/>
          </p:nvSpPr>
          <p:spPr bwMode="auto">
            <a:xfrm flipH="1">
              <a:off x="2987675" y="42211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" name="Rectangle 146"/>
            <p:cNvSpPr>
              <a:spLocks noChangeArrowheads="1"/>
            </p:cNvSpPr>
            <p:nvPr/>
          </p:nvSpPr>
          <p:spPr bwMode="auto">
            <a:xfrm flipH="1">
              <a:off x="2916238" y="27082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3" name="Rectangle 146"/>
            <p:cNvSpPr>
              <a:spLocks noChangeArrowheads="1"/>
            </p:cNvSpPr>
            <p:nvPr/>
          </p:nvSpPr>
          <p:spPr bwMode="auto">
            <a:xfrm flipH="1">
              <a:off x="2771775" y="30686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4" name="Rectangle 146"/>
            <p:cNvSpPr>
              <a:spLocks noChangeArrowheads="1"/>
            </p:cNvSpPr>
            <p:nvPr/>
          </p:nvSpPr>
          <p:spPr bwMode="auto">
            <a:xfrm flipH="1">
              <a:off x="2987675" y="32845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" name="Rectangle 146"/>
            <p:cNvSpPr>
              <a:spLocks noChangeArrowheads="1"/>
            </p:cNvSpPr>
            <p:nvPr/>
          </p:nvSpPr>
          <p:spPr bwMode="auto">
            <a:xfrm flipH="1">
              <a:off x="3059113" y="37893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" name="Line 28"/>
            <p:cNvSpPr>
              <a:spLocks noChangeShapeType="1"/>
            </p:cNvSpPr>
            <p:nvPr/>
          </p:nvSpPr>
          <p:spPr bwMode="auto">
            <a:xfrm>
              <a:off x="971550" y="1916113"/>
              <a:ext cx="0" cy="3097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7" name="Line 29"/>
            <p:cNvSpPr>
              <a:spLocks noChangeShapeType="1"/>
            </p:cNvSpPr>
            <p:nvPr/>
          </p:nvSpPr>
          <p:spPr bwMode="auto">
            <a:xfrm>
              <a:off x="755650" y="4941888"/>
              <a:ext cx="6985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8" name="Rectangle 146"/>
            <p:cNvSpPr>
              <a:spLocks noChangeArrowheads="1"/>
            </p:cNvSpPr>
            <p:nvPr/>
          </p:nvSpPr>
          <p:spPr bwMode="auto">
            <a:xfrm flipH="1">
              <a:off x="6299200" y="33559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9" name="Rectangle 146"/>
            <p:cNvSpPr>
              <a:spLocks noChangeArrowheads="1"/>
            </p:cNvSpPr>
            <p:nvPr/>
          </p:nvSpPr>
          <p:spPr bwMode="auto">
            <a:xfrm flipH="1">
              <a:off x="6648450" y="34496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0" name="Rectangle 146"/>
            <p:cNvSpPr>
              <a:spLocks noChangeArrowheads="1"/>
            </p:cNvSpPr>
            <p:nvPr/>
          </p:nvSpPr>
          <p:spPr bwMode="auto">
            <a:xfrm flipH="1">
              <a:off x="6731000" y="37877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Rectangle 146"/>
            <p:cNvSpPr>
              <a:spLocks noChangeArrowheads="1"/>
            </p:cNvSpPr>
            <p:nvPr/>
          </p:nvSpPr>
          <p:spPr bwMode="auto">
            <a:xfrm flipH="1">
              <a:off x="7273925" y="41306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2" name="Line 38"/>
            <p:cNvSpPr>
              <a:spLocks noChangeShapeType="1"/>
            </p:cNvSpPr>
            <p:nvPr/>
          </p:nvSpPr>
          <p:spPr bwMode="auto">
            <a:xfrm>
              <a:off x="1619250" y="2349500"/>
              <a:ext cx="2160588" cy="237490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3" name="Line 39"/>
            <p:cNvSpPr>
              <a:spLocks noChangeShapeType="1"/>
            </p:cNvSpPr>
            <p:nvPr/>
          </p:nvSpPr>
          <p:spPr bwMode="auto">
            <a:xfrm>
              <a:off x="5326063" y="2276475"/>
              <a:ext cx="2303462" cy="23764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4" name="Line 42"/>
            <p:cNvSpPr>
              <a:spLocks noChangeShapeType="1"/>
            </p:cNvSpPr>
            <p:nvPr/>
          </p:nvSpPr>
          <p:spPr bwMode="auto">
            <a:xfrm>
              <a:off x="4716463" y="2060575"/>
              <a:ext cx="0" cy="30972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5" name="Text Box 43"/>
            <p:cNvSpPr txBox="1">
              <a:spLocks noChangeArrowheads="1"/>
            </p:cNvSpPr>
            <p:nvPr/>
          </p:nvSpPr>
          <p:spPr bwMode="auto">
            <a:xfrm>
              <a:off x="684213" y="1341438"/>
              <a:ext cx="719137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dirty="0"/>
                <a:t>A)</a:t>
              </a:r>
            </a:p>
          </p:txBody>
        </p:sp>
        <p:sp>
          <p:nvSpPr>
            <p:cNvPr id="76" name="Text Box 44"/>
            <p:cNvSpPr txBox="1">
              <a:spLocks noChangeArrowheads="1"/>
            </p:cNvSpPr>
            <p:nvPr/>
          </p:nvSpPr>
          <p:spPr bwMode="auto">
            <a:xfrm>
              <a:off x="4356100" y="1368425"/>
              <a:ext cx="719138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/>
                <a:t>B)</a:t>
              </a:r>
            </a:p>
          </p:txBody>
        </p:sp>
        <p:sp>
          <p:nvSpPr>
            <p:cNvPr id="77" name="Line 45"/>
            <p:cNvSpPr>
              <a:spLocks noChangeShapeType="1"/>
            </p:cNvSpPr>
            <p:nvPr/>
          </p:nvSpPr>
          <p:spPr bwMode="auto">
            <a:xfrm flipH="1">
              <a:off x="1619250" y="2276475"/>
              <a:ext cx="2160588" cy="20891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aphicFrame>
          <p:nvGraphicFramePr>
            <p:cNvPr id="78" name="Object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77854950"/>
                </p:ext>
              </p:extLst>
            </p:nvPr>
          </p:nvGraphicFramePr>
          <p:xfrm>
            <a:off x="3402041" y="4895671"/>
            <a:ext cx="2411412" cy="549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9" name="Rovnice" r:id="rId5" imgW="1002865" imgH="228501" progId="Equation.3">
                    <p:embed/>
                  </p:oleObj>
                </mc:Choice>
                <mc:Fallback>
                  <p:oleObj name="Rovnice" r:id="rId5" imgW="1002865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2041" y="4895671"/>
                          <a:ext cx="2411412" cy="5492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9" name="Line 47"/>
            <p:cNvSpPr>
              <a:spLocks noChangeShapeType="1"/>
            </p:cNvSpPr>
            <p:nvPr/>
          </p:nvSpPr>
          <p:spPr bwMode="auto">
            <a:xfrm>
              <a:off x="1331913" y="3429000"/>
              <a:ext cx="2663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0" name="Text Box 48"/>
            <p:cNvSpPr txBox="1">
              <a:spLocks noChangeArrowheads="1"/>
            </p:cNvSpPr>
            <p:nvPr/>
          </p:nvSpPr>
          <p:spPr bwMode="auto">
            <a:xfrm>
              <a:off x="971550" y="1773238"/>
              <a:ext cx="38163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 dirty="0">
                  <a:solidFill>
                    <a:srgbClr val="009900"/>
                  </a:solidFill>
                  <a:latin typeface="Arial" charset="0"/>
                </a:rPr>
                <a:t>Statisticky nevýznamný</a:t>
              </a:r>
            </a:p>
          </p:txBody>
        </p:sp>
        <p:sp>
          <p:nvSpPr>
            <p:cNvPr id="81" name="Text Box 49"/>
            <p:cNvSpPr txBox="1">
              <a:spLocks noChangeArrowheads="1"/>
            </p:cNvSpPr>
            <p:nvPr/>
          </p:nvSpPr>
          <p:spPr bwMode="auto">
            <a:xfrm>
              <a:off x="5148263" y="1773238"/>
              <a:ext cx="34575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b="1" dirty="0">
                  <a:solidFill>
                    <a:srgbClr val="009900"/>
                  </a:solidFill>
                  <a:latin typeface="Arial" charset="0"/>
                </a:rPr>
                <a:t>Statisticky významný</a:t>
              </a:r>
            </a:p>
          </p:txBody>
        </p:sp>
      </p:grpSp>
      <p:sp>
        <p:nvSpPr>
          <p:cNvPr id="82" name="Rectangle 146"/>
          <p:cNvSpPr>
            <a:spLocks noChangeArrowheads="1"/>
          </p:cNvSpPr>
          <p:nvPr/>
        </p:nvSpPr>
        <p:spPr bwMode="auto">
          <a:xfrm flipH="1">
            <a:off x="6625442" y="3318713"/>
            <a:ext cx="45719" cy="45719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Rectangle 146"/>
          <p:cNvSpPr>
            <a:spLocks noChangeArrowheads="1"/>
          </p:cNvSpPr>
          <p:nvPr/>
        </p:nvSpPr>
        <p:spPr bwMode="auto">
          <a:xfrm>
            <a:off x="6936098" y="3693863"/>
            <a:ext cx="45719" cy="45719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Rectangle 146"/>
          <p:cNvSpPr>
            <a:spLocks noChangeArrowheads="1"/>
          </p:cNvSpPr>
          <p:nvPr/>
        </p:nvSpPr>
        <p:spPr bwMode="auto">
          <a:xfrm>
            <a:off x="7088498" y="3846263"/>
            <a:ext cx="45719" cy="45719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Rectangle 146"/>
          <p:cNvSpPr>
            <a:spLocks noChangeArrowheads="1"/>
          </p:cNvSpPr>
          <p:nvPr/>
        </p:nvSpPr>
        <p:spPr bwMode="auto">
          <a:xfrm>
            <a:off x="7240898" y="3998663"/>
            <a:ext cx="45719" cy="45719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29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77686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sz="2000" dirty="0"/>
              <a:t> </a:t>
            </a:r>
            <a:r>
              <a:rPr lang="cs-CZ" sz="2200" b="1" dirty="0">
                <a:solidFill>
                  <a:srgbClr val="0033CC"/>
                </a:solidFill>
                <a:latin typeface="Arial" charset="0"/>
              </a:rPr>
              <a:t>Předpoklady</a:t>
            </a:r>
            <a:r>
              <a:rPr lang="cs-CZ" sz="2200" b="1" dirty="0" smtClean="0">
                <a:solidFill>
                  <a:srgbClr val="0033CC"/>
                </a:solidFill>
                <a:latin typeface="Arial" charset="0"/>
              </a:rPr>
              <a:t>: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sz="2200" b="1" dirty="0">
              <a:solidFill>
                <a:srgbClr val="0033CC"/>
              </a:solidFill>
              <a:latin typeface="Arial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200" dirty="0">
                <a:latin typeface="Arial" charset="0"/>
              </a:rPr>
              <a:t>Vysvětlující proměnná </a:t>
            </a:r>
            <a:r>
              <a:rPr lang="cs-CZ" sz="2200" i="1" dirty="0"/>
              <a:t>X</a:t>
            </a:r>
            <a:r>
              <a:rPr lang="cs-CZ" sz="2200" dirty="0">
                <a:latin typeface="Arial" charset="0"/>
              </a:rPr>
              <a:t> je </a:t>
            </a:r>
            <a:r>
              <a:rPr lang="cs-CZ" sz="2200" dirty="0" err="1">
                <a:latin typeface="Arial" charset="0"/>
              </a:rPr>
              <a:t>nestochastická</a:t>
            </a:r>
            <a:r>
              <a:rPr lang="cs-CZ" sz="2200" dirty="0">
                <a:latin typeface="Arial" charset="0"/>
              </a:rPr>
              <a:t> – vyplývá z povahy </a:t>
            </a:r>
            <a:r>
              <a:rPr lang="cs-CZ" sz="2200" dirty="0" smtClean="0">
                <a:latin typeface="Arial" charset="0"/>
              </a:rPr>
              <a:t>problému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cs-CZ" sz="2200" b="1" dirty="0">
              <a:latin typeface="Arial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200" b="1" dirty="0" smtClean="0">
                <a:latin typeface="Arial" charset="0"/>
              </a:rPr>
              <a:t>Střední </a:t>
            </a:r>
            <a:r>
              <a:rPr lang="cs-CZ" sz="2200" b="1" dirty="0">
                <a:latin typeface="Arial" charset="0"/>
              </a:rPr>
              <a:t>hodnota náhodné chyby</a:t>
            </a:r>
            <a:r>
              <a:rPr lang="cs-CZ" sz="2200" b="1" dirty="0"/>
              <a:t> </a:t>
            </a:r>
            <a:r>
              <a:rPr lang="el-GR" sz="2200" b="1" i="1" dirty="0">
                <a:cs typeface="Times New Roman" pitchFamily="18" charset="0"/>
              </a:rPr>
              <a:t>ε</a:t>
            </a:r>
            <a:r>
              <a:rPr lang="cs-CZ" sz="2200" b="1" dirty="0"/>
              <a:t> </a:t>
            </a:r>
            <a:r>
              <a:rPr lang="cs-CZ" sz="2200" b="1" dirty="0">
                <a:latin typeface="Arial" charset="0"/>
              </a:rPr>
              <a:t>je</a:t>
            </a:r>
            <a:r>
              <a:rPr lang="cs-CZ" sz="2200" b="1" dirty="0"/>
              <a:t> 0</a:t>
            </a:r>
            <a:r>
              <a:rPr lang="cs-CZ" sz="2200" dirty="0"/>
              <a:t>, tj.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200" i="1" dirty="0"/>
              <a:t>		E</a:t>
            </a:r>
            <a:r>
              <a:rPr lang="cs-CZ" sz="2200" dirty="0"/>
              <a:t>(</a:t>
            </a:r>
            <a:r>
              <a:rPr lang="el-GR" sz="2200" i="1" dirty="0">
                <a:cs typeface="Times New Roman" pitchFamily="18" charset="0"/>
              </a:rPr>
              <a:t>ε</a:t>
            </a:r>
            <a:r>
              <a:rPr lang="cs-CZ" sz="2200" dirty="0"/>
              <a:t>) = 0 – </a:t>
            </a:r>
            <a:r>
              <a:rPr lang="cs-CZ" sz="2200" dirty="0">
                <a:latin typeface="Arial" charset="0"/>
              </a:rPr>
              <a:t>pro MNČ vždy splněno</a:t>
            </a:r>
            <a:r>
              <a:rPr lang="cs-CZ" sz="2200" dirty="0" smtClean="0">
                <a:latin typeface="Arial" charset="0"/>
              </a:rPr>
              <a:t>!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sz="2200" dirty="0">
              <a:latin typeface="Arial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200" dirty="0" smtClean="0">
                <a:latin typeface="Arial" charset="0"/>
              </a:rPr>
              <a:t>3</a:t>
            </a:r>
            <a:r>
              <a:rPr lang="cs-CZ" sz="2200" dirty="0">
                <a:latin typeface="Arial" charset="0"/>
              </a:rPr>
              <a:t>.</a:t>
            </a:r>
            <a:r>
              <a:rPr lang="cs-CZ" sz="2200" dirty="0"/>
              <a:t>	 </a:t>
            </a:r>
            <a:r>
              <a:rPr lang="cs-CZ" sz="2200" b="1" dirty="0">
                <a:latin typeface="Arial" charset="0"/>
              </a:rPr>
              <a:t>Rozptyl náhodné chyby</a:t>
            </a:r>
            <a:r>
              <a:rPr lang="cs-CZ" sz="2200" b="1" dirty="0"/>
              <a:t> </a:t>
            </a:r>
            <a:r>
              <a:rPr lang="el-GR" sz="2200" b="1" i="1" dirty="0">
                <a:cs typeface="Times New Roman" pitchFamily="18" charset="0"/>
              </a:rPr>
              <a:t>ε</a:t>
            </a:r>
            <a:r>
              <a:rPr lang="cs-CZ" sz="2200" b="1" dirty="0"/>
              <a:t> </a:t>
            </a:r>
            <a:r>
              <a:rPr lang="cs-CZ" sz="2200" b="1" dirty="0">
                <a:latin typeface="Arial" charset="0"/>
              </a:rPr>
              <a:t>je konstantní</a:t>
            </a:r>
            <a:r>
              <a:rPr lang="cs-CZ" sz="2200" dirty="0">
                <a:latin typeface="Arial" charset="0"/>
              </a:rPr>
              <a:t>, tj.</a:t>
            </a:r>
            <a:r>
              <a:rPr lang="cs-CZ" sz="2200" dirty="0"/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200" i="1" dirty="0"/>
              <a:t>		Var</a:t>
            </a:r>
            <a:r>
              <a:rPr lang="cs-CZ" sz="2200" dirty="0"/>
              <a:t>(</a:t>
            </a:r>
            <a:r>
              <a:rPr lang="el-GR" sz="2200" i="1" dirty="0">
                <a:cs typeface="Times New Roman" pitchFamily="18" charset="0"/>
              </a:rPr>
              <a:t>ε</a:t>
            </a:r>
            <a:r>
              <a:rPr lang="cs-CZ" sz="2200" dirty="0"/>
              <a:t>) = </a:t>
            </a:r>
            <a:r>
              <a:rPr lang="el-GR" sz="2200" i="1" dirty="0">
                <a:cs typeface="Times New Roman" pitchFamily="18" charset="0"/>
              </a:rPr>
              <a:t>σ</a:t>
            </a:r>
            <a:r>
              <a:rPr lang="cs-CZ" sz="2200" baseline="30000" dirty="0">
                <a:cs typeface="Times New Roman" pitchFamily="18" charset="0"/>
              </a:rPr>
              <a:t>2 </a:t>
            </a:r>
            <a:r>
              <a:rPr lang="cs-CZ" sz="2200" dirty="0">
                <a:cs typeface="Times New Roman" pitchFamily="18" charset="0"/>
              </a:rPr>
              <a:t> - </a:t>
            </a:r>
            <a:r>
              <a:rPr lang="cs-CZ" sz="2200" dirty="0">
                <a:latin typeface="Arial" charset="0"/>
                <a:cs typeface="Times New Roman" pitchFamily="18" charset="0"/>
              </a:rPr>
              <a:t>test, např. </a:t>
            </a:r>
            <a:r>
              <a:rPr lang="cs-CZ" sz="2200" dirty="0" err="1">
                <a:latin typeface="Arial" charset="0"/>
                <a:cs typeface="Times New Roman" pitchFamily="18" charset="0"/>
              </a:rPr>
              <a:t>Chi</a:t>
            </a:r>
            <a:r>
              <a:rPr lang="cs-CZ" sz="2200" dirty="0">
                <a:latin typeface="Arial" charset="0"/>
                <a:cs typeface="Times New Roman" pitchFamily="18" charset="0"/>
              </a:rPr>
              <a:t>-kvadrát (</a:t>
            </a:r>
            <a:r>
              <a:rPr lang="cs-CZ" sz="2200" b="1" dirty="0" err="1">
                <a:latin typeface="Arial" charset="0"/>
                <a:cs typeface="Times New Roman" pitchFamily="18" charset="0"/>
              </a:rPr>
              <a:t>Homoskedasticta</a:t>
            </a:r>
            <a:r>
              <a:rPr lang="cs-CZ" sz="2200" dirty="0" smtClean="0">
                <a:latin typeface="Arial" charset="0"/>
                <a:cs typeface="Times New Roman" pitchFamily="18" charset="0"/>
              </a:rPr>
              <a:t>)</a:t>
            </a:r>
            <a:endParaRPr lang="cs-CZ" sz="2200" baseline="300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Klasický </a:t>
            </a:r>
            <a:r>
              <a:rPr lang="cs-CZ" b="1" dirty="0" smtClean="0">
                <a:latin typeface="Arial" charset="0"/>
              </a:rPr>
              <a:t>jednoduchý lineární </a:t>
            </a:r>
            <a:r>
              <a:rPr lang="cs-CZ" b="1" dirty="0">
                <a:latin typeface="Arial" charset="0"/>
              </a:rPr>
              <a:t>r</a:t>
            </a:r>
            <a:r>
              <a:rPr lang="cs-CZ" b="1" dirty="0" smtClean="0">
                <a:latin typeface="Arial" charset="0"/>
              </a:rPr>
              <a:t>egresní model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4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4400" b="1" dirty="0" smtClean="0"/>
          </a:p>
          <a:p>
            <a:pPr marL="0" indent="0" algn="ctr">
              <a:buNone/>
            </a:pPr>
            <a:r>
              <a:rPr lang="cs-CZ" sz="4400" b="1" dirty="0" smtClean="0"/>
              <a:t>Jednoduchá regresní </a:t>
            </a:r>
          </a:p>
          <a:p>
            <a:pPr marL="0" indent="0" algn="ctr">
              <a:buNone/>
            </a:pPr>
            <a:r>
              <a:rPr lang="cs-CZ" sz="4400" b="1" dirty="0" smtClean="0"/>
              <a:t>analýza</a:t>
            </a:r>
            <a:endParaRPr lang="cs-CZ" sz="4400" b="1" dirty="0"/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Téma přednášky: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77686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sz="2200" dirty="0"/>
              <a:t> </a:t>
            </a:r>
            <a:r>
              <a:rPr lang="cs-CZ" sz="2200" b="1" dirty="0">
                <a:solidFill>
                  <a:srgbClr val="0033CC"/>
                </a:solidFill>
                <a:latin typeface="Arial" charset="0"/>
              </a:rPr>
              <a:t>Předpoklady</a:t>
            </a:r>
            <a:r>
              <a:rPr lang="cs-CZ" sz="2200" b="1" dirty="0" smtClean="0">
                <a:solidFill>
                  <a:srgbClr val="0033CC"/>
                </a:solidFill>
                <a:latin typeface="Arial" charset="0"/>
              </a:rPr>
              <a:t>: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sz="2200" b="1" dirty="0">
              <a:solidFill>
                <a:srgbClr val="0033CC"/>
              </a:solidFill>
              <a:latin typeface="Arial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AutoNum type="arabicPeriod" startAt="4"/>
            </a:pPr>
            <a:r>
              <a:rPr lang="cs-CZ" sz="2200" b="1" dirty="0" smtClean="0">
                <a:latin typeface="Arial" charset="0"/>
                <a:cs typeface="Times New Roman" pitchFamily="18" charset="0"/>
              </a:rPr>
              <a:t>N</a:t>
            </a:r>
            <a:r>
              <a:rPr lang="cs-CZ" sz="2200" b="1" dirty="0" smtClean="0">
                <a:latin typeface="Arial" charset="0"/>
              </a:rPr>
              <a:t>áhodné </a:t>
            </a:r>
            <a:r>
              <a:rPr lang="cs-CZ" sz="2200" b="1" dirty="0">
                <a:latin typeface="Arial" charset="0"/>
              </a:rPr>
              <a:t>chyby </a:t>
            </a:r>
            <a:r>
              <a:rPr lang="el-GR" sz="2200" b="1" i="1" dirty="0">
                <a:latin typeface="Arial" charset="0"/>
                <a:cs typeface="Times New Roman" pitchFamily="18" charset="0"/>
              </a:rPr>
              <a:t>ε</a:t>
            </a:r>
            <a:r>
              <a:rPr lang="cs-CZ" sz="2200" b="1" dirty="0">
                <a:latin typeface="Arial" charset="0"/>
              </a:rPr>
              <a:t> jsou nekorelované</a:t>
            </a:r>
            <a:r>
              <a:rPr lang="cs-CZ" sz="2200" dirty="0">
                <a:latin typeface="Arial" charset="0"/>
              </a:rPr>
              <a:t>, tj. </a:t>
            </a:r>
            <a:r>
              <a:rPr lang="cs-CZ" sz="2200" b="1" dirty="0">
                <a:latin typeface="Arial" charset="0"/>
              </a:rPr>
              <a:t>Autokorelace</a:t>
            </a:r>
            <a:r>
              <a:rPr lang="cs-CZ" sz="2200" dirty="0">
                <a:latin typeface="Arial" charset="0"/>
              </a:rPr>
              <a:t> = 0, </a:t>
            </a:r>
            <a:r>
              <a:rPr lang="cs-CZ" sz="2200" dirty="0" smtClean="0">
                <a:latin typeface="Arial" charset="0"/>
              </a:rPr>
              <a:t>tj. </a:t>
            </a:r>
            <a:r>
              <a:rPr lang="cs-CZ" sz="2200" i="1" dirty="0" err="1" smtClean="0"/>
              <a:t>Cov</a:t>
            </a:r>
            <a:r>
              <a:rPr lang="cs-CZ" sz="2200" dirty="0" smtClean="0"/>
              <a:t>(</a:t>
            </a:r>
            <a:r>
              <a:rPr lang="el-GR" sz="2200" i="1" dirty="0">
                <a:cs typeface="Times New Roman" pitchFamily="18" charset="0"/>
              </a:rPr>
              <a:t>ε</a:t>
            </a:r>
            <a:r>
              <a:rPr lang="cs-CZ" sz="2200" i="1" baseline="-25000" dirty="0"/>
              <a:t>i</a:t>
            </a:r>
            <a:r>
              <a:rPr lang="cs-CZ" sz="2200" i="1" dirty="0"/>
              <a:t>, </a:t>
            </a:r>
            <a:r>
              <a:rPr lang="el-GR" sz="2200" i="1" dirty="0">
                <a:cs typeface="Times New Roman" pitchFamily="18" charset="0"/>
              </a:rPr>
              <a:t>ε</a:t>
            </a:r>
            <a:r>
              <a:rPr lang="cs-CZ" sz="2200" i="1" baseline="-25000" dirty="0"/>
              <a:t>j</a:t>
            </a:r>
            <a:r>
              <a:rPr lang="cs-CZ" sz="2200" dirty="0"/>
              <a:t>) = </a:t>
            </a:r>
            <a:r>
              <a:rPr lang="cs-CZ" sz="2200" dirty="0">
                <a:cs typeface="Times New Roman" pitchFamily="18" charset="0"/>
              </a:rPr>
              <a:t>0 pro </a:t>
            </a:r>
            <a:r>
              <a:rPr lang="cs-CZ" sz="2200" i="1" dirty="0" err="1">
                <a:cs typeface="Times New Roman" pitchFamily="18" charset="0"/>
              </a:rPr>
              <a:t>i</a:t>
            </a:r>
            <a:r>
              <a:rPr lang="cs-CZ" sz="2200" dirty="0" err="1">
                <a:cs typeface="Times New Roman" pitchFamily="18" charset="0"/>
                <a:sym typeface="Symbol" pitchFamily="18" charset="2"/>
              </a:rPr>
              <a:t></a:t>
            </a:r>
            <a:r>
              <a:rPr lang="cs-CZ" sz="2200" i="1" dirty="0" err="1">
                <a:cs typeface="Times New Roman" pitchFamily="18" charset="0"/>
                <a:sym typeface="Symbol" pitchFamily="18" charset="2"/>
              </a:rPr>
              <a:t>j</a:t>
            </a:r>
            <a:r>
              <a:rPr lang="cs-CZ" sz="2200" i="1" dirty="0">
                <a:cs typeface="Times New Roman" pitchFamily="18" charset="0"/>
                <a:sym typeface="Symbol" pitchFamily="18" charset="2"/>
              </a:rPr>
              <a:t> – </a:t>
            </a:r>
            <a:r>
              <a:rPr lang="cs-CZ" sz="2200" dirty="0">
                <a:cs typeface="Times New Roman" pitchFamily="18" charset="0"/>
                <a:sym typeface="Symbol" pitchFamily="18" charset="2"/>
              </a:rPr>
              <a:t>test nulovosti </a:t>
            </a:r>
            <a:r>
              <a:rPr lang="cs-CZ" sz="2200" dirty="0" smtClean="0">
                <a:cs typeface="Times New Roman" pitchFamily="18" charset="0"/>
                <a:sym typeface="Symbol" pitchFamily="18" charset="2"/>
              </a:rPr>
              <a:t>korelačního </a:t>
            </a:r>
            <a:r>
              <a:rPr lang="cs-CZ" sz="2200" dirty="0" smtClean="0">
                <a:cs typeface="Times New Roman" pitchFamily="18" charset="0"/>
                <a:sym typeface="Symbol" pitchFamily="18" charset="2"/>
              </a:rPr>
              <a:t>koeficientu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endParaRPr lang="cs-CZ" sz="2200" b="1" dirty="0">
              <a:latin typeface="Arial" charset="0"/>
              <a:cs typeface="Times New Roman" pitchFamily="18" charset="0"/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r>
              <a:rPr lang="cs-CZ" sz="2200" b="1" dirty="0" smtClean="0">
                <a:latin typeface="Arial" charset="0"/>
                <a:cs typeface="Times New Roman" pitchFamily="18" charset="0"/>
              </a:rPr>
              <a:t>Náhodná </a:t>
            </a:r>
            <a:r>
              <a:rPr lang="cs-CZ" sz="2200" b="1" dirty="0">
                <a:latin typeface="Arial" charset="0"/>
                <a:cs typeface="Times New Roman" pitchFamily="18" charset="0"/>
              </a:rPr>
              <a:t>chyba má normální rozdělení</a:t>
            </a:r>
            <a:r>
              <a:rPr lang="cs-CZ" sz="2200" dirty="0">
                <a:latin typeface="Arial" charset="0"/>
                <a:cs typeface="Times New Roman" pitchFamily="18" charset="0"/>
              </a:rPr>
              <a:t>,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200" dirty="0">
                <a:cs typeface="Times New Roman" pitchFamily="18" charset="0"/>
              </a:rPr>
              <a:t>	</a:t>
            </a:r>
            <a:r>
              <a:rPr lang="cs-CZ" sz="2200" dirty="0">
                <a:latin typeface="Arial" charset="0"/>
                <a:cs typeface="Times New Roman" pitchFamily="18" charset="0"/>
              </a:rPr>
              <a:t>tj.</a:t>
            </a:r>
            <a:r>
              <a:rPr lang="cs-CZ" sz="2200" dirty="0">
                <a:cs typeface="Times New Roman" pitchFamily="18" charset="0"/>
              </a:rPr>
              <a:t> </a:t>
            </a:r>
            <a:r>
              <a:rPr lang="el-GR" sz="2200" i="1" dirty="0">
                <a:cs typeface="Times New Roman" pitchFamily="18" charset="0"/>
              </a:rPr>
              <a:t>ε</a:t>
            </a:r>
            <a:r>
              <a:rPr lang="cs-CZ" sz="2200" dirty="0">
                <a:cs typeface="Times New Roman" pitchFamily="18" charset="0"/>
              </a:rPr>
              <a:t> </a:t>
            </a:r>
            <a:r>
              <a:rPr lang="en-US" sz="2200" dirty="0">
                <a:cs typeface="Times New Roman" pitchFamily="18" charset="0"/>
              </a:rPr>
              <a:t>~</a:t>
            </a:r>
            <a:r>
              <a:rPr lang="cs-CZ" sz="2200" i="1" dirty="0">
                <a:cs typeface="Times New Roman" pitchFamily="18" charset="0"/>
              </a:rPr>
              <a:t>N</a:t>
            </a:r>
            <a:r>
              <a:rPr lang="cs-CZ" sz="2200" dirty="0">
                <a:cs typeface="Times New Roman" pitchFamily="18" charset="0"/>
              </a:rPr>
              <a:t>(0, </a:t>
            </a:r>
            <a:r>
              <a:rPr lang="el-GR" sz="2200" i="1" dirty="0">
                <a:cs typeface="Times New Roman" pitchFamily="18" charset="0"/>
              </a:rPr>
              <a:t>σ</a:t>
            </a:r>
            <a:r>
              <a:rPr lang="cs-CZ" sz="2200" baseline="30000" dirty="0">
                <a:cs typeface="Times New Roman" pitchFamily="18" charset="0"/>
              </a:rPr>
              <a:t>2</a:t>
            </a:r>
            <a:r>
              <a:rPr lang="cs-CZ" sz="2200" dirty="0">
                <a:cs typeface="Times New Roman" pitchFamily="18" charset="0"/>
              </a:rPr>
              <a:t>) – </a:t>
            </a:r>
            <a:r>
              <a:rPr lang="cs-CZ" sz="2200" dirty="0">
                <a:latin typeface="Arial" charset="0"/>
                <a:cs typeface="Times New Roman" pitchFamily="18" charset="0"/>
              </a:rPr>
              <a:t>test normality</a:t>
            </a:r>
            <a:endParaRPr lang="cs-CZ" sz="2200" baseline="300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Klasický </a:t>
            </a:r>
            <a:r>
              <a:rPr lang="cs-CZ" b="1" dirty="0" smtClean="0">
                <a:latin typeface="Arial" charset="0"/>
              </a:rPr>
              <a:t>jednoduchý lineární </a:t>
            </a:r>
            <a:r>
              <a:rPr lang="cs-CZ" b="1" dirty="0">
                <a:latin typeface="Arial" charset="0"/>
              </a:rPr>
              <a:t>r</a:t>
            </a:r>
            <a:r>
              <a:rPr lang="cs-CZ" b="1" dirty="0" smtClean="0">
                <a:latin typeface="Arial" charset="0"/>
              </a:rPr>
              <a:t>egresní model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68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Testy hypotéz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39552" y="780491"/>
            <a:ext cx="70911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buAutoNum type="arabicPeriod"/>
            </a:pPr>
            <a:r>
              <a:rPr lang="cs-CZ" sz="2000" dirty="0" smtClean="0"/>
              <a:t>Testuje </a:t>
            </a:r>
            <a:r>
              <a:rPr lang="cs-CZ" sz="2000" dirty="0"/>
              <a:t>se hypotéza H</a:t>
            </a:r>
            <a:r>
              <a:rPr lang="cs-CZ" sz="2000" baseline="-25000" dirty="0"/>
              <a:t>0</a:t>
            </a:r>
            <a:r>
              <a:rPr lang="cs-CZ" sz="2000" dirty="0"/>
              <a:t>: regresní koeficient = 0 </a:t>
            </a:r>
            <a:r>
              <a:rPr lang="cs-CZ" sz="2000" dirty="0" smtClean="0"/>
              <a:t>- </a:t>
            </a:r>
            <a:r>
              <a:rPr lang="cs-CZ" sz="2000" dirty="0" smtClean="0">
                <a:solidFill>
                  <a:srgbClr val="006600"/>
                </a:solidFill>
              </a:rPr>
              <a:t> </a:t>
            </a:r>
            <a:r>
              <a:rPr lang="cs-CZ" sz="2000" dirty="0">
                <a:solidFill>
                  <a:srgbClr val="006600"/>
                </a:solidFill>
              </a:rPr>
              <a:t>t-test</a:t>
            </a:r>
            <a:r>
              <a:rPr lang="cs-CZ" sz="2000" dirty="0"/>
              <a:t> </a:t>
            </a:r>
          </a:p>
          <a:p>
            <a:pPr marL="609600" indent="-609600">
              <a:lnSpc>
                <a:spcPct val="90000"/>
              </a:lnSpc>
            </a:pPr>
            <a:r>
              <a:rPr lang="cs-CZ" sz="2000" dirty="0"/>
              <a:t>	</a:t>
            </a:r>
            <a:r>
              <a:rPr lang="cs-CZ" sz="2000" dirty="0">
                <a:solidFill>
                  <a:srgbClr val="0033CC"/>
                </a:solidFill>
              </a:rPr>
              <a:t>(A)</a:t>
            </a:r>
            <a:r>
              <a:rPr lang="cs-CZ" sz="2000" dirty="0"/>
              <a:t> H</a:t>
            </a:r>
            <a:r>
              <a:rPr lang="cs-CZ" sz="2000" baseline="-25000" dirty="0"/>
              <a:t>0</a:t>
            </a:r>
            <a:r>
              <a:rPr lang="cs-CZ" sz="2000" dirty="0"/>
              <a:t>: </a:t>
            </a:r>
            <a:r>
              <a:rPr lang="cs-CZ" sz="2000" i="1" dirty="0">
                <a:cs typeface="Times New Roman" pitchFamily="18" charset="0"/>
                <a:sym typeface="Symbol" pitchFamily="18" charset="2"/>
              </a:rPr>
              <a:t>B</a:t>
            </a:r>
            <a:r>
              <a:rPr lang="cs-CZ" sz="2000" baseline="-25000" dirty="0">
                <a:sym typeface="Symbol" pitchFamily="18" charset="2"/>
              </a:rPr>
              <a:t>0</a:t>
            </a:r>
            <a:r>
              <a:rPr lang="cs-CZ" sz="2000" dirty="0">
                <a:sym typeface="Symbol" pitchFamily="18" charset="2"/>
              </a:rPr>
              <a:t> = 0, </a:t>
            </a:r>
            <a:r>
              <a:rPr lang="cs-CZ" sz="2000" dirty="0">
                <a:solidFill>
                  <a:srgbClr val="0033CC"/>
                </a:solidFill>
                <a:sym typeface="Symbol" pitchFamily="18" charset="2"/>
              </a:rPr>
              <a:t>(B)</a:t>
            </a:r>
            <a:r>
              <a:rPr lang="cs-CZ" sz="2000" dirty="0">
                <a:sym typeface="Symbol" pitchFamily="18" charset="2"/>
              </a:rPr>
              <a:t> </a:t>
            </a:r>
            <a:r>
              <a:rPr lang="cs-CZ" sz="2000" dirty="0"/>
              <a:t>H</a:t>
            </a:r>
            <a:r>
              <a:rPr lang="cs-CZ" sz="2000" baseline="-25000" dirty="0"/>
              <a:t>0</a:t>
            </a:r>
            <a:r>
              <a:rPr lang="cs-CZ" sz="2000" dirty="0"/>
              <a:t>: </a:t>
            </a:r>
            <a:r>
              <a:rPr lang="cs-CZ" sz="2000" i="1" dirty="0">
                <a:cs typeface="Times New Roman" pitchFamily="18" charset="0"/>
                <a:sym typeface="Symbol" pitchFamily="18" charset="2"/>
              </a:rPr>
              <a:t>B</a:t>
            </a:r>
            <a:r>
              <a:rPr lang="cs-CZ" sz="2000" baseline="-25000" dirty="0">
                <a:sym typeface="Symbol" pitchFamily="18" charset="2"/>
              </a:rPr>
              <a:t>1</a:t>
            </a:r>
            <a:r>
              <a:rPr lang="cs-CZ" sz="2000" dirty="0">
                <a:sym typeface="Symbol" pitchFamily="18" charset="2"/>
              </a:rPr>
              <a:t> = 0</a:t>
            </a:r>
          </a:p>
          <a:p>
            <a:pPr marL="609600" indent="-609600">
              <a:lnSpc>
                <a:spcPct val="90000"/>
              </a:lnSpc>
            </a:pPr>
            <a:r>
              <a:rPr lang="cs-CZ" sz="2000" dirty="0"/>
              <a:t>	</a:t>
            </a:r>
          </a:p>
          <a:p>
            <a:pPr marL="609600" indent="-609600">
              <a:lnSpc>
                <a:spcPct val="90000"/>
              </a:lnSpc>
              <a:buAutoNum type="arabicPeriod" startAt="2"/>
            </a:pPr>
            <a:r>
              <a:rPr lang="cs-CZ" sz="2000" dirty="0" smtClean="0"/>
              <a:t>Test </a:t>
            </a:r>
            <a:r>
              <a:rPr lang="cs-CZ" sz="2000" dirty="0">
                <a:solidFill>
                  <a:srgbClr val="0033CC"/>
                </a:solidFill>
              </a:rPr>
              <a:t>současné nulovosti</a:t>
            </a:r>
            <a:r>
              <a:rPr lang="cs-CZ" sz="2000" dirty="0"/>
              <a:t> obou regresních koeficientů  - </a:t>
            </a:r>
            <a:r>
              <a:rPr lang="cs-CZ" sz="2000" dirty="0">
                <a:solidFill>
                  <a:srgbClr val="006600"/>
                </a:solidFill>
              </a:rPr>
              <a:t>F-test</a:t>
            </a:r>
            <a:r>
              <a:rPr lang="cs-CZ" sz="2000" dirty="0"/>
              <a:t> </a:t>
            </a: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/>
              <a:t> </a:t>
            </a:r>
            <a:r>
              <a:rPr lang="cs-CZ" sz="2000" dirty="0" smtClean="0"/>
              <a:t>         (</a:t>
            </a:r>
            <a:r>
              <a:rPr lang="cs-CZ" sz="2000" dirty="0"/>
              <a:t>v Excelu tzv. ANOVA)</a:t>
            </a:r>
          </a:p>
          <a:p>
            <a:pPr marL="609600" indent="-609600">
              <a:lnSpc>
                <a:spcPct val="90000"/>
              </a:lnSpc>
            </a:pPr>
            <a:endParaRPr lang="cs-CZ" sz="2000" dirty="0"/>
          </a:p>
          <a:p>
            <a:pPr marL="609600" indent="-609600">
              <a:lnSpc>
                <a:spcPct val="90000"/>
              </a:lnSpc>
            </a:pPr>
            <a:r>
              <a:rPr lang="cs-CZ" sz="2000" dirty="0"/>
              <a:t>3.	Testuje se hypotéza H</a:t>
            </a:r>
            <a:r>
              <a:rPr lang="cs-CZ" sz="2000" baseline="-25000" dirty="0"/>
              <a:t>0</a:t>
            </a:r>
            <a:r>
              <a:rPr lang="cs-CZ" sz="2000" dirty="0"/>
              <a:t>: koeficient determinace = 0  - </a:t>
            </a:r>
            <a:r>
              <a:rPr lang="cs-CZ" sz="2000" dirty="0">
                <a:solidFill>
                  <a:srgbClr val="006600"/>
                </a:solidFill>
              </a:rPr>
              <a:t> t-test</a:t>
            </a:r>
            <a:r>
              <a:rPr lang="cs-CZ" sz="2000" dirty="0"/>
              <a:t> </a:t>
            </a:r>
          </a:p>
          <a:p>
            <a:pPr marL="609600" indent="-609600">
              <a:lnSpc>
                <a:spcPct val="90000"/>
              </a:lnSpc>
            </a:pPr>
            <a:r>
              <a:rPr lang="cs-CZ" sz="2000" dirty="0"/>
              <a:t>	</a:t>
            </a:r>
            <a:r>
              <a:rPr lang="cs-CZ" sz="2000" dirty="0" smtClean="0"/>
              <a:t> H</a:t>
            </a:r>
            <a:r>
              <a:rPr lang="cs-CZ" sz="2000" baseline="-25000" dirty="0" smtClean="0"/>
              <a:t>0</a:t>
            </a:r>
            <a:r>
              <a:rPr lang="cs-CZ" sz="2000" dirty="0"/>
              <a:t>: </a:t>
            </a:r>
            <a:r>
              <a:rPr lang="cs-CZ" sz="2000" i="1" dirty="0">
                <a:sym typeface="Symbol" pitchFamily="18" charset="2"/>
              </a:rPr>
              <a:t>R</a:t>
            </a:r>
            <a:r>
              <a:rPr lang="cs-CZ" sz="2000" i="1" baseline="30000" dirty="0">
                <a:sym typeface="Symbol" pitchFamily="18" charset="2"/>
              </a:rPr>
              <a:t>2</a:t>
            </a:r>
            <a:r>
              <a:rPr lang="cs-CZ" sz="2000" dirty="0">
                <a:sym typeface="Symbol" pitchFamily="18" charset="2"/>
              </a:rPr>
              <a:t> = 0, </a:t>
            </a:r>
            <a:r>
              <a:rPr lang="cs-CZ" sz="2000" i="1" dirty="0">
                <a:sym typeface="Symbol" pitchFamily="18" charset="2"/>
              </a:rPr>
              <a:t>j</a:t>
            </a:r>
            <a:r>
              <a:rPr lang="cs-CZ" sz="2000" dirty="0">
                <a:sym typeface="Symbol" pitchFamily="18" charset="2"/>
              </a:rPr>
              <a:t> = 0,1</a:t>
            </a:r>
          </a:p>
          <a:p>
            <a:pPr marL="609600" indent="-609600">
              <a:lnSpc>
                <a:spcPct val="90000"/>
              </a:lnSpc>
            </a:pPr>
            <a:r>
              <a:rPr lang="cs-CZ" sz="2000" dirty="0"/>
              <a:t>	</a:t>
            </a:r>
          </a:p>
          <a:p>
            <a:pPr marL="609600" indent="-609600">
              <a:lnSpc>
                <a:spcPct val="90000"/>
              </a:lnSpc>
            </a:pPr>
            <a:r>
              <a:rPr lang="cs-CZ" sz="2000" dirty="0"/>
              <a:t>4.    </a:t>
            </a:r>
            <a:r>
              <a:rPr lang="cs-CZ" sz="2000" dirty="0" smtClean="0"/>
              <a:t>   Intervaly </a:t>
            </a:r>
            <a:r>
              <a:rPr lang="cs-CZ" sz="2000" dirty="0"/>
              <a:t>spolehlivosti regresních koeficientů</a:t>
            </a:r>
          </a:p>
        </p:txBody>
      </p:sp>
    </p:spTree>
    <p:extLst>
      <p:ext uri="{BB962C8B-B14F-4D97-AF65-F5344CB8AC3E}">
        <p14:creationId xmlns:p14="http://schemas.microsoft.com/office/powerpoint/2010/main" val="291592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Testy hypotéz – 1.TEST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39552" y="780491"/>
            <a:ext cx="7091116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buAutoNum type="arabicPeriod"/>
            </a:pPr>
            <a:r>
              <a:rPr lang="cs-CZ" sz="2400" dirty="0" smtClean="0"/>
              <a:t>Testuje </a:t>
            </a:r>
            <a:r>
              <a:rPr lang="cs-CZ" sz="2400" dirty="0"/>
              <a:t>se hypotéza H</a:t>
            </a:r>
            <a:r>
              <a:rPr lang="cs-CZ" sz="2400" baseline="-25000" dirty="0"/>
              <a:t>0</a:t>
            </a:r>
            <a:r>
              <a:rPr lang="cs-CZ" sz="2400" dirty="0"/>
              <a:t>: regresní koeficient = </a:t>
            </a:r>
            <a:r>
              <a:rPr lang="cs-CZ" sz="2400" dirty="0" smtClean="0"/>
              <a:t>0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 marL="609600" indent="-609600">
              <a:lnSpc>
                <a:spcPct val="90000"/>
              </a:lnSpc>
            </a:pPr>
            <a:r>
              <a:rPr lang="cs-CZ" sz="2400" dirty="0"/>
              <a:t>	</a:t>
            </a:r>
            <a:r>
              <a:rPr lang="cs-CZ" sz="2400" dirty="0">
                <a:solidFill>
                  <a:srgbClr val="0033CC"/>
                </a:solidFill>
              </a:rPr>
              <a:t>(A)</a:t>
            </a:r>
            <a:r>
              <a:rPr lang="cs-CZ" sz="2400" dirty="0"/>
              <a:t> H</a:t>
            </a:r>
            <a:r>
              <a:rPr lang="cs-CZ" sz="2400" baseline="-25000" dirty="0"/>
              <a:t>0</a:t>
            </a:r>
            <a:r>
              <a:rPr lang="cs-CZ" sz="2400" dirty="0"/>
              <a:t>: </a:t>
            </a:r>
            <a:r>
              <a:rPr lang="cs-CZ" sz="2400" i="1" dirty="0">
                <a:cs typeface="Times New Roman" pitchFamily="18" charset="0"/>
                <a:sym typeface="Symbol" pitchFamily="18" charset="2"/>
              </a:rPr>
              <a:t>B</a:t>
            </a:r>
            <a:r>
              <a:rPr lang="cs-CZ" sz="2400" baseline="-25000" dirty="0">
                <a:sym typeface="Symbol" pitchFamily="18" charset="2"/>
              </a:rPr>
              <a:t>0</a:t>
            </a:r>
            <a:r>
              <a:rPr lang="cs-CZ" sz="2400" dirty="0">
                <a:sym typeface="Symbol" pitchFamily="18" charset="2"/>
              </a:rPr>
              <a:t> = 0, </a:t>
            </a:r>
            <a:r>
              <a:rPr lang="cs-CZ" sz="2400" dirty="0">
                <a:solidFill>
                  <a:srgbClr val="0033CC"/>
                </a:solidFill>
                <a:sym typeface="Symbol" pitchFamily="18" charset="2"/>
              </a:rPr>
              <a:t>(B)</a:t>
            </a:r>
            <a:r>
              <a:rPr lang="cs-CZ" sz="2400" dirty="0">
                <a:sym typeface="Symbol" pitchFamily="18" charset="2"/>
              </a:rPr>
              <a:t> </a:t>
            </a:r>
            <a:r>
              <a:rPr lang="cs-CZ" sz="2400" dirty="0"/>
              <a:t>H</a:t>
            </a:r>
            <a:r>
              <a:rPr lang="cs-CZ" sz="2400" baseline="-25000" dirty="0"/>
              <a:t>0</a:t>
            </a:r>
            <a:r>
              <a:rPr lang="cs-CZ" sz="2400" dirty="0"/>
              <a:t>: </a:t>
            </a:r>
            <a:r>
              <a:rPr lang="cs-CZ" sz="2400" i="1" dirty="0">
                <a:cs typeface="Times New Roman" pitchFamily="18" charset="0"/>
                <a:sym typeface="Symbol" pitchFamily="18" charset="2"/>
              </a:rPr>
              <a:t>B</a:t>
            </a:r>
            <a:r>
              <a:rPr lang="cs-CZ" sz="2400" baseline="-25000" dirty="0">
                <a:sym typeface="Symbol" pitchFamily="18" charset="2"/>
              </a:rPr>
              <a:t>1</a:t>
            </a:r>
            <a:r>
              <a:rPr lang="cs-CZ" sz="2400" dirty="0">
                <a:sym typeface="Symbol" pitchFamily="18" charset="2"/>
              </a:rPr>
              <a:t> = </a:t>
            </a:r>
            <a:r>
              <a:rPr lang="cs-CZ" sz="2400" dirty="0" smtClean="0">
                <a:sym typeface="Symbol" pitchFamily="18" charset="2"/>
              </a:rPr>
              <a:t>0</a:t>
            </a:r>
          </a:p>
          <a:p>
            <a:pPr marL="609600" indent="-609600">
              <a:lnSpc>
                <a:spcPct val="90000"/>
              </a:lnSpc>
            </a:pPr>
            <a:endParaRPr lang="cs-CZ" sz="2400" dirty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</a:pPr>
            <a:r>
              <a:rPr lang="cs-CZ" sz="2400" dirty="0" smtClean="0">
                <a:sym typeface="Symbol" pitchFamily="18" charset="2"/>
              </a:rPr>
              <a:t>Testové kritérium:</a:t>
            </a:r>
          </a:p>
          <a:p>
            <a:pPr marL="609600" indent="-609600">
              <a:lnSpc>
                <a:spcPct val="90000"/>
              </a:lnSpc>
            </a:pPr>
            <a:endParaRPr lang="cs-CZ" sz="2400" dirty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</a:pPr>
            <a:endParaRPr lang="cs-CZ" sz="2400" dirty="0" smtClean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</a:pPr>
            <a:endParaRPr lang="cs-CZ" sz="2400" dirty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</a:pPr>
            <a:endParaRPr lang="cs-CZ" sz="2400" dirty="0" smtClean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</a:pPr>
            <a:endParaRPr lang="cs-CZ" sz="2400" dirty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</a:pPr>
            <a:r>
              <a:rPr lang="cs-CZ" sz="2000" dirty="0"/>
              <a:t>	</a:t>
            </a:r>
            <a:r>
              <a:rPr lang="cs-CZ" sz="2000" dirty="0">
                <a:solidFill>
                  <a:srgbClr val="0033CC"/>
                </a:solidFill>
              </a:rPr>
              <a:t>Kritický obor:</a:t>
            </a:r>
            <a:r>
              <a:rPr lang="cs-CZ" sz="2000" dirty="0"/>
              <a:t> </a:t>
            </a:r>
          </a:p>
          <a:p>
            <a:pPr marL="609600" indent="-609600">
              <a:lnSpc>
                <a:spcPct val="90000"/>
              </a:lnSpc>
            </a:pPr>
            <a:endParaRPr lang="cs-CZ" sz="20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473448"/>
              </p:ext>
            </p:extLst>
          </p:nvPr>
        </p:nvGraphicFramePr>
        <p:xfrm>
          <a:off x="3222304" y="1923678"/>
          <a:ext cx="1725612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0" name="Rovnice" r:id="rId5" imgW="1181100" imgH="825500" progId="Equation.3">
                  <p:embed/>
                </p:oleObj>
              </mc:Choice>
              <mc:Fallback>
                <p:oleObj name="Rovnice" r:id="rId5" imgW="1181100" imgH="8255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304" y="1923678"/>
                        <a:ext cx="1725612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8993790"/>
              </p:ext>
            </p:extLst>
          </p:nvPr>
        </p:nvGraphicFramePr>
        <p:xfrm>
          <a:off x="883692" y="3147814"/>
          <a:ext cx="18161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1" name="Rovnice" r:id="rId7" imgW="1816100" imgH="711200" progId="Equation.3">
                  <p:embed/>
                </p:oleObj>
              </mc:Choice>
              <mc:Fallback>
                <p:oleObj name="Rovnice" r:id="rId7" imgW="1816100" imgH="71120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3692" y="3147814"/>
                        <a:ext cx="18161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633639"/>
              </p:ext>
            </p:extLst>
          </p:nvPr>
        </p:nvGraphicFramePr>
        <p:xfrm>
          <a:off x="3676650" y="3219822"/>
          <a:ext cx="17907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2" name="Rovnice" r:id="rId9" imgW="1790700" imgH="635000" progId="Equation.3">
                  <p:embed/>
                </p:oleObj>
              </mc:Choice>
              <mc:Fallback>
                <p:oleObj name="Rovnice" r:id="rId9" imgW="1790700" imgH="6350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6650" y="3219822"/>
                        <a:ext cx="17907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635708"/>
              </p:ext>
            </p:extLst>
          </p:nvPr>
        </p:nvGraphicFramePr>
        <p:xfrm>
          <a:off x="2987824" y="4010975"/>
          <a:ext cx="17272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3" name="Rovnice" r:id="rId11" imgW="939392" imgH="253890" progId="Equation.3">
                  <p:embed/>
                </p:oleObj>
              </mc:Choice>
              <mc:Fallback>
                <p:oleObj name="Rovnice" r:id="rId11" imgW="939392" imgH="25389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010975"/>
                        <a:ext cx="17272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093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Testy hypotéz – 3.TEST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39552" y="780491"/>
            <a:ext cx="7091116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buAutoNum type="arabicPeriod" startAt="3"/>
            </a:pPr>
            <a:r>
              <a:rPr lang="cs-CZ" sz="2400" dirty="0" smtClean="0"/>
              <a:t>Testuje </a:t>
            </a:r>
            <a:r>
              <a:rPr lang="cs-CZ" sz="2400" dirty="0"/>
              <a:t>se hypotéza </a:t>
            </a:r>
            <a:r>
              <a:rPr lang="cs-CZ" sz="2400" dirty="0" smtClean="0"/>
              <a:t>H</a:t>
            </a:r>
            <a:r>
              <a:rPr lang="cs-CZ" sz="2400" baseline="-25000" dirty="0" smtClean="0"/>
              <a:t>0</a:t>
            </a:r>
            <a:r>
              <a:rPr lang="cs-CZ" sz="2400" dirty="0"/>
              <a:t>: koeficient determinace = 0  </a:t>
            </a:r>
            <a:endParaRPr lang="cs-CZ" sz="2400" dirty="0" smtClean="0"/>
          </a:p>
          <a:p>
            <a:pPr marL="609600" indent="-609600">
              <a:lnSpc>
                <a:spcPct val="90000"/>
              </a:lnSpc>
              <a:buAutoNum type="arabicPeriod" startAt="3"/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         H</a:t>
            </a:r>
            <a:r>
              <a:rPr lang="cs-CZ" sz="2400" baseline="-25000" dirty="0" smtClean="0"/>
              <a:t>0</a:t>
            </a:r>
            <a:r>
              <a:rPr lang="cs-CZ" sz="2400" dirty="0"/>
              <a:t>: </a:t>
            </a:r>
            <a:r>
              <a:rPr lang="cs-CZ" sz="2400" i="1" dirty="0">
                <a:sym typeface="Symbol" pitchFamily="18" charset="2"/>
              </a:rPr>
              <a:t>R</a:t>
            </a:r>
            <a:r>
              <a:rPr lang="cs-CZ" sz="2400" i="1" baseline="30000" dirty="0">
                <a:sym typeface="Symbol" pitchFamily="18" charset="2"/>
              </a:rPr>
              <a:t>2</a:t>
            </a:r>
            <a:r>
              <a:rPr lang="cs-CZ" sz="2400" dirty="0">
                <a:sym typeface="Symbol" pitchFamily="18" charset="2"/>
              </a:rPr>
              <a:t> = 0, </a:t>
            </a:r>
            <a:r>
              <a:rPr lang="cs-CZ" sz="2400" i="1" dirty="0">
                <a:sym typeface="Symbol" pitchFamily="18" charset="2"/>
              </a:rPr>
              <a:t>j</a:t>
            </a:r>
            <a:r>
              <a:rPr lang="cs-CZ" sz="2400" dirty="0">
                <a:sym typeface="Symbol" pitchFamily="18" charset="2"/>
              </a:rPr>
              <a:t> = </a:t>
            </a:r>
            <a:r>
              <a:rPr lang="cs-CZ" sz="2400" dirty="0" smtClean="0">
                <a:sym typeface="Symbol" pitchFamily="18" charset="2"/>
              </a:rPr>
              <a:t>0,1</a:t>
            </a:r>
          </a:p>
          <a:p>
            <a:pPr>
              <a:lnSpc>
                <a:spcPct val="90000"/>
              </a:lnSpc>
            </a:pPr>
            <a:endParaRPr lang="cs-CZ" sz="2400" dirty="0" smtClean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sym typeface="Symbol" pitchFamily="18" charset="2"/>
              </a:rPr>
              <a:t>Testové kritérium:  </a:t>
            </a:r>
          </a:p>
          <a:p>
            <a:pPr>
              <a:lnSpc>
                <a:spcPct val="90000"/>
              </a:lnSpc>
            </a:pPr>
            <a:endParaRPr lang="cs-CZ" sz="2400" dirty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endParaRPr lang="cs-CZ" sz="2400" dirty="0" smtClean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endParaRPr lang="cs-CZ" sz="2400" dirty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endParaRPr lang="cs-CZ" sz="2400" dirty="0" smtClean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endParaRPr lang="cs-CZ" sz="2400" dirty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33CC"/>
                </a:solidFill>
              </a:rPr>
              <a:t>Kritický obor:</a:t>
            </a:r>
            <a:r>
              <a:rPr lang="cs-CZ" sz="2400" dirty="0"/>
              <a:t> 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108313"/>
              </p:ext>
            </p:extLst>
          </p:nvPr>
        </p:nvGraphicFramePr>
        <p:xfrm>
          <a:off x="3131840" y="1851670"/>
          <a:ext cx="15589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7" name="Rovnice" r:id="rId5" imgW="825500" imgH="469900" progId="Equation.3">
                  <p:embed/>
                </p:oleObj>
              </mc:Choice>
              <mc:Fallback>
                <p:oleObj name="Rovnice" r:id="rId5" imgW="825500" imgH="46990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851670"/>
                        <a:ext cx="15589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17568"/>
              </p:ext>
            </p:extLst>
          </p:nvPr>
        </p:nvGraphicFramePr>
        <p:xfrm>
          <a:off x="3132137" y="2859782"/>
          <a:ext cx="1439863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8" name="Rovnice" r:id="rId7" imgW="787058" imgH="495085" progId="Equation.3">
                  <p:embed/>
                </p:oleObj>
              </mc:Choice>
              <mc:Fallback>
                <p:oleObj name="Rovnice" r:id="rId7" imgW="787058" imgH="495085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7" y="2859782"/>
                        <a:ext cx="1439863" cy="90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5036772"/>
              </p:ext>
            </p:extLst>
          </p:nvPr>
        </p:nvGraphicFramePr>
        <p:xfrm>
          <a:off x="2771800" y="4016168"/>
          <a:ext cx="16017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9" name="Rovnice" r:id="rId9" imgW="812447" imgH="228501" progId="Equation.3">
                  <p:embed/>
                </p:oleObj>
              </mc:Choice>
              <mc:Fallback>
                <p:oleObj name="Rovnice" r:id="rId9" imgW="812447" imgH="228501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016168"/>
                        <a:ext cx="1601788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99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Příklad 1 – STUDIE – regresní rovnice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13792" y="842568"/>
            <a:ext cx="8207375" cy="36228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cs-CZ" sz="2400" dirty="0" smtClean="0">
                <a:solidFill>
                  <a:srgbClr val="006600"/>
                </a:solidFill>
                <a:latin typeface="Arial" charset="0"/>
              </a:rPr>
              <a:t>Existuje (lineární) závislost počtu vypitých limonád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>
                <a:solidFill>
                  <a:srgbClr val="006600"/>
                </a:solidFill>
                <a:latin typeface="Arial" charset="0"/>
              </a:rPr>
              <a:t>(za týden) na věku?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 smtClean="0">
              <a:solidFill>
                <a:srgbClr val="00660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b="1" dirty="0" err="1" smtClean="0">
                <a:latin typeface="Arial" charset="0"/>
              </a:rPr>
              <a:t>Kriterium</a:t>
            </a:r>
            <a:r>
              <a:rPr lang="cs-CZ" sz="2400" dirty="0" smtClean="0"/>
              <a:t>   </a:t>
            </a:r>
            <a:r>
              <a:rPr lang="cs-CZ" sz="2400" i="1" dirty="0" smtClean="0"/>
              <a:t>y</a:t>
            </a:r>
            <a:r>
              <a:rPr lang="cs-CZ" sz="2400" dirty="0" smtClean="0"/>
              <a:t> - </a:t>
            </a:r>
            <a:r>
              <a:rPr lang="cs-CZ" sz="2400" dirty="0" smtClean="0">
                <a:latin typeface="Arial" charset="0"/>
              </a:rPr>
              <a:t>počet limonád /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cs-CZ" sz="2400" dirty="0" smtClean="0">
                <a:latin typeface="Arial" charset="0"/>
              </a:rPr>
              <a:t>týden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b="1" dirty="0" smtClean="0">
                <a:latin typeface="Arial" charset="0"/>
              </a:rPr>
              <a:t>Prediktor</a:t>
            </a:r>
            <a:r>
              <a:rPr lang="cs-CZ" sz="2400" dirty="0" smtClean="0"/>
              <a:t>   </a:t>
            </a:r>
            <a:r>
              <a:rPr lang="cs-CZ" sz="2400" i="1" dirty="0" smtClean="0"/>
              <a:t>x</a:t>
            </a:r>
            <a:r>
              <a:rPr lang="cs-CZ" sz="2400" dirty="0" smtClean="0"/>
              <a:t> - </a:t>
            </a:r>
            <a:r>
              <a:rPr lang="cs-CZ" sz="2400" dirty="0" smtClean="0">
                <a:latin typeface="Arial" charset="0"/>
              </a:rPr>
              <a:t>věk respondenta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 smtClean="0">
                <a:latin typeface="Arial" charset="0"/>
              </a:rPr>
              <a:t>Regresní rovnice</a:t>
            </a:r>
            <a:r>
              <a:rPr lang="cs-CZ" sz="2400" dirty="0" smtClean="0"/>
              <a:t>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 smtClean="0"/>
              <a:t>	</a:t>
            </a:r>
            <a:endParaRPr lang="cs-CZ" sz="2400" i="1" dirty="0" smtClean="0">
              <a:solidFill>
                <a:schemeClr val="bg2"/>
              </a:solidFill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657844"/>
              </p:ext>
            </p:extLst>
          </p:nvPr>
        </p:nvGraphicFramePr>
        <p:xfrm>
          <a:off x="3298279" y="2931790"/>
          <a:ext cx="2438400" cy="483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Rovnice" r:id="rId6" imgW="1206500" imgH="203200" progId="Equation.3">
                  <p:embed/>
                </p:oleObj>
              </mc:Choice>
              <mc:Fallback>
                <p:oleObj name="Rovnice" r:id="rId6" imgW="1206500" imgH="203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279" y="2931790"/>
                        <a:ext cx="2438400" cy="483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118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Příklad 1 – STUDIE – testování hypotéz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13792" y="842568"/>
            <a:ext cx="8207375" cy="36228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cs-CZ" sz="2000" dirty="0" smtClean="0"/>
              <a:t>	</a:t>
            </a:r>
            <a:endParaRPr lang="cs-CZ" sz="2000" i="1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 i="1" dirty="0" smtClean="0">
                <a:latin typeface="Arial" charset="0"/>
              </a:rPr>
              <a:t>Hypotézy o statistické významnosti regresních koeficientů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B</a:t>
            </a:r>
            <a:r>
              <a:rPr lang="cs-CZ" sz="2000" b="1" i="1" baseline="-25000" dirty="0" err="1" smtClean="0"/>
              <a:t>j</a:t>
            </a:r>
            <a:r>
              <a:rPr lang="cs-CZ" sz="2000" b="1" i="1" dirty="0" smtClean="0"/>
              <a:t> a R</a:t>
            </a:r>
            <a:r>
              <a:rPr lang="cs-CZ" sz="2000" b="1" i="1" baseline="30000" dirty="0" smtClean="0"/>
              <a:t>2</a:t>
            </a:r>
            <a:r>
              <a:rPr lang="cs-CZ" sz="2000" b="1" i="1" dirty="0" smtClean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 smtClean="0"/>
              <a:t>			</a:t>
            </a:r>
            <a:r>
              <a:rPr lang="cs-CZ" sz="2000" b="1" dirty="0" smtClean="0">
                <a:solidFill>
                  <a:srgbClr val="FF0000"/>
                </a:solidFill>
              </a:rPr>
              <a:t>H</a:t>
            </a:r>
            <a:r>
              <a:rPr lang="cs-CZ" sz="2000" b="1" baseline="-25000" dirty="0" smtClean="0">
                <a:solidFill>
                  <a:srgbClr val="FF0000"/>
                </a:solidFill>
              </a:rPr>
              <a:t>0</a:t>
            </a:r>
            <a:r>
              <a:rPr lang="cs-CZ" sz="2000" b="1" dirty="0" smtClean="0">
                <a:solidFill>
                  <a:srgbClr val="FF0000"/>
                </a:solidFill>
                <a:latin typeface="Arial" charset="0"/>
              </a:rPr>
              <a:t>: koeficient = 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i="1" dirty="0" smtClean="0"/>
              <a:t>b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= 4,40  (</a:t>
            </a:r>
            <a:r>
              <a:rPr lang="cs-CZ" sz="2000" i="1" dirty="0" smtClean="0">
                <a:latin typeface="Arial" charset="0"/>
              </a:rPr>
              <a:t>p</a:t>
            </a:r>
            <a:r>
              <a:rPr lang="cs-CZ" sz="2000" dirty="0" smtClean="0">
                <a:latin typeface="Arial" charset="0"/>
              </a:rPr>
              <a:t>-hodnota</a:t>
            </a:r>
            <a:r>
              <a:rPr lang="cs-CZ" sz="2000" dirty="0" smtClean="0"/>
              <a:t> = 0,48 </a:t>
            </a:r>
            <a:r>
              <a:rPr lang="en-US" sz="2000" dirty="0" smtClean="0"/>
              <a:t>&gt; 0,05 </a:t>
            </a:r>
            <a:r>
              <a:rPr lang="cs-CZ" sz="2000" dirty="0" smtClean="0">
                <a:sym typeface="Symbol" pitchFamily="18" charset="2"/>
              </a:rPr>
              <a:t> H</a:t>
            </a:r>
            <a:r>
              <a:rPr lang="cs-CZ" sz="2000" baseline="-25000" dirty="0" smtClean="0">
                <a:sym typeface="Symbol" pitchFamily="18" charset="2"/>
              </a:rPr>
              <a:t>0</a:t>
            </a:r>
            <a:r>
              <a:rPr lang="cs-CZ" sz="2000" dirty="0" smtClean="0">
                <a:sym typeface="Symbol" pitchFamily="18" charset="2"/>
              </a:rPr>
              <a:t> </a:t>
            </a:r>
            <a:r>
              <a:rPr lang="cs-CZ" sz="2000" dirty="0" smtClean="0">
                <a:latin typeface="Arial" charset="0"/>
                <a:sym typeface="Symbol" pitchFamily="18" charset="2"/>
              </a:rPr>
              <a:t>nezamítáme</a:t>
            </a:r>
            <a:r>
              <a:rPr lang="cs-CZ" sz="2000" dirty="0" smtClean="0">
                <a:sym typeface="Symbol" pitchFamily="18" charset="2"/>
              </a:rPr>
              <a:t>)</a:t>
            </a:r>
            <a:r>
              <a:rPr lang="cs-CZ" sz="2000" dirty="0" smtClean="0"/>
              <a:t>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i="1" dirty="0" smtClean="0"/>
              <a:t>b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0,37 (</a:t>
            </a:r>
            <a:r>
              <a:rPr lang="cs-CZ" sz="2000" i="1" dirty="0" smtClean="0">
                <a:latin typeface="Arial" charset="0"/>
              </a:rPr>
              <a:t>p</a:t>
            </a:r>
            <a:r>
              <a:rPr lang="cs-CZ" sz="2000" dirty="0" smtClean="0">
                <a:latin typeface="Arial" charset="0"/>
              </a:rPr>
              <a:t>-hodnota</a:t>
            </a:r>
            <a:r>
              <a:rPr lang="cs-CZ" sz="2000" dirty="0" smtClean="0"/>
              <a:t> = 0,16 </a:t>
            </a:r>
            <a:r>
              <a:rPr lang="cs-CZ" sz="2000" dirty="0" smtClean="0">
                <a:sym typeface="Symbol" pitchFamily="18" charset="2"/>
              </a:rPr>
              <a:t> H</a:t>
            </a:r>
            <a:r>
              <a:rPr lang="cs-CZ" sz="2000" baseline="-25000" dirty="0" smtClean="0">
                <a:sym typeface="Symbol" pitchFamily="18" charset="2"/>
              </a:rPr>
              <a:t>0</a:t>
            </a:r>
            <a:r>
              <a:rPr lang="cs-CZ" sz="2000" dirty="0" smtClean="0">
                <a:sym typeface="Symbol" pitchFamily="18" charset="2"/>
              </a:rPr>
              <a:t> </a:t>
            </a:r>
            <a:r>
              <a:rPr lang="cs-CZ" sz="2000" dirty="0" smtClean="0">
                <a:latin typeface="Arial" charset="0"/>
                <a:sym typeface="Symbol" pitchFamily="18" charset="2"/>
              </a:rPr>
              <a:t>nezamítáme</a:t>
            </a:r>
            <a:r>
              <a:rPr lang="cs-CZ" sz="2000" dirty="0" smtClean="0">
                <a:sym typeface="Symbol" pitchFamily="18" charset="2"/>
              </a:rPr>
              <a:t>)</a:t>
            </a:r>
            <a:r>
              <a:rPr lang="cs-CZ" sz="2000" dirty="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baseline="-25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 smtClean="0">
                <a:latin typeface="Arial" charset="0"/>
              </a:rPr>
              <a:t>Koeficient determinace (přiléhavost):</a:t>
            </a:r>
            <a:r>
              <a:rPr lang="cs-CZ" sz="2000" dirty="0" smtClean="0"/>
              <a:t> </a:t>
            </a:r>
            <a:r>
              <a:rPr lang="cs-CZ" sz="2000" i="1" dirty="0" smtClean="0"/>
              <a:t>R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 = 0,179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 smtClean="0"/>
              <a:t>	 (</a:t>
            </a:r>
            <a:r>
              <a:rPr lang="cs-CZ" sz="2000" i="1" dirty="0" smtClean="0">
                <a:latin typeface="Arial" charset="0"/>
              </a:rPr>
              <a:t>p</a:t>
            </a:r>
            <a:r>
              <a:rPr lang="cs-CZ" sz="2000" dirty="0" smtClean="0">
                <a:latin typeface="Arial" charset="0"/>
              </a:rPr>
              <a:t>-hodnota</a:t>
            </a:r>
            <a:r>
              <a:rPr lang="cs-CZ" sz="2000" dirty="0" smtClean="0"/>
              <a:t> = 0,12 </a:t>
            </a:r>
            <a:r>
              <a:rPr lang="cs-CZ" sz="2000" dirty="0" smtClean="0">
                <a:sym typeface="Symbol" pitchFamily="18" charset="2"/>
              </a:rPr>
              <a:t> H</a:t>
            </a:r>
            <a:r>
              <a:rPr lang="cs-CZ" sz="2000" baseline="-25000" dirty="0" smtClean="0">
                <a:sym typeface="Symbol" pitchFamily="18" charset="2"/>
              </a:rPr>
              <a:t>0</a:t>
            </a:r>
            <a:r>
              <a:rPr lang="cs-CZ" sz="2000" dirty="0" smtClean="0">
                <a:sym typeface="Symbol" pitchFamily="18" charset="2"/>
              </a:rPr>
              <a:t> </a:t>
            </a:r>
            <a:r>
              <a:rPr lang="cs-CZ" sz="2000" dirty="0" smtClean="0">
                <a:latin typeface="Arial" charset="0"/>
                <a:sym typeface="Symbol" pitchFamily="18" charset="2"/>
              </a:rPr>
              <a:t>nezamítáme</a:t>
            </a:r>
            <a:r>
              <a:rPr lang="cs-CZ" sz="2000" dirty="0" smtClean="0">
                <a:sym typeface="Symbol" pitchFamily="18" charset="2"/>
              </a:rPr>
              <a:t>)</a:t>
            </a:r>
            <a:r>
              <a:rPr lang="cs-CZ" sz="2000" dirty="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b="1" dirty="0">
              <a:solidFill>
                <a:srgbClr val="9900CC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 dirty="0" smtClean="0">
                <a:solidFill>
                  <a:srgbClr val="9900CC"/>
                </a:solidFill>
                <a:latin typeface="Arial" charset="0"/>
              </a:rPr>
              <a:t>Závěr</a:t>
            </a:r>
            <a:r>
              <a:rPr lang="cs-CZ" sz="2000" b="1" dirty="0" smtClean="0">
                <a:latin typeface="Arial" charset="0"/>
              </a:rPr>
              <a:t>: 		Regresní model není statisticky významný!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 i="1" dirty="0" smtClean="0">
                <a:solidFill>
                  <a:srgbClr val="0033CC"/>
                </a:solidFill>
                <a:latin typeface="Arial" charset="0"/>
              </a:rPr>
              <a:t>Jinak řečeno</a:t>
            </a:r>
            <a:r>
              <a:rPr lang="cs-CZ" sz="2000" b="1" dirty="0" smtClean="0">
                <a:solidFill>
                  <a:srgbClr val="0033CC"/>
                </a:solidFill>
                <a:latin typeface="Arial" charset="0"/>
              </a:rPr>
              <a:t>:</a:t>
            </a:r>
            <a:r>
              <a:rPr lang="cs-CZ" sz="2000" dirty="0" smtClean="0">
                <a:latin typeface="Arial" charset="0"/>
              </a:rPr>
              <a:t> 	</a:t>
            </a:r>
            <a:r>
              <a:rPr lang="cs-CZ" sz="2000" b="1" dirty="0" smtClean="0">
                <a:latin typeface="Arial" charset="0"/>
              </a:rPr>
              <a:t>Neexistuje lineární závislost počtu vypitých 			limonád na věku!</a:t>
            </a:r>
            <a:r>
              <a:rPr lang="cs-CZ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849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Grafické znázornění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584" y="823913"/>
            <a:ext cx="6552728" cy="3641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423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Příklad 2 – výdaje na reklamu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pic>
        <p:nvPicPr>
          <p:cNvPr id="8" name="Picture 7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15616" y="915566"/>
            <a:ext cx="3276364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4644008" y="1275606"/>
            <a:ext cx="37981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Existuje (lineární) závislost zisku z prodeje výrobku na výdajích za reklamu?</a:t>
            </a:r>
          </a:p>
        </p:txBody>
      </p:sp>
    </p:spTree>
    <p:extLst>
      <p:ext uri="{BB962C8B-B14F-4D97-AF65-F5344CB8AC3E}">
        <p14:creationId xmlns:p14="http://schemas.microsoft.com/office/powerpoint/2010/main" val="11874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Příklad 2 - řešení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83568" y="771550"/>
            <a:ext cx="69471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b="1" dirty="0" smtClean="0"/>
              <a:t>Kritérium</a:t>
            </a:r>
            <a:r>
              <a:rPr lang="cs-CZ" sz="2400" dirty="0" smtClean="0"/>
              <a:t>  </a:t>
            </a:r>
          </a:p>
          <a:p>
            <a:pPr>
              <a:lnSpc>
                <a:spcPct val="90000"/>
              </a:lnSpc>
            </a:pPr>
            <a:r>
              <a:rPr lang="cs-CZ" sz="2400" i="1" dirty="0" smtClean="0"/>
              <a:t>y</a:t>
            </a:r>
            <a:r>
              <a:rPr lang="cs-CZ" sz="2400" dirty="0" smtClean="0"/>
              <a:t> </a:t>
            </a:r>
            <a:r>
              <a:rPr lang="cs-CZ" sz="2400" dirty="0"/>
              <a:t>- zisk z prodeje daného výrobku (v mil. Kč/rok</a:t>
            </a:r>
            <a:r>
              <a:rPr lang="cs-CZ" sz="2400" dirty="0" smtClean="0"/>
              <a:t>)</a:t>
            </a:r>
          </a:p>
          <a:p>
            <a:pPr>
              <a:lnSpc>
                <a:spcPct val="90000"/>
              </a:lnSpc>
            </a:pPr>
            <a:endParaRPr lang="cs-CZ" sz="2400" b="1" dirty="0"/>
          </a:p>
          <a:p>
            <a:pPr>
              <a:lnSpc>
                <a:spcPct val="90000"/>
              </a:lnSpc>
            </a:pPr>
            <a:r>
              <a:rPr lang="cs-CZ" sz="2400" b="1" dirty="0" smtClean="0"/>
              <a:t>Prediktor</a:t>
            </a:r>
            <a:r>
              <a:rPr lang="cs-CZ" sz="24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cs-CZ" sz="2400" i="1" dirty="0" smtClean="0"/>
              <a:t>x</a:t>
            </a:r>
            <a:r>
              <a:rPr lang="cs-CZ" sz="2400" dirty="0" smtClean="0"/>
              <a:t> </a:t>
            </a:r>
            <a:r>
              <a:rPr lang="cs-CZ" sz="2400" dirty="0"/>
              <a:t>- výdaje na reklamu (v mil. Kč/rok)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Regresní rovnice</a:t>
            </a:r>
            <a:r>
              <a:rPr lang="cs-CZ" sz="2400" dirty="0" smtClean="0"/>
              <a:t>:   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cs-CZ" dirty="0"/>
              <a:t> 	</a:t>
            </a:r>
            <a:endParaRPr lang="cs-CZ" i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778137"/>
              </p:ext>
            </p:extLst>
          </p:nvPr>
        </p:nvGraphicFramePr>
        <p:xfrm>
          <a:off x="3134519" y="3075806"/>
          <a:ext cx="287496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Rovnice" r:id="rId5" imgW="1384300" imgH="203200" progId="Equation.3">
                  <p:embed/>
                </p:oleObj>
              </mc:Choice>
              <mc:Fallback>
                <p:oleObj name="Rovnice" r:id="rId5" imgW="1384300" imgH="203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4519" y="3075806"/>
                        <a:ext cx="2874962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3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Příklad 2 - řešení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67544" y="771550"/>
            <a:ext cx="7920880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	</a:t>
            </a:r>
            <a:endParaRPr lang="cs-CZ" sz="2400" i="1" dirty="0"/>
          </a:p>
          <a:p>
            <a:pPr>
              <a:lnSpc>
                <a:spcPct val="90000"/>
              </a:lnSpc>
            </a:pPr>
            <a:r>
              <a:rPr lang="cs-CZ" sz="2400" i="1" dirty="0"/>
              <a:t>Hypotézy o statistické významnosti regresních koeficientů a R</a:t>
            </a:r>
            <a:r>
              <a:rPr lang="cs-CZ" sz="2400" i="1" baseline="30000" dirty="0"/>
              <a:t>2</a:t>
            </a:r>
            <a:r>
              <a:rPr lang="cs-CZ" sz="2400" i="1" dirty="0" smtClean="0"/>
              <a:t>:</a:t>
            </a:r>
          </a:p>
          <a:p>
            <a:pPr>
              <a:lnSpc>
                <a:spcPct val="90000"/>
              </a:lnSpc>
            </a:pPr>
            <a:endParaRPr lang="cs-CZ" sz="2400" i="1" dirty="0"/>
          </a:p>
          <a:p>
            <a:pPr>
              <a:lnSpc>
                <a:spcPct val="90000"/>
              </a:lnSpc>
            </a:pP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= - 24,878 (</a:t>
            </a:r>
            <a:r>
              <a:rPr lang="cs-CZ" sz="2400" i="1" dirty="0"/>
              <a:t>p</a:t>
            </a:r>
            <a:r>
              <a:rPr lang="cs-CZ" sz="2400" dirty="0"/>
              <a:t>-hodnota = 0,27 </a:t>
            </a:r>
            <a:r>
              <a:rPr lang="cs-CZ" sz="2400" dirty="0">
                <a:sym typeface="Symbol" pitchFamily="18" charset="2"/>
              </a:rPr>
              <a:t> H</a:t>
            </a:r>
            <a:r>
              <a:rPr lang="cs-CZ" sz="2400" baseline="-25000" dirty="0">
                <a:sym typeface="Symbol" pitchFamily="18" charset="2"/>
              </a:rPr>
              <a:t>0</a:t>
            </a:r>
            <a:r>
              <a:rPr lang="cs-CZ" sz="2400" dirty="0">
                <a:sym typeface="Symbol" pitchFamily="18" charset="2"/>
              </a:rPr>
              <a:t> nezamítáme)</a:t>
            </a:r>
            <a:r>
              <a:rPr lang="cs-CZ" sz="2400" dirty="0"/>
              <a:t>   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i="1" dirty="0"/>
          </a:p>
          <a:p>
            <a:pPr>
              <a:lnSpc>
                <a:spcPct val="90000"/>
              </a:lnSpc>
            </a:pPr>
            <a:r>
              <a:rPr lang="cs-CZ" sz="2400" i="1" dirty="0" smtClean="0"/>
              <a:t>b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</a:t>
            </a:r>
            <a:r>
              <a:rPr lang="cs-CZ" sz="2400" dirty="0"/>
              <a:t>= 17,316 (</a:t>
            </a:r>
            <a:r>
              <a:rPr lang="cs-CZ" sz="2400" i="1" dirty="0"/>
              <a:t>p</a:t>
            </a:r>
            <a:r>
              <a:rPr lang="cs-CZ" sz="2400" dirty="0"/>
              <a:t>-hodnota = 0,0000008 </a:t>
            </a:r>
            <a:r>
              <a:rPr lang="cs-CZ" sz="2400" dirty="0">
                <a:sym typeface="Symbol" pitchFamily="18" charset="2"/>
              </a:rPr>
              <a:t> H</a:t>
            </a:r>
            <a:r>
              <a:rPr lang="cs-CZ" sz="2400" baseline="-25000" dirty="0">
                <a:sym typeface="Symbol" pitchFamily="18" charset="2"/>
              </a:rPr>
              <a:t>0</a:t>
            </a:r>
            <a:r>
              <a:rPr lang="cs-CZ" sz="2400" dirty="0">
                <a:sym typeface="Symbol" pitchFamily="18" charset="2"/>
              </a:rPr>
              <a:t> zamítáme)</a:t>
            </a:r>
            <a:r>
              <a:rPr lang="cs-CZ" sz="2400" dirty="0"/>
              <a:t> </a:t>
            </a:r>
            <a:endParaRPr lang="cs-CZ" sz="2400" baseline="-25000" dirty="0" smtClean="0"/>
          </a:p>
          <a:p>
            <a:pPr>
              <a:lnSpc>
                <a:spcPct val="90000"/>
              </a:lnSpc>
            </a:pPr>
            <a:endParaRPr lang="cs-CZ" sz="2400" baseline="-250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Koeficient </a:t>
            </a:r>
            <a:r>
              <a:rPr lang="cs-CZ" sz="2400" dirty="0"/>
              <a:t>determinace (přiléhavost): </a:t>
            </a:r>
            <a:r>
              <a:rPr lang="cs-CZ" sz="2400" i="1" dirty="0"/>
              <a:t>R</a:t>
            </a:r>
            <a:r>
              <a:rPr lang="cs-CZ" sz="2400" baseline="30000" dirty="0"/>
              <a:t>2</a:t>
            </a:r>
            <a:r>
              <a:rPr lang="cs-CZ" sz="2400" dirty="0"/>
              <a:t> = 0,958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	 (</a:t>
            </a:r>
            <a:r>
              <a:rPr lang="cs-CZ" sz="2400" i="1" dirty="0"/>
              <a:t>p</a:t>
            </a:r>
            <a:r>
              <a:rPr lang="cs-CZ" sz="2400" dirty="0"/>
              <a:t>-hodnota = 0,00005 </a:t>
            </a:r>
            <a:r>
              <a:rPr lang="cs-CZ" sz="2400" dirty="0">
                <a:sym typeface="Symbol" pitchFamily="18" charset="2"/>
              </a:rPr>
              <a:t> H</a:t>
            </a:r>
            <a:r>
              <a:rPr lang="cs-CZ" sz="2400" baseline="-25000" dirty="0">
                <a:sym typeface="Symbol" pitchFamily="18" charset="2"/>
              </a:rPr>
              <a:t>0</a:t>
            </a:r>
            <a:r>
              <a:rPr lang="cs-CZ" sz="2400" dirty="0">
                <a:sym typeface="Symbol" pitchFamily="18" charset="2"/>
              </a:rPr>
              <a:t> zamítáme)</a:t>
            </a:r>
            <a:r>
              <a:rPr lang="cs-CZ" sz="2400" dirty="0"/>
              <a:t> 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Závěr:</a:t>
            </a:r>
            <a:r>
              <a:rPr lang="cs-CZ" sz="2400" b="1" dirty="0"/>
              <a:t> </a:t>
            </a:r>
            <a:r>
              <a:rPr lang="cs-CZ" sz="2400" dirty="0"/>
              <a:t>Existuje </a:t>
            </a:r>
            <a:r>
              <a:rPr lang="cs-CZ" sz="2400" i="1" dirty="0"/>
              <a:t>silná</a:t>
            </a:r>
            <a:r>
              <a:rPr lang="cs-CZ" sz="2400" dirty="0"/>
              <a:t> lineární závislost! </a:t>
            </a:r>
          </a:p>
        </p:txBody>
      </p:sp>
    </p:spTree>
    <p:extLst>
      <p:ext uri="{BB962C8B-B14F-4D97-AF65-F5344CB8AC3E}">
        <p14:creationId xmlns:p14="http://schemas.microsoft.com/office/powerpoint/2010/main" val="325613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400" dirty="0">
                <a:latin typeface="Arial" charset="0"/>
              </a:rPr>
              <a:t>Co je regresní </a:t>
            </a:r>
            <a:r>
              <a:rPr lang="cs-CZ" sz="2400" dirty="0" err="1">
                <a:latin typeface="Arial" charset="0"/>
              </a:rPr>
              <a:t>analý</a:t>
            </a:r>
            <a:r>
              <a:rPr lang="en-US" sz="2400" dirty="0" err="1">
                <a:latin typeface="Arial" charset="0"/>
              </a:rPr>
              <a:t>za</a:t>
            </a:r>
            <a:r>
              <a:rPr lang="en-US" sz="2400" dirty="0">
                <a:latin typeface="Arial" charset="0"/>
              </a:rPr>
              <a:t> (</a:t>
            </a:r>
            <a:r>
              <a:rPr lang="cs-CZ" sz="2400" dirty="0">
                <a:latin typeface="Arial" charset="0"/>
              </a:rPr>
              <a:t>RA - jednoduchá, vícenásobná, lineární, nelineární</a:t>
            </a:r>
            <a:r>
              <a:rPr lang="cs-CZ" sz="2400" dirty="0" smtClean="0">
                <a:latin typeface="Arial" charset="0"/>
              </a:rPr>
              <a:t>)</a:t>
            </a:r>
          </a:p>
          <a:p>
            <a:pPr marL="0" indent="0">
              <a:lnSpc>
                <a:spcPct val="90000"/>
              </a:lnSpc>
              <a:buNone/>
            </a:pPr>
            <a:endParaRPr lang="cs-CZ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latin typeface="Arial" charset="0"/>
              </a:rPr>
              <a:t>Rozdíl mezi RA a </a:t>
            </a:r>
            <a:r>
              <a:rPr lang="cs-CZ" sz="2400" dirty="0" smtClean="0">
                <a:latin typeface="Arial" charset="0"/>
              </a:rPr>
              <a:t>ANOVA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latin typeface="Arial" charset="0"/>
              </a:rPr>
              <a:t>Co je podstatou jednoduché lineární RA (bodový diagram, regresní přímka, regresní koeficienty, přiléhavost - koeficient determinace, testy hypotéz)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Obsah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8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7"/>
            <a:ext cx="7848872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2 – grafické znázornění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666098"/>
              </p:ext>
            </p:extLst>
          </p:nvPr>
        </p:nvGraphicFramePr>
        <p:xfrm>
          <a:off x="971600" y="831060"/>
          <a:ext cx="5976664" cy="3606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Graf" r:id="rId6" imgW="6076950" imgH="3524250" progId="Excel.Sheet.8">
                  <p:embed/>
                </p:oleObj>
              </mc:Choice>
              <mc:Fallback>
                <p:oleObj name="Graf" r:id="rId6" imgW="6076950" imgH="352425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831060"/>
                        <a:ext cx="5976664" cy="36061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165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1800" b="1" dirty="0" smtClean="0"/>
              <a:t> </a:t>
            </a:r>
            <a:r>
              <a:rPr lang="cs-CZ" sz="1800" dirty="0"/>
              <a:t>Data </a:t>
            </a:r>
            <a:r>
              <a:rPr lang="cs-CZ" sz="1800" dirty="0">
                <a:sym typeface="Symbol" pitchFamily="18" charset="2"/>
              </a:rPr>
              <a:t> Analýza dat  Regrese…</a:t>
            </a:r>
            <a:endParaRPr lang="cs-CZ" sz="1800" b="1" dirty="0" smtClean="0"/>
          </a:p>
          <a:p>
            <a:pPr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	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2 – řešení v EXCELU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8187" y="1331203"/>
            <a:ext cx="86201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438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779662"/>
            <a:ext cx="6480720" cy="115212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4000" b="1" dirty="0" smtClean="0"/>
              <a:t>Děkuji Vám za pozornost!!!</a:t>
            </a:r>
            <a:endParaRPr lang="cs-CZ" sz="4000" b="1" dirty="0" smtClean="0"/>
          </a:p>
          <a:p>
            <a:pPr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	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69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2400" dirty="0" smtClean="0">
                <a:latin typeface="Arial" charset="0"/>
              </a:rPr>
              <a:t>Co </a:t>
            </a:r>
            <a:r>
              <a:rPr lang="cs-CZ" sz="2400" dirty="0">
                <a:latin typeface="Arial" charset="0"/>
              </a:rPr>
              <a:t>je podstatou jednoduché </a:t>
            </a:r>
            <a:r>
              <a:rPr lang="cs-CZ" sz="2400" b="1" dirty="0">
                <a:latin typeface="Arial" charset="0"/>
              </a:rPr>
              <a:t>ne</a:t>
            </a:r>
            <a:r>
              <a:rPr lang="cs-CZ" sz="2400" dirty="0">
                <a:latin typeface="Arial" charset="0"/>
              </a:rPr>
              <a:t>lineární RA (základní typy nelinearity, </a:t>
            </a:r>
            <a:r>
              <a:rPr lang="cs-CZ" sz="2400" dirty="0" err="1">
                <a:latin typeface="Arial" charset="0"/>
              </a:rPr>
              <a:t>T</a:t>
            </a:r>
            <a:r>
              <a:rPr lang="cs-CZ" sz="2400" dirty="0" err="1">
                <a:latin typeface="Arial" charset="0"/>
                <a:cs typeface="Times New Roman" pitchFamily="18" charset="0"/>
              </a:rPr>
              <a:t>ö</a:t>
            </a:r>
            <a:r>
              <a:rPr lang="cs-CZ" sz="2400" dirty="0" err="1">
                <a:latin typeface="Arial" charset="0"/>
              </a:rPr>
              <a:t>rnquistovy</a:t>
            </a:r>
            <a:r>
              <a:rPr lang="cs-CZ" sz="2400" dirty="0">
                <a:latin typeface="Arial" charset="0"/>
              </a:rPr>
              <a:t> křivky</a:t>
            </a:r>
            <a:r>
              <a:rPr lang="cs-CZ" sz="2400" dirty="0" smtClean="0">
                <a:latin typeface="Arial" charset="0"/>
              </a:rPr>
              <a:t>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endParaRPr lang="cs-CZ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latin typeface="Arial" charset="0"/>
              </a:rPr>
              <a:t>Kdy RA nemá smysl</a:t>
            </a:r>
            <a:r>
              <a:rPr lang="cs-CZ" sz="2400" dirty="0" smtClean="0">
                <a:latin typeface="Arial" charset="0"/>
              </a:rPr>
              <a:t>?</a:t>
            </a:r>
          </a:p>
          <a:p>
            <a:pPr marL="0" indent="0">
              <a:lnSpc>
                <a:spcPct val="90000"/>
              </a:lnSpc>
              <a:buNone/>
            </a:pPr>
            <a:endParaRPr lang="cs-CZ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latin typeface="Arial" charset="0"/>
              </a:rPr>
              <a:t>Aplikace na příkladech z ekonomické oblasti (marketingový výzkum, průměrné fixní náklady, </a:t>
            </a:r>
            <a:r>
              <a:rPr lang="cs-CZ" sz="2400" dirty="0" err="1">
                <a:latin typeface="Arial" charset="0"/>
              </a:rPr>
              <a:t>Phillipsaova</a:t>
            </a:r>
            <a:r>
              <a:rPr lang="cs-CZ" sz="2400" dirty="0">
                <a:latin typeface="Arial" charset="0"/>
              </a:rPr>
              <a:t> křivka aj.)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Obsah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30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70485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000" dirty="0">
                <a:latin typeface="Arial" charset="0"/>
              </a:rPr>
              <a:t>Problém závislosti 2 znaků řeší 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>
                <a:latin typeface="Arial" charset="0"/>
              </a:rPr>
              <a:t>	jednoduchá </a:t>
            </a:r>
            <a:r>
              <a:rPr lang="cs-CZ" sz="2000" dirty="0">
                <a:solidFill>
                  <a:srgbClr val="FF0000"/>
                </a:solidFill>
                <a:latin typeface="Arial" charset="0"/>
              </a:rPr>
              <a:t>regresní analýza</a:t>
            </a:r>
            <a:r>
              <a:rPr lang="cs-CZ" sz="2000" dirty="0">
                <a:latin typeface="Arial" charset="0"/>
              </a:rPr>
              <a:t>  (lineární a nelineární)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latin typeface="Arial" charset="0"/>
              </a:rPr>
              <a:t>Příklad</a:t>
            </a:r>
            <a:r>
              <a:rPr lang="cs-CZ" sz="2000" dirty="0">
                <a:latin typeface="Arial" charset="0"/>
              </a:rPr>
              <a:t>: </a:t>
            </a:r>
            <a:r>
              <a:rPr lang="cs-CZ" sz="2000" i="1" dirty="0">
                <a:latin typeface="Arial" charset="0"/>
              </a:rPr>
              <a:t>Závislost zisku z prodeje výrobku na výdajích za reklamu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Arial" charset="0"/>
              </a:rPr>
              <a:t>Východiskem je vždy </a:t>
            </a:r>
            <a:r>
              <a:rPr lang="cs-CZ" sz="2000" dirty="0">
                <a:solidFill>
                  <a:srgbClr val="0033CC"/>
                </a:solidFill>
                <a:latin typeface="Arial" charset="0"/>
              </a:rPr>
              <a:t>grafické znázornění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Arial" charset="0"/>
              </a:rPr>
              <a:t>Mírami závislosti jsou </a:t>
            </a:r>
            <a:r>
              <a:rPr lang="cs-CZ" sz="2000" dirty="0">
                <a:solidFill>
                  <a:srgbClr val="FF0000"/>
                </a:solidFill>
                <a:latin typeface="Arial" charset="0"/>
              </a:rPr>
              <a:t>regresní koeficienty</a:t>
            </a:r>
            <a:r>
              <a:rPr lang="cs-CZ" sz="2000" dirty="0">
                <a:latin typeface="Arial" charset="0"/>
              </a:rPr>
              <a:t>, resp. </a:t>
            </a:r>
            <a:r>
              <a:rPr lang="cs-CZ" sz="2000" dirty="0">
                <a:solidFill>
                  <a:srgbClr val="FF0000"/>
                </a:solidFill>
                <a:latin typeface="Arial" charset="0"/>
              </a:rPr>
              <a:t>koeficienty determinace (a korelace)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Arial" charset="0"/>
              </a:rPr>
              <a:t>Někdy je výhodné využít z kvantitativních dat pouze ordinální informaci (tj. uspořádání)  a aplikovat ANOVA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Arial" charset="0"/>
              </a:rPr>
              <a:t>Míry asociace mezi více znaky řeší vícenásobné regresní a korelační metody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Závislosti mezi kvantitativními statistickými znaky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1818" y="915566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Příklad – výdaje na reklamu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5616" y="742612"/>
            <a:ext cx="5544616" cy="3917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3348842" y="411652"/>
            <a:ext cx="2486650" cy="3602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H="1" flipV="1">
            <a:off x="5835491" y="411652"/>
            <a:ext cx="323533" cy="33096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5141876" y="42320"/>
            <a:ext cx="975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latin typeface="Arial" charset="0"/>
              </a:rPr>
              <a:t>ANOVA</a:t>
            </a: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5004048" y="411651"/>
            <a:ext cx="1440160" cy="33095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6444208" y="411652"/>
            <a:ext cx="0" cy="33095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6162715" y="58017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solidFill>
                  <a:srgbClr val="FF0000"/>
                </a:solidFill>
                <a:latin typeface="Arial" charset="0"/>
              </a:rPr>
              <a:t>JRA</a:t>
            </a:r>
          </a:p>
        </p:txBody>
      </p:sp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sz="2000" dirty="0">
              <a:sym typeface="Symbol" pitchFamily="18" charset="2"/>
            </a:endParaRPr>
          </a:p>
          <a:p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– grafické znázornění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7544" y="699542"/>
            <a:ext cx="7467600" cy="3765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dirty="0" smtClean="0">
                <a:latin typeface="Arial" charset="0"/>
              </a:rPr>
              <a:t>Východiskem </a:t>
            </a:r>
            <a:r>
              <a:rPr lang="cs-CZ" sz="2000" dirty="0">
                <a:latin typeface="Arial" charset="0"/>
              </a:rPr>
              <a:t>je vždy grafické znázornění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Arial" charset="0"/>
              </a:rPr>
              <a:t>Uspořádání bodů má tvar přímky, viz (B) nebo (C):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latin typeface="Arial" charset="0"/>
              </a:rPr>
              <a:t>	</a:t>
            </a:r>
            <a:r>
              <a:rPr lang="cs-CZ" sz="2000" dirty="0">
                <a:solidFill>
                  <a:srgbClr val="FF0000"/>
                </a:solidFill>
                <a:latin typeface="Arial" charset="0"/>
              </a:rPr>
              <a:t>regresní přímka</a:t>
            </a:r>
            <a:r>
              <a:rPr lang="cs-CZ" sz="2000" dirty="0">
                <a:latin typeface="Arial" charset="0"/>
              </a:rPr>
              <a:t>: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latin typeface="Arial" charset="0"/>
              </a:rPr>
              <a:t>		</a:t>
            </a:r>
            <a:r>
              <a:rPr lang="cs-CZ" sz="2000" dirty="0" smtClean="0">
                <a:latin typeface="Arial" charset="0"/>
              </a:rPr>
              <a:t>kritérium</a:t>
            </a:r>
            <a:r>
              <a:rPr lang="cs-CZ" sz="2000" dirty="0">
                <a:latin typeface="Arial" charset="0"/>
              </a:rPr>
              <a:t>				  prediktor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latin typeface="Arial" charset="0"/>
              </a:rPr>
              <a:t>		regresní koeficienty: posunutí   </a:t>
            </a:r>
            <a:r>
              <a:rPr lang="cs-CZ" sz="2000" dirty="0" smtClean="0">
                <a:latin typeface="Arial" charset="0"/>
              </a:rPr>
              <a:t>směrnice</a:t>
            </a:r>
          </a:p>
          <a:p>
            <a:pPr>
              <a:lnSpc>
                <a:spcPct val="80000"/>
              </a:lnSpc>
              <a:buNone/>
            </a:pPr>
            <a:endParaRPr lang="cs-CZ" sz="2000" dirty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latin typeface="Arial" charset="0"/>
              </a:rPr>
              <a:t>						</a:t>
            </a:r>
            <a:r>
              <a:rPr lang="cs-CZ" sz="2000" dirty="0" smtClean="0">
                <a:latin typeface="Arial" charset="0"/>
              </a:rPr>
              <a:t>náhodná </a:t>
            </a:r>
            <a:r>
              <a:rPr lang="cs-CZ" sz="2000" dirty="0">
                <a:latin typeface="Arial" charset="0"/>
              </a:rPr>
              <a:t>složka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solidFill>
                  <a:srgbClr val="0033CC"/>
                </a:solidFill>
                <a:latin typeface="Arial" charset="0"/>
              </a:rPr>
              <a:t>regresní model</a:t>
            </a:r>
            <a:r>
              <a:rPr lang="cs-CZ" sz="2000" dirty="0">
                <a:solidFill>
                  <a:srgbClr val="0033CC"/>
                </a:solidFill>
                <a:latin typeface="Arial" charset="0"/>
              </a:rPr>
              <a:t>:</a:t>
            </a:r>
          </a:p>
          <a:p>
            <a:pPr>
              <a:lnSpc>
                <a:spcPct val="80000"/>
              </a:lnSpc>
            </a:pPr>
            <a:endParaRPr lang="cs-CZ" sz="2000" b="1" dirty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Cíl</a:t>
            </a:r>
            <a:r>
              <a:rPr lang="cs-CZ" sz="2000" dirty="0">
                <a:solidFill>
                  <a:schemeClr val="tx2"/>
                </a:solidFill>
                <a:latin typeface="Arial" charset="0"/>
              </a:rPr>
              <a:t>:</a:t>
            </a:r>
            <a:r>
              <a:rPr lang="cs-CZ" sz="2000" dirty="0">
                <a:latin typeface="Arial" charset="0"/>
              </a:rPr>
              <a:t> nalezení </a:t>
            </a:r>
            <a:r>
              <a:rPr lang="cs-CZ" sz="2000" dirty="0">
                <a:solidFill>
                  <a:srgbClr val="307871"/>
                </a:solidFill>
                <a:latin typeface="Arial" charset="0"/>
              </a:rPr>
              <a:t>nejlepších</a:t>
            </a:r>
            <a:r>
              <a:rPr lang="cs-CZ" sz="2000" dirty="0">
                <a:latin typeface="Arial" charset="0"/>
              </a:rPr>
              <a:t> odhadů regresních koeficientů</a:t>
            </a:r>
          </a:p>
          <a:p>
            <a:pPr>
              <a:lnSpc>
                <a:spcPct val="90000"/>
              </a:lnSpc>
            </a:pPr>
            <a:endParaRPr lang="cs-CZ" sz="2000" dirty="0">
              <a:sym typeface="Symbol" pitchFamily="18" charset="2"/>
            </a:endParaRPr>
          </a:p>
          <a:p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solidFill>
                  <a:srgbClr val="307871"/>
                </a:solidFill>
                <a:latin typeface="Arial" charset="0"/>
              </a:rPr>
              <a:t>Jednoduchá (jednorozměrná) lineární </a:t>
            </a: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RA</a:t>
            </a:r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59835"/>
              </p:ext>
            </p:extLst>
          </p:nvPr>
        </p:nvGraphicFramePr>
        <p:xfrm>
          <a:off x="3347864" y="1477745"/>
          <a:ext cx="2044700" cy="477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9" name="Rovnice" r:id="rId5" imgW="850900" imgH="228600" progId="Equation.3">
                  <p:embed/>
                </p:oleObj>
              </mc:Choice>
              <mc:Fallback>
                <p:oleObj name="Rovnice" r:id="rId5" imgW="85090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1477745"/>
                        <a:ext cx="2044700" cy="4772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2220336" y="1741251"/>
            <a:ext cx="1199536" cy="1434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3995936" y="1812973"/>
            <a:ext cx="144015" cy="3255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H="1" flipV="1">
            <a:off x="4860033" y="1884696"/>
            <a:ext cx="284960" cy="2339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flipH="1" flipV="1">
            <a:off x="5292081" y="1741250"/>
            <a:ext cx="648072" cy="687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548040"/>
              </p:ext>
            </p:extLst>
          </p:nvPr>
        </p:nvGraphicFramePr>
        <p:xfrm>
          <a:off x="2699792" y="2931790"/>
          <a:ext cx="388843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0" name="Rovnice" r:id="rId7" imgW="1765300" imgH="228600" progId="Equation.3">
                  <p:embed/>
                </p:oleObj>
              </mc:Choice>
              <mc:Fallback>
                <p:oleObj name="Rovnice" r:id="rId7" imgW="1765300" imgH="2286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931790"/>
                        <a:ext cx="3888432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Line 10"/>
          <p:cNvSpPr>
            <a:spLocks noChangeShapeType="1"/>
          </p:cNvSpPr>
          <p:nvPr/>
        </p:nvSpPr>
        <p:spPr bwMode="auto">
          <a:xfrm flipH="1">
            <a:off x="5002513" y="2914774"/>
            <a:ext cx="613604" cy="12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8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84262" cy="507703"/>
          </a:xfrm>
        </p:spPr>
        <p:txBody>
          <a:bodyPr/>
          <a:lstStyle/>
          <a:p>
            <a:r>
              <a:rPr lang="cs-CZ" b="1" dirty="0">
                <a:latin typeface="Arial" charset="0"/>
              </a:rPr>
              <a:t>Bodový </a:t>
            </a:r>
            <a:r>
              <a:rPr lang="cs-CZ" b="1" dirty="0" smtClean="0">
                <a:latin typeface="Arial" charset="0"/>
              </a:rPr>
              <a:t>diagram  (</a:t>
            </a:r>
            <a:r>
              <a:rPr lang="cs-CZ" b="1" dirty="0" err="1" smtClean="0">
                <a:latin typeface="Arial" charset="0"/>
              </a:rPr>
              <a:t>Scatter</a:t>
            </a:r>
            <a:r>
              <a:rPr lang="cs-CZ" b="1" dirty="0" smtClean="0">
                <a:latin typeface="Arial" charset="0"/>
              </a:rPr>
              <a:t> diagram)</a:t>
            </a:r>
            <a:endParaRPr lang="cs-CZ" b="1" dirty="0"/>
          </a:p>
        </p:txBody>
      </p:sp>
      <p:graphicFrame>
        <p:nvGraphicFramePr>
          <p:cNvPr id="3" name="Zástupný symbol pro obsah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88613437"/>
              </p:ext>
            </p:extLst>
          </p:nvPr>
        </p:nvGraphicFramePr>
        <p:xfrm>
          <a:off x="1043608" y="700088"/>
          <a:ext cx="4680520" cy="409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" name="Document" r:id="rId6" imgW="6008161" imgH="6450805" progId="Word.Document.8">
                  <p:embed/>
                </p:oleObj>
              </mc:Choice>
              <mc:Fallback>
                <p:oleObj name="Document" r:id="rId6" imgW="6008161" imgH="6450805" progId="Word.Document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700088"/>
                        <a:ext cx="4680520" cy="409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10410</TotalTime>
  <Words>618</Words>
  <Application>Microsoft Office PowerPoint</Application>
  <PresentationFormat>Předvádění na obrazovce (16:9)</PresentationFormat>
  <Paragraphs>265</Paragraphs>
  <Slides>32</Slides>
  <Notes>31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4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SLU</vt:lpstr>
      <vt:lpstr>Rovnice</vt:lpstr>
      <vt:lpstr>Document</vt:lpstr>
      <vt:lpstr>Dokument</vt:lpstr>
      <vt:lpstr>Graf</vt:lpstr>
      <vt:lpstr>Statistické zpracování dat  4.přednáška </vt:lpstr>
      <vt:lpstr>Téma přednášky:</vt:lpstr>
      <vt:lpstr>Obsah přednášky</vt:lpstr>
      <vt:lpstr>Obsah přednášky</vt:lpstr>
      <vt:lpstr>Závislosti mezi kvantitativními statistickými znaky</vt:lpstr>
      <vt:lpstr>Příklad – výdaje na reklamu</vt:lpstr>
      <vt:lpstr>Příklad – grafické znázornění</vt:lpstr>
      <vt:lpstr>Jednoduchá (jednorozměrná) lineární RA</vt:lpstr>
      <vt:lpstr>Bodový diagram  (Scatter diagram)</vt:lpstr>
      <vt:lpstr>Metoda nejmenších čtverců</vt:lpstr>
      <vt:lpstr>Metoda nejmenších čtverců</vt:lpstr>
      <vt:lpstr>Regresní přímka</vt:lpstr>
      <vt:lpstr>Přiléhavost dat k regresní křivce</vt:lpstr>
      <vt:lpstr>Přiléhavost dat k regresní přímce</vt:lpstr>
      <vt:lpstr>Přiléhavost  regresní přímky k datům</vt:lpstr>
      <vt:lpstr>Přiléhavost  regresní přímky k datům</vt:lpstr>
      <vt:lpstr>Extrémní hodnoty koeficientu determinace R2</vt:lpstr>
      <vt:lpstr>Jak jsou „výstižné“ regresní modely?</vt:lpstr>
      <vt:lpstr>Klasický jednoduchý lineární regresní model</vt:lpstr>
      <vt:lpstr>Klasický jednoduchý lineární regresní model</vt:lpstr>
      <vt:lpstr>Testy hypotéz</vt:lpstr>
      <vt:lpstr>Testy hypotéz – 1.TEST</vt:lpstr>
      <vt:lpstr>Testy hypotéz – 3.TEST</vt:lpstr>
      <vt:lpstr>Příklad 1 – STUDIE – regresní rovnice</vt:lpstr>
      <vt:lpstr>Příklad 1 – STUDIE – testování hypotéz</vt:lpstr>
      <vt:lpstr>Grafické znázornění</vt:lpstr>
      <vt:lpstr>Příklad 2 – výdaje na reklamu</vt:lpstr>
      <vt:lpstr>Příklad 2 - řešení</vt:lpstr>
      <vt:lpstr>Příklad 2 - řešení</vt:lpstr>
      <vt:lpstr>Příklad 2 – grafické znázornění</vt:lpstr>
      <vt:lpstr>Příklad 2 – řešení v EXCELU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137</cp:revision>
  <dcterms:created xsi:type="dcterms:W3CDTF">2016-07-06T15:42:34Z</dcterms:created>
  <dcterms:modified xsi:type="dcterms:W3CDTF">2018-02-21T05:23:11Z</dcterms:modified>
</cp:coreProperties>
</file>