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72" r:id="rId4"/>
    <p:sldId id="330" r:id="rId5"/>
    <p:sldId id="314" r:id="rId6"/>
    <p:sldId id="273" r:id="rId7"/>
    <p:sldId id="275" r:id="rId8"/>
    <p:sldId id="277" r:id="rId9"/>
    <p:sldId id="302" r:id="rId10"/>
    <p:sldId id="278" r:id="rId11"/>
    <p:sldId id="279" r:id="rId12"/>
    <p:sldId id="321" r:id="rId13"/>
    <p:sldId id="331" r:id="rId14"/>
    <p:sldId id="308" r:id="rId15"/>
    <p:sldId id="280" r:id="rId16"/>
    <p:sldId id="322" r:id="rId17"/>
    <p:sldId id="315" r:id="rId18"/>
    <p:sldId id="332" r:id="rId19"/>
    <p:sldId id="323" r:id="rId20"/>
    <p:sldId id="316" r:id="rId21"/>
    <p:sldId id="324" r:id="rId22"/>
    <p:sldId id="333" r:id="rId23"/>
    <p:sldId id="318" r:id="rId24"/>
    <p:sldId id="286" r:id="rId25"/>
    <p:sldId id="329" r:id="rId26"/>
    <p:sldId id="319" r:id="rId27"/>
    <p:sldId id="334" r:id="rId28"/>
    <p:sldId id="338" r:id="rId29"/>
    <p:sldId id="336" r:id="rId30"/>
    <p:sldId id="339" r:id="rId31"/>
    <p:sldId id="340" r:id="rId32"/>
    <p:sldId id="341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98" y="-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EEFB64A-F5F0-4EA3-89F5-AD15BF686848}" type="datetime1">
              <a:rPr lang="cs-CZ" smtClean="0"/>
              <a:pPr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Statistické zpracování dat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9BAE1E3-4F47-4FDD-9FE7-1BA76EF6B8A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47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0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8.wm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6.přednáška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5263"/>
            <a:ext cx="6745447" cy="508000"/>
          </a:xfrm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– všechny prodejny řetězce Ř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27534"/>
            <a:ext cx="6336506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Populační regresní funkce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51520" y="771550"/>
            <a:ext cx="7200800" cy="33843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poskytuje (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ě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průměrnou hodnotu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i="1" dirty="0" smtClean="0"/>
              <a:t>Y</a:t>
            </a:r>
            <a:r>
              <a:rPr lang="en-US" sz="2200" i="1" baseline="30000" dirty="0" smtClean="0"/>
              <a:t>^</a:t>
            </a:r>
            <a:r>
              <a:rPr lang="cs-CZ" sz="2200" dirty="0" smtClean="0"/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závisle</a:t>
            </a:r>
          </a:p>
          <a:p>
            <a:pPr marL="0" indent="0" algn="ctr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proměnné</a:t>
            </a:r>
            <a:r>
              <a:rPr lang="cs-CZ" sz="2200" dirty="0" smtClean="0"/>
              <a:t> </a:t>
            </a:r>
            <a:r>
              <a:rPr lang="cs-CZ" sz="2200" i="1" dirty="0" smtClean="0"/>
              <a:t>Y</a:t>
            </a:r>
            <a:r>
              <a:rPr lang="cs-CZ" sz="2200" dirty="0" smtClean="0"/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 závislosti na hodnotě nezávisle</a:t>
            </a:r>
          </a:p>
          <a:p>
            <a:pPr marL="0" indent="0" algn="ctr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proměnných 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, 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2</a:t>
            </a:r>
            <a:r>
              <a:rPr lang="cs-CZ" sz="2200" i="1" dirty="0" smtClean="0"/>
              <a:t>, 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3</a:t>
            </a:r>
            <a:r>
              <a:rPr lang="cs-CZ" sz="2200" dirty="0" smtClean="0"/>
              <a:t>, 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4</a:t>
            </a:r>
            <a:r>
              <a:rPr lang="cs-CZ" sz="2200" i="1" dirty="0" smtClean="0"/>
              <a:t> </a:t>
            </a:r>
            <a:r>
              <a:rPr lang="cs-CZ" sz="2200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lvl="1">
              <a:buFontTx/>
              <a:buNone/>
            </a:pPr>
            <a:r>
              <a:rPr lang="en-US" dirty="0" smtClean="0"/>
              <a:t>		</a:t>
            </a:r>
            <a:r>
              <a:rPr lang="cs-CZ" i="1" dirty="0" smtClean="0"/>
              <a:t>Y</a:t>
            </a:r>
            <a:r>
              <a:rPr lang="en-US" i="1" baseline="30000" dirty="0" smtClean="0"/>
              <a:t>^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smtClean="0"/>
              <a:t>B</a:t>
            </a:r>
            <a:r>
              <a:rPr lang="cs-CZ" baseline="-25000" dirty="0" smtClean="0"/>
              <a:t>0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cs-CZ" baseline="-25000" dirty="0" smtClean="0"/>
              <a:t>1 </a:t>
            </a:r>
            <a:r>
              <a:rPr lang="en-US" i="1" dirty="0" smtClean="0"/>
              <a:t>X</a:t>
            </a:r>
            <a:r>
              <a:rPr lang="cs-CZ" baseline="-25000" dirty="0" smtClean="0"/>
              <a:t>1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baseline="-25000" dirty="0" smtClean="0"/>
              <a:t>2 </a:t>
            </a:r>
            <a:r>
              <a:rPr lang="en-US" i="1" dirty="0" smtClean="0"/>
              <a:t>X</a:t>
            </a:r>
            <a:r>
              <a:rPr lang="cs-CZ" baseline="-25000" dirty="0" smtClean="0"/>
              <a:t>2 </a:t>
            </a:r>
            <a:r>
              <a:rPr lang="en-US" dirty="0" smtClean="0"/>
              <a:t>+ </a:t>
            </a:r>
            <a:r>
              <a:rPr lang="en-US" i="1" dirty="0" smtClean="0"/>
              <a:t>B</a:t>
            </a:r>
            <a:r>
              <a:rPr lang="en-US" baseline="-25000" dirty="0" smtClean="0"/>
              <a:t>3</a:t>
            </a:r>
            <a:r>
              <a:rPr lang="cs-CZ" baseline="-25000" dirty="0" smtClean="0"/>
              <a:t> </a:t>
            </a:r>
            <a:r>
              <a:rPr lang="en-US" i="1" dirty="0" smtClean="0"/>
              <a:t>X</a:t>
            </a:r>
            <a:r>
              <a:rPr lang="en-US" baseline="-25000" dirty="0" smtClean="0"/>
              <a:t>3</a:t>
            </a:r>
            <a:r>
              <a:rPr lang="en-US" dirty="0" smtClean="0"/>
              <a:t> + </a:t>
            </a:r>
            <a:r>
              <a:rPr lang="en-US" i="1" dirty="0" smtClean="0"/>
              <a:t>B</a:t>
            </a:r>
            <a:r>
              <a:rPr lang="en-US" baseline="-25000" dirty="0" smtClean="0"/>
              <a:t>4 </a:t>
            </a:r>
            <a:r>
              <a:rPr lang="en-US" i="1" dirty="0" smtClean="0"/>
              <a:t>X</a:t>
            </a:r>
            <a:r>
              <a:rPr lang="en-US" baseline="-25000" dirty="0" smtClean="0"/>
              <a:t>4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Populační regresní funkce + stochastický model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289193" y="834006"/>
            <a:ext cx="6587063" cy="33219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poskytuje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hodnotu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závisle proměnné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v závislosti na hodnotě nezávisle</a:t>
            </a:r>
          </a:p>
          <a:p>
            <a:pPr algn="ctr"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proměnných 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, 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2</a:t>
            </a:r>
            <a:r>
              <a:rPr lang="cs-CZ" sz="2200" i="1" dirty="0" smtClean="0"/>
              <a:t> , 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3</a:t>
            </a:r>
            <a:r>
              <a:rPr lang="cs-CZ" sz="2200" dirty="0" smtClean="0"/>
              <a:t>, 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4</a:t>
            </a:r>
            <a:r>
              <a:rPr lang="cs-CZ" sz="2200" i="1" dirty="0" smtClean="0"/>
              <a:t> </a:t>
            </a:r>
            <a:r>
              <a:rPr lang="cs-CZ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až na náhodnou </a:t>
            </a:r>
          </a:p>
          <a:p>
            <a:pPr algn="ctr">
              <a:buFontTx/>
              <a:buNone/>
            </a:pPr>
            <a:r>
              <a:rPr lang="cs-CZ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(stochastickou) chybu (poruchu)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buFontTx/>
              <a:buNone/>
            </a:pPr>
            <a:endParaRPr lang="cs-CZ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cs-CZ" sz="2200" i="1" dirty="0" smtClean="0"/>
              <a:t>Y</a:t>
            </a:r>
            <a:r>
              <a:rPr lang="en-US" sz="2200" i="1" dirty="0" smtClean="0"/>
              <a:t> </a:t>
            </a:r>
            <a:r>
              <a:rPr lang="en-US" sz="2200" dirty="0" smtClean="0"/>
              <a:t> = </a:t>
            </a:r>
            <a:r>
              <a:rPr lang="en-US" sz="2200" i="1" dirty="0" smtClean="0"/>
              <a:t>B</a:t>
            </a:r>
            <a:r>
              <a:rPr lang="cs-CZ" sz="2200" baseline="-25000" dirty="0" smtClean="0"/>
              <a:t>0</a:t>
            </a:r>
            <a:r>
              <a:rPr lang="en-US" sz="2200" dirty="0" smtClean="0"/>
              <a:t> + </a:t>
            </a:r>
            <a:r>
              <a:rPr lang="en-US" sz="2200" i="1" dirty="0" smtClean="0"/>
              <a:t>B</a:t>
            </a:r>
            <a:r>
              <a:rPr lang="cs-CZ" sz="2200" baseline="-25000" dirty="0" smtClean="0"/>
              <a:t>1 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1</a:t>
            </a:r>
            <a:r>
              <a:rPr lang="en-US" sz="2200" dirty="0" smtClean="0"/>
              <a:t> + </a:t>
            </a:r>
            <a:r>
              <a:rPr lang="en-US" sz="2200" i="1" dirty="0" smtClean="0"/>
              <a:t>B</a:t>
            </a:r>
            <a:r>
              <a:rPr lang="en-US" sz="2200" baseline="-25000" dirty="0" smtClean="0"/>
              <a:t>2 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2</a:t>
            </a:r>
            <a:r>
              <a:rPr lang="cs-CZ" sz="2200" i="1" dirty="0" smtClean="0"/>
              <a:t> </a:t>
            </a:r>
            <a:r>
              <a:rPr lang="en-US" sz="2200" dirty="0" smtClean="0"/>
              <a:t>+ </a:t>
            </a:r>
            <a:r>
              <a:rPr lang="en-US" sz="2200" i="1" dirty="0" smtClean="0"/>
              <a:t>B</a:t>
            </a:r>
            <a:r>
              <a:rPr lang="en-US" sz="2200" baseline="-25000" dirty="0" smtClean="0"/>
              <a:t>3</a:t>
            </a:r>
            <a:r>
              <a:rPr lang="cs-CZ" sz="2200" baseline="-25000" dirty="0" smtClean="0"/>
              <a:t>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 + </a:t>
            </a:r>
            <a:r>
              <a:rPr lang="en-US" sz="2200" i="1" dirty="0" smtClean="0"/>
              <a:t>B</a:t>
            </a:r>
            <a:r>
              <a:rPr lang="en-US" sz="2200" baseline="-25000" dirty="0" smtClean="0"/>
              <a:t>4 </a:t>
            </a:r>
            <a:r>
              <a:rPr lang="en-US" sz="2200" i="1" dirty="0" smtClean="0"/>
              <a:t>X</a:t>
            </a:r>
            <a:r>
              <a:rPr lang="en-US" sz="2200" baseline="-25000" dirty="0" smtClean="0"/>
              <a:t>4 </a:t>
            </a:r>
            <a:r>
              <a:rPr lang="cs-CZ" sz="2200" i="1" dirty="0" smtClean="0"/>
              <a:t>+ u</a:t>
            </a:r>
            <a:endParaRPr lang="cs-CZ" sz="2200" i="1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777076" y="3721717"/>
            <a:ext cx="33872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Náhodná chyba</a:t>
            </a:r>
            <a:r>
              <a:rPr lang="cs-CZ" sz="2200" dirty="0"/>
              <a:t>: </a:t>
            </a:r>
            <a:r>
              <a:rPr lang="cs-CZ" sz="2200" i="1" dirty="0"/>
              <a:t>E</a:t>
            </a:r>
            <a:r>
              <a:rPr lang="cs-CZ" sz="2200" dirty="0"/>
              <a:t>(</a:t>
            </a:r>
            <a:r>
              <a:rPr lang="cs-CZ" sz="2200" i="1" dirty="0"/>
              <a:t>u</a:t>
            </a:r>
            <a:r>
              <a:rPr lang="cs-CZ" sz="2200" dirty="0"/>
              <a:t>) = 0</a:t>
            </a: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5957259" y="3363838"/>
            <a:ext cx="326795" cy="4326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Výběrová regresní funkce + stochastický model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51520" y="824110"/>
            <a:ext cx="6696744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 praxi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nejsou k dispozici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data z celé populace,</a:t>
            </a:r>
          </a:p>
          <a:p>
            <a:pPr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ale jen ze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vzorku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 výběrová regresní funkce : </a:t>
            </a:r>
          </a:p>
          <a:p>
            <a:pPr>
              <a:buFontTx/>
              <a:buNone/>
            </a:pPr>
            <a:endParaRPr lang="cs-CZ" sz="2200" i="1" dirty="0" smtClean="0">
              <a:cs typeface="Times New Roman" pitchFamily="18" charset="0"/>
            </a:endParaRPr>
          </a:p>
          <a:p>
            <a:pPr lvl="1">
              <a:buFontTx/>
              <a:buNone/>
            </a:pPr>
            <a:r>
              <a:rPr lang="en-US" sz="2200" i="1" dirty="0" smtClean="0">
                <a:cs typeface="Times New Roman" pitchFamily="18" charset="0"/>
              </a:rPr>
              <a:t>Ŷ</a:t>
            </a:r>
            <a:r>
              <a:rPr lang="en-US" sz="2200" i="1" dirty="0" smtClean="0"/>
              <a:t> </a:t>
            </a:r>
            <a:r>
              <a:rPr lang="en-US" sz="2200" dirty="0" smtClean="0"/>
              <a:t> = </a:t>
            </a:r>
            <a:r>
              <a:rPr lang="cs-CZ" sz="2200" i="1" dirty="0" smtClean="0"/>
              <a:t>b</a:t>
            </a:r>
            <a:r>
              <a:rPr lang="cs-CZ" sz="2200" baseline="-25000" dirty="0" smtClean="0"/>
              <a:t>0</a:t>
            </a:r>
            <a:r>
              <a:rPr lang="en-US" sz="2200" dirty="0" smtClean="0"/>
              <a:t> + </a:t>
            </a:r>
            <a:r>
              <a:rPr lang="cs-CZ" sz="2200" i="1" dirty="0" smtClean="0"/>
              <a:t>b</a:t>
            </a:r>
            <a:r>
              <a:rPr lang="cs-CZ" sz="2200" baseline="-25000" dirty="0" smtClean="0"/>
              <a:t>1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1</a:t>
            </a:r>
            <a:r>
              <a:rPr lang="cs-CZ" sz="2200" i="1" dirty="0" smtClean="0"/>
              <a:t> + b</a:t>
            </a:r>
            <a:r>
              <a:rPr lang="en-US" sz="2200" baseline="-25000" dirty="0" smtClean="0"/>
              <a:t>2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2</a:t>
            </a:r>
            <a:r>
              <a:rPr lang="en-US" sz="2200" dirty="0" smtClean="0"/>
              <a:t>+…</a:t>
            </a:r>
            <a:r>
              <a:rPr lang="cs-CZ" sz="2200" i="1" dirty="0" smtClean="0"/>
              <a:t> </a:t>
            </a:r>
          </a:p>
          <a:p>
            <a:pPr lvl="1">
              <a:buFontTx/>
              <a:buNone/>
            </a:pPr>
            <a:endParaRPr lang="cs-CZ" sz="2200" i="1" dirty="0" smtClean="0">
              <a:cs typeface="Times New Roman" pitchFamily="18" charset="0"/>
            </a:endParaRPr>
          </a:p>
          <a:p>
            <a:pPr lvl="1">
              <a:buFontTx/>
              <a:buNone/>
            </a:pPr>
            <a:endParaRPr lang="cs-CZ" sz="2200" i="1" dirty="0">
              <a:cs typeface="Times New Roman" pitchFamily="18" charset="0"/>
            </a:endParaRPr>
          </a:p>
          <a:p>
            <a:pPr lvl="1">
              <a:buFontTx/>
              <a:buNone/>
            </a:pPr>
            <a:r>
              <a:rPr lang="cs-CZ" sz="2200" i="1" dirty="0" smtClean="0">
                <a:cs typeface="Times New Roman" pitchFamily="18" charset="0"/>
              </a:rPr>
              <a:t>Y</a:t>
            </a:r>
            <a:r>
              <a:rPr lang="en-US" sz="2200" i="1" dirty="0" smtClean="0"/>
              <a:t> </a:t>
            </a:r>
            <a:r>
              <a:rPr lang="en-US" sz="2200" dirty="0" smtClean="0"/>
              <a:t>= </a:t>
            </a:r>
            <a:r>
              <a:rPr lang="cs-CZ" sz="2200" i="1" dirty="0" smtClean="0"/>
              <a:t>b</a:t>
            </a:r>
            <a:r>
              <a:rPr lang="cs-CZ" sz="2200" baseline="-25000" dirty="0" smtClean="0"/>
              <a:t>0</a:t>
            </a:r>
            <a:r>
              <a:rPr lang="en-US" sz="2200" dirty="0" smtClean="0"/>
              <a:t> + </a:t>
            </a:r>
            <a:r>
              <a:rPr lang="cs-CZ" sz="2200" i="1" dirty="0" smtClean="0"/>
              <a:t>b</a:t>
            </a:r>
            <a:r>
              <a:rPr lang="cs-CZ" sz="2200" baseline="-25000" dirty="0" smtClean="0"/>
              <a:t>1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1</a:t>
            </a:r>
            <a:r>
              <a:rPr lang="cs-CZ" sz="2200" i="1" dirty="0" smtClean="0"/>
              <a:t> + b</a:t>
            </a:r>
            <a:r>
              <a:rPr lang="en-US" sz="2200" dirty="0" smtClean="0"/>
              <a:t>2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2</a:t>
            </a:r>
            <a:r>
              <a:rPr lang="cs-CZ" sz="2200" i="1" dirty="0" smtClean="0"/>
              <a:t> +</a:t>
            </a:r>
            <a:r>
              <a:rPr lang="en-US" sz="2200" i="1" dirty="0" smtClean="0"/>
              <a:t>…+</a:t>
            </a:r>
            <a:r>
              <a:rPr lang="cs-CZ" sz="2200" i="1" dirty="0" smtClean="0"/>
              <a:t> e</a:t>
            </a:r>
            <a:endParaRPr lang="cs-CZ" sz="2200" i="1" baseline="-250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11560" y="2571750"/>
            <a:ext cx="288081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dirty="0">
                <a:cs typeface="Arial" panose="020B0604020202020204" pitchFamily="34" charset="0"/>
              </a:rPr>
              <a:t>Odhad</a:t>
            </a:r>
            <a:r>
              <a:rPr lang="cs-CZ" sz="2200" dirty="0"/>
              <a:t> </a:t>
            </a:r>
            <a:r>
              <a:rPr lang="cs-CZ" sz="2200" i="1" dirty="0"/>
              <a:t>E</a:t>
            </a:r>
            <a:r>
              <a:rPr lang="cs-CZ" sz="2200" dirty="0"/>
              <a:t>(</a:t>
            </a:r>
            <a:r>
              <a:rPr lang="cs-CZ" sz="2200" i="1" dirty="0"/>
              <a:t>Y</a:t>
            </a:r>
            <a:r>
              <a:rPr lang="en-US" sz="2200" dirty="0"/>
              <a:t>|</a:t>
            </a:r>
            <a:r>
              <a:rPr lang="cs-CZ" sz="2200" i="1" dirty="0" smtClean="0"/>
              <a:t>X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,</a:t>
            </a:r>
            <a:r>
              <a:rPr lang="cs-CZ" sz="2200" i="1" dirty="0" smtClean="0"/>
              <a:t>X</a:t>
            </a:r>
            <a:r>
              <a:rPr lang="cs-CZ" sz="2200" baseline="-25000" dirty="0" smtClean="0"/>
              <a:t>2</a:t>
            </a:r>
            <a:r>
              <a:rPr lang="en-US" sz="2200" dirty="0" smtClean="0"/>
              <a:t>,…</a:t>
            </a:r>
            <a:r>
              <a:rPr lang="cs-CZ" sz="2200" dirty="0" smtClean="0"/>
              <a:t>)</a:t>
            </a:r>
            <a:endParaRPr lang="cs-CZ" sz="22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516936" y="3795886"/>
            <a:ext cx="3600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dirty="0">
                <a:cs typeface="Arial" panose="020B0604020202020204" pitchFamily="34" charset="0"/>
              </a:rPr>
              <a:t>Odhad chyby</a:t>
            </a:r>
            <a:r>
              <a:rPr lang="cs-CZ" sz="2200" i="1" dirty="0">
                <a:cs typeface="Arial" panose="020B0604020202020204" pitchFamily="34" charset="0"/>
              </a:rPr>
              <a:t> - reziduum</a:t>
            </a:r>
            <a:endParaRPr lang="cs-CZ" sz="2200" dirty="0">
              <a:cs typeface="Arial" panose="020B0604020202020204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899592" y="2378271"/>
            <a:ext cx="504056" cy="1934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4017980" y="3579863"/>
            <a:ext cx="17238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31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69917"/>
            <a:ext cx="7416824" cy="381805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333399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>
                <a:latin typeface="Arial" charset="0"/>
                <a:cs typeface="Arial" charset="0"/>
              </a:rPr>
              <a:t>Výběrová regresní funkce – otázky?</a:t>
            </a:r>
            <a:endParaRPr lang="cs-CZ" b="1" dirty="0">
              <a:solidFill>
                <a:srgbClr val="307871"/>
              </a:solidFill>
              <a:latin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234444" y="3603657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12667" y="769917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Jak získat odhady regresních koeficientů</a:t>
            </a:r>
            <a:r>
              <a:rPr lang="cs-CZ" sz="2200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200" i="1" dirty="0"/>
              <a:t> </a:t>
            </a:r>
            <a:r>
              <a:rPr lang="cs-CZ" sz="2200" i="1" dirty="0" smtClean="0"/>
              <a:t>        B</a:t>
            </a:r>
            <a:r>
              <a:rPr lang="cs-CZ" sz="2200" baseline="-25000" dirty="0" smtClean="0"/>
              <a:t>0</a:t>
            </a:r>
            <a:r>
              <a:rPr lang="cs-CZ" sz="2200" dirty="0" smtClean="0"/>
              <a:t>, </a:t>
            </a:r>
            <a:r>
              <a:rPr lang="cs-CZ" sz="2200" i="1" dirty="0" smtClean="0"/>
              <a:t>B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 a </a:t>
            </a:r>
            <a:r>
              <a:rPr lang="cs-CZ" sz="2200" i="1" dirty="0" smtClean="0"/>
              <a:t>B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,…, 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cs-CZ" sz="2200" dirty="0" smtClean="0"/>
              <a:t>. </a:t>
            </a:r>
            <a:r>
              <a:rPr lang="cs-CZ" sz="2200" i="1" dirty="0" smtClean="0"/>
              <a:t>b</a:t>
            </a:r>
            <a:r>
              <a:rPr lang="cs-CZ" sz="2200" baseline="-25000" dirty="0" smtClean="0"/>
              <a:t>0</a:t>
            </a:r>
            <a:r>
              <a:rPr lang="cs-CZ" sz="2200" dirty="0" smtClean="0"/>
              <a:t>, </a:t>
            </a:r>
            <a:r>
              <a:rPr lang="cs-CZ" sz="2200" i="1" dirty="0" smtClean="0"/>
              <a:t>b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 a </a:t>
            </a:r>
            <a:r>
              <a:rPr lang="cs-CZ" sz="2200" i="1" dirty="0" smtClean="0"/>
              <a:t>b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,… ?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200" dirty="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200" dirty="0" smtClean="0"/>
              <a:t>	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Odpověď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Známá </a:t>
            </a:r>
            <a:r>
              <a:rPr lang="cs-CZ" sz="22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nejmenších čtverců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(MNČ)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Jak dobré (přesné) odhady to jsou?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Odpověď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Testy hypotéz za standardních předpokladů (5 předpokladů standardního modelu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viz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). 	 </a:t>
            </a:r>
            <a:endParaRPr lang="cs-CZ" sz="2200" i="1" dirty="0" smtClean="0"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200" i="1" dirty="0" smtClean="0">
                <a:cs typeface="Times New Roman" pitchFamily="18" charset="0"/>
              </a:rPr>
              <a:t>			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200" i="1" dirty="0">
                <a:cs typeface="Times New Roman" pitchFamily="18" charset="0"/>
              </a:rPr>
              <a:t> </a:t>
            </a:r>
            <a:r>
              <a:rPr lang="cs-CZ" sz="2200" i="1" dirty="0" smtClean="0">
                <a:cs typeface="Times New Roman" pitchFamily="18" charset="0"/>
              </a:rPr>
              <a:t>                           Y</a:t>
            </a:r>
            <a:r>
              <a:rPr lang="en-US" sz="2200" i="1" dirty="0" smtClean="0"/>
              <a:t> </a:t>
            </a:r>
            <a:r>
              <a:rPr lang="en-US" sz="2200" dirty="0" smtClean="0"/>
              <a:t> = </a:t>
            </a:r>
            <a:r>
              <a:rPr lang="cs-CZ" sz="2200" i="1" dirty="0" smtClean="0"/>
              <a:t>b</a:t>
            </a:r>
            <a:r>
              <a:rPr lang="cs-CZ" sz="2200" baseline="-25000" dirty="0" smtClean="0"/>
              <a:t>0</a:t>
            </a:r>
            <a:r>
              <a:rPr lang="en-US" sz="2200" dirty="0" smtClean="0"/>
              <a:t> + </a:t>
            </a:r>
            <a:r>
              <a:rPr lang="cs-CZ" sz="2200" i="1" dirty="0" smtClean="0"/>
              <a:t>b</a:t>
            </a:r>
            <a:r>
              <a:rPr lang="cs-CZ" sz="2200" baseline="-25000" dirty="0" smtClean="0"/>
              <a:t>1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1</a:t>
            </a:r>
            <a:r>
              <a:rPr lang="cs-CZ" sz="2200" i="1" dirty="0" smtClean="0"/>
              <a:t> + b</a:t>
            </a:r>
            <a:r>
              <a:rPr lang="en-US" sz="2200" baseline="-25000" dirty="0" smtClean="0"/>
              <a:t>2</a:t>
            </a:r>
            <a:r>
              <a:rPr lang="en-US" sz="2200" i="1" dirty="0" smtClean="0"/>
              <a:t>X</a:t>
            </a:r>
            <a:r>
              <a:rPr lang="cs-CZ" sz="2200" baseline="-25000" dirty="0" smtClean="0"/>
              <a:t>2</a:t>
            </a:r>
            <a:r>
              <a:rPr lang="cs-CZ" sz="2200" i="1" dirty="0" smtClean="0"/>
              <a:t> + e</a:t>
            </a:r>
            <a:endParaRPr 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18258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Koeficient determinace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323528" y="824110"/>
            <a:ext cx="7761288" cy="37638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Teoretický součet čtverců:</a:t>
            </a:r>
          </a:p>
          <a:p>
            <a:pPr>
              <a:buFontTx/>
              <a:buNone/>
            </a:pPr>
            <a:r>
              <a:rPr lang="cs-CZ" sz="2000" dirty="0" smtClean="0"/>
              <a:t>	 -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teoretické hodnoty („na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regr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nadrovině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pPr>
              <a:buFontTx/>
              <a:buNone/>
            </a:pPr>
            <a:r>
              <a:rPr lang="cs-CZ" sz="2000" dirty="0" smtClean="0"/>
              <a:t>  </a:t>
            </a:r>
            <a:r>
              <a:rPr lang="cs-CZ" sz="2000" i="1" dirty="0" err="1" smtClean="0"/>
              <a:t>Y</a:t>
            </a:r>
            <a:r>
              <a:rPr lang="cs-CZ" sz="2000" baseline="-25000" dirty="0" err="1" smtClean="0"/>
              <a:t>i</a:t>
            </a:r>
            <a:r>
              <a:rPr lang="cs-CZ" sz="2000" dirty="0" smtClean="0"/>
              <a:t> –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hodnoty z dat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Reziduální součet čtverců:</a:t>
            </a:r>
          </a:p>
          <a:p>
            <a:endParaRPr lang="cs-CZ" sz="2000" dirty="0" smtClean="0"/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Celkový součet čtverců:</a:t>
            </a:r>
          </a:p>
          <a:p>
            <a:endParaRPr lang="cs-CZ" sz="2000" dirty="0" smtClean="0"/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Platí vztah:</a:t>
            </a:r>
            <a:r>
              <a:rPr lang="cs-CZ" sz="2000" dirty="0" smtClean="0"/>
              <a:t>        </a:t>
            </a:r>
            <a:r>
              <a:rPr lang="cs-CZ" sz="2000" i="1" dirty="0" err="1" smtClean="0">
                <a:cs typeface="Times New Roman" pitchFamily="18" charset="0"/>
              </a:rPr>
              <a:t>S</a:t>
            </a:r>
            <a:r>
              <a:rPr lang="cs-CZ" sz="2000" i="1" baseline="-30000" dirty="0" err="1" smtClean="0">
                <a:cs typeface="Times New Roman" pitchFamily="18" charset="0"/>
              </a:rPr>
              <a:t>y</a:t>
            </a:r>
            <a:r>
              <a:rPr lang="cs-CZ" sz="2000" i="1" baseline="-30000" dirty="0" smtClean="0">
                <a:cs typeface="Times New Roman" pitchFamily="18" charset="0"/>
              </a:rPr>
              <a:t> </a:t>
            </a:r>
            <a:r>
              <a:rPr lang="cs-CZ" sz="2000" i="1" dirty="0" smtClean="0">
                <a:cs typeface="Times New Roman" pitchFamily="18" charset="0"/>
              </a:rPr>
              <a:t>=  S</a:t>
            </a:r>
            <a:r>
              <a:rPr lang="cs-CZ" sz="2000" i="1" baseline="-30000" dirty="0" smtClean="0">
                <a:cs typeface="Times New Roman" pitchFamily="18" charset="0"/>
              </a:rPr>
              <a:t>T</a:t>
            </a:r>
            <a:r>
              <a:rPr lang="cs-CZ" sz="2000" i="1" dirty="0" smtClean="0">
                <a:cs typeface="Times New Roman" pitchFamily="18" charset="0"/>
              </a:rPr>
              <a:t> + S</a:t>
            </a:r>
            <a:r>
              <a:rPr lang="cs-CZ" sz="2000" i="1" baseline="-30000" dirty="0" smtClean="0">
                <a:cs typeface="Times New Roman" pitchFamily="18" charset="0"/>
              </a:rPr>
              <a:t>R</a:t>
            </a:r>
            <a:r>
              <a:rPr lang="cs-CZ" sz="2000" baseline="-30000" dirty="0" smtClean="0">
                <a:cs typeface="Times New Roman" pitchFamily="18" charset="0"/>
              </a:rPr>
              <a:t> </a:t>
            </a:r>
            <a:endParaRPr lang="cs-CZ" sz="2000" dirty="0" smtClean="0"/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Koeficient determinace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míra variability:</a:t>
            </a:r>
          </a:p>
          <a:p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Pozor!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smtClean="0">
                <a:latin typeface="+mj-lt"/>
                <a:cs typeface="Arial" panose="020B0604020202020204" pitchFamily="34" charset="0"/>
              </a:rPr>
              <a:t>R</a:t>
            </a:r>
            <a:r>
              <a:rPr lang="cs-CZ" sz="2000" baseline="30000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má platnost pro libovolný typ regresní funkce!</a:t>
            </a:r>
          </a:p>
          <a:p>
            <a:pPr>
              <a:buFontTx/>
              <a:buNone/>
            </a:pPr>
            <a:endParaRPr lang="cs-CZ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866381"/>
              </p:ext>
            </p:extLst>
          </p:nvPr>
        </p:nvGraphicFramePr>
        <p:xfrm>
          <a:off x="5580112" y="824110"/>
          <a:ext cx="152650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8" name="Rovnice" r:id="rId5" imgW="787400" imgH="431800" progId="Equation.3">
                  <p:embed/>
                </p:oleObj>
              </mc:Choice>
              <mc:Fallback>
                <p:oleObj name="Rovnice" r:id="rId5" imgW="7874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824110"/>
                        <a:ext cx="1526504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720726"/>
              </p:ext>
            </p:extLst>
          </p:nvPr>
        </p:nvGraphicFramePr>
        <p:xfrm>
          <a:off x="3923928" y="1707654"/>
          <a:ext cx="154889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9" name="Rovnice" r:id="rId7" imgW="812447" imgH="431613" progId="Equation.3">
                  <p:embed/>
                </p:oleObj>
              </mc:Choice>
              <mc:Fallback>
                <p:oleObj name="Rovnice" r:id="rId7" imgW="812447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1707654"/>
                        <a:ext cx="1548895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55561"/>
              </p:ext>
            </p:extLst>
          </p:nvPr>
        </p:nvGraphicFramePr>
        <p:xfrm>
          <a:off x="3707904" y="2427734"/>
          <a:ext cx="1728192" cy="79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0" name="Rovnice" r:id="rId9" imgW="787400" imgH="431800" progId="Equation.3">
                  <p:embed/>
                </p:oleObj>
              </mc:Choice>
              <mc:Fallback>
                <p:oleObj name="Rovnice" r:id="rId9" imgW="7874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427734"/>
                        <a:ext cx="1728192" cy="792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195194"/>
              </p:ext>
            </p:extLst>
          </p:nvPr>
        </p:nvGraphicFramePr>
        <p:xfrm>
          <a:off x="5652120" y="3507854"/>
          <a:ext cx="190654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1" name="Rovnice" r:id="rId11" imgW="1079032" imgH="444307" progId="Equation.3">
                  <p:embed/>
                </p:oleObj>
              </mc:Choice>
              <mc:Fallback>
                <p:oleObj name="Rovnice" r:id="rId11" imgW="1079032" imgH="44430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3507854"/>
                        <a:ext cx="1906540" cy="64807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3844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800" dirty="0"/>
              <a:t> </a:t>
            </a: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1 – řešení v Excelu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1476375" y="5157788"/>
            <a:ext cx="648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3" y="843558"/>
            <a:ext cx="8243517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obrázek 35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15" y="3507854"/>
            <a:ext cx="8387533" cy="95757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120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1 – řešení – interpretace výsledků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51520" y="771551"/>
            <a:ext cx="7994650" cy="34563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Kritérium: 	</a:t>
            </a:r>
            <a:r>
              <a:rPr lang="cs-CZ" sz="2000" i="1" dirty="0" smtClean="0"/>
              <a:t>Y</a:t>
            </a:r>
            <a:r>
              <a:rPr lang="cs-CZ" sz="1800" dirty="0" smtClean="0"/>
              <a:t> - tržby z prodeje (v </a:t>
            </a:r>
            <a:r>
              <a:rPr lang="cs-CZ" sz="1800" dirty="0" err="1" smtClean="0"/>
              <a:t>tis.Kč</a:t>
            </a:r>
            <a:r>
              <a:rPr lang="cs-CZ" sz="1800" dirty="0" smtClean="0"/>
              <a:t>/rok)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Prediktory:</a:t>
            </a:r>
            <a:r>
              <a:rPr lang="cs-CZ" sz="1800" i="1" dirty="0" smtClean="0"/>
              <a:t>	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1</a:t>
            </a:r>
            <a:r>
              <a:rPr lang="cs-CZ" sz="1800" dirty="0" smtClean="0"/>
              <a:t> - poč. kolemjdoucích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		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2</a:t>
            </a:r>
            <a:r>
              <a:rPr lang="cs-CZ" sz="1800" dirty="0" smtClean="0"/>
              <a:t> - velikost prodejny v m</a:t>
            </a:r>
            <a:r>
              <a:rPr lang="cs-CZ" sz="1800" baseline="30000" dirty="0" smtClean="0"/>
              <a:t>2</a:t>
            </a:r>
            <a:endParaRPr lang="cs-CZ" sz="1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		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3</a:t>
            </a:r>
            <a:r>
              <a:rPr lang="cs-CZ" sz="1800" dirty="0" smtClean="0"/>
              <a:t> - průměrný plat prodavačů v </a:t>
            </a:r>
            <a:r>
              <a:rPr lang="cs-CZ" sz="1800" dirty="0" err="1" smtClean="0"/>
              <a:t>tis.Kč</a:t>
            </a:r>
            <a:r>
              <a:rPr lang="cs-CZ" sz="1800" dirty="0" smtClean="0"/>
              <a:t>/</a:t>
            </a:r>
            <a:r>
              <a:rPr lang="cs-CZ" sz="1800" dirty="0" err="1" smtClean="0"/>
              <a:t>měs</a:t>
            </a:r>
            <a:r>
              <a:rPr lang="cs-CZ" sz="1800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		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4</a:t>
            </a:r>
            <a:r>
              <a:rPr lang="cs-CZ" sz="1800" dirty="0" smtClean="0"/>
              <a:t> - přítomnost konkurence (binární)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Regresní rovnice: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 	</a:t>
            </a:r>
            <a:endParaRPr lang="cs-CZ" sz="1800" i="1" dirty="0" smtClean="0"/>
          </a:p>
          <a:p>
            <a:pPr marL="0" indent="0">
              <a:lnSpc>
                <a:spcPct val="90000"/>
              </a:lnSpc>
              <a:buNone/>
            </a:pPr>
            <a:endParaRPr lang="cs-CZ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86967"/>
              </p:ext>
            </p:extLst>
          </p:nvPr>
        </p:nvGraphicFramePr>
        <p:xfrm>
          <a:off x="2051720" y="2959926"/>
          <a:ext cx="5904656" cy="475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3" name="Rovnice" r:id="rId5" imgW="3060700" imgH="228600" progId="Equation.3">
                  <p:embed/>
                </p:oleObj>
              </mc:Choice>
              <mc:Fallback>
                <p:oleObj name="Rovnice" r:id="rId5" imgW="30607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59926"/>
                        <a:ext cx="5904656" cy="475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7092280" y="2934691"/>
            <a:ext cx="762000" cy="609600"/>
            <a:chOff x="5040" y="1680"/>
            <a:chExt cx="480" cy="384"/>
          </a:xfrm>
        </p:grpSpPr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5040" y="168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 flipH="1">
              <a:off x="5040" y="1680"/>
              <a:ext cx="43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57732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1 – řešení – interpretace výsledků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51520" y="771551"/>
            <a:ext cx="7704856" cy="38164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	</a:t>
            </a:r>
            <a:r>
              <a:rPr lang="cs-CZ" sz="1800" i="1" dirty="0" smtClean="0"/>
              <a:t>Hypotézy o statistické významnosti regres. koeficientů a </a:t>
            </a:r>
            <a:r>
              <a:rPr lang="cs-CZ" sz="2000" i="1" dirty="0" smtClean="0"/>
              <a:t>R</a:t>
            </a:r>
            <a:r>
              <a:rPr lang="cs-CZ" sz="2000" i="1" baseline="30000" dirty="0" smtClean="0"/>
              <a:t>2</a:t>
            </a:r>
            <a:r>
              <a:rPr lang="cs-CZ" sz="1800" i="1" dirty="0" smtClean="0"/>
              <a:t>:</a:t>
            </a:r>
            <a:r>
              <a:rPr lang="cs-CZ" sz="1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H</a:t>
            </a:r>
            <a:r>
              <a:rPr lang="cs-CZ" sz="1800" baseline="-25000" dirty="0" smtClean="0"/>
              <a:t>0</a:t>
            </a:r>
            <a:r>
              <a:rPr lang="cs-CZ" sz="1800" dirty="0" smtClean="0"/>
              <a:t>: koeficient = 0</a:t>
            </a:r>
            <a:endParaRPr lang="cs-CZ" sz="1800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b</a:t>
            </a:r>
            <a:r>
              <a:rPr lang="cs-CZ" sz="1800" baseline="-25000" dirty="0" smtClean="0"/>
              <a:t>0</a:t>
            </a:r>
            <a:r>
              <a:rPr lang="cs-CZ" sz="1800" dirty="0" smtClean="0"/>
              <a:t> = </a:t>
            </a:r>
            <a:r>
              <a:rPr lang="en-US" sz="1800" dirty="0" smtClean="0"/>
              <a:t>1642,6</a:t>
            </a:r>
            <a:r>
              <a:rPr lang="cs-CZ" sz="1800" dirty="0" smtClean="0"/>
              <a:t>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0,0</a:t>
            </a:r>
            <a:r>
              <a:rPr lang="en-US" sz="1800" dirty="0" smtClean="0"/>
              <a:t>93</a:t>
            </a:r>
            <a:r>
              <a:rPr lang="cs-CZ" sz="1800" dirty="0" smtClean="0"/>
              <a:t>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zamítáme)</a:t>
            </a:r>
            <a:r>
              <a:rPr lang="cs-CZ" sz="1800" dirty="0" smtClean="0"/>
              <a:t>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b</a:t>
            </a:r>
            <a:r>
              <a:rPr lang="cs-CZ" sz="1800" baseline="-25000" dirty="0" smtClean="0"/>
              <a:t>1</a:t>
            </a:r>
            <a:r>
              <a:rPr lang="cs-CZ" sz="1800" dirty="0" smtClean="0"/>
              <a:t> = </a:t>
            </a:r>
            <a:r>
              <a:rPr lang="en-US" sz="1800" dirty="0" smtClean="0"/>
              <a:t>81,9</a:t>
            </a:r>
            <a:r>
              <a:rPr lang="cs-CZ" sz="1800" dirty="0" smtClean="0"/>
              <a:t>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</a:t>
            </a:r>
            <a:r>
              <a:rPr lang="en-US" sz="1800" dirty="0" smtClean="0"/>
              <a:t>0,038</a:t>
            </a:r>
            <a:r>
              <a:rPr lang="cs-CZ" sz="1800" dirty="0" smtClean="0"/>
              <a:t>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zamítáme)</a:t>
            </a:r>
            <a:r>
              <a:rPr lang="cs-CZ" sz="1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b</a:t>
            </a:r>
            <a:r>
              <a:rPr lang="cs-CZ" sz="1800" baseline="-25000" dirty="0" smtClean="0"/>
              <a:t>2</a:t>
            </a:r>
            <a:r>
              <a:rPr lang="cs-CZ" sz="1800" dirty="0" smtClean="0"/>
              <a:t> = </a:t>
            </a:r>
            <a:r>
              <a:rPr lang="en-US" sz="1800" dirty="0" smtClean="0"/>
              <a:t>19,9</a:t>
            </a:r>
            <a:r>
              <a:rPr lang="cs-CZ" sz="1800" dirty="0" smtClean="0"/>
              <a:t>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0,0</a:t>
            </a:r>
            <a:r>
              <a:rPr lang="en-US" sz="1800" dirty="0" smtClean="0"/>
              <a:t>30</a:t>
            </a:r>
            <a:r>
              <a:rPr lang="cs-CZ" sz="1800" dirty="0" smtClean="0"/>
              <a:t>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zamítáme)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b</a:t>
            </a:r>
            <a:r>
              <a:rPr lang="cs-CZ" sz="1800" baseline="-25000" dirty="0" smtClean="0"/>
              <a:t>3</a:t>
            </a:r>
            <a:r>
              <a:rPr lang="cs-CZ" sz="1800" dirty="0" smtClean="0"/>
              <a:t> = </a:t>
            </a:r>
            <a:r>
              <a:rPr lang="en-US" sz="1800" dirty="0" smtClean="0"/>
              <a:t>241,0</a:t>
            </a:r>
            <a:r>
              <a:rPr lang="cs-CZ" sz="1800" dirty="0" smtClean="0"/>
              <a:t>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0,00</a:t>
            </a:r>
            <a:r>
              <a:rPr lang="en-US" sz="1800" dirty="0" smtClean="0"/>
              <a:t>3</a:t>
            </a:r>
            <a:r>
              <a:rPr lang="cs-CZ" sz="1800" dirty="0" smtClean="0"/>
              <a:t>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zamítáme)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b</a:t>
            </a:r>
            <a:r>
              <a:rPr lang="cs-CZ" sz="1800" baseline="-25000" dirty="0" smtClean="0"/>
              <a:t>4</a:t>
            </a:r>
            <a:r>
              <a:rPr lang="cs-CZ" sz="1800" dirty="0" smtClean="0"/>
              <a:t> = </a:t>
            </a:r>
            <a:r>
              <a:rPr lang="en-US" sz="1800" dirty="0" smtClean="0"/>
              <a:t>-171,8</a:t>
            </a:r>
            <a:r>
              <a:rPr lang="cs-CZ" sz="1800" dirty="0" smtClean="0"/>
              <a:t>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0,</a:t>
            </a:r>
            <a:r>
              <a:rPr lang="en-US" sz="1800" dirty="0" smtClean="0"/>
              <a:t>672</a:t>
            </a:r>
            <a:r>
              <a:rPr lang="cs-CZ" sz="1800" dirty="0" smtClean="0"/>
              <a:t>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</a:t>
            </a:r>
            <a:r>
              <a:rPr lang="en-US" sz="1800" dirty="0" smtClean="0">
                <a:sym typeface="Symbol" pitchFamily="18" charset="2"/>
              </a:rPr>
              <a:t>ne</a:t>
            </a:r>
            <a:r>
              <a:rPr lang="cs-CZ" sz="1800" dirty="0" smtClean="0">
                <a:sym typeface="Symbol" pitchFamily="18" charset="2"/>
              </a:rPr>
              <a:t>zamítáme)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 baseline="-250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Koeficient determinace (přiléhavost): </a:t>
            </a:r>
            <a:r>
              <a:rPr lang="cs-CZ" sz="1800" i="1" dirty="0" smtClean="0"/>
              <a:t>R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 = 0,9</a:t>
            </a:r>
            <a:r>
              <a:rPr lang="en-US" sz="1800" dirty="0" smtClean="0"/>
              <a:t>40</a:t>
            </a:r>
            <a:endParaRPr lang="cs-CZ" sz="1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	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0,0</a:t>
            </a:r>
            <a:r>
              <a:rPr lang="en-US" sz="1800" dirty="0" smtClean="0"/>
              <a:t>0</a:t>
            </a:r>
            <a:r>
              <a:rPr lang="cs-CZ" sz="1800" dirty="0" smtClean="0"/>
              <a:t>5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zamítáme)</a:t>
            </a:r>
            <a:r>
              <a:rPr lang="cs-CZ" sz="1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Závěr</a:t>
            </a:r>
            <a:r>
              <a:rPr lang="cs-CZ" sz="1800" dirty="0" smtClean="0">
                <a:solidFill>
                  <a:schemeClr val="accent1"/>
                </a:solidFill>
              </a:rPr>
              <a:t>: </a:t>
            </a:r>
            <a:r>
              <a:rPr lang="cs-CZ" sz="1800" dirty="0" smtClean="0"/>
              <a:t>Přítomnost konkurence nemá na tržby prodejny vliv. Tržby nové prodejny jsou na základě modelu prognózovány ve výši 10700 tis. Kč.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36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95263"/>
            <a:ext cx="7488237" cy="508000"/>
          </a:xfrm>
        </p:spPr>
        <p:txBody>
          <a:bodyPr/>
          <a:lstStyle/>
          <a:p>
            <a:r>
              <a:rPr lang="cs-CZ" b="1" dirty="0">
                <a:latin typeface="Arial" charset="0"/>
              </a:rPr>
              <a:t>Předpoklady </a:t>
            </a:r>
            <a:r>
              <a:rPr lang="cs-CZ" b="1" dirty="0" smtClean="0">
                <a:latin typeface="Arial" charset="0"/>
              </a:rPr>
              <a:t>lineárního </a:t>
            </a:r>
            <a:r>
              <a:rPr lang="cs-CZ" b="1" dirty="0">
                <a:latin typeface="Arial" charset="0"/>
              </a:rPr>
              <a:t>regresního modelu 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79511" y="771550"/>
            <a:ext cx="8640959" cy="456391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Střední hodnota náhodné poruchy </a:t>
            </a:r>
            <a:r>
              <a:rPr lang="cs-CZ" sz="2200" i="1" dirty="0" smtClean="0"/>
              <a:t>u</a:t>
            </a:r>
            <a:r>
              <a:rPr lang="cs-CZ" sz="2200" dirty="0" smtClean="0"/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cs-CZ" sz="2200" dirty="0" smtClean="0"/>
              <a:t> 0,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tj. </a:t>
            </a:r>
            <a:r>
              <a:rPr lang="cs-CZ" sz="2200" i="1" dirty="0" smtClean="0"/>
              <a:t>E</a:t>
            </a:r>
            <a:r>
              <a:rPr lang="cs-CZ" sz="2200" dirty="0" smtClean="0"/>
              <a:t>(</a:t>
            </a:r>
            <a:r>
              <a:rPr lang="cs-CZ" sz="2200" i="1" dirty="0" smtClean="0"/>
              <a:t>u</a:t>
            </a:r>
            <a:r>
              <a:rPr lang="cs-CZ" sz="2200" dirty="0" smtClean="0"/>
              <a:t>) = 0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2.	Náhodná chyba má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normální rozdělení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tj</a:t>
            </a:r>
            <a:r>
              <a:rPr lang="cs-CZ" sz="2200" dirty="0" smtClean="0">
                <a:cs typeface="Times New Roman" pitchFamily="18" charset="0"/>
              </a:rPr>
              <a:t>. </a:t>
            </a:r>
            <a:r>
              <a:rPr lang="cs-CZ" sz="2200" i="1" dirty="0" smtClean="0">
                <a:cs typeface="Times New Roman" pitchFamily="18" charset="0"/>
              </a:rPr>
              <a:t>u</a:t>
            </a:r>
            <a:r>
              <a:rPr lang="cs-CZ" sz="2200" dirty="0" smtClean="0">
                <a:cs typeface="Times New Roman" pitchFamily="18" charset="0"/>
              </a:rPr>
              <a:t> </a:t>
            </a:r>
            <a:r>
              <a:rPr lang="en-US" sz="2200" dirty="0" smtClean="0">
                <a:cs typeface="Times New Roman" pitchFamily="18" charset="0"/>
              </a:rPr>
              <a:t>~</a:t>
            </a:r>
            <a:r>
              <a:rPr lang="cs-CZ" sz="2200" i="1" dirty="0" smtClean="0">
                <a:cs typeface="Times New Roman" pitchFamily="18" charset="0"/>
              </a:rPr>
              <a:t>N</a:t>
            </a:r>
            <a:r>
              <a:rPr lang="cs-CZ" sz="2200" dirty="0" smtClean="0">
                <a:cs typeface="Times New Roman" pitchFamily="18" charset="0"/>
              </a:rPr>
              <a:t>(0, </a:t>
            </a:r>
            <a:r>
              <a:rPr lang="el-GR" sz="2200" i="1" dirty="0" smtClean="0">
                <a:cs typeface="Times New Roman" pitchFamily="18" charset="0"/>
              </a:rPr>
              <a:t>σ</a:t>
            </a:r>
            <a:r>
              <a:rPr lang="cs-CZ" sz="2200" baseline="30000" dirty="0" smtClean="0">
                <a:cs typeface="Times New Roman" pitchFamily="18" charset="0"/>
              </a:rPr>
              <a:t>2</a:t>
            </a:r>
            <a:r>
              <a:rPr lang="cs-CZ" sz="2200" dirty="0" smtClean="0">
                <a:cs typeface="Times New Roman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3.	Vysvětlující proměnné </a:t>
            </a:r>
            <a:r>
              <a:rPr lang="cs-CZ" sz="2200" i="1" dirty="0" smtClean="0"/>
              <a:t>X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, </a:t>
            </a:r>
            <a:r>
              <a:rPr lang="cs-CZ" sz="2200" i="1" dirty="0" smtClean="0"/>
              <a:t>X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,…, </a:t>
            </a:r>
            <a:r>
              <a:rPr lang="cs-CZ" sz="2200" i="1" dirty="0" err="1" smtClean="0"/>
              <a:t>X</a:t>
            </a:r>
            <a:r>
              <a:rPr lang="cs-CZ" sz="2200" i="1" baseline="-25000" dirty="0" err="1" smtClean="0"/>
              <a:t>m</a:t>
            </a:r>
            <a:r>
              <a:rPr lang="cs-CZ" sz="2200" dirty="0" smtClean="0"/>
              <a:t>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nejsou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kolineární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(JINAK:  </a:t>
            </a:r>
            <a:r>
              <a:rPr lang="cs-CZ" sz="2200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MULTIKOLINEARITA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4.	Rozptyl náhodné chyby </a:t>
            </a:r>
            <a:r>
              <a:rPr lang="cs-CZ" sz="2200" i="1" dirty="0" smtClean="0">
                <a:latin typeface="+mj-lt"/>
                <a:cs typeface="Arial" panose="020B0604020202020204" pitchFamily="34" charset="0"/>
              </a:rPr>
              <a:t>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je konstantní - </a:t>
            </a:r>
            <a:r>
              <a:rPr lang="cs-CZ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homoskedasticita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tj.</a:t>
            </a:r>
            <a:r>
              <a:rPr lang="cs-CZ" sz="2200" dirty="0" smtClean="0"/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i="1" dirty="0" smtClean="0"/>
              <a:t>			Var</a:t>
            </a:r>
            <a:r>
              <a:rPr lang="cs-CZ" sz="2200" dirty="0" smtClean="0"/>
              <a:t>(</a:t>
            </a:r>
            <a:r>
              <a:rPr lang="cs-CZ" sz="2200" i="1" dirty="0" smtClean="0"/>
              <a:t>u</a:t>
            </a:r>
            <a:r>
              <a:rPr lang="cs-CZ" sz="2200" dirty="0" smtClean="0"/>
              <a:t>) = </a:t>
            </a:r>
            <a:r>
              <a:rPr lang="el-GR" sz="2200" i="1" dirty="0" smtClean="0">
                <a:cs typeface="Times New Roman" pitchFamily="18" charset="0"/>
              </a:rPr>
              <a:t>σ</a:t>
            </a:r>
            <a:r>
              <a:rPr lang="cs-CZ" sz="2200" baseline="30000" dirty="0" smtClean="0">
                <a:cs typeface="Times New Roman" pitchFamily="18" charset="0"/>
              </a:rPr>
              <a:t>2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baseline="30000" dirty="0" smtClean="0">
                <a:cs typeface="Times New Roman" pitchFamily="18" charset="0"/>
              </a:rPr>
              <a:t>	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(JINAK: </a:t>
            </a:r>
            <a:r>
              <a:rPr lang="cs-CZ" sz="2200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HETEROSKEDASTICITA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2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5.	Náhodné chyby </a:t>
            </a:r>
            <a:r>
              <a:rPr lang="cs-CZ" sz="2200" i="1" dirty="0" smtClean="0">
                <a:latin typeface="+mj-lt"/>
                <a:cs typeface="Arial" panose="020B0604020202020204" pitchFamily="34" charset="0"/>
              </a:rPr>
              <a:t>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nekorelované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tj. </a:t>
            </a:r>
            <a:r>
              <a:rPr lang="cs-CZ" sz="2200" i="1" dirty="0" smtClean="0"/>
              <a:t>			</a:t>
            </a:r>
            <a:r>
              <a:rPr lang="cs-CZ" sz="2200" i="1" dirty="0" err="1" smtClean="0"/>
              <a:t>Cov</a:t>
            </a:r>
            <a:r>
              <a:rPr lang="cs-CZ" sz="2200" dirty="0" smtClean="0"/>
              <a:t>(</a:t>
            </a:r>
            <a:r>
              <a:rPr lang="cs-CZ" sz="2200" i="1" dirty="0" err="1" smtClean="0"/>
              <a:t>u</a:t>
            </a:r>
            <a:r>
              <a:rPr lang="cs-CZ" sz="2200" i="1" baseline="-25000" dirty="0" err="1" smtClean="0"/>
              <a:t>i</a:t>
            </a:r>
            <a:r>
              <a:rPr lang="cs-CZ" sz="2200" i="1" dirty="0" err="1" smtClean="0"/>
              <a:t>,u</a:t>
            </a:r>
            <a:r>
              <a:rPr lang="cs-CZ" sz="2200" i="1" baseline="-25000" dirty="0" err="1" smtClean="0"/>
              <a:t>j</a:t>
            </a:r>
            <a:r>
              <a:rPr lang="cs-CZ" sz="2200" dirty="0" smtClean="0"/>
              <a:t>) = </a:t>
            </a:r>
            <a:r>
              <a:rPr lang="cs-CZ" sz="2200" dirty="0" smtClean="0">
                <a:cs typeface="Times New Roman" pitchFamily="18" charset="0"/>
              </a:rPr>
              <a:t>0 pro </a:t>
            </a:r>
            <a:r>
              <a:rPr lang="cs-CZ" sz="2200" i="1" dirty="0" smtClean="0">
                <a:cs typeface="Times New Roman" pitchFamily="18" charset="0"/>
              </a:rPr>
              <a:t>i </a:t>
            </a:r>
            <a:r>
              <a:rPr lang="cs-CZ" sz="2200" dirty="0" smtClean="0">
                <a:cs typeface="Times New Roman" pitchFamily="18" charset="0"/>
                <a:sym typeface="Symbol" pitchFamily="18" charset="2"/>
              </a:rPr>
              <a:t> </a:t>
            </a:r>
            <a:r>
              <a:rPr lang="cs-CZ" sz="2200" i="1" dirty="0" smtClean="0">
                <a:cs typeface="Times New Roman" pitchFamily="18" charset="0"/>
                <a:sym typeface="Symbol" pitchFamily="18" charset="2"/>
              </a:rPr>
              <a:t>j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2200" dirty="0" smtClean="0">
                <a:cs typeface="Times New Roman" pitchFamily="18" charset="0"/>
              </a:rPr>
              <a:t>	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(JINAK: </a:t>
            </a:r>
            <a:r>
              <a:rPr lang="cs-CZ" sz="2200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AUTOKORELACE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22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se může stát, když některý z předpokladů není splněn?</a:t>
            </a:r>
            <a:endParaRPr lang="el-GR" sz="22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r>
              <a:rPr lang="cs-CZ" sz="4400" b="1" dirty="0" smtClean="0"/>
              <a:t>Vícenásobná lineární </a:t>
            </a:r>
          </a:p>
          <a:p>
            <a:pPr marL="0" indent="0" algn="ctr">
              <a:buNone/>
            </a:pPr>
            <a:r>
              <a:rPr lang="cs-CZ" sz="4400" b="1" dirty="0" smtClean="0"/>
              <a:t>regresní analýza (1)</a:t>
            </a:r>
            <a:endParaRPr lang="cs-CZ" sz="4400" b="1" dirty="0"/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Téma přednášky: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Poznámky: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07504" y="816190"/>
            <a:ext cx="8507413" cy="364924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AutoNum type="arabicPeriod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Předpoklady kromě 3. jsou stejné jako v jednoduchém lineárním regresním modelu.</a:t>
            </a:r>
          </a:p>
          <a:p>
            <a:pPr marL="609600" indent="-609600">
              <a:buFontTx/>
              <a:buAutoNum type="arabicPeriod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Kolinearita znamená, že žádná vysvětlující proměnná není přesnou lineární kombinací některých ostatních vysvětlujících proměnných.</a:t>
            </a:r>
          </a:p>
          <a:p>
            <a:pPr marL="609600" indent="-609600">
              <a:buFontTx/>
              <a:buNone/>
            </a:pP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  <a:r>
              <a:rPr lang="cs-CZ" sz="2000" dirty="0" smtClean="0"/>
              <a:t> 	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1</a:t>
            </a:r>
            <a:r>
              <a:rPr lang="cs-CZ" sz="2000" i="1" baseline="-25000" dirty="0" smtClean="0"/>
              <a:t>i</a:t>
            </a:r>
            <a:r>
              <a:rPr lang="cs-CZ" sz="2000" dirty="0" smtClean="0"/>
              <a:t> = 2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2</a:t>
            </a:r>
            <a:r>
              <a:rPr lang="cs-CZ" sz="2000" i="1" baseline="-25000" dirty="0" smtClean="0"/>
              <a:t>i</a:t>
            </a:r>
            <a:r>
              <a:rPr lang="cs-CZ" sz="2000" i="1" dirty="0" smtClean="0"/>
              <a:t>+ X</a:t>
            </a:r>
            <a:r>
              <a:rPr lang="cs-CZ" sz="2000" baseline="-25000" dirty="0" smtClean="0"/>
              <a:t>3</a:t>
            </a:r>
            <a:r>
              <a:rPr lang="cs-CZ" sz="2000" i="1" baseline="-25000" dirty="0" smtClean="0"/>
              <a:t>i</a:t>
            </a:r>
            <a:r>
              <a:rPr lang="cs-CZ" sz="2000" i="1" dirty="0" smtClean="0"/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 všechna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smtClean="0"/>
              <a:t>i=</a:t>
            </a:r>
            <a:r>
              <a:rPr lang="cs-CZ" sz="2000" dirty="0" smtClean="0"/>
              <a:t>1,2</a:t>
            </a:r>
            <a:r>
              <a:rPr lang="cs-CZ" sz="2000" i="1" dirty="0" smtClean="0"/>
              <a:t>,…,n </a:t>
            </a:r>
          </a:p>
          <a:p>
            <a:pPr marL="609600" indent="-609600">
              <a:buFontTx/>
              <a:buNone/>
            </a:pPr>
            <a:r>
              <a:rPr lang="cs-CZ" sz="2000" i="1" dirty="0" smtClean="0"/>
              <a:t> 	</a:t>
            </a:r>
            <a:endParaRPr lang="cs-CZ" sz="2000" i="1" dirty="0"/>
          </a:p>
          <a:p>
            <a:pPr marL="609600" indent="-609600">
              <a:buFontTx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cs-CZ" sz="2000" dirty="0" smtClean="0">
                <a:cs typeface="Times New Roman" pitchFamily="18" charset="0"/>
              </a:rPr>
              <a:t>.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tzv.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multikolinearity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spočívá v tom, že některé vysvětlující proměnné jsou 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téměř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kolineární (lin. kombinacemi jiných proměnných).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56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latin typeface="Arial" charset="0"/>
              </a:rPr>
              <a:t>Multikolinearita</a:t>
            </a:r>
            <a:r>
              <a:rPr lang="cs-CZ" b="1" dirty="0" smtClean="0">
                <a:latin typeface="Arial" charset="0"/>
              </a:rPr>
              <a:t> (MK)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323528" y="780491"/>
            <a:ext cx="73071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Co je to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multikolinearita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Mezi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vysvětlujícími proměnnými existuje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téměř) dokonalý lineární vztah (potvrzený daty), tzv. vysoká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multikolinearita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multicollinearity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Otázky: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jsou příčiny MK?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MK skutečný problém?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jsou teoretické důsledky MK?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jsou praktické důsledky MK?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 MK v praxi zjišťovat (měřit)?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Pokud je zjištěna MK, je ji nezbytné odstranit a když, tak jak?</a:t>
            </a:r>
          </a:p>
        </p:txBody>
      </p:sp>
    </p:spTree>
    <p:extLst>
      <p:ext uri="{BB962C8B-B14F-4D97-AF65-F5344CB8AC3E}">
        <p14:creationId xmlns:p14="http://schemas.microsoft.com/office/powerpoint/2010/main" val="194627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Jaké jsou příčiny </a:t>
            </a:r>
            <a:r>
              <a:rPr lang="cs-CZ" b="1" dirty="0" err="1" smtClean="0">
                <a:latin typeface="Arial" charset="0"/>
              </a:rPr>
              <a:t>multikolinearity</a:t>
            </a:r>
            <a:r>
              <a:rPr lang="cs-CZ" b="1" dirty="0" smtClean="0">
                <a:latin typeface="Arial" charset="0"/>
              </a:rPr>
              <a:t>?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1" y="293469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pic>
        <p:nvPicPr>
          <p:cNvPr id="8" name="Picture 68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1" y="620714"/>
            <a:ext cx="3737620" cy="3844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23928" y="987575"/>
            <a:ext cx="4896544" cy="9361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 1</a:t>
            </a:r>
            <a:r>
              <a:rPr lang="cs-CZ" sz="18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cs-CZ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Roční tržby závisí na velikosti prodejny a počtu kolemjdoucích</a:t>
            </a:r>
            <a:r>
              <a:rPr lang="cs-CZ" sz="1800" dirty="0" smtClean="0"/>
              <a:t>:   </a:t>
            </a:r>
            <a:r>
              <a:rPr lang="cs-CZ" sz="1800" i="1" dirty="0" smtClean="0"/>
              <a:t>R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 = 0,84</a:t>
            </a:r>
            <a:endParaRPr lang="cs-CZ" sz="1800" b="1" i="1" dirty="0"/>
          </a:p>
        </p:txBody>
      </p:sp>
      <p:pic>
        <p:nvPicPr>
          <p:cNvPr id="10" name="Picture 69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658566"/>
            <a:ext cx="1224136" cy="481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8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25" y="2261651"/>
            <a:ext cx="4248150" cy="873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139952" y="3250993"/>
            <a:ext cx="460851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latin typeface="Arial" charset="0"/>
              </a:rPr>
              <a:t>Statistická významnost regresních koeficientů: katastrofa!!!</a:t>
            </a:r>
          </a:p>
          <a:p>
            <a:pPr>
              <a:spcBef>
                <a:spcPct val="50000"/>
              </a:spcBef>
            </a:pPr>
            <a:r>
              <a:rPr lang="cs-CZ" dirty="0">
                <a:latin typeface="Arial" charset="0"/>
              </a:rPr>
              <a:t>Důvod: téměř perfektní kolinearita X1 a </a:t>
            </a:r>
            <a:r>
              <a:rPr lang="cs-CZ" dirty="0" smtClean="0">
                <a:latin typeface="Arial" charset="0"/>
              </a:rPr>
              <a:t>X2 </a:t>
            </a:r>
            <a:r>
              <a:rPr lang="cs-CZ" dirty="0" err="1" smtClean="0">
                <a:latin typeface="Arial" charset="0"/>
              </a:rPr>
              <a:t>X2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= 4.X1+ </a:t>
            </a:r>
            <a:r>
              <a:rPr lang="cs-CZ" dirty="0" smtClean="0">
                <a:latin typeface="Arial" charset="0"/>
              </a:rPr>
              <a:t>60</a:t>
            </a:r>
            <a:endParaRPr lang="cs-CZ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84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Je </a:t>
            </a:r>
            <a:r>
              <a:rPr lang="cs-CZ" b="1" dirty="0" err="1" smtClean="0"/>
              <a:t>multikolinearita</a:t>
            </a:r>
            <a:r>
              <a:rPr lang="cs-CZ" b="1" dirty="0" smtClean="0"/>
              <a:t> skutečný problém?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82411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Případ perfektní MK je </a:t>
            </a:r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patologický extrém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MK může být v praxi 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vysoká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nikoliv však perfektní!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Příkladu 1* však z ANOVA vyplývá, že </a:t>
            </a:r>
          </a:p>
          <a:p>
            <a:pPr>
              <a:buFontTx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Počet kolemjdoucích a Velikost prodejny mají společný vliv na Tržby! (Celý model je statistický významný – 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-test v Regrese)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Jak měřit vysokou MK? – v případě 2 korelovaných proměnných je mírou 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korelační koeficient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v případě MK více proměnných to však neplatí!!! (viz dále)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9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>
                <a:latin typeface="Arial" charset="0"/>
              </a:rPr>
              <a:t>Jaké jsou teoretické a praktické důsledky MK?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54773" y="852464"/>
            <a:ext cx="7457587" cy="361296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MK není problémem 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populace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nýbrž je problémem 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vzorku    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(data ve vzorku jsou „špatně“ vybrána)</a:t>
            </a:r>
          </a:p>
          <a:p>
            <a:pPr>
              <a:lnSpc>
                <a:spcPct val="90000"/>
              </a:lnSpc>
            </a:pPr>
            <a:r>
              <a:rPr lang="cs-CZ" sz="20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Jinak řečeno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vzorek nepotvrzuje teorii závislosti vysvětlované proměnné na vysvětlujících proměnných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Hypotéza o nulovosti regresních koeficientů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přijímá, i když ve skutečnosti (tj. v populaci) neplatí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Intervaly spolehlivosti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regres. koeficientů jsou velmi široké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Veškeré </a:t>
            </a: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odhady regresních koeficientů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jsou citlivé na jakékoliv změny dat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Regresní koeficienty mohou mít </a:t>
            </a: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špatná znaménka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Regresní funkce je </a:t>
            </a: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nevhodná pro predikci</a:t>
            </a:r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>
                <a:latin typeface="Arial" charset="0"/>
              </a:rPr>
              <a:t>Jak MK v praxi zjišťovat (měřit)?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23528" y="915566"/>
            <a:ext cx="7920880" cy="3672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 detekci MK se </a:t>
            </a:r>
            <a:r>
              <a:rPr lang="cs-CZ" sz="20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nepoužívají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statistické testy!</a:t>
            </a:r>
          </a:p>
          <a:p>
            <a:pPr marL="609600" indent="-609600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MK je </a:t>
            </a: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 „stupně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“, nikoliv „existence“ jako takové</a:t>
            </a:r>
          </a:p>
          <a:p>
            <a:pPr marL="609600" indent="-609600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 určování stupně MK se používají </a:t>
            </a:r>
            <a:r>
              <a:rPr lang="cs-CZ" sz="20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(heuristická!) pravidla:</a:t>
            </a:r>
          </a:p>
          <a:p>
            <a:pPr marL="609600" indent="-609600">
              <a:buFontTx/>
              <a:buAutoNum type="arabicPeriod"/>
            </a:pP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Vysoký koeficient determinace </a:t>
            </a:r>
            <a:r>
              <a:rPr lang="cs-CZ" sz="2000" i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sz="2000" baseline="30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přitom vysoká         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-hodnota regresních koeficientů (tj. </a:t>
            </a:r>
            <a:r>
              <a:rPr lang="cs-CZ" sz="2000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</a:t>
            </a: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blízká k 1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   Vysoké hodnoty párových korelací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mezi vysvětlujícími 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proměnnými (např.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&gt; 0,8)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 startAt="3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Významné </a:t>
            </a: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regrese některých vysvětlujících proměnných na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jiných vysvětlujících proměnných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(viz Příklad 1*:   závislost </a:t>
            </a:r>
            <a:r>
              <a:rPr lang="cs-CZ" sz="2000" dirty="0" smtClean="0"/>
              <a:t>X2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cs-CZ" sz="2000" dirty="0" smtClean="0"/>
              <a:t> X1)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7203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Jak odstranit </a:t>
            </a:r>
            <a:r>
              <a:rPr lang="cs-CZ" b="1" dirty="0" err="1" smtClean="0"/>
              <a:t>multikolinearitu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51520" y="802996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Neexistuje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zaručená metoda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protože MK je problémem vzorku, nikoliv nutně populace, z níž vzorek pochází</a:t>
            </a:r>
          </a:p>
          <a:p>
            <a:pPr marL="609600" indent="-609600">
              <a:buFontTx/>
              <a:buNone/>
            </a:pP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Možné (doporučené) metody:</a:t>
            </a:r>
          </a:p>
          <a:p>
            <a:pPr marL="609600" indent="-609600">
              <a:buFontTx/>
              <a:buAutoNum type="arabicPeriod"/>
            </a:pP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Vypustit některou vysvětlující proměnnou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pozor: nevylít s vodou z vaničky i dítě! (Ekonomický model)</a:t>
            </a:r>
          </a:p>
          <a:p>
            <a:pPr marL="609600" indent="-609600">
              <a:buFontTx/>
              <a:buAutoNum type="arabicPeriod"/>
            </a:pP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Pořídit nový vzorek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eventuálně doplnit starý</a:t>
            </a:r>
          </a:p>
          <a:p>
            <a:pPr marL="609600" indent="-609600">
              <a:buFontTx/>
              <a:buAutoNum type="arabicPeriod"/>
            </a:pP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Promyslet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znovu ekonomický a matematický model (nebylo něco opomenuto?, zjednodušeno?,…)</a:t>
            </a:r>
          </a:p>
          <a:p>
            <a:pPr marL="609600" indent="-609600">
              <a:buFontTx/>
              <a:buAutoNum type="arabicPeriod"/>
            </a:pPr>
            <a:r>
              <a:rPr lang="cs-CZ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Transformace proměnných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např. namísto celkové spotřeby použít spotřebu na hlavu apod.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49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err="1" smtClean="0"/>
              <a:t>Heteroskedasticita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5536" y="845881"/>
            <a:ext cx="7772400" cy="374209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None/>
            </a:pPr>
            <a:r>
              <a:rPr lang="cs-CZ" sz="2300" dirty="0" smtClean="0">
                <a:latin typeface="Arial" charset="0"/>
              </a:rPr>
              <a:t>Rozptyl náhodné chyby </a:t>
            </a:r>
            <a:r>
              <a:rPr lang="cs-CZ" sz="2300" i="1" dirty="0" smtClean="0"/>
              <a:t>u</a:t>
            </a:r>
            <a:r>
              <a:rPr lang="cs-CZ" sz="2300" dirty="0" smtClean="0">
                <a:latin typeface="Arial" charset="0"/>
              </a:rPr>
              <a:t> je konstantní, tj. </a:t>
            </a:r>
          </a:p>
          <a:p>
            <a:pPr marL="609600" indent="-609600">
              <a:buFontTx/>
              <a:buNone/>
            </a:pPr>
            <a:r>
              <a:rPr lang="cs-CZ" sz="2300" i="1" dirty="0" smtClean="0">
                <a:latin typeface="Arial" charset="0"/>
              </a:rPr>
              <a:t>			</a:t>
            </a:r>
            <a:r>
              <a:rPr lang="cs-CZ" sz="2300" i="1" dirty="0" smtClean="0"/>
              <a:t>Var</a:t>
            </a:r>
            <a:r>
              <a:rPr lang="cs-CZ" sz="2300" dirty="0" smtClean="0"/>
              <a:t>(</a:t>
            </a:r>
            <a:r>
              <a:rPr lang="cs-CZ" sz="2300" i="1" dirty="0" smtClean="0"/>
              <a:t>u</a:t>
            </a:r>
            <a:r>
              <a:rPr lang="cs-CZ" sz="2300" dirty="0" smtClean="0"/>
              <a:t>) = </a:t>
            </a:r>
            <a:r>
              <a:rPr lang="el-GR" sz="2300" i="1" dirty="0" smtClean="0">
                <a:cs typeface="Times New Roman" pitchFamily="18" charset="0"/>
              </a:rPr>
              <a:t>σ</a:t>
            </a:r>
            <a:r>
              <a:rPr lang="cs-CZ" sz="2300" baseline="30000" dirty="0" smtClean="0">
                <a:cs typeface="Times New Roman" pitchFamily="18" charset="0"/>
              </a:rPr>
              <a:t>2</a:t>
            </a:r>
          </a:p>
          <a:p>
            <a:pPr marL="609600" indent="-609600">
              <a:buFontTx/>
              <a:buNone/>
            </a:pPr>
            <a:r>
              <a:rPr lang="cs-CZ" sz="2300" b="1" i="1" dirty="0" smtClean="0">
                <a:latin typeface="Arial" charset="0"/>
                <a:cs typeface="Times New Roman" pitchFamily="18" charset="0"/>
              </a:rPr>
              <a:t>Graficky:</a:t>
            </a:r>
            <a:r>
              <a:rPr lang="cs-CZ" sz="2300" dirty="0" smtClean="0">
                <a:latin typeface="Arial" charset="0"/>
                <a:cs typeface="Times New Roman" pitchFamily="18" charset="0"/>
              </a:rPr>
              <a:t> Hodnoty jsou rozptýleny ve stejně širokém pásu kolem regresní funkce (regresní </a:t>
            </a:r>
            <a:r>
              <a:rPr lang="cs-CZ" sz="2300" dirty="0" err="1" smtClean="0">
                <a:latin typeface="Arial" charset="0"/>
                <a:cs typeface="Times New Roman" pitchFamily="18" charset="0"/>
              </a:rPr>
              <a:t>nadroviny</a:t>
            </a:r>
            <a:r>
              <a:rPr lang="cs-CZ" sz="2300" dirty="0" smtClean="0">
                <a:latin typeface="Arial" charset="0"/>
                <a:cs typeface="Times New Roman" pitchFamily="18" charset="0"/>
              </a:rPr>
              <a:t>)</a:t>
            </a:r>
          </a:p>
          <a:p>
            <a:pPr marL="609600" indent="-609600">
              <a:buFontTx/>
              <a:buNone/>
            </a:pPr>
            <a:r>
              <a:rPr lang="cs-CZ" sz="2300" b="1" dirty="0" smtClean="0">
                <a:latin typeface="Arial" charset="0"/>
              </a:rPr>
              <a:t>Otázky:</a:t>
            </a:r>
          </a:p>
          <a:p>
            <a:pPr marL="609600" indent="-609600">
              <a:buFontTx/>
              <a:buAutoNum type="arabicPeriod"/>
            </a:pPr>
            <a:r>
              <a:rPr lang="cs-CZ" sz="2300" dirty="0" smtClean="0">
                <a:latin typeface="Arial" charset="0"/>
              </a:rPr>
              <a:t>Co je podstatou </a:t>
            </a:r>
            <a:r>
              <a:rPr lang="cs-CZ" sz="2300" dirty="0" err="1" smtClean="0">
                <a:latin typeface="Arial" charset="0"/>
              </a:rPr>
              <a:t>heteroskedasticity</a:t>
            </a:r>
            <a:r>
              <a:rPr lang="cs-CZ" sz="2300" dirty="0" smtClean="0">
                <a:latin typeface="Arial" charset="0"/>
              </a:rPr>
              <a:t> (H-S)?</a:t>
            </a:r>
          </a:p>
          <a:p>
            <a:pPr marL="609600" indent="-609600">
              <a:buFontTx/>
              <a:buAutoNum type="arabicPeriod"/>
            </a:pPr>
            <a:r>
              <a:rPr lang="cs-CZ" sz="2300" dirty="0" smtClean="0">
                <a:latin typeface="Arial" charset="0"/>
              </a:rPr>
              <a:t>Jaké jsou důsledky H-S?</a:t>
            </a:r>
          </a:p>
          <a:p>
            <a:pPr marL="609600" indent="-609600">
              <a:buFontTx/>
              <a:buAutoNum type="arabicPeriod"/>
            </a:pPr>
            <a:r>
              <a:rPr lang="cs-CZ" sz="2300" dirty="0" smtClean="0">
                <a:latin typeface="Arial" charset="0"/>
              </a:rPr>
              <a:t>Jak zjišťovat H-S v dané situaci?</a:t>
            </a:r>
          </a:p>
          <a:p>
            <a:pPr marL="609600" indent="-609600">
              <a:buFontTx/>
              <a:buAutoNum type="arabicPeriod"/>
            </a:pPr>
            <a:r>
              <a:rPr lang="cs-CZ" sz="2300" dirty="0" smtClean="0">
                <a:latin typeface="Arial" charset="0"/>
              </a:rPr>
              <a:t>Jak odstraňovat H-S?</a:t>
            </a:r>
            <a:endParaRPr lang="cs-CZ" sz="23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39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3353783" y="4659982"/>
            <a:ext cx="1905000" cy="342900"/>
          </a:xfrm>
        </p:spPr>
        <p:txBody>
          <a:bodyPr/>
          <a:lstStyle/>
          <a:p>
            <a:pPr algn="ctr"/>
            <a:fld id="{3B5BE1C7-EB32-4F78-99B8-3908509BD21D}" type="slidenum">
              <a:rPr lang="cs-CZ" sz="800"/>
              <a:pPr algn="ctr"/>
              <a:t>28</a:t>
            </a:fld>
            <a:endParaRPr lang="cs-CZ" sz="800" dirty="0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74390"/>
          </a:xfrm>
        </p:spPr>
        <p:txBody>
          <a:bodyPr/>
          <a:lstStyle/>
          <a:p>
            <a:pPr marL="838200" indent="-838200"/>
            <a:r>
              <a:rPr lang="cs-CZ" sz="2400" b="1" dirty="0">
                <a:latin typeface="Arial" charset="0"/>
              </a:rPr>
              <a:t>Jak vypadá H-S?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983996"/>
            <a:ext cx="3240088" cy="453628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dirty="0">
                <a:sym typeface="Symbol" pitchFamily="18" charset="2"/>
              </a:rPr>
              <a:t>Grafická analýza reziduí:</a:t>
            </a:r>
          </a:p>
        </p:txBody>
      </p:sp>
      <p:sp>
        <p:nvSpPr>
          <p:cNvPr id="222212" name="AutoShape 4"/>
          <p:cNvSpPr>
            <a:spLocks noChangeArrowheads="1"/>
          </p:cNvSpPr>
          <p:nvPr/>
        </p:nvSpPr>
        <p:spPr bwMode="auto">
          <a:xfrm>
            <a:off x="971550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3" name="AutoShape 5"/>
          <p:cNvSpPr>
            <a:spLocks noChangeArrowheads="1"/>
          </p:cNvSpPr>
          <p:nvPr/>
        </p:nvSpPr>
        <p:spPr bwMode="auto">
          <a:xfrm>
            <a:off x="1258889" y="1924050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4" name="AutoShape 6"/>
          <p:cNvSpPr>
            <a:spLocks noChangeArrowheads="1"/>
          </p:cNvSpPr>
          <p:nvPr/>
        </p:nvSpPr>
        <p:spPr bwMode="auto">
          <a:xfrm>
            <a:off x="1116014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5" name="AutoShape 7"/>
          <p:cNvSpPr>
            <a:spLocks noChangeArrowheads="1"/>
          </p:cNvSpPr>
          <p:nvPr/>
        </p:nvSpPr>
        <p:spPr bwMode="auto">
          <a:xfrm>
            <a:off x="1619250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6" name="AutoShape 8"/>
          <p:cNvSpPr>
            <a:spLocks noChangeArrowheads="1"/>
          </p:cNvSpPr>
          <p:nvPr/>
        </p:nvSpPr>
        <p:spPr bwMode="auto">
          <a:xfrm>
            <a:off x="1403350" y="20859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7" name="AutoShape 9"/>
          <p:cNvSpPr>
            <a:spLocks noChangeArrowheads="1"/>
          </p:cNvSpPr>
          <p:nvPr/>
        </p:nvSpPr>
        <p:spPr bwMode="auto">
          <a:xfrm>
            <a:off x="1692275" y="21395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8" name="AutoShape 10"/>
          <p:cNvSpPr>
            <a:spLocks noChangeArrowheads="1"/>
          </p:cNvSpPr>
          <p:nvPr/>
        </p:nvSpPr>
        <p:spPr bwMode="auto">
          <a:xfrm>
            <a:off x="1908175" y="19240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19" name="AutoShape 11"/>
          <p:cNvSpPr>
            <a:spLocks noChangeArrowheads="1"/>
          </p:cNvSpPr>
          <p:nvPr/>
        </p:nvSpPr>
        <p:spPr bwMode="auto">
          <a:xfrm>
            <a:off x="1936750" y="20633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0" name="AutoShape 12"/>
          <p:cNvSpPr>
            <a:spLocks noChangeArrowheads="1"/>
          </p:cNvSpPr>
          <p:nvPr/>
        </p:nvSpPr>
        <p:spPr bwMode="auto">
          <a:xfrm>
            <a:off x="2124075" y="2031206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1" name="Line 13"/>
          <p:cNvSpPr>
            <a:spLocks noChangeShapeType="1"/>
          </p:cNvSpPr>
          <p:nvPr/>
        </p:nvSpPr>
        <p:spPr bwMode="auto">
          <a:xfrm>
            <a:off x="827088" y="1600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22" name="Line 14"/>
          <p:cNvSpPr>
            <a:spLocks noChangeShapeType="1"/>
          </p:cNvSpPr>
          <p:nvPr/>
        </p:nvSpPr>
        <p:spPr bwMode="auto">
          <a:xfrm>
            <a:off x="827088" y="2895600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23" name="AutoShape 15"/>
          <p:cNvSpPr>
            <a:spLocks noChangeArrowheads="1"/>
          </p:cNvSpPr>
          <p:nvPr/>
        </p:nvSpPr>
        <p:spPr bwMode="auto">
          <a:xfrm>
            <a:off x="2124075" y="20859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4" name="AutoShape 16"/>
          <p:cNvSpPr>
            <a:spLocks noChangeArrowheads="1"/>
          </p:cNvSpPr>
          <p:nvPr/>
        </p:nvSpPr>
        <p:spPr bwMode="auto">
          <a:xfrm>
            <a:off x="2268539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5" name="AutoShape 17"/>
          <p:cNvSpPr>
            <a:spLocks noChangeArrowheads="1"/>
          </p:cNvSpPr>
          <p:nvPr/>
        </p:nvSpPr>
        <p:spPr bwMode="auto">
          <a:xfrm>
            <a:off x="2268539" y="219313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6" name="AutoShape 18"/>
          <p:cNvSpPr>
            <a:spLocks noChangeArrowheads="1"/>
          </p:cNvSpPr>
          <p:nvPr/>
        </p:nvSpPr>
        <p:spPr bwMode="auto">
          <a:xfrm>
            <a:off x="2484439" y="19776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7" name="AutoShape 19"/>
          <p:cNvSpPr>
            <a:spLocks noChangeArrowheads="1"/>
          </p:cNvSpPr>
          <p:nvPr/>
        </p:nvSpPr>
        <p:spPr bwMode="auto">
          <a:xfrm>
            <a:off x="2411414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28" name="Line 20"/>
          <p:cNvSpPr>
            <a:spLocks noChangeShapeType="1"/>
          </p:cNvSpPr>
          <p:nvPr/>
        </p:nvSpPr>
        <p:spPr bwMode="auto">
          <a:xfrm flipV="1">
            <a:off x="857251" y="2247900"/>
            <a:ext cx="1698625" cy="833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29" name="Line 21"/>
          <p:cNvSpPr>
            <a:spLocks noChangeShapeType="1"/>
          </p:cNvSpPr>
          <p:nvPr/>
        </p:nvSpPr>
        <p:spPr bwMode="auto">
          <a:xfrm flipV="1">
            <a:off x="900114" y="1913335"/>
            <a:ext cx="1698625" cy="83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0" name="Line 22"/>
          <p:cNvSpPr>
            <a:spLocks noChangeShapeType="1"/>
          </p:cNvSpPr>
          <p:nvPr/>
        </p:nvSpPr>
        <p:spPr bwMode="auto">
          <a:xfrm>
            <a:off x="3132138" y="1653779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1" name="Line 23"/>
          <p:cNvSpPr>
            <a:spLocks noChangeShapeType="1"/>
          </p:cNvSpPr>
          <p:nvPr/>
        </p:nvSpPr>
        <p:spPr bwMode="auto">
          <a:xfrm>
            <a:off x="5867400" y="1653779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2" name="Line 24"/>
          <p:cNvSpPr>
            <a:spLocks noChangeShapeType="1"/>
          </p:cNvSpPr>
          <p:nvPr/>
        </p:nvSpPr>
        <p:spPr bwMode="auto">
          <a:xfrm>
            <a:off x="1908175" y="3274219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3" name="Line 25"/>
          <p:cNvSpPr>
            <a:spLocks noChangeShapeType="1"/>
          </p:cNvSpPr>
          <p:nvPr/>
        </p:nvSpPr>
        <p:spPr bwMode="auto">
          <a:xfrm>
            <a:off x="4716463" y="3274219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4" name="Line 26"/>
          <p:cNvSpPr>
            <a:spLocks noChangeShapeType="1"/>
          </p:cNvSpPr>
          <p:nvPr/>
        </p:nvSpPr>
        <p:spPr bwMode="auto">
          <a:xfrm>
            <a:off x="3132139" y="2950369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5" name="Line 27"/>
          <p:cNvSpPr>
            <a:spLocks noChangeShapeType="1"/>
          </p:cNvSpPr>
          <p:nvPr/>
        </p:nvSpPr>
        <p:spPr bwMode="auto">
          <a:xfrm>
            <a:off x="5867401" y="2950369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6" name="Line 28"/>
          <p:cNvSpPr>
            <a:spLocks noChangeShapeType="1"/>
          </p:cNvSpPr>
          <p:nvPr/>
        </p:nvSpPr>
        <p:spPr bwMode="auto">
          <a:xfrm>
            <a:off x="1908176" y="4569619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7" name="Line 29"/>
          <p:cNvSpPr>
            <a:spLocks noChangeShapeType="1"/>
          </p:cNvSpPr>
          <p:nvPr/>
        </p:nvSpPr>
        <p:spPr bwMode="auto">
          <a:xfrm>
            <a:off x="4716464" y="4569619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38" name="AutoShape 30"/>
          <p:cNvSpPr>
            <a:spLocks noChangeArrowheads="1"/>
          </p:cNvSpPr>
          <p:nvPr/>
        </p:nvSpPr>
        <p:spPr bwMode="auto">
          <a:xfrm>
            <a:off x="3635375" y="22479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39" name="AutoShape 31"/>
          <p:cNvSpPr>
            <a:spLocks noChangeArrowheads="1"/>
          </p:cNvSpPr>
          <p:nvPr/>
        </p:nvSpPr>
        <p:spPr bwMode="auto">
          <a:xfrm>
            <a:off x="3924300" y="1869281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0" name="AutoShape 32"/>
          <p:cNvSpPr>
            <a:spLocks noChangeArrowheads="1"/>
          </p:cNvSpPr>
          <p:nvPr/>
        </p:nvSpPr>
        <p:spPr bwMode="auto">
          <a:xfrm>
            <a:off x="3563939" y="25181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1" name="AutoShape 33"/>
          <p:cNvSpPr>
            <a:spLocks noChangeArrowheads="1"/>
          </p:cNvSpPr>
          <p:nvPr/>
        </p:nvSpPr>
        <p:spPr bwMode="auto">
          <a:xfrm>
            <a:off x="3348039" y="26253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2" name="AutoShape 34"/>
          <p:cNvSpPr>
            <a:spLocks noChangeArrowheads="1"/>
          </p:cNvSpPr>
          <p:nvPr/>
        </p:nvSpPr>
        <p:spPr bwMode="auto">
          <a:xfrm>
            <a:off x="3492500" y="27336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3" name="AutoShape 35"/>
          <p:cNvSpPr>
            <a:spLocks noChangeArrowheads="1"/>
          </p:cNvSpPr>
          <p:nvPr/>
        </p:nvSpPr>
        <p:spPr bwMode="auto">
          <a:xfrm>
            <a:off x="3708400" y="268009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4" name="AutoShape 36"/>
          <p:cNvSpPr>
            <a:spLocks noChangeArrowheads="1"/>
          </p:cNvSpPr>
          <p:nvPr/>
        </p:nvSpPr>
        <p:spPr bwMode="auto">
          <a:xfrm>
            <a:off x="3924300" y="24634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5" name="AutoShape 37"/>
          <p:cNvSpPr>
            <a:spLocks noChangeArrowheads="1"/>
          </p:cNvSpPr>
          <p:nvPr/>
        </p:nvSpPr>
        <p:spPr bwMode="auto">
          <a:xfrm>
            <a:off x="3924300" y="22479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6" name="AutoShape 38"/>
          <p:cNvSpPr>
            <a:spLocks noChangeArrowheads="1"/>
          </p:cNvSpPr>
          <p:nvPr/>
        </p:nvSpPr>
        <p:spPr bwMode="auto">
          <a:xfrm>
            <a:off x="4211639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7" name="AutoShape 39"/>
          <p:cNvSpPr>
            <a:spLocks noChangeArrowheads="1"/>
          </p:cNvSpPr>
          <p:nvPr/>
        </p:nvSpPr>
        <p:spPr bwMode="auto">
          <a:xfrm>
            <a:off x="4427539" y="24098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800">
              <a:latin typeface="Arial" charset="0"/>
            </a:endParaRPr>
          </a:p>
        </p:txBody>
      </p:sp>
      <p:sp>
        <p:nvSpPr>
          <p:cNvPr id="222248" name="AutoShape 40"/>
          <p:cNvSpPr>
            <a:spLocks noChangeArrowheads="1"/>
          </p:cNvSpPr>
          <p:nvPr/>
        </p:nvSpPr>
        <p:spPr bwMode="auto">
          <a:xfrm>
            <a:off x="4211639" y="230147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49" name="AutoShape 41"/>
          <p:cNvSpPr>
            <a:spLocks noChangeArrowheads="1"/>
          </p:cNvSpPr>
          <p:nvPr/>
        </p:nvSpPr>
        <p:spPr bwMode="auto">
          <a:xfrm>
            <a:off x="4067175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0" name="AutoShape 42"/>
          <p:cNvSpPr>
            <a:spLocks noChangeArrowheads="1"/>
          </p:cNvSpPr>
          <p:nvPr/>
        </p:nvSpPr>
        <p:spPr bwMode="auto">
          <a:xfrm>
            <a:off x="4500564" y="1869281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1" name="AutoShape 43"/>
          <p:cNvSpPr>
            <a:spLocks noChangeArrowheads="1"/>
          </p:cNvSpPr>
          <p:nvPr/>
        </p:nvSpPr>
        <p:spPr bwMode="auto">
          <a:xfrm>
            <a:off x="4427539" y="208597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2" name="AutoShape 44"/>
          <p:cNvSpPr>
            <a:spLocks noChangeArrowheads="1"/>
          </p:cNvSpPr>
          <p:nvPr/>
        </p:nvSpPr>
        <p:spPr bwMode="auto">
          <a:xfrm>
            <a:off x="3203575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3" name="AutoShape 45"/>
          <p:cNvSpPr>
            <a:spLocks noChangeArrowheads="1"/>
          </p:cNvSpPr>
          <p:nvPr/>
        </p:nvSpPr>
        <p:spPr bwMode="auto">
          <a:xfrm>
            <a:off x="4716464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4" name="AutoShape 46"/>
          <p:cNvSpPr>
            <a:spLocks noChangeArrowheads="1"/>
          </p:cNvSpPr>
          <p:nvPr/>
        </p:nvSpPr>
        <p:spPr bwMode="auto">
          <a:xfrm>
            <a:off x="4932364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5" name="AutoShape 47"/>
          <p:cNvSpPr>
            <a:spLocks noChangeArrowheads="1"/>
          </p:cNvSpPr>
          <p:nvPr/>
        </p:nvSpPr>
        <p:spPr bwMode="auto">
          <a:xfrm>
            <a:off x="4572000" y="224790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6" name="AutoShape 48"/>
          <p:cNvSpPr>
            <a:spLocks noChangeArrowheads="1"/>
          </p:cNvSpPr>
          <p:nvPr/>
        </p:nvSpPr>
        <p:spPr bwMode="auto">
          <a:xfrm>
            <a:off x="3779839" y="235624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7" name="AutoShape 49"/>
          <p:cNvSpPr>
            <a:spLocks noChangeArrowheads="1"/>
          </p:cNvSpPr>
          <p:nvPr/>
        </p:nvSpPr>
        <p:spPr bwMode="auto">
          <a:xfrm>
            <a:off x="3851275" y="21395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58" name="Line 50"/>
          <p:cNvSpPr>
            <a:spLocks noChangeShapeType="1"/>
          </p:cNvSpPr>
          <p:nvPr/>
        </p:nvSpPr>
        <p:spPr bwMode="auto">
          <a:xfrm flipV="1">
            <a:off x="3132138" y="1707356"/>
            <a:ext cx="1008062" cy="113466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59" name="Line 51"/>
          <p:cNvSpPr>
            <a:spLocks noChangeShapeType="1"/>
          </p:cNvSpPr>
          <p:nvPr/>
        </p:nvSpPr>
        <p:spPr bwMode="auto">
          <a:xfrm flipV="1">
            <a:off x="3132139" y="2409826"/>
            <a:ext cx="1944687" cy="43219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260" name="AutoShape 52"/>
          <p:cNvSpPr>
            <a:spLocks noChangeArrowheads="1"/>
          </p:cNvSpPr>
          <p:nvPr/>
        </p:nvSpPr>
        <p:spPr bwMode="auto">
          <a:xfrm>
            <a:off x="4211639" y="18157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1" name="AutoShape 53"/>
          <p:cNvSpPr>
            <a:spLocks noChangeArrowheads="1"/>
          </p:cNvSpPr>
          <p:nvPr/>
        </p:nvSpPr>
        <p:spPr bwMode="auto">
          <a:xfrm>
            <a:off x="4211639" y="25181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2" name="AutoShape 54"/>
          <p:cNvSpPr>
            <a:spLocks noChangeArrowheads="1"/>
          </p:cNvSpPr>
          <p:nvPr/>
        </p:nvSpPr>
        <p:spPr bwMode="auto">
          <a:xfrm>
            <a:off x="4787900" y="235624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3" name="AutoShape 55"/>
          <p:cNvSpPr>
            <a:spLocks noChangeArrowheads="1"/>
          </p:cNvSpPr>
          <p:nvPr/>
        </p:nvSpPr>
        <p:spPr bwMode="auto">
          <a:xfrm>
            <a:off x="2987675" y="38135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4" name="AutoShape 56"/>
          <p:cNvSpPr>
            <a:spLocks noChangeArrowheads="1"/>
          </p:cNvSpPr>
          <p:nvPr/>
        </p:nvSpPr>
        <p:spPr bwMode="auto">
          <a:xfrm>
            <a:off x="3132139" y="3868341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5" name="AutoShape 57"/>
          <p:cNvSpPr>
            <a:spLocks noChangeArrowheads="1"/>
          </p:cNvSpPr>
          <p:nvPr/>
        </p:nvSpPr>
        <p:spPr bwMode="auto">
          <a:xfrm>
            <a:off x="3203575" y="4030266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6" name="AutoShape 58"/>
          <p:cNvSpPr>
            <a:spLocks noChangeArrowheads="1"/>
          </p:cNvSpPr>
          <p:nvPr/>
        </p:nvSpPr>
        <p:spPr bwMode="auto">
          <a:xfrm>
            <a:off x="2268539" y="4192191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7" name="AutoShape 59"/>
          <p:cNvSpPr>
            <a:spLocks noChangeArrowheads="1"/>
          </p:cNvSpPr>
          <p:nvPr/>
        </p:nvSpPr>
        <p:spPr bwMode="auto">
          <a:xfrm>
            <a:off x="2339975" y="4030266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8" name="AutoShape 60"/>
          <p:cNvSpPr>
            <a:spLocks noChangeArrowheads="1"/>
          </p:cNvSpPr>
          <p:nvPr/>
        </p:nvSpPr>
        <p:spPr bwMode="auto">
          <a:xfrm>
            <a:off x="2627314" y="38135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69" name="AutoShape 61"/>
          <p:cNvSpPr>
            <a:spLocks noChangeArrowheads="1"/>
          </p:cNvSpPr>
          <p:nvPr/>
        </p:nvSpPr>
        <p:spPr bwMode="auto">
          <a:xfrm>
            <a:off x="1979614" y="44076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0" name="AutoShape 62"/>
          <p:cNvSpPr>
            <a:spLocks noChangeArrowheads="1"/>
          </p:cNvSpPr>
          <p:nvPr/>
        </p:nvSpPr>
        <p:spPr bwMode="auto">
          <a:xfrm>
            <a:off x="3563939" y="44076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1" name="AutoShape 63"/>
          <p:cNvSpPr>
            <a:spLocks noChangeArrowheads="1"/>
          </p:cNvSpPr>
          <p:nvPr/>
        </p:nvSpPr>
        <p:spPr bwMode="auto">
          <a:xfrm>
            <a:off x="3419475" y="4030266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2" name="AutoShape 64"/>
          <p:cNvSpPr>
            <a:spLocks noChangeArrowheads="1"/>
          </p:cNvSpPr>
          <p:nvPr/>
        </p:nvSpPr>
        <p:spPr bwMode="auto">
          <a:xfrm>
            <a:off x="2843214" y="37599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3" name="AutoShape 65"/>
          <p:cNvSpPr>
            <a:spLocks noChangeArrowheads="1"/>
          </p:cNvSpPr>
          <p:nvPr/>
        </p:nvSpPr>
        <p:spPr bwMode="auto">
          <a:xfrm>
            <a:off x="2484439" y="3868341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4" name="AutoShape 66"/>
          <p:cNvSpPr>
            <a:spLocks noChangeArrowheads="1"/>
          </p:cNvSpPr>
          <p:nvPr/>
        </p:nvSpPr>
        <p:spPr bwMode="auto">
          <a:xfrm>
            <a:off x="3059114" y="3921919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5" name="AutoShape 67"/>
          <p:cNvSpPr>
            <a:spLocks noChangeArrowheads="1"/>
          </p:cNvSpPr>
          <p:nvPr/>
        </p:nvSpPr>
        <p:spPr bwMode="auto">
          <a:xfrm>
            <a:off x="3419475" y="4300537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6" name="AutoShape 68"/>
          <p:cNvSpPr>
            <a:spLocks noChangeArrowheads="1"/>
          </p:cNvSpPr>
          <p:nvPr/>
        </p:nvSpPr>
        <p:spPr bwMode="auto">
          <a:xfrm>
            <a:off x="2195514" y="4030266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7" name="AutoShape 69"/>
          <p:cNvSpPr>
            <a:spLocks noChangeArrowheads="1"/>
          </p:cNvSpPr>
          <p:nvPr/>
        </p:nvSpPr>
        <p:spPr bwMode="auto">
          <a:xfrm>
            <a:off x="2124075" y="4300537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8" name="AutoShape 70"/>
          <p:cNvSpPr>
            <a:spLocks noChangeArrowheads="1"/>
          </p:cNvSpPr>
          <p:nvPr/>
        </p:nvSpPr>
        <p:spPr bwMode="auto">
          <a:xfrm>
            <a:off x="2700339" y="3738562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79" name="AutoShape 71"/>
          <p:cNvSpPr>
            <a:spLocks noChangeArrowheads="1"/>
          </p:cNvSpPr>
          <p:nvPr/>
        </p:nvSpPr>
        <p:spPr bwMode="auto">
          <a:xfrm>
            <a:off x="3348039" y="41374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0" name="AutoShape 72"/>
          <p:cNvSpPr>
            <a:spLocks noChangeArrowheads="1"/>
          </p:cNvSpPr>
          <p:nvPr/>
        </p:nvSpPr>
        <p:spPr bwMode="auto">
          <a:xfrm>
            <a:off x="2051050" y="4300537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1" name="AutoShape 73"/>
          <p:cNvSpPr>
            <a:spLocks noChangeArrowheads="1"/>
          </p:cNvSpPr>
          <p:nvPr/>
        </p:nvSpPr>
        <p:spPr bwMode="auto">
          <a:xfrm>
            <a:off x="2555875" y="3921919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2" name="AutoShape 74"/>
          <p:cNvSpPr>
            <a:spLocks noChangeArrowheads="1"/>
          </p:cNvSpPr>
          <p:nvPr/>
        </p:nvSpPr>
        <p:spPr bwMode="auto">
          <a:xfrm>
            <a:off x="3492500" y="419219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800">
              <a:latin typeface="Arial" charset="0"/>
            </a:endParaRPr>
          </a:p>
        </p:txBody>
      </p:sp>
      <p:sp>
        <p:nvSpPr>
          <p:cNvPr id="222283" name="AutoShape 75"/>
          <p:cNvSpPr>
            <a:spLocks noChangeArrowheads="1"/>
          </p:cNvSpPr>
          <p:nvPr/>
        </p:nvSpPr>
        <p:spPr bwMode="auto">
          <a:xfrm>
            <a:off x="2124075" y="413742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4" name="AutoShape 76"/>
          <p:cNvSpPr>
            <a:spLocks noChangeArrowheads="1"/>
          </p:cNvSpPr>
          <p:nvPr/>
        </p:nvSpPr>
        <p:spPr bwMode="auto">
          <a:xfrm>
            <a:off x="2771775" y="386834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5" name="AutoShape 77"/>
          <p:cNvSpPr>
            <a:spLocks noChangeArrowheads="1"/>
          </p:cNvSpPr>
          <p:nvPr/>
        </p:nvSpPr>
        <p:spPr bwMode="auto">
          <a:xfrm>
            <a:off x="2339975" y="386834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6" name="AutoShape 78"/>
          <p:cNvSpPr>
            <a:spLocks noChangeArrowheads="1"/>
          </p:cNvSpPr>
          <p:nvPr/>
        </p:nvSpPr>
        <p:spPr bwMode="auto">
          <a:xfrm>
            <a:off x="5148264" y="41374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7" name="AutoShape 79"/>
          <p:cNvSpPr>
            <a:spLocks noChangeArrowheads="1"/>
          </p:cNvSpPr>
          <p:nvPr/>
        </p:nvSpPr>
        <p:spPr bwMode="auto">
          <a:xfrm>
            <a:off x="4787900" y="397549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8" name="AutoShape 80"/>
          <p:cNvSpPr>
            <a:spLocks noChangeArrowheads="1"/>
          </p:cNvSpPr>
          <p:nvPr/>
        </p:nvSpPr>
        <p:spPr bwMode="auto">
          <a:xfrm>
            <a:off x="6227763" y="397549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89" name="AutoShape 81"/>
          <p:cNvSpPr>
            <a:spLocks noChangeArrowheads="1"/>
          </p:cNvSpPr>
          <p:nvPr/>
        </p:nvSpPr>
        <p:spPr bwMode="auto">
          <a:xfrm>
            <a:off x="5940425" y="386834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0" name="AutoShape 82"/>
          <p:cNvSpPr>
            <a:spLocks noChangeArrowheads="1"/>
          </p:cNvSpPr>
          <p:nvPr/>
        </p:nvSpPr>
        <p:spPr bwMode="auto">
          <a:xfrm>
            <a:off x="5651500" y="397549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1" name="AutoShape 83"/>
          <p:cNvSpPr>
            <a:spLocks noChangeArrowheads="1"/>
          </p:cNvSpPr>
          <p:nvPr/>
        </p:nvSpPr>
        <p:spPr bwMode="auto">
          <a:xfrm>
            <a:off x="5508625" y="413742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2" name="AutoShape 84"/>
          <p:cNvSpPr>
            <a:spLocks noChangeArrowheads="1"/>
          </p:cNvSpPr>
          <p:nvPr/>
        </p:nvSpPr>
        <p:spPr bwMode="auto">
          <a:xfrm>
            <a:off x="5292725" y="419219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3" name="AutoShape 85"/>
          <p:cNvSpPr>
            <a:spLocks noChangeArrowheads="1"/>
          </p:cNvSpPr>
          <p:nvPr/>
        </p:nvSpPr>
        <p:spPr bwMode="auto">
          <a:xfrm>
            <a:off x="4859339" y="413742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4" name="AutoShape 86"/>
          <p:cNvSpPr>
            <a:spLocks noChangeArrowheads="1"/>
          </p:cNvSpPr>
          <p:nvPr/>
        </p:nvSpPr>
        <p:spPr bwMode="auto">
          <a:xfrm>
            <a:off x="6156325" y="38135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5" name="AutoShape 87"/>
          <p:cNvSpPr>
            <a:spLocks noChangeArrowheads="1"/>
          </p:cNvSpPr>
          <p:nvPr/>
        </p:nvSpPr>
        <p:spPr bwMode="auto">
          <a:xfrm>
            <a:off x="5795964" y="3813573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6" name="AutoShape 88"/>
          <p:cNvSpPr>
            <a:spLocks noChangeArrowheads="1"/>
          </p:cNvSpPr>
          <p:nvPr/>
        </p:nvSpPr>
        <p:spPr bwMode="auto">
          <a:xfrm>
            <a:off x="5651500" y="3921919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7" name="AutoShape 89"/>
          <p:cNvSpPr>
            <a:spLocks noChangeArrowheads="1"/>
          </p:cNvSpPr>
          <p:nvPr/>
        </p:nvSpPr>
        <p:spPr bwMode="auto">
          <a:xfrm>
            <a:off x="6011864" y="3921919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8" name="AutoShape 90"/>
          <p:cNvSpPr>
            <a:spLocks noChangeArrowheads="1"/>
          </p:cNvSpPr>
          <p:nvPr/>
        </p:nvSpPr>
        <p:spPr bwMode="auto">
          <a:xfrm>
            <a:off x="5795964" y="3921919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299" name="AutoShape 91"/>
          <p:cNvSpPr>
            <a:spLocks noChangeArrowheads="1"/>
          </p:cNvSpPr>
          <p:nvPr/>
        </p:nvSpPr>
        <p:spPr bwMode="auto">
          <a:xfrm>
            <a:off x="5508625" y="4030266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0" name="AutoShape 92"/>
          <p:cNvSpPr>
            <a:spLocks noChangeArrowheads="1"/>
          </p:cNvSpPr>
          <p:nvPr/>
        </p:nvSpPr>
        <p:spPr bwMode="auto">
          <a:xfrm>
            <a:off x="5076825" y="4245769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1" name="AutoShape 93"/>
          <p:cNvSpPr>
            <a:spLocks noChangeArrowheads="1"/>
          </p:cNvSpPr>
          <p:nvPr/>
        </p:nvSpPr>
        <p:spPr bwMode="auto">
          <a:xfrm>
            <a:off x="4932364" y="408384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2" name="AutoShape 94"/>
          <p:cNvSpPr>
            <a:spLocks noChangeArrowheads="1"/>
          </p:cNvSpPr>
          <p:nvPr/>
        </p:nvSpPr>
        <p:spPr bwMode="auto">
          <a:xfrm>
            <a:off x="6372225" y="3975498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3" name="AutoShape 95"/>
          <p:cNvSpPr>
            <a:spLocks noChangeArrowheads="1"/>
          </p:cNvSpPr>
          <p:nvPr/>
        </p:nvSpPr>
        <p:spPr bwMode="auto">
          <a:xfrm>
            <a:off x="5219700" y="4300537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4" name="AutoShape 96"/>
          <p:cNvSpPr>
            <a:spLocks noChangeArrowheads="1"/>
          </p:cNvSpPr>
          <p:nvPr/>
        </p:nvSpPr>
        <p:spPr bwMode="auto">
          <a:xfrm>
            <a:off x="1619250" y="21395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5" name="AutoShape 97"/>
          <p:cNvSpPr>
            <a:spLocks noChangeArrowheads="1"/>
          </p:cNvSpPr>
          <p:nvPr/>
        </p:nvSpPr>
        <p:spPr bwMode="auto">
          <a:xfrm>
            <a:off x="2051050" y="2193131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6" name="AutoShape 98"/>
          <p:cNvSpPr>
            <a:spLocks noChangeArrowheads="1"/>
          </p:cNvSpPr>
          <p:nvPr/>
        </p:nvSpPr>
        <p:spPr bwMode="auto">
          <a:xfrm>
            <a:off x="1763714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7" name="AutoShape 99"/>
          <p:cNvSpPr>
            <a:spLocks noChangeArrowheads="1"/>
          </p:cNvSpPr>
          <p:nvPr/>
        </p:nvSpPr>
        <p:spPr bwMode="auto">
          <a:xfrm>
            <a:off x="900114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8" name="AutoShape 100"/>
          <p:cNvSpPr>
            <a:spLocks noChangeArrowheads="1"/>
          </p:cNvSpPr>
          <p:nvPr/>
        </p:nvSpPr>
        <p:spPr bwMode="auto">
          <a:xfrm>
            <a:off x="1187450" y="2031206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09" name="AutoShape 101"/>
          <p:cNvSpPr>
            <a:spLocks noChangeArrowheads="1"/>
          </p:cNvSpPr>
          <p:nvPr/>
        </p:nvSpPr>
        <p:spPr bwMode="auto">
          <a:xfrm>
            <a:off x="6084888" y="3921919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0" name="AutoShape 102"/>
          <p:cNvSpPr>
            <a:spLocks noChangeArrowheads="1"/>
          </p:cNvSpPr>
          <p:nvPr/>
        </p:nvSpPr>
        <p:spPr bwMode="auto">
          <a:xfrm>
            <a:off x="6300789" y="408384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1" name="AutoShape 103"/>
          <p:cNvSpPr>
            <a:spLocks noChangeArrowheads="1"/>
          </p:cNvSpPr>
          <p:nvPr/>
        </p:nvSpPr>
        <p:spPr bwMode="auto">
          <a:xfrm>
            <a:off x="5407025" y="4246960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2" name="AutoShape 104"/>
          <p:cNvSpPr>
            <a:spLocks noChangeArrowheads="1"/>
          </p:cNvSpPr>
          <p:nvPr/>
        </p:nvSpPr>
        <p:spPr bwMode="auto">
          <a:xfrm>
            <a:off x="1476375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3" name="AutoShape 105"/>
          <p:cNvSpPr>
            <a:spLocks noChangeArrowheads="1"/>
          </p:cNvSpPr>
          <p:nvPr/>
        </p:nvSpPr>
        <p:spPr bwMode="auto">
          <a:xfrm>
            <a:off x="1331914" y="21395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4" name="AutoShape 106"/>
          <p:cNvSpPr>
            <a:spLocks noChangeArrowheads="1"/>
          </p:cNvSpPr>
          <p:nvPr/>
        </p:nvSpPr>
        <p:spPr bwMode="auto">
          <a:xfrm>
            <a:off x="4859339" y="397549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5" name="AutoShape 107"/>
          <p:cNvSpPr>
            <a:spLocks noChangeArrowheads="1"/>
          </p:cNvSpPr>
          <p:nvPr/>
        </p:nvSpPr>
        <p:spPr bwMode="auto">
          <a:xfrm>
            <a:off x="5003800" y="4192191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6" name="AutoShape 108"/>
          <p:cNvSpPr>
            <a:spLocks noChangeArrowheads="1"/>
          </p:cNvSpPr>
          <p:nvPr/>
        </p:nvSpPr>
        <p:spPr bwMode="auto">
          <a:xfrm>
            <a:off x="6443664" y="408384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7" name="AutoShape 109"/>
          <p:cNvSpPr>
            <a:spLocks noChangeArrowheads="1"/>
          </p:cNvSpPr>
          <p:nvPr/>
        </p:nvSpPr>
        <p:spPr bwMode="auto">
          <a:xfrm>
            <a:off x="2195514" y="4354116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8" name="AutoShape 110"/>
          <p:cNvSpPr>
            <a:spLocks noChangeArrowheads="1"/>
          </p:cNvSpPr>
          <p:nvPr/>
        </p:nvSpPr>
        <p:spPr bwMode="auto">
          <a:xfrm>
            <a:off x="5435600" y="413742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19" name="AutoShape 111"/>
          <p:cNvSpPr>
            <a:spLocks noChangeArrowheads="1"/>
          </p:cNvSpPr>
          <p:nvPr/>
        </p:nvSpPr>
        <p:spPr bwMode="auto">
          <a:xfrm>
            <a:off x="2484439" y="37599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0" name="AutoShape 112"/>
          <p:cNvSpPr>
            <a:spLocks noChangeArrowheads="1"/>
          </p:cNvSpPr>
          <p:nvPr/>
        </p:nvSpPr>
        <p:spPr bwMode="auto">
          <a:xfrm>
            <a:off x="6011864" y="3759994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1" name="AutoShape 113"/>
          <p:cNvSpPr>
            <a:spLocks noChangeArrowheads="1"/>
          </p:cNvSpPr>
          <p:nvPr/>
        </p:nvSpPr>
        <p:spPr bwMode="auto">
          <a:xfrm>
            <a:off x="3708400" y="25181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2" name="AutoShape 114"/>
          <p:cNvSpPr>
            <a:spLocks noChangeArrowheads="1"/>
          </p:cNvSpPr>
          <p:nvPr/>
        </p:nvSpPr>
        <p:spPr bwMode="auto">
          <a:xfrm>
            <a:off x="5940425" y="27872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3" name="AutoShape 115"/>
          <p:cNvSpPr>
            <a:spLocks noChangeArrowheads="1"/>
          </p:cNvSpPr>
          <p:nvPr/>
        </p:nvSpPr>
        <p:spPr bwMode="auto">
          <a:xfrm>
            <a:off x="6227763" y="278725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4" name="AutoShape 116"/>
          <p:cNvSpPr>
            <a:spLocks noChangeArrowheads="1"/>
          </p:cNvSpPr>
          <p:nvPr/>
        </p:nvSpPr>
        <p:spPr bwMode="auto">
          <a:xfrm>
            <a:off x="6443664" y="262532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5" name="AutoShape 117"/>
          <p:cNvSpPr>
            <a:spLocks noChangeArrowheads="1"/>
          </p:cNvSpPr>
          <p:nvPr/>
        </p:nvSpPr>
        <p:spPr bwMode="auto">
          <a:xfrm>
            <a:off x="6948488" y="18157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6" name="AutoShape 118"/>
          <p:cNvSpPr>
            <a:spLocks noChangeArrowheads="1"/>
          </p:cNvSpPr>
          <p:nvPr/>
        </p:nvSpPr>
        <p:spPr bwMode="auto">
          <a:xfrm>
            <a:off x="6804025" y="2085975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7" name="AutoShape 119"/>
          <p:cNvSpPr>
            <a:spLocks noChangeArrowheads="1"/>
          </p:cNvSpPr>
          <p:nvPr/>
        </p:nvSpPr>
        <p:spPr bwMode="auto">
          <a:xfrm>
            <a:off x="7164389" y="2031206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8" name="AutoShape 120"/>
          <p:cNvSpPr>
            <a:spLocks noChangeArrowheads="1"/>
          </p:cNvSpPr>
          <p:nvPr/>
        </p:nvSpPr>
        <p:spPr bwMode="auto">
          <a:xfrm>
            <a:off x="6588125" y="213955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29" name="AutoShape 121"/>
          <p:cNvSpPr>
            <a:spLocks noChangeArrowheads="1"/>
          </p:cNvSpPr>
          <p:nvPr/>
        </p:nvSpPr>
        <p:spPr bwMode="auto">
          <a:xfrm>
            <a:off x="6300789" y="2463404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0" name="AutoShape 122"/>
          <p:cNvSpPr>
            <a:spLocks noChangeArrowheads="1"/>
          </p:cNvSpPr>
          <p:nvPr/>
        </p:nvSpPr>
        <p:spPr bwMode="auto">
          <a:xfrm>
            <a:off x="6732589" y="230147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1" name="AutoShape 123"/>
          <p:cNvSpPr>
            <a:spLocks noChangeArrowheads="1"/>
          </p:cNvSpPr>
          <p:nvPr/>
        </p:nvSpPr>
        <p:spPr bwMode="auto">
          <a:xfrm>
            <a:off x="6156325" y="26253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2" name="AutoShape 124"/>
          <p:cNvSpPr>
            <a:spLocks noChangeArrowheads="1"/>
          </p:cNvSpPr>
          <p:nvPr/>
        </p:nvSpPr>
        <p:spPr bwMode="auto">
          <a:xfrm>
            <a:off x="7019925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3" name="AutoShape 125"/>
          <p:cNvSpPr>
            <a:spLocks noChangeArrowheads="1"/>
          </p:cNvSpPr>
          <p:nvPr/>
        </p:nvSpPr>
        <p:spPr bwMode="auto">
          <a:xfrm>
            <a:off x="6877050" y="1977629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4" name="AutoShape 126"/>
          <p:cNvSpPr>
            <a:spLocks noChangeArrowheads="1"/>
          </p:cNvSpPr>
          <p:nvPr/>
        </p:nvSpPr>
        <p:spPr bwMode="auto">
          <a:xfrm>
            <a:off x="6516689" y="2301479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5" name="AutoShape 127"/>
          <p:cNvSpPr>
            <a:spLocks noChangeArrowheads="1"/>
          </p:cNvSpPr>
          <p:nvPr/>
        </p:nvSpPr>
        <p:spPr bwMode="auto">
          <a:xfrm>
            <a:off x="6156325" y="2518173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6" name="AutoShape 128"/>
          <p:cNvSpPr>
            <a:spLocks noChangeArrowheads="1"/>
          </p:cNvSpPr>
          <p:nvPr/>
        </p:nvSpPr>
        <p:spPr bwMode="auto">
          <a:xfrm>
            <a:off x="7019925" y="2193131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7" name="AutoShape 129"/>
          <p:cNvSpPr>
            <a:spLocks noChangeArrowheads="1"/>
          </p:cNvSpPr>
          <p:nvPr/>
        </p:nvSpPr>
        <p:spPr bwMode="auto">
          <a:xfrm>
            <a:off x="6443664" y="235624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8" name="AutoShape 130"/>
          <p:cNvSpPr>
            <a:spLocks noChangeArrowheads="1"/>
          </p:cNvSpPr>
          <p:nvPr/>
        </p:nvSpPr>
        <p:spPr bwMode="auto">
          <a:xfrm>
            <a:off x="6011864" y="2680098"/>
            <a:ext cx="71437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39" name="AutoShape 131"/>
          <p:cNvSpPr>
            <a:spLocks noChangeArrowheads="1"/>
          </p:cNvSpPr>
          <p:nvPr/>
        </p:nvSpPr>
        <p:spPr bwMode="auto">
          <a:xfrm>
            <a:off x="6516689" y="2409825"/>
            <a:ext cx="71437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40" name="AutoShape 132"/>
          <p:cNvSpPr>
            <a:spLocks noChangeArrowheads="1"/>
          </p:cNvSpPr>
          <p:nvPr/>
        </p:nvSpPr>
        <p:spPr bwMode="auto">
          <a:xfrm>
            <a:off x="7235825" y="1924050"/>
            <a:ext cx="71438" cy="53579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41" name="AutoShape 133"/>
          <p:cNvSpPr>
            <a:spLocks noChangeArrowheads="1"/>
          </p:cNvSpPr>
          <p:nvPr/>
        </p:nvSpPr>
        <p:spPr bwMode="auto">
          <a:xfrm>
            <a:off x="6588125" y="2463404"/>
            <a:ext cx="71438" cy="53578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342" name="Line 134"/>
          <p:cNvSpPr>
            <a:spLocks noChangeShapeType="1"/>
          </p:cNvSpPr>
          <p:nvPr/>
        </p:nvSpPr>
        <p:spPr bwMode="auto">
          <a:xfrm flipV="1">
            <a:off x="5867401" y="1762125"/>
            <a:ext cx="1152525" cy="91797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3" name="Line 135"/>
          <p:cNvSpPr>
            <a:spLocks noChangeShapeType="1"/>
          </p:cNvSpPr>
          <p:nvPr/>
        </p:nvSpPr>
        <p:spPr bwMode="auto">
          <a:xfrm flipV="1">
            <a:off x="6226176" y="1999060"/>
            <a:ext cx="1152525" cy="91797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4" name="Line 136"/>
          <p:cNvSpPr>
            <a:spLocks noChangeShapeType="1"/>
          </p:cNvSpPr>
          <p:nvPr/>
        </p:nvSpPr>
        <p:spPr bwMode="auto">
          <a:xfrm flipV="1">
            <a:off x="1907704" y="4030266"/>
            <a:ext cx="1945159" cy="161664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5" name="Line 137"/>
          <p:cNvSpPr>
            <a:spLocks noChangeShapeType="1"/>
          </p:cNvSpPr>
          <p:nvPr/>
        </p:nvSpPr>
        <p:spPr bwMode="auto">
          <a:xfrm flipV="1">
            <a:off x="3132139" y="1815704"/>
            <a:ext cx="1800225" cy="1026319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6" name="Line 138"/>
          <p:cNvSpPr>
            <a:spLocks noChangeShapeType="1"/>
          </p:cNvSpPr>
          <p:nvPr/>
        </p:nvSpPr>
        <p:spPr bwMode="auto">
          <a:xfrm flipV="1">
            <a:off x="5867400" y="1653778"/>
            <a:ext cx="1657350" cy="124182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7" name="Line 139"/>
          <p:cNvSpPr>
            <a:spLocks noChangeShapeType="1"/>
          </p:cNvSpPr>
          <p:nvPr/>
        </p:nvSpPr>
        <p:spPr bwMode="auto">
          <a:xfrm>
            <a:off x="827088" y="2078831"/>
            <a:ext cx="1944687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348" name="Line 140"/>
          <p:cNvSpPr>
            <a:spLocks noChangeShapeType="1"/>
          </p:cNvSpPr>
          <p:nvPr/>
        </p:nvSpPr>
        <p:spPr bwMode="auto">
          <a:xfrm flipV="1">
            <a:off x="4787900" y="3868341"/>
            <a:ext cx="1944688" cy="37742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TextovéPole 142"/>
          <p:cNvSpPr txBox="1"/>
          <p:nvPr/>
        </p:nvSpPr>
        <p:spPr>
          <a:xfrm>
            <a:off x="5508104" y="332783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44" name="TextovéPole 143"/>
          <p:cNvSpPr txBox="1"/>
          <p:nvPr/>
        </p:nvSpPr>
        <p:spPr>
          <a:xfrm>
            <a:off x="4283968" y="127560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45" name="TextovéPole 144"/>
          <p:cNvSpPr txBox="1"/>
          <p:nvPr/>
        </p:nvSpPr>
        <p:spPr>
          <a:xfrm>
            <a:off x="2345671" y="320885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46" name="TextovéPole 145"/>
          <p:cNvSpPr txBox="1"/>
          <p:nvPr/>
        </p:nvSpPr>
        <p:spPr>
          <a:xfrm>
            <a:off x="6660232" y="13296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</a:t>
            </a:r>
            <a:endParaRPr lang="cs-CZ" dirty="0"/>
          </a:p>
        </p:txBody>
      </p:sp>
      <p:sp>
        <p:nvSpPr>
          <p:cNvPr id="147" name="TextovéPole 146"/>
          <p:cNvSpPr txBox="1"/>
          <p:nvPr/>
        </p:nvSpPr>
        <p:spPr>
          <a:xfrm>
            <a:off x="1403648" y="14376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38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Co je podstatou H-S?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843559"/>
            <a:ext cx="7704137" cy="32403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  <a:buFontTx/>
              <a:buNone/>
            </a:pPr>
            <a:endParaRPr lang="cs-CZ" sz="2000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cs-CZ" sz="2000" dirty="0" smtClean="0">
                <a:latin typeface="Arial" charset="0"/>
              </a:rPr>
              <a:t>Jedná se o rozptyl náhodné chyby </a:t>
            </a:r>
            <a:r>
              <a:rPr lang="cs-CZ" sz="2400" i="1" dirty="0" err="1" smtClean="0">
                <a:latin typeface="+mj-lt"/>
              </a:rPr>
              <a:t>u</a:t>
            </a:r>
            <a:r>
              <a:rPr lang="cs-CZ" sz="2400" i="1" baseline="-25000" dirty="0" err="1" smtClean="0">
                <a:latin typeface="+mj-lt"/>
              </a:rPr>
              <a:t>i</a:t>
            </a:r>
            <a:r>
              <a:rPr lang="cs-CZ" sz="2000" dirty="0" smtClean="0">
                <a:latin typeface="Arial" charset="0"/>
              </a:rPr>
              <a:t> v regresním (populačním)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cs-CZ" sz="2000" dirty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cs-CZ" sz="2000" dirty="0" smtClean="0">
                <a:latin typeface="Arial" charset="0"/>
              </a:rPr>
              <a:t> modelu, např.</a:t>
            </a:r>
          </a:p>
          <a:p>
            <a:pPr marL="533400" indent="-533400">
              <a:lnSpc>
                <a:spcPct val="90000"/>
              </a:lnSpc>
            </a:pPr>
            <a:endParaRPr lang="cs-CZ" sz="2000" dirty="0">
              <a:latin typeface="Arial" charset="0"/>
            </a:endParaRPr>
          </a:p>
          <a:p>
            <a:pPr marL="533400" indent="-533400">
              <a:lnSpc>
                <a:spcPct val="90000"/>
              </a:lnSpc>
            </a:pPr>
            <a:endParaRPr lang="cs-CZ" sz="2000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</a:pPr>
            <a:endParaRPr lang="cs-CZ" sz="2000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</a:pPr>
            <a:endParaRPr lang="cs-CZ" sz="2000" dirty="0" smtClean="0"/>
          </a:p>
        </p:txBody>
      </p:sp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65871491"/>
              </p:ext>
            </p:extLst>
          </p:nvPr>
        </p:nvGraphicFramePr>
        <p:xfrm>
          <a:off x="2339057" y="1896715"/>
          <a:ext cx="2808312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Rovnice" r:id="rId6" imgW="3314700" imgH="381000" progId="Equation.3">
                  <p:embed/>
                </p:oleObj>
              </mc:Choice>
              <mc:Fallback>
                <p:oleObj name="Rovnice" r:id="rId6" imgW="3314700" imgH="3810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057" y="1896715"/>
                        <a:ext cx="2808312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4839306" y="1815256"/>
            <a:ext cx="287337" cy="50323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79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1520" y="843558"/>
            <a:ext cx="7993063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sz="1800" dirty="0">
                <a:latin typeface="Arial" charset="0"/>
              </a:rPr>
              <a:t> </a:t>
            </a: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Vícerozměrná </a:t>
            </a: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 (vícenásobná, mnohorozměrná, mnohonásobná, n-rozměrná, n-násobná) lineární regresní analýza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Populační </a:t>
            </a: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a výběrová regresní funkce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 Přiléhavost </a:t>
            </a: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regresní </a:t>
            </a:r>
            <a:r>
              <a:rPr lang="cs-CZ" sz="2000" b="1" dirty="0" err="1">
                <a:solidFill>
                  <a:schemeClr val="tx2"/>
                </a:solidFill>
                <a:latin typeface="Arial" charset="0"/>
              </a:rPr>
              <a:t>nadroviny</a:t>
            </a: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k datům </a:t>
            </a:r>
            <a:endParaRPr lang="cs-CZ" sz="2000" b="1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Koeficient determinace </a:t>
            </a:r>
            <a:r>
              <a:rPr lang="cs-CZ" sz="2000" b="1" i="1" dirty="0">
                <a:solidFill>
                  <a:schemeClr val="tx2"/>
                </a:solidFill>
                <a:latin typeface="Arial" charset="0"/>
              </a:rPr>
              <a:t>R</a:t>
            </a:r>
            <a:r>
              <a:rPr lang="cs-CZ" sz="2000" b="1" baseline="30000" dirty="0">
                <a:solidFill>
                  <a:schemeClr val="tx2"/>
                </a:solidFill>
                <a:latin typeface="Arial" charset="0"/>
              </a:rPr>
              <a:t>2</a:t>
            </a:r>
            <a:endParaRPr lang="cs-CZ" sz="2000" b="1" dirty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Klasický vícerozměrný lineární regresní model </a:t>
            </a:r>
            <a:endParaRPr lang="cs-CZ" sz="2000" b="1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2000" b="1" dirty="0">
              <a:solidFill>
                <a:srgbClr val="0070C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Co je podstatou H-S?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9" y="843558"/>
            <a:ext cx="7560840" cy="362187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  <a:buFontTx/>
              <a:buNone/>
            </a:pPr>
            <a:r>
              <a:rPr lang="cs-CZ" sz="2400" b="1" i="1" dirty="0" smtClean="0">
                <a:solidFill>
                  <a:srgbClr val="0033CC"/>
                </a:solidFill>
                <a:latin typeface="Arial" charset="0"/>
              </a:rPr>
              <a:t>Některé důvody </a:t>
            </a:r>
            <a:r>
              <a:rPr lang="cs-CZ" sz="2400" b="1" i="1" dirty="0" smtClean="0">
                <a:latin typeface="Arial" charset="0"/>
              </a:rPr>
              <a:t>nekonstantnosti rozptylu: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400" dirty="0" smtClean="0">
                <a:latin typeface="Arial" charset="0"/>
              </a:rPr>
              <a:t>Učení se z chyb: rozptyl počtu chyb se s rostoucím časem zmenšuje 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400" dirty="0" smtClean="0">
                <a:latin typeface="Arial" charset="0"/>
              </a:rPr>
              <a:t>S rostoucím věkem roste rozptyl příjmů zaměstnanců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cs-CZ" sz="2400" dirty="0" smtClean="0">
                <a:latin typeface="Arial" charset="0"/>
              </a:rPr>
              <a:t>S lepšími technikami sběru dat klesá rozptyl chyb v </a:t>
            </a:r>
            <a:r>
              <a:rPr lang="cs-CZ" sz="2400" dirty="0" smtClean="0">
                <a:latin typeface="Arial" charset="0"/>
              </a:rPr>
              <a:t>datech</a:t>
            </a:r>
            <a:endParaRPr lang="cs-CZ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7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Co je podstatou H-S?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843558"/>
            <a:ext cx="7920879" cy="362187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  <a:buAutoNum type="arabicPeriod" startAt="4"/>
            </a:pPr>
            <a:r>
              <a:rPr lang="cs-CZ" sz="2400" dirty="0" smtClean="0">
                <a:latin typeface="Arial" charset="0"/>
              </a:rPr>
              <a:t>S </a:t>
            </a:r>
            <a:r>
              <a:rPr lang="cs-CZ" sz="2400" dirty="0" smtClean="0">
                <a:latin typeface="Arial" charset="0"/>
              </a:rPr>
              <a:t>přítomností odlehlých hodnot roste </a:t>
            </a:r>
            <a:r>
              <a:rPr lang="cs-CZ" sz="2400" dirty="0" smtClean="0">
                <a:latin typeface="Arial" charset="0"/>
              </a:rPr>
              <a:t>rozptyl</a:t>
            </a:r>
          </a:p>
          <a:p>
            <a:pPr marL="457200" indent="-457200">
              <a:lnSpc>
                <a:spcPct val="90000"/>
              </a:lnSpc>
              <a:buAutoNum type="arabicPeriod" startAt="4"/>
            </a:pPr>
            <a:endParaRPr lang="cs-CZ" sz="2400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 startAt="4"/>
            </a:pPr>
            <a:r>
              <a:rPr lang="cs-CZ" sz="2400" dirty="0" smtClean="0">
                <a:latin typeface="Arial" charset="0"/>
              </a:rPr>
              <a:t>U </a:t>
            </a:r>
            <a:r>
              <a:rPr lang="cs-CZ" sz="2400" dirty="0" smtClean="0">
                <a:latin typeface="Arial" charset="0"/>
              </a:rPr>
              <a:t>špatně specifikovaného modelu dochází k proměnlivosti </a:t>
            </a:r>
            <a:r>
              <a:rPr lang="cs-CZ" sz="2400" dirty="0" smtClean="0">
                <a:latin typeface="Arial" charset="0"/>
              </a:rPr>
              <a:t>rozptylu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4"/>
            </a:pPr>
            <a:endParaRPr lang="cs-CZ" sz="2400" dirty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 startAt="4"/>
            </a:pPr>
            <a:r>
              <a:rPr lang="cs-CZ" sz="2400" dirty="0" smtClean="0">
                <a:latin typeface="Arial" charset="0"/>
              </a:rPr>
              <a:t>Šikmost </a:t>
            </a:r>
            <a:r>
              <a:rPr lang="cs-CZ" sz="2400" dirty="0" smtClean="0">
                <a:latin typeface="Arial" charset="0"/>
              </a:rPr>
              <a:t>rozdělení vysvětlujících proměnných zvětšuje </a:t>
            </a:r>
            <a:r>
              <a:rPr lang="cs-CZ" sz="2400" dirty="0" smtClean="0">
                <a:latin typeface="Arial" charset="0"/>
              </a:rPr>
              <a:t>rozptyl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4"/>
            </a:pPr>
            <a:endParaRPr lang="cs-CZ" sz="2400" dirty="0" smtClean="0"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 startAt="4"/>
            </a:pPr>
            <a:r>
              <a:rPr lang="cs-CZ" sz="2400" dirty="0" smtClean="0">
                <a:latin typeface="Arial" charset="0"/>
              </a:rPr>
              <a:t>Panelová </a:t>
            </a:r>
            <a:r>
              <a:rPr lang="cs-CZ" sz="2400" dirty="0" smtClean="0">
                <a:latin typeface="Arial" charset="0"/>
              </a:rPr>
              <a:t>(průřezová) data mívají proměnlivý rozptyl</a:t>
            </a:r>
            <a:endParaRPr lang="cs-CZ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34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971600" y="1945151"/>
            <a:ext cx="7560840" cy="25202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  <a:buFontTx/>
              <a:buNone/>
            </a:pPr>
            <a:r>
              <a:rPr lang="cs-CZ" sz="3600" b="1" dirty="0" smtClean="0">
                <a:latin typeface="Arial" charset="0"/>
              </a:rPr>
              <a:t>Děkuji Vám za pozornost!!!</a:t>
            </a:r>
            <a:endParaRPr lang="cs-CZ" sz="3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3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3529" y="843558"/>
            <a:ext cx="730714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000" b="1" dirty="0" err="1" smtClean="0">
                <a:solidFill>
                  <a:schemeClr val="tx2"/>
                </a:solidFill>
                <a:latin typeface="Arial" charset="0"/>
              </a:rPr>
              <a:t>Multikolinearita</a:t>
            </a:r>
            <a:endParaRPr lang="cs-CZ" sz="2000" b="1" dirty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000" b="1" dirty="0" err="1">
                <a:solidFill>
                  <a:schemeClr val="tx2"/>
                </a:solidFill>
                <a:latin typeface="Arial" charset="0"/>
              </a:rPr>
              <a:t>Heteroskedasticita</a:t>
            </a: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(H-S)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Testy H-S a její odstraňování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Autokorelace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Nominální proměnné</a:t>
            </a:r>
          </a:p>
        </p:txBody>
      </p: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Příklad</a:t>
            </a:r>
            <a:r>
              <a:rPr lang="cs-CZ" b="1" dirty="0">
                <a:solidFill>
                  <a:srgbClr val="307871"/>
                </a:solidFill>
                <a:latin typeface="Arial" charset="0"/>
              </a:rPr>
              <a:t> </a:t>
            </a: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1</a:t>
            </a:r>
            <a:r>
              <a:rPr lang="cs-CZ" b="1" dirty="0">
                <a:solidFill>
                  <a:srgbClr val="307871"/>
                </a:solidFill>
                <a:latin typeface="Arial" charset="0"/>
              </a:rPr>
              <a:t>.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51520" y="843559"/>
            <a:ext cx="8207375" cy="34563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Zajímají nás: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tržby prodejny (např. spotřební elektroniky OK)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 závislosti na: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X</a:t>
            </a:r>
            <a:r>
              <a:rPr lang="cs-CZ" sz="2400" baseline="-25000" dirty="0" smtClean="0">
                <a:latin typeface="+mj-lt"/>
                <a:cs typeface="Arial" panose="020B0604020202020204" pitchFamily="34" charset="0"/>
              </a:rPr>
              <a:t>1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výdaje na reklamu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X</a:t>
            </a:r>
            <a:r>
              <a:rPr lang="cs-CZ" sz="2400" baseline="-25000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cs-CZ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počet kolemjdoucích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X</a:t>
            </a:r>
            <a:r>
              <a:rPr lang="cs-CZ" sz="2400" baseline="-25000" dirty="0" smtClean="0">
                <a:latin typeface="+mj-lt"/>
                <a:cs typeface="Arial" panose="020B0604020202020204" pitchFamily="34" charset="0"/>
              </a:rPr>
              <a:t>3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průměrný plat prodavačů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X</a:t>
            </a:r>
            <a:r>
              <a:rPr lang="cs-CZ" sz="2400" baseline="-25000" dirty="0" smtClean="0">
                <a:latin typeface="+mj-lt"/>
                <a:cs typeface="Arial" panose="020B0604020202020204" pitchFamily="34" charset="0"/>
              </a:rPr>
              <a:t>4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počet konkurenčních prodejen v místě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230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2.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9" y="771551"/>
            <a:ext cx="7549812" cy="34563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 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Zajímá nás: 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dětská úmrtnost /v promile/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 závislosti na: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cs-CZ" sz="2400" i="1" dirty="0" smtClean="0"/>
              <a:t>X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–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gramotnost žen /v procentech/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cs-CZ" sz="2400" i="1" dirty="0" smtClean="0"/>
              <a:t>X</a:t>
            </a:r>
            <a:r>
              <a:rPr lang="cs-CZ" sz="2400" baseline="-25000" dirty="0" smtClean="0"/>
              <a:t>2 </a:t>
            </a:r>
            <a:r>
              <a:rPr lang="cs-CZ" sz="2400" dirty="0" smtClean="0"/>
              <a:t>–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HDP na hlavu /v USD/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cs-CZ" sz="2400" i="1" dirty="0" smtClean="0"/>
              <a:t>X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 –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porodnost /v procentech/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2400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Vícenásobná regresní analýzy</a:t>
            </a:r>
            <a:endParaRPr lang="cs-CZ" b="1" dirty="0">
              <a:solidFill>
                <a:srgbClr val="307871"/>
              </a:solidFill>
              <a:latin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87524" y="843558"/>
            <a:ext cx="8568952" cy="362187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Grafické znázornění v dimenzích </a:t>
            </a:r>
            <a:r>
              <a:rPr lang="cs-CZ" sz="2200" i="1" dirty="0" smtClean="0">
                <a:latin typeface="+mj-lt"/>
                <a:cs typeface="Arial" panose="020B0604020202020204" pitchFamily="34" charset="0"/>
              </a:rPr>
              <a:t>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&gt; 2 -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obtížné(?)</a:t>
            </a:r>
          </a:p>
          <a:p>
            <a:pPr>
              <a:lnSpc>
                <a:spcPct val="80000"/>
              </a:lnSpc>
            </a:pPr>
            <a:r>
              <a:rPr lang="cs-CZ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Jediné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kritérium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z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visl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prom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ě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á:  </a:t>
            </a:r>
            <a:r>
              <a:rPr lang="cs-CZ" sz="2200" b="1" i="1" dirty="0" smtClean="0"/>
              <a:t>Y</a:t>
            </a:r>
            <a:r>
              <a:rPr lang="cs-CZ" sz="22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prediktorů = nez. prom.:  </a:t>
            </a:r>
            <a:r>
              <a:rPr lang="cs-CZ" sz="2200" i="1" dirty="0" smtClean="0"/>
              <a:t>X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, </a:t>
            </a:r>
            <a:r>
              <a:rPr lang="cs-CZ" sz="2200" i="1" dirty="0" smtClean="0"/>
              <a:t>X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,…,</a:t>
            </a:r>
            <a:r>
              <a:rPr lang="cs-CZ" sz="2200" i="1" dirty="0" err="1" smtClean="0"/>
              <a:t>X</a:t>
            </a:r>
            <a:r>
              <a:rPr lang="cs-CZ" sz="2200" i="1" baseline="-25000" dirty="0" err="1" smtClean="0"/>
              <a:t>m</a:t>
            </a:r>
            <a:r>
              <a:rPr lang="cs-CZ" sz="2200" i="1" baseline="-25000" dirty="0" smtClean="0"/>
              <a:t>  </a:t>
            </a:r>
            <a:r>
              <a:rPr lang="cs-CZ" sz="2200" i="1" baseline="-25000" dirty="0"/>
              <a:t> </a:t>
            </a:r>
            <a:r>
              <a:rPr lang="cs-CZ" sz="2200" i="1" dirty="0" smtClean="0"/>
              <a:t>  </a:t>
            </a:r>
            <a:r>
              <a:rPr lang="cs-CZ" sz="2200" dirty="0" smtClean="0"/>
              <a:t>( </a:t>
            </a:r>
            <a:r>
              <a:rPr lang="cs-CZ" sz="2200" i="1" dirty="0" smtClean="0"/>
              <a:t>m</a:t>
            </a:r>
            <a:r>
              <a:rPr lang="cs-CZ" sz="2200" dirty="0" smtClean="0"/>
              <a:t> =2,3,…)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200" i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dirty="0" smtClean="0"/>
              <a:t>	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regresní </a:t>
            </a:r>
            <a:r>
              <a:rPr lang="cs-CZ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nadrovina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dirty="0" smtClean="0"/>
              <a:t>	 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dirty="0" smtClean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regresní model: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200" b="1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Cíl: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nalezení </a:t>
            </a:r>
            <a:r>
              <a:rPr 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nejlepších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odhadů regresních koeficientů (Excel)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935172"/>
              </p:ext>
            </p:extLst>
          </p:nvPr>
        </p:nvGraphicFramePr>
        <p:xfrm>
          <a:off x="3669064" y="2139702"/>
          <a:ext cx="471936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4" name="Rovnice" r:id="rId5" imgW="2844800" imgH="279400" progId="Equation.3">
                  <p:embed/>
                </p:oleObj>
              </mc:Choice>
              <mc:Fallback>
                <p:oleObj name="Rovnice" r:id="rId5" imgW="2844800" imgH="279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9064" y="2139702"/>
                        <a:ext cx="471936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405205"/>
              </p:ext>
            </p:extLst>
          </p:nvPr>
        </p:nvGraphicFramePr>
        <p:xfrm>
          <a:off x="3059832" y="3075806"/>
          <a:ext cx="511256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5" name="Rovnice" r:id="rId7" imgW="2438400" imgH="228600" progId="Equation.3">
                  <p:embed/>
                </p:oleObj>
              </mc:Choice>
              <mc:Fallback>
                <p:oleObj name="Rovnice" r:id="rId7" imgW="24384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075806"/>
                        <a:ext cx="5112568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sz="2000" dirty="0">
              <a:sym typeface="Symbol" pitchFamily="18" charset="2"/>
            </a:endParaRPr>
          </a:p>
          <a:p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Aplikace regresní analýzy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23528" y="834006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Prognózování (tržeb, nákladů, poptávky aj.)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Rozhodování o umístění provozoven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marketingového mixu </a:t>
            </a:r>
          </a:p>
          <a:p>
            <a:pPr>
              <a:buFontTx/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(vztahy mezi prvky 5P)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 vztahů mezi kritérii a prediktory v případě konstantních efektů jiných prediktorů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Odhady chybějících dat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Populační regresní funkce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23528" y="771550"/>
            <a:ext cx="8206680" cy="460851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Týká se regresní závislosti v </a:t>
            </a:r>
            <a:r>
              <a:rPr lang="cs-CZ" sz="2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celé populaci.</a:t>
            </a:r>
          </a:p>
          <a:p>
            <a:pPr marL="609600" indent="-609600">
              <a:buFontTx/>
              <a:buNone/>
            </a:pPr>
            <a:endParaRPr lang="cs-CZ" sz="22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FontTx/>
              <a:buNone/>
            </a:pP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</a:p>
          <a:p>
            <a:pPr marL="609600" indent="-609600"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Stanovte závislost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Tržeb prodejny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Počtu kolemjdoucích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Velikosti prodejny</a:t>
            </a:r>
            <a:r>
              <a:rPr lang="cs-CZ" sz="2200" b="1" i="1" dirty="0" smtClean="0">
                <a:solidFill>
                  <a:srgbClr val="3078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2200" b="1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Průměrného platu prodavačů, Přítomnost konkurence</a:t>
            </a:r>
            <a:r>
              <a:rPr lang="cs-CZ" sz="2200" b="1" i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 jistém prodejním řetězci v ČR – data za </a:t>
            </a:r>
            <a:r>
              <a:rPr lang="cs-CZ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25 prodejen </a:t>
            </a:r>
            <a:r>
              <a:rPr lang="cs-CZ" sz="2200" dirty="0" smtClean="0"/>
              <a:t>(</a:t>
            </a:r>
            <a:r>
              <a:rPr lang="cs-CZ" sz="2200" i="1" dirty="0" smtClean="0"/>
              <a:t>n</a:t>
            </a:r>
            <a:r>
              <a:rPr lang="cs-CZ" sz="2200" dirty="0" smtClean="0"/>
              <a:t> = 25, </a:t>
            </a:r>
            <a:r>
              <a:rPr lang="cs-CZ" sz="2200" i="1" dirty="0" smtClean="0"/>
              <a:t>m</a:t>
            </a:r>
            <a:r>
              <a:rPr lang="cs-CZ" sz="2200" dirty="0" smtClean="0"/>
              <a:t> = 2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event</a:t>
            </a:r>
            <a:r>
              <a:rPr lang="cs-CZ" sz="2200" dirty="0" smtClean="0"/>
              <a:t>. 4)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128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11829</TotalTime>
  <Words>1007</Words>
  <Application>Microsoft Office PowerPoint</Application>
  <PresentationFormat>Předvádění na obrazovce (16:9)</PresentationFormat>
  <Paragraphs>303</Paragraphs>
  <Slides>32</Slides>
  <Notes>30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4" baseType="lpstr">
      <vt:lpstr>SLU</vt:lpstr>
      <vt:lpstr>Rovnice</vt:lpstr>
      <vt:lpstr>Statistické zpracování dat  6.přednáška </vt:lpstr>
      <vt:lpstr>Téma přednášky:</vt:lpstr>
      <vt:lpstr>Obsah přednášky </vt:lpstr>
      <vt:lpstr>Obsah přednášky </vt:lpstr>
      <vt:lpstr>Příklad 1.</vt:lpstr>
      <vt:lpstr>Příklad 2.</vt:lpstr>
      <vt:lpstr>Vícenásobná regresní analýzy</vt:lpstr>
      <vt:lpstr>Aplikace regresní analýzy</vt:lpstr>
      <vt:lpstr>Populační regresní funkce</vt:lpstr>
      <vt:lpstr>Příklad – Data – všechny prodejny řetězce Ř</vt:lpstr>
      <vt:lpstr>Populační regresní funkce</vt:lpstr>
      <vt:lpstr>Populační regresní funkce + stochastický model</vt:lpstr>
      <vt:lpstr>Výběrová regresní funkce + stochastický model</vt:lpstr>
      <vt:lpstr>Výběrová regresní funkce – otázky?</vt:lpstr>
      <vt:lpstr>Koeficient determinace</vt:lpstr>
      <vt:lpstr>Příklad 1 – řešení v Excelu</vt:lpstr>
      <vt:lpstr>Příklad 1 – řešení – interpretace výsledků</vt:lpstr>
      <vt:lpstr>Příklad 1 – řešení – interpretace výsledků</vt:lpstr>
      <vt:lpstr>Předpoklady lineárního regresního modelu </vt:lpstr>
      <vt:lpstr>Poznámky:</vt:lpstr>
      <vt:lpstr>Multikolinearita (MK)</vt:lpstr>
      <vt:lpstr>Jaké jsou příčiny multikolinearity?</vt:lpstr>
      <vt:lpstr>Je multikolinearita skutečný problém?</vt:lpstr>
      <vt:lpstr>Jaké jsou teoretické a praktické důsledky MK?</vt:lpstr>
      <vt:lpstr>Jak MK v praxi zjišťovat (měřit)?</vt:lpstr>
      <vt:lpstr>Jak odstranit multikolinearitu?</vt:lpstr>
      <vt:lpstr>Heteroskedasticita</vt:lpstr>
      <vt:lpstr>Jak vypadá H-S?</vt:lpstr>
      <vt:lpstr>Co je podstatou H-S?</vt:lpstr>
      <vt:lpstr>Co je podstatou H-S?</vt:lpstr>
      <vt:lpstr>Co je podstatou H-S?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192</cp:revision>
  <dcterms:created xsi:type="dcterms:W3CDTF">2016-07-06T15:42:34Z</dcterms:created>
  <dcterms:modified xsi:type="dcterms:W3CDTF">2018-02-21T05:32:07Z</dcterms:modified>
</cp:coreProperties>
</file>