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sldIdLst>
    <p:sldId id="256" r:id="rId2"/>
    <p:sldId id="257" r:id="rId3"/>
    <p:sldId id="272" r:id="rId4"/>
    <p:sldId id="330" r:id="rId5"/>
    <p:sldId id="314" r:id="rId6"/>
    <p:sldId id="273" r:id="rId7"/>
    <p:sldId id="275" r:id="rId8"/>
    <p:sldId id="277" r:id="rId9"/>
    <p:sldId id="302" r:id="rId10"/>
    <p:sldId id="278" r:id="rId11"/>
    <p:sldId id="279" r:id="rId12"/>
    <p:sldId id="321" r:id="rId13"/>
    <p:sldId id="331" r:id="rId14"/>
    <p:sldId id="308" r:id="rId15"/>
    <p:sldId id="280" r:id="rId16"/>
    <p:sldId id="322" r:id="rId17"/>
    <p:sldId id="315" r:id="rId18"/>
    <p:sldId id="332" r:id="rId19"/>
    <p:sldId id="323" r:id="rId20"/>
    <p:sldId id="316" r:id="rId21"/>
    <p:sldId id="324" r:id="rId22"/>
    <p:sldId id="333" r:id="rId23"/>
    <p:sldId id="318" r:id="rId24"/>
    <p:sldId id="286" r:id="rId25"/>
    <p:sldId id="329" r:id="rId26"/>
    <p:sldId id="319" r:id="rId27"/>
    <p:sldId id="334" r:id="rId28"/>
    <p:sldId id="338" r:id="rId29"/>
    <p:sldId id="336" r:id="rId30"/>
    <p:sldId id="339" r:id="rId31"/>
    <p:sldId id="340" r:id="rId32"/>
    <p:sldId id="341" r:id="rId33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94" autoAdjust="0"/>
    <p:restoredTop sz="94660"/>
  </p:normalViewPr>
  <p:slideViewPr>
    <p:cSldViewPr>
      <p:cViewPr>
        <p:scale>
          <a:sx n="80" d="100"/>
          <a:sy n="80" d="100"/>
        </p:scale>
        <p:origin x="-1098" y="-28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4" Type="http://schemas.openxmlformats.org/officeDocument/2006/relationships/image" Target="../media/image11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21.2.2018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 smtClean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  <a:endParaRPr lang="cs-CZ" sz="2400" dirty="0">
              <a:solidFill>
                <a:srgbClr val="981E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 smtClean="0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 smtClean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85725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0" y="1485900"/>
            <a:ext cx="7772400" cy="30861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85800" y="4686300"/>
            <a:ext cx="1905000" cy="342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9EEFB64A-F5F0-4EA3-89F5-AD15BF686848}" type="datetime1">
              <a:rPr lang="cs-CZ" smtClean="0"/>
              <a:pPr/>
              <a:t>21.2.2018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4686300"/>
            <a:ext cx="2895600" cy="342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Statistické zpracování dat 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4686300"/>
            <a:ext cx="1905000" cy="342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D9BAE1E3-4F47-4FDD-9FE7-1BA76EF6B8A8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44705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notesSlide" Target="../notesSlides/notesSlide14.xml"/><Relationship Id="rId7" Type="http://schemas.openxmlformats.org/officeDocument/2006/relationships/oleObject" Target="../embeddings/oleObject4.bin"/><Relationship Id="rId12" Type="http://schemas.openxmlformats.org/officeDocument/2006/relationships/image" Target="../media/image1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8.wmf"/><Relationship Id="rId11" Type="http://schemas.openxmlformats.org/officeDocument/2006/relationships/oleObject" Target="../embeddings/oleObject6.bin"/><Relationship Id="rId5" Type="http://schemas.openxmlformats.org/officeDocument/2006/relationships/oleObject" Target="../embeddings/oleObject3.bin"/><Relationship Id="rId10" Type="http://schemas.openxmlformats.org/officeDocument/2006/relationships/image" Target="../media/image10.wmf"/><Relationship Id="rId4" Type="http://schemas.openxmlformats.org/officeDocument/2006/relationships/image" Target="../media/image4.jpeg"/><Relationship Id="rId9" Type="http://schemas.openxmlformats.org/officeDocument/2006/relationships/oleObject" Target="../embeddings/oleObject5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wmf"/><Relationship Id="rId4" Type="http://schemas.openxmlformats.org/officeDocument/2006/relationships/image" Target="../media/image12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4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wmf"/><Relationship Id="rId5" Type="http://schemas.openxmlformats.org/officeDocument/2006/relationships/image" Target="../media/image16.wmf"/><Relationship Id="rId4" Type="http://schemas.openxmlformats.org/officeDocument/2006/relationships/image" Target="../media/image15.w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w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wm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wmf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wmf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7.xml"/><Relationship Id="rId7" Type="http://schemas.openxmlformats.org/officeDocument/2006/relationships/image" Target="../media/image1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8.bin"/><Relationship Id="rId5" Type="http://schemas.openxmlformats.org/officeDocument/2006/relationships/image" Target="../media/image18.wmf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wmf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wmf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notesSlide" Target="../notesSlides/notesSlide6.xml"/><Relationship Id="rId7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 fontScale="90000"/>
          </a:bodyPr>
          <a:lstStyle/>
          <a:p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Statistické zpracování dat </a:t>
            </a:r>
            <a:b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6.přednáška</a:t>
            </a:r>
            <a:b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63688" y="3219822"/>
            <a:ext cx="3888432" cy="136815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1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Mgr. Radmila Krkošková, Ph.D.</a:t>
            </a: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956047" y="3723878"/>
            <a:ext cx="2016224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cs-CZ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9246" y="3730199"/>
            <a:ext cx="5503025" cy="12178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sp>
        <p:nvSpPr>
          <p:cNvPr id="24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195263"/>
            <a:ext cx="6745447" cy="508000"/>
          </a:xfrm>
        </p:spPr>
        <p:txBody>
          <a:bodyPr/>
          <a:lstStyle/>
          <a:p>
            <a: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Příklad </a:t>
            </a: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Data – všechny prodejny řetězce Ř</a:t>
            </a:r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5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627534"/>
            <a:ext cx="6336506" cy="3960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27379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b="1" dirty="0" smtClean="0">
                <a:solidFill>
                  <a:srgbClr val="307871"/>
                </a:solidFill>
                <a:latin typeface="Arial" charset="0"/>
              </a:rPr>
              <a:t>Populační regresní funkce</a:t>
            </a:r>
            <a:endParaRPr lang="cs-CZ" dirty="0">
              <a:solidFill>
                <a:srgbClr val="307871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251520" y="771550"/>
            <a:ext cx="7200800" cy="3384376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poskytuje (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podm</a:t>
            </a: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í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ě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nou</a:t>
            </a: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cs-CZ" sz="2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průměrnou hodnotu</a:t>
            </a: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200" i="1" dirty="0" smtClean="0"/>
              <a:t>Y</a:t>
            </a:r>
            <a:r>
              <a:rPr lang="en-US" sz="2200" i="1" baseline="30000" dirty="0" smtClean="0"/>
              <a:t>^</a:t>
            </a:r>
            <a:r>
              <a:rPr lang="cs-CZ" sz="2200" dirty="0" smtClean="0"/>
              <a:t> </a:t>
            </a: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závisle</a:t>
            </a:r>
          </a:p>
          <a:p>
            <a:pPr marL="0" indent="0" algn="ctr">
              <a:buNone/>
            </a:pP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proměnné</a:t>
            </a:r>
            <a:r>
              <a:rPr lang="cs-CZ" sz="2200" dirty="0" smtClean="0"/>
              <a:t> </a:t>
            </a:r>
            <a:r>
              <a:rPr lang="cs-CZ" sz="2200" i="1" dirty="0" smtClean="0"/>
              <a:t>Y</a:t>
            </a:r>
            <a:r>
              <a:rPr lang="cs-CZ" sz="2200" dirty="0" smtClean="0"/>
              <a:t> </a:t>
            </a: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v závislosti na hodnotě nezávisle</a:t>
            </a:r>
          </a:p>
          <a:p>
            <a:pPr marL="0" indent="0" algn="ctr">
              <a:buNone/>
            </a:pP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proměnných </a:t>
            </a:r>
            <a:r>
              <a:rPr lang="en-US" sz="2200" i="1" dirty="0" smtClean="0"/>
              <a:t>X</a:t>
            </a:r>
            <a:r>
              <a:rPr lang="cs-CZ" sz="2200" baseline="-25000" dirty="0" smtClean="0"/>
              <a:t>1</a:t>
            </a:r>
            <a:r>
              <a:rPr lang="cs-CZ" sz="2200" dirty="0" smtClean="0"/>
              <a:t>, </a:t>
            </a:r>
            <a:r>
              <a:rPr lang="en-US" sz="2200" i="1" dirty="0" smtClean="0"/>
              <a:t>X</a:t>
            </a:r>
            <a:r>
              <a:rPr lang="cs-CZ" sz="2200" baseline="-25000" dirty="0" smtClean="0"/>
              <a:t>2</a:t>
            </a:r>
            <a:r>
              <a:rPr lang="cs-CZ" sz="2200" i="1" dirty="0" smtClean="0"/>
              <a:t>, </a:t>
            </a:r>
            <a:r>
              <a:rPr lang="en-US" sz="2200" i="1" dirty="0" smtClean="0"/>
              <a:t>X</a:t>
            </a:r>
            <a:r>
              <a:rPr lang="cs-CZ" sz="2200" baseline="-25000" dirty="0" smtClean="0"/>
              <a:t>3</a:t>
            </a:r>
            <a:r>
              <a:rPr lang="cs-CZ" sz="2200" dirty="0" smtClean="0"/>
              <a:t>, </a:t>
            </a:r>
            <a:r>
              <a:rPr lang="en-US" sz="2200" i="1" dirty="0" smtClean="0"/>
              <a:t>X</a:t>
            </a:r>
            <a:r>
              <a:rPr lang="cs-CZ" sz="2200" baseline="-25000" dirty="0" smtClean="0"/>
              <a:t>4</a:t>
            </a:r>
            <a:r>
              <a:rPr lang="cs-CZ" sz="2200" i="1" dirty="0" smtClean="0"/>
              <a:t> </a:t>
            </a:r>
            <a:r>
              <a:rPr lang="cs-CZ" sz="2200" dirty="0" smtClean="0"/>
              <a:t>:</a:t>
            </a:r>
          </a:p>
          <a:p>
            <a:pPr marL="0" indent="0">
              <a:buNone/>
            </a:pPr>
            <a:endParaRPr lang="cs-CZ" dirty="0" smtClean="0"/>
          </a:p>
          <a:p>
            <a:pPr lvl="1">
              <a:buFontTx/>
              <a:buNone/>
            </a:pPr>
            <a:r>
              <a:rPr lang="en-US" dirty="0" smtClean="0"/>
              <a:t>		</a:t>
            </a:r>
            <a:r>
              <a:rPr lang="cs-CZ" i="1" dirty="0" smtClean="0"/>
              <a:t>Y</a:t>
            </a:r>
            <a:r>
              <a:rPr lang="en-US" i="1" baseline="30000" dirty="0" smtClean="0"/>
              <a:t>^</a:t>
            </a:r>
            <a:r>
              <a:rPr lang="en-US" i="1" dirty="0" smtClean="0"/>
              <a:t> </a:t>
            </a:r>
            <a:r>
              <a:rPr lang="en-US" dirty="0" smtClean="0"/>
              <a:t>= </a:t>
            </a:r>
            <a:r>
              <a:rPr lang="en-US" i="1" dirty="0" smtClean="0"/>
              <a:t>B</a:t>
            </a:r>
            <a:r>
              <a:rPr lang="cs-CZ" baseline="-25000" dirty="0" smtClean="0"/>
              <a:t>0</a:t>
            </a:r>
            <a:r>
              <a:rPr lang="en-US" dirty="0" smtClean="0"/>
              <a:t> + </a:t>
            </a:r>
            <a:r>
              <a:rPr lang="en-US" i="1" dirty="0" smtClean="0"/>
              <a:t>B</a:t>
            </a:r>
            <a:r>
              <a:rPr lang="cs-CZ" baseline="-25000" dirty="0" smtClean="0"/>
              <a:t>1 </a:t>
            </a:r>
            <a:r>
              <a:rPr lang="en-US" i="1" dirty="0" smtClean="0"/>
              <a:t>X</a:t>
            </a:r>
            <a:r>
              <a:rPr lang="cs-CZ" baseline="-25000" dirty="0" smtClean="0"/>
              <a:t>1</a:t>
            </a:r>
            <a:r>
              <a:rPr lang="en-US" dirty="0" smtClean="0"/>
              <a:t> + </a:t>
            </a:r>
            <a:r>
              <a:rPr lang="en-US" i="1" dirty="0" smtClean="0"/>
              <a:t>B</a:t>
            </a:r>
            <a:r>
              <a:rPr lang="en-US" baseline="-25000" dirty="0" smtClean="0"/>
              <a:t>2 </a:t>
            </a:r>
            <a:r>
              <a:rPr lang="en-US" i="1" dirty="0" smtClean="0"/>
              <a:t>X</a:t>
            </a:r>
            <a:r>
              <a:rPr lang="cs-CZ" baseline="-25000" dirty="0" smtClean="0"/>
              <a:t>2 </a:t>
            </a:r>
            <a:r>
              <a:rPr lang="en-US" dirty="0" smtClean="0"/>
              <a:t>+ </a:t>
            </a:r>
            <a:r>
              <a:rPr lang="en-US" i="1" dirty="0" smtClean="0"/>
              <a:t>B</a:t>
            </a:r>
            <a:r>
              <a:rPr lang="en-US" baseline="-25000" dirty="0" smtClean="0"/>
              <a:t>3</a:t>
            </a:r>
            <a:r>
              <a:rPr lang="cs-CZ" baseline="-25000" dirty="0" smtClean="0"/>
              <a:t> </a:t>
            </a:r>
            <a:r>
              <a:rPr lang="en-US" i="1" dirty="0" smtClean="0"/>
              <a:t>X</a:t>
            </a:r>
            <a:r>
              <a:rPr lang="en-US" baseline="-25000" dirty="0" smtClean="0"/>
              <a:t>3</a:t>
            </a:r>
            <a:r>
              <a:rPr lang="en-US" dirty="0" smtClean="0"/>
              <a:t> + </a:t>
            </a:r>
            <a:r>
              <a:rPr lang="en-US" i="1" dirty="0" smtClean="0"/>
              <a:t>B</a:t>
            </a:r>
            <a:r>
              <a:rPr lang="en-US" baseline="-25000" dirty="0" smtClean="0"/>
              <a:t>4 </a:t>
            </a:r>
            <a:r>
              <a:rPr lang="en-US" i="1" dirty="0" smtClean="0"/>
              <a:t>X</a:t>
            </a:r>
            <a:r>
              <a:rPr lang="en-US" baseline="-25000" dirty="0" smtClean="0"/>
              <a:t>4</a:t>
            </a:r>
            <a:endParaRPr lang="cs-CZ" baseline="-25000" dirty="0"/>
          </a:p>
        </p:txBody>
      </p:sp>
    </p:spTree>
    <p:extLst>
      <p:ext uri="{BB962C8B-B14F-4D97-AF65-F5344CB8AC3E}">
        <p14:creationId xmlns:p14="http://schemas.microsoft.com/office/powerpoint/2010/main" val="4293478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Populační regresní funkce + stochastický model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sp>
        <p:nvSpPr>
          <p:cNvPr id="14" name="Rectangle 3"/>
          <p:cNvSpPr txBox="1">
            <a:spLocks noChangeArrowheads="1"/>
          </p:cNvSpPr>
          <p:nvPr/>
        </p:nvSpPr>
        <p:spPr>
          <a:xfrm>
            <a:off x="289193" y="834006"/>
            <a:ext cx="6587063" cy="332192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poskytuje </a:t>
            </a:r>
            <a:r>
              <a:rPr lang="cs-CZ" sz="2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hodnotu</a:t>
            </a: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závisle proměnné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>
              <a:buFontTx/>
              <a:buNone/>
            </a:pP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	v závislosti na hodnotě nezávisle</a:t>
            </a:r>
          </a:p>
          <a:p>
            <a:pPr algn="ctr">
              <a:buFontTx/>
              <a:buNone/>
            </a:pP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proměnných </a:t>
            </a:r>
            <a:r>
              <a:rPr lang="en-US" sz="2200" i="1" dirty="0" smtClean="0"/>
              <a:t>X</a:t>
            </a:r>
            <a:r>
              <a:rPr lang="cs-CZ" sz="2200" baseline="-25000" dirty="0" smtClean="0"/>
              <a:t>1</a:t>
            </a:r>
            <a:r>
              <a:rPr lang="cs-CZ" sz="2200" dirty="0" smtClean="0"/>
              <a:t>, </a:t>
            </a:r>
            <a:r>
              <a:rPr lang="en-US" sz="2200" i="1" dirty="0" smtClean="0"/>
              <a:t>X</a:t>
            </a:r>
            <a:r>
              <a:rPr lang="cs-CZ" sz="2200" baseline="-25000" dirty="0" smtClean="0"/>
              <a:t>2</a:t>
            </a:r>
            <a:r>
              <a:rPr lang="cs-CZ" sz="2200" i="1" dirty="0" smtClean="0"/>
              <a:t> , </a:t>
            </a:r>
            <a:r>
              <a:rPr lang="en-US" sz="2200" i="1" dirty="0" smtClean="0"/>
              <a:t>X</a:t>
            </a:r>
            <a:r>
              <a:rPr lang="cs-CZ" sz="2200" baseline="-25000" dirty="0" smtClean="0"/>
              <a:t>3</a:t>
            </a:r>
            <a:r>
              <a:rPr lang="cs-CZ" sz="2200" dirty="0" smtClean="0"/>
              <a:t>, </a:t>
            </a:r>
            <a:r>
              <a:rPr lang="en-US" sz="2200" i="1" dirty="0" smtClean="0"/>
              <a:t>X</a:t>
            </a:r>
            <a:r>
              <a:rPr lang="cs-CZ" sz="2200" baseline="-25000" dirty="0" smtClean="0"/>
              <a:t>4</a:t>
            </a:r>
            <a:r>
              <a:rPr lang="cs-CZ" sz="2200" i="1" dirty="0" smtClean="0"/>
              <a:t> </a:t>
            </a:r>
            <a:r>
              <a:rPr lang="cs-CZ" sz="2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až na náhodnou </a:t>
            </a:r>
          </a:p>
          <a:p>
            <a:pPr algn="ctr">
              <a:buFontTx/>
              <a:buNone/>
            </a:pPr>
            <a:r>
              <a:rPr lang="cs-CZ" sz="2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(stochastickou) chybu (poruchu)</a:t>
            </a: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ctr">
              <a:buFontTx/>
              <a:buNone/>
            </a:pPr>
            <a:endParaRPr lang="cs-CZ" sz="22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buFontTx/>
              <a:buNone/>
            </a:pPr>
            <a:r>
              <a:rPr lang="cs-CZ" sz="2200" i="1" dirty="0" smtClean="0"/>
              <a:t>Y</a:t>
            </a:r>
            <a:r>
              <a:rPr lang="en-US" sz="2200" i="1" dirty="0" smtClean="0"/>
              <a:t> </a:t>
            </a:r>
            <a:r>
              <a:rPr lang="en-US" sz="2200" dirty="0" smtClean="0"/>
              <a:t> = </a:t>
            </a:r>
            <a:r>
              <a:rPr lang="en-US" sz="2200" i="1" dirty="0" smtClean="0"/>
              <a:t>B</a:t>
            </a:r>
            <a:r>
              <a:rPr lang="cs-CZ" sz="2200" baseline="-25000" dirty="0" smtClean="0"/>
              <a:t>0</a:t>
            </a:r>
            <a:r>
              <a:rPr lang="en-US" sz="2200" dirty="0" smtClean="0"/>
              <a:t> + </a:t>
            </a:r>
            <a:r>
              <a:rPr lang="en-US" sz="2200" i="1" dirty="0" smtClean="0"/>
              <a:t>B</a:t>
            </a:r>
            <a:r>
              <a:rPr lang="cs-CZ" sz="2200" baseline="-25000" dirty="0" smtClean="0"/>
              <a:t>1 </a:t>
            </a:r>
            <a:r>
              <a:rPr lang="en-US" sz="2200" i="1" dirty="0" smtClean="0"/>
              <a:t>X</a:t>
            </a:r>
            <a:r>
              <a:rPr lang="cs-CZ" sz="2200" baseline="-25000" dirty="0" smtClean="0"/>
              <a:t>1</a:t>
            </a:r>
            <a:r>
              <a:rPr lang="en-US" sz="2200" dirty="0" smtClean="0"/>
              <a:t> + </a:t>
            </a:r>
            <a:r>
              <a:rPr lang="en-US" sz="2200" i="1" dirty="0" smtClean="0"/>
              <a:t>B</a:t>
            </a:r>
            <a:r>
              <a:rPr lang="en-US" sz="2200" baseline="-25000" dirty="0" smtClean="0"/>
              <a:t>2 </a:t>
            </a:r>
            <a:r>
              <a:rPr lang="en-US" sz="2200" i="1" dirty="0" smtClean="0"/>
              <a:t>X</a:t>
            </a:r>
            <a:r>
              <a:rPr lang="cs-CZ" sz="2200" baseline="-25000" dirty="0" smtClean="0"/>
              <a:t>2</a:t>
            </a:r>
            <a:r>
              <a:rPr lang="cs-CZ" sz="2200" i="1" dirty="0" smtClean="0"/>
              <a:t> </a:t>
            </a:r>
            <a:r>
              <a:rPr lang="en-US" sz="2200" dirty="0" smtClean="0"/>
              <a:t>+ </a:t>
            </a:r>
            <a:r>
              <a:rPr lang="en-US" sz="2200" i="1" dirty="0" smtClean="0"/>
              <a:t>B</a:t>
            </a:r>
            <a:r>
              <a:rPr lang="en-US" sz="2200" baseline="-25000" dirty="0" smtClean="0"/>
              <a:t>3</a:t>
            </a:r>
            <a:r>
              <a:rPr lang="cs-CZ" sz="2200" baseline="-25000" dirty="0" smtClean="0"/>
              <a:t> </a:t>
            </a:r>
            <a:r>
              <a:rPr lang="en-US" sz="2200" i="1" dirty="0" smtClean="0"/>
              <a:t>X</a:t>
            </a:r>
            <a:r>
              <a:rPr lang="en-US" sz="2200" baseline="-25000" dirty="0" smtClean="0"/>
              <a:t>3</a:t>
            </a:r>
            <a:r>
              <a:rPr lang="en-US" sz="2200" dirty="0" smtClean="0"/>
              <a:t> + </a:t>
            </a:r>
            <a:r>
              <a:rPr lang="en-US" sz="2200" i="1" dirty="0" smtClean="0"/>
              <a:t>B</a:t>
            </a:r>
            <a:r>
              <a:rPr lang="en-US" sz="2200" baseline="-25000" dirty="0" smtClean="0"/>
              <a:t>4 </a:t>
            </a:r>
            <a:r>
              <a:rPr lang="en-US" sz="2200" i="1" dirty="0" smtClean="0"/>
              <a:t>X</a:t>
            </a:r>
            <a:r>
              <a:rPr lang="en-US" sz="2200" baseline="-25000" dirty="0" smtClean="0"/>
              <a:t>4 </a:t>
            </a:r>
            <a:r>
              <a:rPr lang="cs-CZ" sz="2200" i="1" dirty="0" smtClean="0"/>
              <a:t>+ u</a:t>
            </a:r>
            <a:endParaRPr lang="cs-CZ" sz="2200" i="1" dirty="0"/>
          </a:p>
        </p:txBody>
      </p:sp>
      <p:sp>
        <p:nvSpPr>
          <p:cNvPr id="16" name="Text Box 4"/>
          <p:cNvSpPr txBox="1">
            <a:spLocks noChangeArrowheads="1"/>
          </p:cNvSpPr>
          <p:nvPr/>
        </p:nvSpPr>
        <p:spPr bwMode="auto">
          <a:xfrm>
            <a:off x="3777076" y="3721717"/>
            <a:ext cx="3387212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Náhodná chyba</a:t>
            </a:r>
            <a:r>
              <a:rPr lang="cs-CZ" sz="2200" dirty="0"/>
              <a:t>: </a:t>
            </a:r>
            <a:r>
              <a:rPr lang="cs-CZ" sz="2200" i="1" dirty="0"/>
              <a:t>E</a:t>
            </a:r>
            <a:r>
              <a:rPr lang="cs-CZ" sz="2200" dirty="0"/>
              <a:t>(</a:t>
            </a:r>
            <a:r>
              <a:rPr lang="cs-CZ" sz="2200" i="1" dirty="0"/>
              <a:t>u</a:t>
            </a:r>
            <a:r>
              <a:rPr lang="cs-CZ" sz="2200" dirty="0"/>
              <a:t>) = 0</a:t>
            </a:r>
          </a:p>
        </p:txBody>
      </p:sp>
      <p:sp>
        <p:nvSpPr>
          <p:cNvPr id="17" name="Line 5"/>
          <p:cNvSpPr>
            <a:spLocks noChangeShapeType="1"/>
          </p:cNvSpPr>
          <p:nvPr/>
        </p:nvSpPr>
        <p:spPr bwMode="auto">
          <a:xfrm>
            <a:off x="5957259" y="3363838"/>
            <a:ext cx="326795" cy="43262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5613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Výběrová regresní funkce + stochastický model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251520" y="824110"/>
            <a:ext cx="6696744" cy="41148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None/>
            </a:pP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V praxi </a:t>
            </a:r>
            <a:r>
              <a:rPr lang="cs-CZ" sz="2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nejsou k dispozici</a:t>
            </a: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data z celé populace,</a:t>
            </a:r>
          </a:p>
          <a:p>
            <a:pPr>
              <a:buFontTx/>
              <a:buNone/>
            </a:pP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ale jen ze </a:t>
            </a:r>
            <a:r>
              <a:rPr lang="cs-CZ" sz="2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vzorku</a:t>
            </a: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 výběrová regresní funkce : </a:t>
            </a:r>
          </a:p>
          <a:p>
            <a:pPr>
              <a:buFontTx/>
              <a:buNone/>
            </a:pPr>
            <a:endParaRPr lang="cs-CZ" sz="2200" i="1" dirty="0" smtClean="0">
              <a:cs typeface="Times New Roman" pitchFamily="18" charset="0"/>
            </a:endParaRPr>
          </a:p>
          <a:p>
            <a:pPr lvl="1">
              <a:buFontTx/>
              <a:buNone/>
            </a:pPr>
            <a:r>
              <a:rPr lang="en-US" sz="2200" i="1" dirty="0" smtClean="0">
                <a:cs typeface="Times New Roman" pitchFamily="18" charset="0"/>
              </a:rPr>
              <a:t>Ŷ</a:t>
            </a:r>
            <a:r>
              <a:rPr lang="en-US" sz="2200" i="1" dirty="0" smtClean="0"/>
              <a:t> </a:t>
            </a:r>
            <a:r>
              <a:rPr lang="en-US" sz="2200" dirty="0" smtClean="0"/>
              <a:t> = </a:t>
            </a:r>
            <a:r>
              <a:rPr lang="cs-CZ" sz="2200" i="1" dirty="0" smtClean="0"/>
              <a:t>b</a:t>
            </a:r>
            <a:r>
              <a:rPr lang="cs-CZ" sz="2200" baseline="-25000" dirty="0" smtClean="0"/>
              <a:t>0</a:t>
            </a:r>
            <a:r>
              <a:rPr lang="en-US" sz="2200" dirty="0" smtClean="0"/>
              <a:t> + </a:t>
            </a:r>
            <a:r>
              <a:rPr lang="cs-CZ" sz="2200" i="1" dirty="0" smtClean="0"/>
              <a:t>b</a:t>
            </a:r>
            <a:r>
              <a:rPr lang="cs-CZ" sz="2200" baseline="-25000" dirty="0" smtClean="0"/>
              <a:t>1</a:t>
            </a:r>
            <a:r>
              <a:rPr lang="en-US" sz="2200" i="1" dirty="0" smtClean="0"/>
              <a:t>X</a:t>
            </a:r>
            <a:r>
              <a:rPr lang="cs-CZ" sz="2200" baseline="-25000" dirty="0" smtClean="0"/>
              <a:t>1</a:t>
            </a:r>
            <a:r>
              <a:rPr lang="cs-CZ" sz="2200" i="1" dirty="0" smtClean="0"/>
              <a:t> + b</a:t>
            </a:r>
            <a:r>
              <a:rPr lang="en-US" sz="2200" baseline="-25000" dirty="0" smtClean="0"/>
              <a:t>2</a:t>
            </a:r>
            <a:r>
              <a:rPr lang="en-US" sz="2200" i="1" dirty="0" smtClean="0"/>
              <a:t>X</a:t>
            </a:r>
            <a:r>
              <a:rPr lang="cs-CZ" sz="2200" baseline="-25000" dirty="0" smtClean="0"/>
              <a:t>2</a:t>
            </a:r>
            <a:r>
              <a:rPr lang="en-US" sz="2200" dirty="0" smtClean="0"/>
              <a:t>+…</a:t>
            </a:r>
            <a:r>
              <a:rPr lang="cs-CZ" sz="2200" i="1" dirty="0" smtClean="0"/>
              <a:t> </a:t>
            </a:r>
          </a:p>
          <a:p>
            <a:pPr lvl="1">
              <a:buFontTx/>
              <a:buNone/>
            </a:pPr>
            <a:endParaRPr lang="cs-CZ" sz="2200" i="1" dirty="0" smtClean="0">
              <a:cs typeface="Times New Roman" pitchFamily="18" charset="0"/>
            </a:endParaRPr>
          </a:p>
          <a:p>
            <a:pPr lvl="1">
              <a:buFontTx/>
              <a:buNone/>
            </a:pPr>
            <a:endParaRPr lang="cs-CZ" sz="2200" i="1" dirty="0">
              <a:cs typeface="Times New Roman" pitchFamily="18" charset="0"/>
            </a:endParaRPr>
          </a:p>
          <a:p>
            <a:pPr lvl="1">
              <a:buFontTx/>
              <a:buNone/>
            </a:pPr>
            <a:r>
              <a:rPr lang="cs-CZ" sz="2200" i="1" dirty="0" smtClean="0">
                <a:cs typeface="Times New Roman" pitchFamily="18" charset="0"/>
              </a:rPr>
              <a:t>Y</a:t>
            </a:r>
            <a:r>
              <a:rPr lang="en-US" sz="2200" i="1" dirty="0" smtClean="0"/>
              <a:t> </a:t>
            </a:r>
            <a:r>
              <a:rPr lang="en-US" sz="2200" dirty="0" smtClean="0"/>
              <a:t>= </a:t>
            </a:r>
            <a:r>
              <a:rPr lang="cs-CZ" sz="2200" i="1" dirty="0" smtClean="0"/>
              <a:t>b</a:t>
            </a:r>
            <a:r>
              <a:rPr lang="cs-CZ" sz="2200" baseline="-25000" dirty="0" smtClean="0"/>
              <a:t>0</a:t>
            </a:r>
            <a:r>
              <a:rPr lang="en-US" sz="2200" dirty="0" smtClean="0"/>
              <a:t> + </a:t>
            </a:r>
            <a:r>
              <a:rPr lang="cs-CZ" sz="2200" i="1" dirty="0" smtClean="0"/>
              <a:t>b</a:t>
            </a:r>
            <a:r>
              <a:rPr lang="cs-CZ" sz="2200" baseline="-25000" dirty="0" smtClean="0"/>
              <a:t>1</a:t>
            </a:r>
            <a:r>
              <a:rPr lang="en-US" sz="2200" i="1" dirty="0" smtClean="0"/>
              <a:t>X</a:t>
            </a:r>
            <a:r>
              <a:rPr lang="cs-CZ" sz="2200" baseline="-25000" dirty="0" smtClean="0"/>
              <a:t>1</a:t>
            </a:r>
            <a:r>
              <a:rPr lang="cs-CZ" sz="2200" i="1" dirty="0" smtClean="0"/>
              <a:t> + b</a:t>
            </a:r>
            <a:r>
              <a:rPr lang="en-US" sz="2200" dirty="0" smtClean="0"/>
              <a:t>2</a:t>
            </a:r>
            <a:r>
              <a:rPr lang="en-US" sz="2200" i="1" dirty="0" smtClean="0"/>
              <a:t>X</a:t>
            </a:r>
            <a:r>
              <a:rPr lang="cs-CZ" sz="2200" baseline="-25000" dirty="0" smtClean="0"/>
              <a:t>2</a:t>
            </a:r>
            <a:r>
              <a:rPr lang="cs-CZ" sz="2200" i="1" dirty="0" smtClean="0"/>
              <a:t> +</a:t>
            </a:r>
            <a:r>
              <a:rPr lang="en-US" sz="2200" i="1" dirty="0" smtClean="0"/>
              <a:t>…+</a:t>
            </a:r>
            <a:r>
              <a:rPr lang="cs-CZ" sz="2200" i="1" dirty="0" smtClean="0"/>
              <a:t> e</a:t>
            </a:r>
            <a:endParaRPr lang="cs-CZ" sz="2200" i="1" baseline="-25000" dirty="0"/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611560" y="2571750"/>
            <a:ext cx="2880816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200" dirty="0">
                <a:cs typeface="Arial" panose="020B0604020202020204" pitchFamily="34" charset="0"/>
              </a:rPr>
              <a:t>Odhad</a:t>
            </a:r>
            <a:r>
              <a:rPr lang="cs-CZ" sz="2200" dirty="0"/>
              <a:t> </a:t>
            </a:r>
            <a:r>
              <a:rPr lang="cs-CZ" sz="2200" i="1" dirty="0"/>
              <a:t>E</a:t>
            </a:r>
            <a:r>
              <a:rPr lang="cs-CZ" sz="2200" dirty="0"/>
              <a:t>(</a:t>
            </a:r>
            <a:r>
              <a:rPr lang="cs-CZ" sz="2200" i="1" dirty="0"/>
              <a:t>Y</a:t>
            </a:r>
            <a:r>
              <a:rPr lang="en-US" sz="2200" dirty="0"/>
              <a:t>|</a:t>
            </a:r>
            <a:r>
              <a:rPr lang="cs-CZ" sz="2200" i="1" dirty="0" smtClean="0"/>
              <a:t>X</a:t>
            </a:r>
            <a:r>
              <a:rPr lang="cs-CZ" sz="2200" baseline="-25000" dirty="0" smtClean="0"/>
              <a:t>1</a:t>
            </a:r>
            <a:r>
              <a:rPr lang="cs-CZ" sz="2200" dirty="0" smtClean="0"/>
              <a:t>,</a:t>
            </a:r>
            <a:r>
              <a:rPr lang="cs-CZ" sz="2200" i="1" dirty="0" smtClean="0"/>
              <a:t>X</a:t>
            </a:r>
            <a:r>
              <a:rPr lang="cs-CZ" sz="2200" baseline="-25000" dirty="0" smtClean="0"/>
              <a:t>2</a:t>
            </a:r>
            <a:r>
              <a:rPr lang="en-US" sz="2200" dirty="0" smtClean="0"/>
              <a:t>,…</a:t>
            </a:r>
            <a:r>
              <a:rPr lang="cs-CZ" sz="2200" dirty="0" smtClean="0"/>
              <a:t>)</a:t>
            </a:r>
            <a:endParaRPr lang="cs-CZ" sz="2200" dirty="0"/>
          </a:p>
        </p:txBody>
      </p:sp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2516936" y="3795886"/>
            <a:ext cx="3600400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200" dirty="0">
                <a:cs typeface="Arial" panose="020B0604020202020204" pitchFamily="34" charset="0"/>
              </a:rPr>
              <a:t>Odhad chyby</a:t>
            </a:r>
            <a:r>
              <a:rPr lang="cs-CZ" sz="2200" i="1" dirty="0">
                <a:cs typeface="Arial" panose="020B0604020202020204" pitchFamily="34" charset="0"/>
              </a:rPr>
              <a:t> - reziduum</a:t>
            </a:r>
            <a:endParaRPr lang="cs-CZ" sz="2200" dirty="0">
              <a:cs typeface="Arial" panose="020B0604020202020204" pitchFamily="34" charset="0"/>
            </a:endParaRPr>
          </a:p>
        </p:txBody>
      </p:sp>
      <p:sp>
        <p:nvSpPr>
          <p:cNvPr id="11" name="Line 6"/>
          <p:cNvSpPr>
            <a:spLocks noChangeShapeType="1"/>
          </p:cNvSpPr>
          <p:nvPr/>
        </p:nvSpPr>
        <p:spPr bwMode="auto">
          <a:xfrm>
            <a:off x="899592" y="2378271"/>
            <a:ext cx="504056" cy="19347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" name="Line 6"/>
          <p:cNvSpPr>
            <a:spLocks noChangeShapeType="1"/>
          </p:cNvSpPr>
          <p:nvPr/>
        </p:nvSpPr>
        <p:spPr bwMode="auto">
          <a:xfrm>
            <a:off x="4017980" y="3579863"/>
            <a:ext cx="172380" cy="36004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2317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769917"/>
            <a:ext cx="7416824" cy="3818057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endParaRPr lang="cs-CZ" sz="2000" b="1" dirty="0">
              <a:solidFill>
                <a:srgbClr val="333399"/>
              </a:solidFill>
              <a:latin typeface="Times New Roman" pitchFamily="18" charset="0"/>
            </a:endParaRPr>
          </a:p>
          <a:p>
            <a:pPr marL="0" indent="0">
              <a:buNone/>
            </a:pPr>
            <a:endParaRPr lang="cs-CZ" sz="2000" b="1" dirty="0" smtClean="0">
              <a:solidFill>
                <a:srgbClr val="333399"/>
              </a:solidFill>
              <a:latin typeface="Times New Roman" pitchFamily="18" charset="0"/>
            </a:endParaRPr>
          </a:p>
          <a:p>
            <a:pPr marL="0" indent="0">
              <a:buNone/>
            </a:pPr>
            <a:endParaRPr lang="cs-CZ" sz="2000" b="1" dirty="0">
              <a:solidFill>
                <a:srgbClr val="333399"/>
              </a:solidFill>
              <a:latin typeface="Times New Roman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 smtClean="0">
                <a:latin typeface="Arial" charset="0"/>
                <a:cs typeface="Arial" charset="0"/>
              </a:rPr>
              <a:t>Výběrová regresní funkce – otázky?</a:t>
            </a:r>
            <a:endParaRPr lang="cs-CZ" b="1" dirty="0">
              <a:solidFill>
                <a:srgbClr val="307871"/>
              </a:solidFill>
              <a:latin typeface="Arial" charset="0"/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sp>
        <p:nvSpPr>
          <p:cNvPr id="4" name="Obdélník 3"/>
          <p:cNvSpPr/>
          <p:nvPr/>
        </p:nvSpPr>
        <p:spPr>
          <a:xfrm>
            <a:off x="234444" y="3603657"/>
            <a:ext cx="864096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endParaRPr lang="cs-CZ" sz="2000" dirty="0"/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412667" y="769917"/>
            <a:ext cx="7772400" cy="41148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Jak získat odhady regresních koeficientů</a:t>
            </a:r>
            <a:r>
              <a:rPr lang="cs-CZ" sz="2200" dirty="0" smtClean="0"/>
              <a:t>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cs-CZ" sz="2200" i="1" dirty="0"/>
              <a:t> </a:t>
            </a:r>
            <a:r>
              <a:rPr lang="cs-CZ" sz="2200" i="1" dirty="0" smtClean="0"/>
              <a:t>        B</a:t>
            </a:r>
            <a:r>
              <a:rPr lang="cs-CZ" sz="2200" baseline="-25000" dirty="0" smtClean="0"/>
              <a:t>0</a:t>
            </a:r>
            <a:r>
              <a:rPr lang="cs-CZ" sz="2200" dirty="0" smtClean="0"/>
              <a:t>, </a:t>
            </a:r>
            <a:r>
              <a:rPr lang="cs-CZ" sz="2200" i="1" dirty="0" smtClean="0"/>
              <a:t>B</a:t>
            </a:r>
            <a:r>
              <a:rPr lang="cs-CZ" sz="2200" baseline="-25000" dirty="0" smtClean="0"/>
              <a:t>1</a:t>
            </a:r>
            <a:r>
              <a:rPr lang="cs-CZ" sz="2200" dirty="0" smtClean="0"/>
              <a:t> a </a:t>
            </a:r>
            <a:r>
              <a:rPr lang="cs-CZ" sz="2200" i="1" dirty="0" smtClean="0"/>
              <a:t>B</a:t>
            </a:r>
            <a:r>
              <a:rPr lang="cs-CZ" sz="2200" baseline="-25000" dirty="0" smtClean="0"/>
              <a:t>2</a:t>
            </a:r>
            <a:r>
              <a:rPr lang="cs-CZ" sz="2200" dirty="0" smtClean="0"/>
              <a:t>,…,  </a:t>
            </a: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tj</a:t>
            </a:r>
            <a:r>
              <a:rPr lang="cs-CZ" sz="2200" dirty="0" smtClean="0"/>
              <a:t>. </a:t>
            </a:r>
            <a:r>
              <a:rPr lang="cs-CZ" sz="2200" i="1" dirty="0" smtClean="0"/>
              <a:t>b</a:t>
            </a:r>
            <a:r>
              <a:rPr lang="cs-CZ" sz="2200" baseline="-25000" dirty="0" smtClean="0"/>
              <a:t>0</a:t>
            </a:r>
            <a:r>
              <a:rPr lang="cs-CZ" sz="2200" dirty="0" smtClean="0"/>
              <a:t>, </a:t>
            </a:r>
            <a:r>
              <a:rPr lang="cs-CZ" sz="2200" i="1" dirty="0" smtClean="0"/>
              <a:t>b</a:t>
            </a:r>
            <a:r>
              <a:rPr lang="cs-CZ" sz="2200" baseline="-25000" dirty="0" smtClean="0"/>
              <a:t>1</a:t>
            </a:r>
            <a:r>
              <a:rPr lang="cs-CZ" sz="2200" dirty="0" smtClean="0"/>
              <a:t> a </a:t>
            </a:r>
            <a:r>
              <a:rPr lang="cs-CZ" sz="2200" i="1" dirty="0" smtClean="0"/>
              <a:t>b</a:t>
            </a:r>
            <a:r>
              <a:rPr lang="cs-CZ" sz="2200" baseline="-25000" dirty="0" smtClean="0"/>
              <a:t>2</a:t>
            </a:r>
            <a:r>
              <a:rPr lang="cs-CZ" sz="2200" dirty="0" smtClean="0"/>
              <a:t>,… ? </a:t>
            </a:r>
          </a:p>
          <a:p>
            <a:pPr marL="0" indent="0">
              <a:lnSpc>
                <a:spcPct val="80000"/>
              </a:lnSpc>
              <a:buNone/>
            </a:pPr>
            <a:endParaRPr lang="cs-CZ" sz="2200" dirty="0" smtClean="0"/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cs-CZ" sz="2200" dirty="0" smtClean="0"/>
              <a:t>	</a:t>
            </a:r>
            <a:r>
              <a:rPr lang="cs-CZ" sz="2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Odpověď</a:t>
            </a: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: Známá </a:t>
            </a:r>
            <a:r>
              <a:rPr lang="cs-CZ" sz="2200" b="1" dirty="0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metoda nejmenších čtverců</a:t>
            </a: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(MNČ)</a:t>
            </a:r>
          </a:p>
          <a:p>
            <a:pPr marL="609600" indent="-609600">
              <a:lnSpc>
                <a:spcPct val="80000"/>
              </a:lnSpc>
              <a:buFontTx/>
              <a:buAutoNum type="arabicPeriod" startAt="2"/>
            </a:pPr>
            <a:endParaRPr lang="cs-CZ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09600" indent="-609600">
              <a:lnSpc>
                <a:spcPct val="80000"/>
              </a:lnSpc>
              <a:buFontTx/>
              <a:buAutoNum type="arabicPeriod" startAt="2"/>
            </a:pP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Jak dobré (přesné) odhady to jsou?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endParaRPr lang="cs-CZ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cs-CZ" sz="2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Odpověď</a:t>
            </a: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: Testy hypotéz za standardních předpokladů (5 předpokladů standardního modelu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viz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d</a:t>
            </a: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á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le</a:t>
            </a: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). 	 </a:t>
            </a:r>
            <a:endParaRPr lang="cs-CZ" sz="2200" i="1" dirty="0" smtClean="0">
              <a:cs typeface="Times New Roman" pitchFamily="18" charset="0"/>
            </a:endParaRP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cs-CZ" sz="2200" i="1" dirty="0" smtClean="0">
                <a:cs typeface="Times New Roman" pitchFamily="18" charset="0"/>
              </a:rPr>
              <a:t>			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cs-CZ" sz="2200" i="1" dirty="0">
                <a:cs typeface="Times New Roman" pitchFamily="18" charset="0"/>
              </a:rPr>
              <a:t> </a:t>
            </a:r>
            <a:r>
              <a:rPr lang="cs-CZ" sz="2200" i="1" dirty="0" smtClean="0">
                <a:cs typeface="Times New Roman" pitchFamily="18" charset="0"/>
              </a:rPr>
              <a:t>                           Y</a:t>
            </a:r>
            <a:r>
              <a:rPr lang="en-US" sz="2200" i="1" dirty="0" smtClean="0"/>
              <a:t> </a:t>
            </a:r>
            <a:r>
              <a:rPr lang="en-US" sz="2200" dirty="0" smtClean="0"/>
              <a:t> = </a:t>
            </a:r>
            <a:r>
              <a:rPr lang="cs-CZ" sz="2200" i="1" dirty="0" smtClean="0"/>
              <a:t>b</a:t>
            </a:r>
            <a:r>
              <a:rPr lang="cs-CZ" sz="2200" baseline="-25000" dirty="0" smtClean="0"/>
              <a:t>0</a:t>
            </a:r>
            <a:r>
              <a:rPr lang="en-US" sz="2200" dirty="0" smtClean="0"/>
              <a:t> + </a:t>
            </a:r>
            <a:r>
              <a:rPr lang="cs-CZ" sz="2200" i="1" dirty="0" smtClean="0"/>
              <a:t>b</a:t>
            </a:r>
            <a:r>
              <a:rPr lang="cs-CZ" sz="2200" baseline="-25000" dirty="0" smtClean="0"/>
              <a:t>1</a:t>
            </a:r>
            <a:r>
              <a:rPr lang="en-US" sz="2200" i="1" dirty="0" smtClean="0"/>
              <a:t>X</a:t>
            </a:r>
            <a:r>
              <a:rPr lang="cs-CZ" sz="2200" baseline="-25000" dirty="0" smtClean="0"/>
              <a:t>1</a:t>
            </a:r>
            <a:r>
              <a:rPr lang="cs-CZ" sz="2200" i="1" dirty="0" smtClean="0"/>
              <a:t> + b</a:t>
            </a:r>
            <a:r>
              <a:rPr lang="en-US" sz="2200" baseline="-25000" dirty="0" smtClean="0"/>
              <a:t>2</a:t>
            </a:r>
            <a:r>
              <a:rPr lang="en-US" sz="2200" i="1" dirty="0" smtClean="0"/>
              <a:t>X</a:t>
            </a:r>
            <a:r>
              <a:rPr lang="cs-CZ" sz="2200" baseline="-25000" dirty="0" smtClean="0"/>
              <a:t>2</a:t>
            </a:r>
            <a:r>
              <a:rPr lang="cs-CZ" sz="2200" i="1" dirty="0" smtClean="0"/>
              <a:t> + e</a:t>
            </a:r>
            <a:endParaRPr lang="cs-CZ" sz="2200" i="1" dirty="0"/>
          </a:p>
        </p:txBody>
      </p:sp>
    </p:spTree>
    <p:extLst>
      <p:ext uri="{BB962C8B-B14F-4D97-AF65-F5344CB8AC3E}">
        <p14:creationId xmlns:p14="http://schemas.microsoft.com/office/powerpoint/2010/main" val="1825880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b="1" dirty="0" smtClean="0">
                <a:solidFill>
                  <a:srgbClr val="307871"/>
                </a:solidFill>
                <a:latin typeface="Arial" charset="0"/>
              </a:rPr>
              <a:t>Koeficient determinace</a:t>
            </a:r>
            <a:endParaRPr lang="cs-CZ" dirty="0">
              <a:solidFill>
                <a:srgbClr val="307871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sp>
        <p:nvSpPr>
          <p:cNvPr id="19" name="Rectangle 3"/>
          <p:cNvSpPr txBox="1">
            <a:spLocks noChangeArrowheads="1"/>
          </p:cNvSpPr>
          <p:nvPr/>
        </p:nvSpPr>
        <p:spPr>
          <a:xfrm>
            <a:off x="323528" y="824110"/>
            <a:ext cx="7761288" cy="3763864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Teoretický součet čtverců:</a:t>
            </a:r>
          </a:p>
          <a:p>
            <a:pPr>
              <a:buFontTx/>
              <a:buNone/>
            </a:pPr>
            <a:r>
              <a:rPr lang="cs-CZ" sz="2000" dirty="0" smtClean="0"/>
              <a:t>	 - 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teoretické hodnoty („na </a:t>
            </a:r>
            <a:r>
              <a:rPr lang="cs-CZ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regr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cs-CZ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nadrovině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“)</a:t>
            </a:r>
          </a:p>
          <a:p>
            <a:pPr>
              <a:buFontTx/>
              <a:buNone/>
            </a:pPr>
            <a:r>
              <a:rPr lang="cs-CZ" sz="2000" dirty="0" smtClean="0"/>
              <a:t>  </a:t>
            </a:r>
            <a:r>
              <a:rPr lang="cs-CZ" sz="2000" i="1" dirty="0" err="1" smtClean="0"/>
              <a:t>Y</a:t>
            </a:r>
            <a:r>
              <a:rPr lang="cs-CZ" sz="2000" baseline="-25000" dirty="0" err="1" smtClean="0"/>
              <a:t>i</a:t>
            </a:r>
            <a:r>
              <a:rPr lang="cs-CZ" sz="2000" dirty="0" smtClean="0"/>
              <a:t> – 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hodnoty z dat</a:t>
            </a:r>
          </a:p>
          <a:p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Reziduální součet čtverců:</a:t>
            </a:r>
          </a:p>
          <a:p>
            <a:endParaRPr lang="cs-CZ" sz="2000" dirty="0" smtClean="0"/>
          </a:p>
          <a:p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Celkový součet čtverců:</a:t>
            </a:r>
          </a:p>
          <a:p>
            <a:endParaRPr lang="cs-CZ" sz="2000" dirty="0" smtClean="0"/>
          </a:p>
          <a:p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Platí vztah:</a:t>
            </a:r>
            <a:r>
              <a:rPr lang="cs-CZ" sz="2000" dirty="0" smtClean="0"/>
              <a:t>        </a:t>
            </a:r>
            <a:r>
              <a:rPr lang="cs-CZ" sz="2000" i="1" dirty="0" err="1" smtClean="0">
                <a:cs typeface="Times New Roman" pitchFamily="18" charset="0"/>
              </a:rPr>
              <a:t>S</a:t>
            </a:r>
            <a:r>
              <a:rPr lang="cs-CZ" sz="2000" i="1" baseline="-30000" dirty="0" err="1" smtClean="0">
                <a:cs typeface="Times New Roman" pitchFamily="18" charset="0"/>
              </a:rPr>
              <a:t>y</a:t>
            </a:r>
            <a:r>
              <a:rPr lang="cs-CZ" sz="2000" i="1" baseline="-30000" dirty="0" smtClean="0">
                <a:cs typeface="Times New Roman" pitchFamily="18" charset="0"/>
              </a:rPr>
              <a:t> </a:t>
            </a:r>
            <a:r>
              <a:rPr lang="cs-CZ" sz="2000" i="1" dirty="0" smtClean="0">
                <a:cs typeface="Times New Roman" pitchFamily="18" charset="0"/>
              </a:rPr>
              <a:t>=  S</a:t>
            </a:r>
            <a:r>
              <a:rPr lang="cs-CZ" sz="2000" i="1" baseline="-30000" dirty="0" smtClean="0">
                <a:cs typeface="Times New Roman" pitchFamily="18" charset="0"/>
              </a:rPr>
              <a:t>T</a:t>
            </a:r>
            <a:r>
              <a:rPr lang="cs-CZ" sz="2000" i="1" dirty="0" smtClean="0">
                <a:cs typeface="Times New Roman" pitchFamily="18" charset="0"/>
              </a:rPr>
              <a:t> + S</a:t>
            </a:r>
            <a:r>
              <a:rPr lang="cs-CZ" sz="2000" i="1" baseline="-30000" dirty="0" smtClean="0">
                <a:cs typeface="Times New Roman" pitchFamily="18" charset="0"/>
              </a:rPr>
              <a:t>R</a:t>
            </a:r>
            <a:r>
              <a:rPr lang="cs-CZ" sz="2000" baseline="-30000" dirty="0" smtClean="0">
                <a:cs typeface="Times New Roman" pitchFamily="18" charset="0"/>
              </a:rPr>
              <a:t> </a:t>
            </a:r>
            <a:endParaRPr lang="cs-CZ" sz="2000" dirty="0" smtClean="0"/>
          </a:p>
          <a:p>
            <a:r>
              <a:rPr 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Koeficient determinace 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- míra variability:</a:t>
            </a:r>
          </a:p>
          <a:p>
            <a:r>
              <a:rPr lang="cs-CZ" sz="2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Pozor!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000" i="1" dirty="0" smtClean="0">
                <a:latin typeface="+mj-lt"/>
                <a:cs typeface="Arial" panose="020B0604020202020204" pitchFamily="34" charset="0"/>
              </a:rPr>
              <a:t>R</a:t>
            </a:r>
            <a:r>
              <a:rPr lang="cs-CZ" sz="2000" baseline="30000" dirty="0" smtClean="0">
                <a:latin typeface="+mj-lt"/>
                <a:cs typeface="Arial" panose="020B0604020202020204" pitchFamily="34" charset="0"/>
              </a:rPr>
              <a:t>2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má platnost pro libovolný typ regresní funkce!</a:t>
            </a:r>
          </a:p>
          <a:p>
            <a:pPr>
              <a:buFontTx/>
              <a:buNone/>
            </a:pPr>
            <a:endParaRPr lang="cs-CZ" sz="2400" dirty="0"/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77866381"/>
              </p:ext>
            </p:extLst>
          </p:nvPr>
        </p:nvGraphicFramePr>
        <p:xfrm>
          <a:off x="5580112" y="824110"/>
          <a:ext cx="1526504" cy="7200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948" name="Rovnice" r:id="rId5" imgW="787400" imgH="431800" progId="Equation.3">
                  <p:embed/>
                </p:oleObj>
              </mc:Choice>
              <mc:Fallback>
                <p:oleObj name="Rovnice" r:id="rId5" imgW="787400" imgH="4318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80112" y="824110"/>
                        <a:ext cx="1526504" cy="72008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k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77720726"/>
              </p:ext>
            </p:extLst>
          </p:nvPr>
        </p:nvGraphicFramePr>
        <p:xfrm>
          <a:off x="3923928" y="1707654"/>
          <a:ext cx="1548895" cy="792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949" name="Rovnice" r:id="rId7" imgW="812447" imgH="431613" progId="Equation.3">
                  <p:embed/>
                </p:oleObj>
              </mc:Choice>
              <mc:Fallback>
                <p:oleObj name="Rovnice" r:id="rId7" imgW="812447" imgH="431613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23928" y="1707654"/>
                        <a:ext cx="1548895" cy="792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k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8855561"/>
              </p:ext>
            </p:extLst>
          </p:nvPr>
        </p:nvGraphicFramePr>
        <p:xfrm>
          <a:off x="3707904" y="2427734"/>
          <a:ext cx="1728192" cy="792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950" name="Rovnice" r:id="rId9" imgW="787400" imgH="431800" progId="Equation.3">
                  <p:embed/>
                </p:oleObj>
              </mc:Choice>
              <mc:Fallback>
                <p:oleObj name="Rovnice" r:id="rId9" imgW="787400" imgH="4318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07904" y="2427734"/>
                        <a:ext cx="1728192" cy="792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k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12195194"/>
              </p:ext>
            </p:extLst>
          </p:nvPr>
        </p:nvGraphicFramePr>
        <p:xfrm>
          <a:off x="5652120" y="3507854"/>
          <a:ext cx="1906540" cy="6480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951" name="Rovnice" r:id="rId11" imgW="1079032" imgH="444307" progId="Equation.3">
                  <p:embed/>
                </p:oleObj>
              </mc:Choice>
              <mc:Fallback>
                <p:oleObj name="Rovnice" r:id="rId11" imgW="1079032" imgH="444307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52120" y="3507854"/>
                        <a:ext cx="1906540" cy="648072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26216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13844" y="843558"/>
            <a:ext cx="7416824" cy="3744416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lnSpc>
                <a:spcPct val="90000"/>
              </a:lnSpc>
              <a:buNone/>
            </a:pPr>
            <a:r>
              <a:rPr lang="cs-CZ" sz="1800" dirty="0"/>
              <a:t> </a:t>
            </a:r>
            <a:endParaRPr lang="cs-CZ" sz="2200" dirty="0"/>
          </a:p>
          <a:p>
            <a:pPr>
              <a:lnSpc>
                <a:spcPct val="90000"/>
              </a:lnSpc>
              <a:buNone/>
            </a:pPr>
            <a:endParaRPr lang="cs-CZ" sz="2200" dirty="0"/>
          </a:p>
          <a:p>
            <a:pPr>
              <a:lnSpc>
                <a:spcPct val="90000"/>
              </a:lnSpc>
              <a:buNone/>
            </a:pPr>
            <a:endParaRPr lang="cs-CZ" sz="2200" dirty="0"/>
          </a:p>
          <a:p>
            <a:pPr marL="0" indent="0">
              <a:buNone/>
            </a:pPr>
            <a:endParaRPr lang="cs-CZ" sz="2400" b="1" dirty="0">
              <a:solidFill>
                <a:srgbClr val="333399"/>
              </a:solidFill>
              <a:latin typeface="Times New Roman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b="1" dirty="0" smtClean="0">
                <a:solidFill>
                  <a:srgbClr val="3078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Příklad 1 – řešení v Excelu</a:t>
            </a:r>
            <a:endParaRPr lang="cs-CZ" dirty="0">
              <a:solidFill>
                <a:srgbClr val="307871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sp>
        <p:nvSpPr>
          <p:cNvPr id="28" name="Line 5"/>
          <p:cNvSpPr>
            <a:spLocks noChangeShapeType="1"/>
          </p:cNvSpPr>
          <p:nvPr/>
        </p:nvSpPr>
        <p:spPr bwMode="auto">
          <a:xfrm>
            <a:off x="1476375" y="5157788"/>
            <a:ext cx="64817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pic>
        <p:nvPicPr>
          <p:cNvPr id="32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923" y="843558"/>
            <a:ext cx="8243517" cy="2520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3" name="obrázek 350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615" y="3507854"/>
            <a:ext cx="8387533" cy="957578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91201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b="1" dirty="0" smtClean="0">
                <a:latin typeface="Arial" charset="0"/>
              </a:rPr>
              <a:t>Příklad 1 – řešení – interpretace výsledků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17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sp>
        <p:nvSpPr>
          <p:cNvPr id="4" name="Obdélník 3"/>
          <p:cNvSpPr/>
          <p:nvPr/>
        </p:nvSpPr>
        <p:spPr>
          <a:xfrm>
            <a:off x="539551" y="2934691"/>
            <a:ext cx="4572000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cs-CZ" sz="2000" dirty="0"/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>
          <a:xfrm>
            <a:off x="251520" y="771551"/>
            <a:ext cx="7994650" cy="3456384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  <a:buFontTx/>
              <a:buNone/>
            </a:pPr>
            <a:r>
              <a:rPr lang="cs-CZ" sz="1800" dirty="0" smtClean="0"/>
              <a:t>Kritérium: 	</a:t>
            </a:r>
            <a:r>
              <a:rPr lang="cs-CZ" sz="2000" i="1" dirty="0" smtClean="0"/>
              <a:t>Y</a:t>
            </a:r>
            <a:r>
              <a:rPr lang="cs-CZ" sz="1800" dirty="0" smtClean="0"/>
              <a:t> - tržby z prodeje (v </a:t>
            </a:r>
            <a:r>
              <a:rPr lang="cs-CZ" sz="1800" dirty="0" err="1" smtClean="0"/>
              <a:t>tis.Kč</a:t>
            </a:r>
            <a:r>
              <a:rPr lang="cs-CZ" sz="1800" dirty="0" smtClean="0"/>
              <a:t>/rok)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sz="1800" dirty="0" smtClean="0"/>
              <a:t>Prediktory:</a:t>
            </a:r>
            <a:r>
              <a:rPr lang="cs-CZ" sz="1800" i="1" dirty="0" smtClean="0"/>
              <a:t>	</a:t>
            </a:r>
            <a:r>
              <a:rPr lang="cs-CZ" sz="2000" i="1" dirty="0" smtClean="0"/>
              <a:t>X</a:t>
            </a:r>
            <a:r>
              <a:rPr lang="cs-CZ" sz="2000" baseline="-25000" dirty="0" smtClean="0"/>
              <a:t>1</a:t>
            </a:r>
            <a:r>
              <a:rPr lang="cs-CZ" sz="1800" dirty="0" smtClean="0"/>
              <a:t> - poč. kolemjdoucích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sz="1800" i="1" dirty="0" smtClean="0"/>
              <a:t>			</a:t>
            </a:r>
            <a:r>
              <a:rPr lang="cs-CZ" sz="2000" i="1" dirty="0" smtClean="0"/>
              <a:t>X</a:t>
            </a:r>
            <a:r>
              <a:rPr lang="cs-CZ" sz="2000" baseline="-25000" dirty="0" smtClean="0"/>
              <a:t>2</a:t>
            </a:r>
            <a:r>
              <a:rPr lang="cs-CZ" sz="1800" dirty="0" smtClean="0"/>
              <a:t> - velikost prodejny v m</a:t>
            </a:r>
            <a:r>
              <a:rPr lang="cs-CZ" sz="1800" baseline="30000" dirty="0" smtClean="0"/>
              <a:t>2</a:t>
            </a:r>
            <a:endParaRPr lang="cs-CZ" sz="1800" dirty="0" smtClean="0"/>
          </a:p>
          <a:p>
            <a:pPr>
              <a:lnSpc>
                <a:spcPct val="90000"/>
              </a:lnSpc>
              <a:buFontTx/>
              <a:buNone/>
            </a:pPr>
            <a:r>
              <a:rPr lang="cs-CZ" sz="1800" i="1" dirty="0" smtClean="0"/>
              <a:t>			</a:t>
            </a:r>
            <a:r>
              <a:rPr lang="cs-CZ" sz="2000" i="1" dirty="0" smtClean="0"/>
              <a:t>X</a:t>
            </a:r>
            <a:r>
              <a:rPr lang="cs-CZ" sz="2000" baseline="-25000" dirty="0" smtClean="0"/>
              <a:t>3</a:t>
            </a:r>
            <a:r>
              <a:rPr lang="cs-CZ" sz="1800" dirty="0" smtClean="0"/>
              <a:t> - průměrný plat prodavačů v </a:t>
            </a:r>
            <a:r>
              <a:rPr lang="cs-CZ" sz="1800" dirty="0" err="1" smtClean="0"/>
              <a:t>tis.Kč</a:t>
            </a:r>
            <a:r>
              <a:rPr lang="cs-CZ" sz="1800" dirty="0" smtClean="0"/>
              <a:t>/</a:t>
            </a:r>
            <a:r>
              <a:rPr lang="cs-CZ" sz="1800" dirty="0" err="1" smtClean="0"/>
              <a:t>měs</a:t>
            </a:r>
            <a:r>
              <a:rPr lang="cs-CZ" sz="1800" dirty="0" smtClean="0"/>
              <a:t>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sz="1800" i="1" dirty="0" smtClean="0"/>
              <a:t>			</a:t>
            </a:r>
            <a:r>
              <a:rPr lang="cs-CZ" sz="2000" i="1" dirty="0" smtClean="0"/>
              <a:t>X</a:t>
            </a:r>
            <a:r>
              <a:rPr lang="cs-CZ" sz="2000" baseline="-25000" dirty="0" smtClean="0"/>
              <a:t>4</a:t>
            </a:r>
            <a:r>
              <a:rPr lang="cs-CZ" sz="1800" dirty="0" smtClean="0"/>
              <a:t> - přítomnost konkurence (binární)</a:t>
            </a:r>
          </a:p>
          <a:p>
            <a:pPr>
              <a:lnSpc>
                <a:spcPct val="90000"/>
              </a:lnSpc>
              <a:buFontTx/>
              <a:buNone/>
            </a:pPr>
            <a:endParaRPr lang="cs-CZ" sz="1800" dirty="0"/>
          </a:p>
          <a:p>
            <a:pPr>
              <a:lnSpc>
                <a:spcPct val="90000"/>
              </a:lnSpc>
              <a:buFontTx/>
              <a:buNone/>
            </a:pPr>
            <a:r>
              <a:rPr lang="cs-CZ" sz="1800" dirty="0" smtClean="0"/>
              <a:t>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sz="1800" dirty="0" smtClean="0"/>
              <a:t>Regresní rovnice:  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sz="1800" dirty="0" smtClean="0"/>
              <a:t> 	</a:t>
            </a:r>
            <a:endParaRPr lang="cs-CZ" sz="1800" i="1" dirty="0" smtClean="0"/>
          </a:p>
          <a:p>
            <a:pPr marL="0" indent="0">
              <a:lnSpc>
                <a:spcPct val="90000"/>
              </a:lnSpc>
              <a:buNone/>
            </a:pPr>
            <a:endParaRPr lang="cs-CZ" dirty="0"/>
          </a:p>
        </p:txBody>
      </p:sp>
      <p:graphicFrame>
        <p:nvGraphicFramePr>
          <p:cNvPr id="9" name="Objek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5586967"/>
              </p:ext>
            </p:extLst>
          </p:nvPr>
        </p:nvGraphicFramePr>
        <p:xfrm>
          <a:off x="2051720" y="2959926"/>
          <a:ext cx="5904656" cy="4759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43" name="Rovnice" r:id="rId5" imgW="3060700" imgH="228600" progId="Equation.3">
                  <p:embed/>
                </p:oleObj>
              </mc:Choice>
              <mc:Fallback>
                <p:oleObj name="Rovnice" r:id="rId5" imgW="3060700" imgH="2286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1720" y="2959926"/>
                        <a:ext cx="5904656" cy="4759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4" name="Group 5"/>
          <p:cNvGrpSpPr>
            <a:grpSpLocks/>
          </p:cNvGrpSpPr>
          <p:nvPr/>
        </p:nvGrpSpPr>
        <p:grpSpPr bwMode="auto">
          <a:xfrm>
            <a:off x="7092280" y="2934691"/>
            <a:ext cx="762000" cy="609600"/>
            <a:chOff x="5040" y="1680"/>
            <a:chExt cx="480" cy="384"/>
          </a:xfrm>
        </p:grpSpPr>
        <p:sp>
          <p:nvSpPr>
            <p:cNvPr id="15" name="Line 6"/>
            <p:cNvSpPr>
              <a:spLocks noChangeShapeType="1"/>
            </p:cNvSpPr>
            <p:nvPr/>
          </p:nvSpPr>
          <p:spPr bwMode="auto">
            <a:xfrm>
              <a:off x="5040" y="1680"/>
              <a:ext cx="48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6" name="Line 7"/>
            <p:cNvSpPr>
              <a:spLocks noChangeShapeType="1"/>
            </p:cNvSpPr>
            <p:nvPr/>
          </p:nvSpPr>
          <p:spPr bwMode="auto">
            <a:xfrm flipH="1">
              <a:off x="5040" y="1680"/>
              <a:ext cx="432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</p:grpSp>
    </p:spTree>
    <p:extLst>
      <p:ext uri="{BB962C8B-B14F-4D97-AF65-F5344CB8AC3E}">
        <p14:creationId xmlns:p14="http://schemas.microsoft.com/office/powerpoint/2010/main" val="1577328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b="1" dirty="0" smtClean="0">
                <a:latin typeface="Arial" charset="0"/>
              </a:rPr>
              <a:t>Příklad 1 – řešení – interpretace výsledků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sp>
        <p:nvSpPr>
          <p:cNvPr id="4" name="Obdélník 3"/>
          <p:cNvSpPr/>
          <p:nvPr/>
        </p:nvSpPr>
        <p:spPr>
          <a:xfrm>
            <a:off x="539551" y="2934691"/>
            <a:ext cx="4572000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cs-CZ" sz="2000" dirty="0"/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>
          <a:xfrm>
            <a:off x="251520" y="771551"/>
            <a:ext cx="7704856" cy="3816424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  <a:buFontTx/>
              <a:buNone/>
            </a:pPr>
            <a:r>
              <a:rPr lang="cs-CZ" sz="1800" dirty="0" smtClean="0"/>
              <a:t>	</a:t>
            </a:r>
            <a:r>
              <a:rPr lang="cs-CZ" sz="1800" i="1" dirty="0" smtClean="0"/>
              <a:t>Hypotézy o statistické významnosti regres. koeficientů a </a:t>
            </a:r>
            <a:r>
              <a:rPr lang="cs-CZ" sz="2000" i="1" dirty="0" smtClean="0"/>
              <a:t>R</a:t>
            </a:r>
            <a:r>
              <a:rPr lang="cs-CZ" sz="2000" i="1" baseline="30000" dirty="0" smtClean="0"/>
              <a:t>2</a:t>
            </a:r>
            <a:r>
              <a:rPr lang="cs-CZ" sz="1800" i="1" dirty="0" smtClean="0"/>
              <a:t>:</a:t>
            </a:r>
            <a:r>
              <a:rPr lang="cs-CZ" sz="1800" dirty="0" smtClean="0"/>
              <a:t>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sz="1800" dirty="0" smtClean="0"/>
              <a:t>H</a:t>
            </a:r>
            <a:r>
              <a:rPr lang="cs-CZ" sz="1800" baseline="-25000" dirty="0" smtClean="0"/>
              <a:t>0</a:t>
            </a:r>
            <a:r>
              <a:rPr lang="cs-CZ" sz="1800" dirty="0" smtClean="0"/>
              <a:t>: koeficient = 0</a:t>
            </a:r>
            <a:endParaRPr lang="cs-CZ" sz="1800" i="1" dirty="0" smtClean="0"/>
          </a:p>
          <a:p>
            <a:pPr>
              <a:lnSpc>
                <a:spcPct val="90000"/>
              </a:lnSpc>
              <a:buFontTx/>
              <a:buNone/>
            </a:pPr>
            <a:r>
              <a:rPr lang="cs-CZ" sz="1800" i="1" dirty="0" smtClean="0"/>
              <a:t>	b</a:t>
            </a:r>
            <a:r>
              <a:rPr lang="cs-CZ" sz="1800" baseline="-25000" dirty="0" smtClean="0"/>
              <a:t>0</a:t>
            </a:r>
            <a:r>
              <a:rPr lang="cs-CZ" sz="1800" dirty="0" smtClean="0"/>
              <a:t> = </a:t>
            </a:r>
            <a:r>
              <a:rPr lang="en-US" sz="1800" dirty="0" smtClean="0"/>
              <a:t>1642,6</a:t>
            </a:r>
            <a:r>
              <a:rPr lang="cs-CZ" sz="1800" dirty="0" smtClean="0"/>
              <a:t> (</a:t>
            </a:r>
            <a:r>
              <a:rPr lang="cs-CZ" sz="1800" i="1" dirty="0" smtClean="0"/>
              <a:t>p</a:t>
            </a:r>
            <a:r>
              <a:rPr lang="cs-CZ" sz="1800" dirty="0" smtClean="0"/>
              <a:t>-hodnota = 0,0</a:t>
            </a:r>
            <a:r>
              <a:rPr lang="en-US" sz="1800" dirty="0" smtClean="0"/>
              <a:t>93</a:t>
            </a:r>
            <a:r>
              <a:rPr lang="cs-CZ" sz="1800" dirty="0" smtClean="0"/>
              <a:t> </a:t>
            </a:r>
            <a:r>
              <a:rPr lang="cs-CZ" sz="1800" dirty="0" smtClean="0">
                <a:sym typeface="Symbol" pitchFamily="18" charset="2"/>
              </a:rPr>
              <a:t> H</a:t>
            </a:r>
            <a:r>
              <a:rPr lang="cs-CZ" sz="1800" baseline="-25000" dirty="0" smtClean="0">
                <a:sym typeface="Symbol" pitchFamily="18" charset="2"/>
              </a:rPr>
              <a:t>0</a:t>
            </a:r>
            <a:r>
              <a:rPr lang="cs-CZ" sz="1800" dirty="0" smtClean="0">
                <a:sym typeface="Symbol" pitchFamily="18" charset="2"/>
              </a:rPr>
              <a:t> zamítáme)</a:t>
            </a:r>
            <a:r>
              <a:rPr lang="cs-CZ" sz="1800" dirty="0" smtClean="0"/>
              <a:t>  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sz="1800" i="1" dirty="0" smtClean="0"/>
              <a:t>	b</a:t>
            </a:r>
            <a:r>
              <a:rPr lang="cs-CZ" sz="1800" baseline="-25000" dirty="0" smtClean="0"/>
              <a:t>1</a:t>
            </a:r>
            <a:r>
              <a:rPr lang="cs-CZ" sz="1800" dirty="0" smtClean="0"/>
              <a:t> = </a:t>
            </a:r>
            <a:r>
              <a:rPr lang="en-US" sz="1800" dirty="0" smtClean="0"/>
              <a:t>81,9</a:t>
            </a:r>
            <a:r>
              <a:rPr lang="cs-CZ" sz="1800" dirty="0" smtClean="0"/>
              <a:t> (</a:t>
            </a:r>
            <a:r>
              <a:rPr lang="cs-CZ" sz="1800" i="1" dirty="0" smtClean="0"/>
              <a:t>p</a:t>
            </a:r>
            <a:r>
              <a:rPr lang="cs-CZ" sz="1800" dirty="0" smtClean="0"/>
              <a:t>-hodnota = </a:t>
            </a:r>
            <a:r>
              <a:rPr lang="en-US" sz="1800" dirty="0" smtClean="0"/>
              <a:t>0,038</a:t>
            </a:r>
            <a:r>
              <a:rPr lang="cs-CZ" sz="1800" dirty="0" smtClean="0"/>
              <a:t> </a:t>
            </a:r>
            <a:r>
              <a:rPr lang="cs-CZ" sz="1800" dirty="0" smtClean="0">
                <a:sym typeface="Symbol" pitchFamily="18" charset="2"/>
              </a:rPr>
              <a:t> H</a:t>
            </a:r>
            <a:r>
              <a:rPr lang="cs-CZ" sz="1800" baseline="-25000" dirty="0" smtClean="0">
                <a:sym typeface="Symbol" pitchFamily="18" charset="2"/>
              </a:rPr>
              <a:t>0</a:t>
            </a:r>
            <a:r>
              <a:rPr lang="cs-CZ" sz="1800" dirty="0" smtClean="0">
                <a:sym typeface="Symbol" pitchFamily="18" charset="2"/>
              </a:rPr>
              <a:t> zamítáme)</a:t>
            </a:r>
            <a:r>
              <a:rPr lang="cs-CZ" sz="1800" dirty="0" smtClean="0"/>
              <a:t>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sz="1800" i="1" dirty="0" smtClean="0"/>
              <a:t>	b</a:t>
            </a:r>
            <a:r>
              <a:rPr lang="cs-CZ" sz="1800" baseline="-25000" dirty="0" smtClean="0"/>
              <a:t>2</a:t>
            </a:r>
            <a:r>
              <a:rPr lang="cs-CZ" sz="1800" dirty="0" smtClean="0"/>
              <a:t> = </a:t>
            </a:r>
            <a:r>
              <a:rPr lang="en-US" sz="1800" dirty="0" smtClean="0"/>
              <a:t>19,9</a:t>
            </a:r>
            <a:r>
              <a:rPr lang="cs-CZ" sz="1800" dirty="0" smtClean="0"/>
              <a:t> (</a:t>
            </a:r>
            <a:r>
              <a:rPr lang="cs-CZ" sz="1800" i="1" dirty="0" smtClean="0"/>
              <a:t>p</a:t>
            </a:r>
            <a:r>
              <a:rPr lang="cs-CZ" sz="1800" dirty="0" smtClean="0"/>
              <a:t>-hodnota = 0,0</a:t>
            </a:r>
            <a:r>
              <a:rPr lang="en-US" sz="1800" dirty="0" smtClean="0"/>
              <a:t>30</a:t>
            </a:r>
            <a:r>
              <a:rPr lang="cs-CZ" sz="1800" dirty="0" smtClean="0"/>
              <a:t> </a:t>
            </a:r>
            <a:r>
              <a:rPr lang="cs-CZ" sz="1800" dirty="0" smtClean="0">
                <a:sym typeface="Symbol" pitchFamily="18" charset="2"/>
              </a:rPr>
              <a:t> H</a:t>
            </a:r>
            <a:r>
              <a:rPr lang="cs-CZ" sz="1800" baseline="-25000" dirty="0" smtClean="0">
                <a:sym typeface="Symbol" pitchFamily="18" charset="2"/>
              </a:rPr>
              <a:t>0</a:t>
            </a:r>
            <a:r>
              <a:rPr lang="cs-CZ" sz="1800" dirty="0" smtClean="0">
                <a:sym typeface="Symbol" pitchFamily="18" charset="2"/>
              </a:rPr>
              <a:t> zamítáme)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sz="1800" i="1" dirty="0" smtClean="0"/>
              <a:t>	b</a:t>
            </a:r>
            <a:r>
              <a:rPr lang="cs-CZ" sz="1800" baseline="-25000" dirty="0" smtClean="0"/>
              <a:t>3</a:t>
            </a:r>
            <a:r>
              <a:rPr lang="cs-CZ" sz="1800" dirty="0" smtClean="0"/>
              <a:t> = </a:t>
            </a:r>
            <a:r>
              <a:rPr lang="en-US" sz="1800" dirty="0" smtClean="0"/>
              <a:t>241,0</a:t>
            </a:r>
            <a:r>
              <a:rPr lang="cs-CZ" sz="1800" dirty="0" smtClean="0"/>
              <a:t> (</a:t>
            </a:r>
            <a:r>
              <a:rPr lang="cs-CZ" sz="1800" i="1" dirty="0" smtClean="0"/>
              <a:t>p</a:t>
            </a:r>
            <a:r>
              <a:rPr lang="cs-CZ" sz="1800" dirty="0" smtClean="0"/>
              <a:t>-hodnota = 0,00</a:t>
            </a:r>
            <a:r>
              <a:rPr lang="en-US" sz="1800" dirty="0" smtClean="0"/>
              <a:t>3</a:t>
            </a:r>
            <a:r>
              <a:rPr lang="cs-CZ" sz="1800" dirty="0" smtClean="0"/>
              <a:t> </a:t>
            </a:r>
            <a:r>
              <a:rPr lang="cs-CZ" sz="1800" dirty="0" smtClean="0">
                <a:sym typeface="Symbol" pitchFamily="18" charset="2"/>
              </a:rPr>
              <a:t> H</a:t>
            </a:r>
            <a:r>
              <a:rPr lang="cs-CZ" sz="1800" baseline="-25000" dirty="0" smtClean="0">
                <a:sym typeface="Symbol" pitchFamily="18" charset="2"/>
              </a:rPr>
              <a:t>0</a:t>
            </a:r>
            <a:r>
              <a:rPr lang="cs-CZ" sz="1800" dirty="0" smtClean="0">
                <a:sym typeface="Symbol" pitchFamily="18" charset="2"/>
              </a:rPr>
              <a:t> zamítáme)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sz="1800" i="1" dirty="0" smtClean="0"/>
              <a:t>	b</a:t>
            </a:r>
            <a:r>
              <a:rPr lang="cs-CZ" sz="1800" baseline="-25000" dirty="0" smtClean="0"/>
              <a:t>4</a:t>
            </a:r>
            <a:r>
              <a:rPr lang="cs-CZ" sz="1800" dirty="0" smtClean="0"/>
              <a:t> = </a:t>
            </a:r>
            <a:r>
              <a:rPr lang="en-US" sz="1800" dirty="0" smtClean="0"/>
              <a:t>-171,8</a:t>
            </a:r>
            <a:r>
              <a:rPr lang="cs-CZ" sz="1800" dirty="0" smtClean="0"/>
              <a:t> (</a:t>
            </a:r>
            <a:r>
              <a:rPr lang="cs-CZ" sz="1800" i="1" dirty="0" smtClean="0"/>
              <a:t>p</a:t>
            </a:r>
            <a:r>
              <a:rPr lang="cs-CZ" sz="1800" dirty="0" smtClean="0"/>
              <a:t>-hodnota = 0,</a:t>
            </a:r>
            <a:r>
              <a:rPr lang="en-US" sz="1800" dirty="0" smtClean="0"/>
              <a:t>672</a:t>
            </a:r>
            <a:r>
              <a:rPr lang="cs-CZ" sz="1800" dirty="0" smtClean="0"/>
              <a:t> </a:t>
            </a:r>
            <a:r>
              <a:rPr lang="cs-CZ" sz="1800" dirty="0" smtClean="0">
                <a:sym typeface="Symbol" pitchFamily="18" charset="2"/>
              </a:rPr>
              <a:t> H</a:t>
            </a:r>
            <a:r>
              <a:rPr lang="cs-CZ" sz="1800" baseline="-25000" dirty="0" smtClean="0">
                <a:sym typeface="Symbol" pitchFamily="18" charset="2"/>
              </a:rPr>
              <a:t>0</a:t>
            </a:r>
            <a:r>
              <a:rPr lang="cs-CZ" sz="1800" dirty="0" smtClean="0">
                <a:sym typeface="Symbol" pitchFamily="18" charset="2"/>
              </a:rPr>
              <a:t> </a:t>
            </a:r>
            <a:r>
              <a:rPr lang="en-US" sz="1800" dirty="0" smtClean="0">
                <a:sym typeface="Symbol" pitchFamily="18" charset="2"/>
              </a:rPr>
              <a:t>ne</a:t>
            </a:r>
            <a:r>
              <a:rPr lang="cs-CZ" sz="1800" dirty="0" smtClean="0">
                <a:sym typeface="Symbol" pitchFamily="18" charset="2"/>
              </a:rPr>
              <a:t>zamítáme)</a:t>
            </a:r>
          </a:p>
          <a:p>
            <a:pPr>
              <a:lnSpc>
                <a:spcPct val="90000"/>
              </a:lnSpc>
              <a:buFontTx/>
              <a:buNone/>
            </a:pPr>
            <a:endParaRPr lang="cs-CZ" sz="1800" baseline="-25000" dirty="0" smtClean="0"/>
          </a:p>
          <a:p>
            <a:pPr>
              <a:lnSpc>
                <a:spcPct val="90000"/>
              </a:lnSpc>
              <a:buFontTx/>
              <a:buNone/>
            </a:pPr>
            <a:r>
              <a:rPr lang="cs-CZ" sz="1800" dirty="0" smtClean="0"/>
              <a:t>Koeficient determinace (přiléhavost): </a:t>
            </a:r>
            <a:r>
              <a:rPr lang="cs-CZ" sz="1800" i="1" dirty="0" smtClean="0"/>
              <a:t>R</a:t>
            </a:r>
            <a:r>
              <a:rPr lang="cs-CZ" sz="1800" baseline="30000" dirty="0" smtClean="0"/>
              <a:t>2</a:t>
            </a:r>
            <a:r>
              <a:rPr lang="cs-CZ" sz="1800" dirty="0" smtClean="0"/>
              <a:t> = 0,9</a:t>
            </a:r>
            <a:r>
              <a:rPr lang="en-US" sz="1800" dirty="0" smtClean="0"/>
              <a:t>40</a:t>
            </a:r>
            <a:endParaRPr lang="cs-CZ" sz="1800" dirty="0" smtClean="0"/>
          </a:p>
          <a:p>
            <a:pPr>
              <a:lnSpc>
                <a:spcPct val="90000"/>
              </a:lnSpc>
              <a:buFontTx/>
              <a:buNone/>
            </a:pPr>
            <a:r>
              <a:rPr lang="cs-CZ" sz="1800" dirty="0" smtClean="0"/>
              <a:t>	 (</a:t>
            </a:r>
            <a:r>
              <a:rPr lang="cs-CZ" sz="1800" i="1" dirty="0" smtClean="0"/>
              <a:t>p</a:t>
            </a:r>
            <a:r>
              <a:rPr lang="cs-CZ" sz="1800" dirty="0" smtClean="0"/>
              <a:t>-hodnota = 0,0</a:t>
            </a:r>
            <a:r>
              <a:rPr lang="en-US" sz="1800" dirty="0" smtClean="0"/>
              <a:t>0</a:t>
            </a:r>
            <a:r>
              <a:rPr lang="cs-CZ" sz="1800" dirty="0" smtClean="0"/>
              <a:t>5 </a:t>
            </a:r>
            <a:r>
              <a:rPr lang="cs-CZ" sz="1800" dirty="0" smtClean="0">
                <a:sym typeface="Symbol" pitchFamily="18" charset="2"/>
              </a:rPr>
              <a:t> H</a:t>
            </a:r>
            <a:r>
              <a:rPr lang="cs-CZ" sz="1800" baseline="-25000" dirty="0" smtClean="0">
                <a:sym typeface="Symbol" pitchFamily="18" charset="2"/>
              </a:rPr>
              <a:t>0</a:t>
            </a:r>
            <a:r>
              <a:rPr lang="cs-CZ" sz="1800" dirty="0" smtClean="0">
                <a:sym typeface="Symbol" pitchFamily="18" charset="2"/>
              </a:rPr>
              <a:t> zamítáme)</a:t>
            </a:r>
            <a:r>
              <a:rPr lang="cs-CZ" sz="1800" dirty="0" smtClean="0"/>
              <a:t> </a:t>
            </a:r>
          </a:p>
          <a:p>
            <a:pPr>
              <a:lnSpc>
                <a:spcPct val="90000"/>
              </a:lnSpc>
              <a:buFontTx/>
              <a:buNone/>
            </a:pPr>
            <a:endParaRPr lang="cs-CZ" sz="1800" dirty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cs-CZ" sz="1800" dirty="0" smtClean="0">
                <a:solidFill>
                  <a:srgbClr val="FF0000"/>
                </a:solidFill>
              </a:rPr>
              <a:t>Závěr</a:t>
            </a:r>
            <a:r>
              <a:rPr lang="cs-CZ" sz="1800" dirty="0" smtClean="0">
                <a:solidFill>
                  <a:schemeClr val="accent1"/>
                </a:solidFill>
              </a:rPr>
              <a:t>: </a:t>
            </a:r>
            <a:r>
              <a:rPr lang="cs-CZ" sz="1800" dirty="0" smtClean="0"/>
              <a:t>Přítomnost konkurence nemá na tržby prodejny vliv. Tržby nové prodejny jsou na základě modelu prognózovány ve výši 10700 tis. Kč.</a:t>
            </a:r>
          </a:p>
          <a:p>
            <a:pPr>
              <a:lnSpc>
                <a:spcPct val="90000"/>
              </a:lnSpc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51363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sp>
        <p:nvSpPr>
          <p:cNvPr id="4" name="Obdélník 3"/>
          <p:cNvSpPr/>
          <p:nvPr/>
        </p:nvSpPr>
        <p:spPr>
          <a:xfrm>
            <a:off x="539551" y="2934691"/>
            <a:ext cx="4572000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cs-CZ" sz="2000" dirty="0"/>
          </a:p>
        </p:txBody>
      </p:sp>
      <p:sp>
        <p:nvSpPr>
          <p:cNvPr id="20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195263"/>
            <a:ext cx="7488237" cy="508000"/>
          </a:xfrm>
        </p:spPr>
        <p:txBody>
          <a:bodyPr/>
          <a:lstStyle/>
          <a:p>
            <a:r>
              <a:rPr lang="cs-CZ" b="1" dirty="0">
                <a:latin typeface="Arial" charset="0"/>
              </a:rPr>
              <a:t>Předpoklady </a:t>
            </a:r>
            <a:r>
              <a:rPr lang="cs-CZ" b="1" dirty="0" smtClean="0">
                <a:latin typeface="Arial" charset="0"/>
              </a:rPr>
              <a:t>lineárního </a:t>
            </a:r>
            <a:r>
              <a:rPr lang="cs-CZ" b="1" dirty="0">
                <a:latin typeface="Arial" charset="0"/>
              </a:rPr>
              <a:t>regresního modelu </a:t>
            </a:r>
          </a:p>
        </p:txBody>
      </p:sp>
      <p:sp>
        <p:nvSpPr>
          <p:cNvPr id="21" name="Rectangle 3"/>
          <p:cNvSpPr txBox="1">
            <a:spLocks noChangeArrowheads="1"/>
          </p:cNvSpPr>
          <p:nvPr/>
        </p:nvSpPr>
        <p:spPr>
          <a:xfrm>
            <a:off x="179511" y="771550"/>
            <a:ext cx="8640959" cy="456391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Střední hodnota náhodné poruchy </a:t>
            </a:r>
            <a:r>
              <a:rPr lang="cs-CZ" sz="2200" i="1" dirty="0" smtClean="0"/>
              <a:t>u</a:t>
            </a:r>
            <a:r>
              <a:rPr lang="cs-CZ" sz="2200" dirty="0" smtClean="0"/>
              <a:t> </a:t>
            </a: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je</a:t>
            </a:r>
            <a:r>
              <a:rPr lang="cs-CZ" sz="2200" dirty="0" smtClean="0"/>
              <a:t> 0, </a:t>
            </a: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tj. </a:t>
            </a:r>
            <a:r>
              <a:rPr lang="cs-CZ" sz="2200" i="1" dirty="0" smtClean="0"/>
              <a:t>E</a:t>
            </a:r>
            <a:r>
              <a:rPr lang="cs-CZ" sz="2200" dirty="0" smtClean="0"/>
              <a:t>(</a:t>
            </a:r>
            <a:r>
              <a:rPr lang="cs-CZ" sz="2200" i="1" dirty="0" smtClean="0"/>
              <a:t>u</a:t>
            </a:r>
            <a:r>
              <a:rPr lang="cs-CZ" sz="2200" dirty="0" smtClean="0"/>
              <a:t>) = 0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cs-CZ" sz="2200" dirty="0" smtClean="0">
                <a:latin typeface="Arial" pitchFamily="34" charset="0"/>
                <a:cs typeface="Arial" pitchFamily="34" charset="0"/>
              </a:rPr>
              <a:t>2.	Náhodná chyba má </a:t>
            </a:r>
            <a:r>
              <a:rPr lang="cs-CZ" sz="2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normální rozdělení</a:t>
            </a: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, tj</a:t>
            </a:r>
            <a:r>
              <a:rPr lang="cs-CZ" sz="2200" dirty="0" smtClean="0">
                <a:cs typeface="Times New Roman" pitchFamily="18" charset="0"/>
              </a:rPr>
              <a:t>. </a:t>
            </a:r>
            <a:r>
              <a:rPr lang="cs-CZ" sz="2200" i="1" dirty="0" smtClean="0">
                <a:cs typeface="Times New Roman" pitchFamily="18" charset="0"/>
              </a:rPr>
              <a:t>u</a:t>
            </a:r>
            <a:r>
              <a:rPr lang="cs-CZ" sz="2200" dirty="0" smtClean="0">
                <a:cs typeface="Times New Roman" pitchFamily="18" charset="0"/>
              </a:rPr>
              <a:t> </a:t>
            </a:r>
            <a:r>
              <a:rPr lang="en-US" sz="2200" dirty="0" smtClean="0">
                <a:cs typeface="Times New Roman" pitchFamily="18" charset="0"/>
              </a:rPr>
              <a:t>~</a:t>
            </a:r>
            <a:r>
              <a:rPr lang="cs-CZ" sz="2200" i="1" dirty="0" smtClean="0">
                <a:cs typeface="Times New Roman" pitchFamily="18" charset="0"/>
              </a:rPr>
              <a:t>N</a:t>
            </a:r>
            <a:r>
              <a:rPr lang="cs-CZ" sz="2200" dirty="0" smtClean="0">
                <a:cs typeface="Times New Roman" pitchFamily="18" charset="0"/>
              </a:rPr>
              <a:t>(0, </a:t>
            </a:r>
            <a:r>
              <a:rPr lang="el-GR" sz="2200" i="1" dirty="0" smtClean="0">
                <a:cs typeface="Times New Roman" pitchFamily="18" charset="0"/>
              </a:rPr>
              <a:t>σ</a:t>
            </a:r>
            <a:r>
              <a:rPr lang="cs-CZ" sz="2200" baseline="30000" dirty="0" smtClean="0">
                <a:cs typeface="Times New Roman" pitchFamily="18" charset="0"/>
              </a:rPr>
              <a:t>2</a:t>
            </a:r>
            <a:r>
              <a:rPr lang="cs-CZ" sz="2200" dirty="0" smtClean="0">
                <a:cs typeface="Times New Roman" pitchFamily="18" charset="0"/>
              </a:rPr>
              <a:t>)</a:t>
            </a:r>
          </a:p>
          <a:p>
            <a:pPr marL="609600" indent="-609600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3.	Vysvětlující proměnné </a:t>
            </a:r>
            <a:r>
              <a:rPr lang="cs-CZ" sz="2200" i="1" dirty="0" smtClean="0"/>
              <a:t>X</a:t>
            </a:r>
            <a:r>
              <a:rPr lang="cs-CZ" sz="2200" baseline="-25000" dirty="0" smtClean="0"/>
              <a:t>1</a:t>
            </a:r>
            <a:r>
              <a:rPr lang="cs-CZ" sz="2200" dirty="0" smtClean="0"/>
              <a:t>, </a:t>
            </a:r>
            <a:r>
              <a:rPr lang="cs-CZ" sz="2200" i="1" dirty="0" smtClean="0"/>
              <a:t>X</a:t>
            </a:r>
            <a:r>
              <a:rPr lang="cs-CZ" sz="2200" baseline="-25000" dirty="0" smtClean="0"/>
              <a:t>2</a:t>
            </a:r>
            <a:r>
              <a:rPr lang="cs-CZ" sz="2200" dirty="0" smtClean="0"/>
              <a:t>,…, </a:t>
            </a:r>
            <a:r>
              <a:rPr lang="cs-CZ" sz="2200" i="1" dirty="0" err="1" smtClean="0"/>
              <a:t>X</a:t>
            </a:r>
            <a:r>
              <a:rPr lang="cs-CZ" sz="2200" i="1" baseline="-25000" dirty="0" err="1" smtClean="0"/>
              <a:t>m</a:t>
            </a:r>
            <a:r>
              <a:rPr lang="cs-CZ" sz="2200" dirty="0" smtClean="0"/>
              <a:t> </a:t>
            </a:r>
            <a:r>
              <a:rPr lang="cs-CZ" sz="2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nejsou</a:t>
            </a: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kolineární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	(JINAK:  </a:t>
            </a:r>
            <a:r>
              <a:rPr lang="cs-CZ" sz="2200" dirty="0" smtClean="0">
                <a:solidFill>
                  <a:srgbClr val="CC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MULTIKOLINEARITA</a:t>
            </a: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4.	Rozptyl náhodné chyby </a:t>
            </a:r>
            <a:r>
              <a:rPr lang="cs-CZ" sz="2200" i="1" dirty="0" smtClean="0">
                <a:latin typeface="+mj-lt"/>
                <a:cs typeface="Arial" panose="020B0604020202020204" pitchFamily="34" charset="0"/>
              </a:rPr>
              <a:t>u</a:t>
            </a: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je konstantní - </a:t>
            </a:r>
            <a:r>
              <a:rPr lang="cs-CZ" sz="22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homoskedasticita</a:t>
            </a: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tj.</a:t>
            </a:r>
            <a:r>
              <a:rPr lang="cs-CZ" sz="2200" dirty="0" smtClean="0"/>
              <a:t> 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cs-CZ" sz="2200" i="1" dirty="0" smtClean="0"/>
              <a:t>			Var</a:t>
            </a:r>
            <a:r>
              <a:rPr lang="cs-CZ" sz="2200" dirty="0" smtClean="0"/>
              <a:t>(</a:t>
            </a:r>
            <a:r>
              <a:rPr lang="cs-CZ" sz="2200" i="1" dirty="0" smtClean="0"/>
              <a:t>u</a:t>
            </a:r>
            <a:r>
              <a:rPr lang="cs-CZ" sz="2200" dirty="0" smtClean="0"/>
              <a:t>) = </a:t>
            </a:r>
            <a:r>
              <a:rPr lang="el-GR" sz="2200" i="1" dirty="0" smtClean="0">
                <a:cs typeface="Times New Roman" pitchFamily="18" charset="0"/>
              </a:rPr>
              <a:t>σ</a:t>
            </a:r>
            <a:r>
              <a:rPr lang="cs-CZ" sz="2200" baseline="30000" dirty="0" smtClean="0">
                <a:cs typeface="Times New Roman" pitchFamily="18" charset="0"/>
              </a:rPr>
              <a:t>2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cs-CZ" sz="2200" baseline="30000" dirty="0" smtClean="0">
                <a:cs typeface="Times New Roman" pitchFamily="18" charset="0"/>
              </a:rPr>
              <a:t>	 </a:t>
            </a: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(JINAK: </a:t>
            </a:r>
            <a:r>
              <a:rPr lang="cs-CZ" sz="2200" dirty="0" smtClean="0">
                <a:solidFill>
                  <a:srgbClr val="CC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HETEROSKEDASTICITA</a:t>
            </a: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cs-CZ" sz="2200" baseline="30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5.	Náhodné chyby </a:t>
            </a:r>
            <a:r>
              <a:rPr lang="cs-CZ" sz="2200" i="1" dirty="0" smtClean="0">
                <a:latin typeface="+mj-lt"/>
                <a:cs typeface="Arial" panose="020B0604020202020204" pitchFamily="34" charset="0"/>
              </a:rPr>
              <a:t>u</a:t>
            </a: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jsou</a:t>
            </a: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nekorelované</a:t>
            </a: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, tj. </a:t>
            </a:r>
            <a:r>
              <a:rPr lang="cs-CZ" sz="2200" i="1" dirty="0" smtClean="0"/>
              <a:t>			</a:t>
            </a:r>
            <a:r>
              <a:rPr lang="cs-CZ" sz="2200" i="1" dirty="0" err="1" smtClean="0"/>
              <a:t>Cov</a:t>
            </a:r>
            <a:r>
              <a:rPr lang="cs-CZ" sz="2200" dirty="0" smtClean="0"/>
              <a:t>(</a:t>
            </a:r>
            <a:r>
              <a:rPr lang="cs-CZ" sz="2200" i="1" dirty="0" err="1" smtClean="0"/>
              <a:t>u</a:t>
            </a:r>
            <a:r>
              <a:rPr lang="cs-CZ" sz="2200" i="1" baseline="-25000" dirty="0" err="1" smtClean="0"/>
              <a:t>i</a:t>
            </a:r>
            <a:r>
              <a:rPr lang="cs-CZ" sz="2200" i="1" dirty="0" err="1" smtClean="0"/>
              <a:t>,u</a:t>
            </a:r>
            <a:r>
              <a:rPr lang="cs-CZ" sz="2200" i="1" baseline="-25000" dirty="0" err="1" smtClean="0"/>
              <a:t>j</a:t>
            </a:r>
            <a:r>
              <a:rPr lang="cs-CZ" sz="2200" dirty="0" smtClean="0"/>
              <a:t>) = </a:t>
            </a:r>
            <a:r>
              <a:rPr lang="cs-CZ" sz="2200" dirty="0" smtClean="0">
                <a:cs typeface="Times New Roman" pitchFamily="18" charset="0"/>
              </a:rPr>
              <a:t>0 pro </a:t>
            </a:r>
            <a:r>
              <a:rPr lang="cs-CZ" sz="2200" i="1" dirty="0" smtClean="0">
                <a:cs typeface="Times New Roman" pitchFamily="18" charset="0"/>
              </a:rPr>
              <a:t>i </a:t>
            </a:r>
            <a:r>
              <a:rPr lang="cs-CZ" sz="2200" dirty="0" smtClean="0">
                <a:cs typeface="Times New Roman" pitchFamily="18" charset="0"/>
                <a:sym typeface="Symbol" pitchFamily="18" charset="2"/>
              </a:rPr>
              <a:t> </a:t>
            </a:r>
            <a:r>
              <a:rPr lang="cs-CZ" sz="2200" i="1" dirty="0" smtClean="0">
                <a:cs typeface="Times New Roman" pitchFamily="18" charset="0"/>
                <a:sym typeface="Symbol" pitchFamily="18" charset="2"/>
              </a:rPr>
              <a:t>j</a:t>
            </a:r>
          </a:p>
          <a:p>
            <a:pPr marL="609600" indent="-609600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cs-CZ" sz="2200" dirty="0" smtClean="0">
                <a:cs typeface="Times New Roman" pitchFamily="18" charset="0"/>
              </a:rPr>
              <a:t>	 </a:t>
            </a: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(JINAK: </a:t>
            </a:r>
            <a:r>
              <a:rPr lang="cs-CZ" sz="2200" dirty="0" smtClean="0">
                <a:solidFill>
                  <a:srgbClr val="CC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AUTOKORELACE</a:t>
            </a: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609600" indent="-609600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cs-CZ" sz="2200" dirty="0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 se může stát, když některý z předpokladů není splněn?</a:t>
            </a:r>
            <a:endParaRPr lang="el-GR" sz="2200" dirty="0">
              <a:solidFill>
                <a:srgbClr val="00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8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843558"/>
            <a:ext cx="7416824" cy="374441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ctr">
              <a:buNone/>
            </a:pPr>
            <a:endParaRPr lang="cs-CZ" sz="4400" b="1" dirty="0" smtClean="0"/>
          </a:p>
          <a:p>
            <a:pPr marL="0" indent="0" algn="ctr">
              <a:buNone/>
            </a:pPr>
            <a:r>
              <a:rPr lang="cs-CZ" sz="4400" b="1" dirty="0" smtClean="0"/>
              <a:t>Vícenásobná lineární </a:t>
            </a:r>
          </a:p>
          <a:p>
            <a:pPr marL="0" indent="0" algn="ctr">
              <a:buNone/>
            </a:pPr>
            <a:r>
              <a:rPr lang="cs-CZ" sz="4400" b="1" dirty="0" smtClean="0"/>
              <a:t>regresní analýza (1)</a:t>
            </a:r>
            <a:endParaRPr lang="cs-CZ" sz="4400" b="1" dirty="0"/>
          </a:p>
          <a:p>
            <a:pPr>
              <a:lnSpc>
                <a:spcPct val="90000"/>
              </a:lnSpc>
              <a:buNone/>
            </a:pPr>
            <a:endParaRPr lang="cs-CZ" sz="20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b="1" dirty="0" smtClean="0"/>
              <a:t>Téma přednášky: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7543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b="1" dirty="0" smtClean="0">
                <a:latin typeface="Arial" charset="0"/>
              </a:rPr>
              <a:t>Poznámky: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sp>
        <p:nvSpPr>
          <p:cNvPr id="4" name="Obdélník 3"/>
          <p:cNvSpPr/>
          <p:nvPr/>
        </p:nvSpPr>
        <p:spPr>
          <a:xfrm>
            <a:off x="539551" y="2934691"/>
            <a:ext cx="4572000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cs-CZ" sz="2000" dirty="0"/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107504" y="816190"/>
            <a:ext cx="8507413" cy="3649241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09600" indent="-609600">
              <a:buFontTx/>
              <a:buAutoNum type="arabicPeriod"/>
            </a:pP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Předpoklady kromě 3. jsou stejné jako v jednoduchém lineárním regresním modelu.</a:t>
            </a:r>
          </a:p>
          <a:p>
            <a:pPr marL="609600" indent="-609600">
              <a:buFontTx/>
              <a:buAutoNum type="arabicPeriod"/>
            </a:pP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09600" indent="-609600">
              <a:buFontTx/>
              <a:buAutoNum type="arabicPeriod"/>
            </a:pP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Kolinearita znamená, že žádná vysvětlující proměnná není přesnou lineární kombinací některých ostatních vysvětlujících proměnných.</a:t>
            </a:r>
          </a:p>
          <a:p>
            <a:pPr marL="609600" indent="-609600">
              <a:buFontTx/>
              <a:buNone/>
            </a:pPr>
            <a:r>
              <a:rPr lang="cs-CZ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Příklad:</a:t>
            </a:r>
            <a:r>
              <a:rPr lang="cs-CZ" sz="2000" dirty="0" smtClean="0"/>
              <a:t> 	</a:t>
            </a:r>
            <a:r>
              <a:rPr lang="cs-CZ" sz="2000" i="1" dirty="0" smtClean="0"/>
              <a:t>X</a:t>
            </a:r>
            <a:r>
              <a:rPr lang="cs-CZ" sz="2000" baseline="-25000" dirty="0" smtClean="0"/>
              <a:t>1</a:t>
            </a:r>
            <a:r>
              <a:rPr lang="cs-CZ" sz="2000" i="1" baseline="-25000" dirty="0" smtClean="0"/>
              <a:t>i</a:t>
            </a:r>
            <a:r>
              <a:rPr lang="cs-CZ" sz="2000" dirty="0" smtClean="0"/>
              <a:t> = 2</a:t>
            </a:r>
            <a:r>
              <a:rPr lang="cs-CZ" sz="2000" i="1" dirty="0" smtClean="0"/>
              <a:t>X</a:t>
            </a:r>
            <a:r>
              <a:rPr lang="cs-CZ" sz="2000" baseline="-25000" dirty="0" smtClean="0"/>
              <a:t>2</a:t>
            </a:r>
            <a:r>
              <a:rPr lang="cs-CZ" sz="2000" i="1" baseline="-25000" dirty="0" smtClean="0"/>
              <a:t>i</a:t>
            </a:r>
            <a:r>
              <a:rPr lang="cs-CZ" sz="2000" i="1" dirty="0" smtClean="0"/>
              <a:t>+ X</a:t>
            </a:r>
            <a:r>
              <a:rPr lang="cs-CZ" sz="2000" baseline="-25000" dirty="0" smtClean="0"/>
              <a:t>3</a:t>
            </a:r>
            <a:r>
              <a:rPr lang="cs-CZ" sz="2000" i="1" baseline="-25000" dirty="0" smtClean="0"/>
              <a:t>i</a:t>
            </a:r>
            <a:r>
              <a:rPr lang="cs-CZ" sz="2000" i="1" dirty="0" smtClean="0"/>
              <a:t> 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pro všechna</a:t>
            </a:r>
            <a:r>
              <a:rPr lang="cs-CZ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000" i="1" dirty="0" smtClean="0"/>
              <a:t>i=</a:t>
            </a:r>
            <a:r>
              <a:rPr lang="cs-CZ" sz="2000" dirty="0" smtClean="0"/>
              <a:t>1,2</a:t>
            </a:r>
            <a:r>
              <a:rPr lang="cs-CZ" sz="2000" i="1" dirty="0" smtClean="0"/>
              <a:t>,…,n </a:t>
            </a:r>
          </a:p>
          <a:p>
            <a:pPr marL="609600" indent="-609600">
              <a:buFontTx/>
              <a:buNone/>
            </a:pPr>
            <a:r>
              <a:rPr lang="cs-CZ" sz="2000" i="1" dirty="0" smtClean="0"/>
              <a:t> 	</a:t>
            </a:r>
            <a:endParaRPr lang="cs-CZ" sz="2000" i="1" dirty="0"/>
          </a:p>
          <a:p>
            <a:pPr marL="609600" indent="-609600">
              <a:buFontTx/>
              <a:buNone/>
            </a:pP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3</a:t>
            </a:r>
            <a:r>
              <a:rPr lang="cs-CZ" sz="2000" dirty="0" smtClean="0">
                <a:cs typeface="Times New Roman" pitchFamily="18" charset="0"/>
              </a:rPr>
              <a:t>.	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Problém tzv. </a:t>
            </a:r>
            <a:r>
              <a:rPr lang="cs-CZ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multikolinearity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spočívá v tom, že některé vysvětlující proměnné jsou </a:t>
            </a:r>
            <a:r>
              <a:rPr lang="cs-CZ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téměř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kolineární (lin. kombinacemi jiných proměnných).</a:t>
            </a:r>
            <a:endParaRPr lang="el-G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9563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b="1" dirty="0" err="1" smtClean="0">
                <a:latin typeface="Arial" charset="0"/>
              </a:rPr>
              <a:t>Multikolinearita</a:t>
            </a:r>
            <a:r>
              <a:rPr lang="cs-CZ" b="1" dirty="0" smtClean="0">
                <a:latin typeface="Arial" charset="0"/>
              </a:rPr>
              <a:t> (MK)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21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sp>
        <p:nvSpPr>
          <p:cNvPr id="4" name="Obdélník 3"/>
          <p:cNvSpPr/>
          <p:nvPr/>
        </p:nvSpPr>
        <p:spPr>
          <a:xfrm>
            <a:off x="539551" y="2934691"/>
            <a:ext cx="4572000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cs-CZ" sz="2000" dirty="0"/>
          </a:p>
        </p:txBody>
      </p:sp>
      <p:sp>
        <p:nvSpPr>
          <p:cNvPr id="7" name="Obdélník 6"/>
          <p:cNvSpPr/>
          <p:nvPr/>
        </p:nvSpPr>
        <p:spPr>
          <a:xfrm>
            <a:off x="323528" y="780491"/>
            <a:ext cx="730714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Co je to </a:t>
            </a:r>
            <a:r>
              <a:rPr lang="cs-CZ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multikolinearita</a:t>
            </a:r>
            <a:r>
              <a:rPr 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Mezi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vysvětlujícími proměnnými existuje 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téměř) dokonalý lineární vztah (potvrzený daty), tzv. vysoká </a:t>
            </a: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multikolinearita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high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multicollinearity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  <a:p>
            <a:pPr>
              <a:lnSpc>
                <a:spcPct val="90000"/>
              </a:lnSpc>
              <a:buFontTx/>
              <a:buNone/>
            </a:pP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Otázky:</a:t>
            </a:r>
          </a:p>
          <a:p>
            <a:pPr>
              <a:lnSpc>
                <a:spcPct val="90000"/>
              </a:lnSpc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Jaké jsou příčiny MK?</a:t>
            </a:r>
          </a:p>
          <a:p>
            <a:pPr>
              <a:lnSpc>
                <a:spcPct val="90000"/>
              </a:lnSpc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Je MK skutečný problém?</a:t>
            </a:r>
          </a:p>
          <a:p>
            <a:pPr>
              <a:lnSpc>
                <a:spcPct val="90000"/>
              </a:lnSpc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Jaké jsou teoretické důsledky MK?</a:t>
            </a:r>
          </a:p>
          <a:p>
            <a:pPr>
              <a:lnSpc>
                <a:spcPct val="90000"/>
              </a:lnSpc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Jaké jsou praktické důsledky MK?</a:t>
            </a:r>
          </a:p>
          <a:p>
            <a:pPr>
              <a:lnSpc>
                <a:spcPct val="90000"/>
              </a:lnSpc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Jak MK v praxi zjišťovat (měřit)?</a:t>
            </a:r>
          </a:p>
          <a:p>
            <a:pPr>
              <a:lnSpc>
                <a:spcPct val="90000"/>
              </a:lnSpc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Pokud je zjištěna MK, je ji nezbytné odstranit a když, tak jak?</a:t>
            </a:r>
          </a:p>
        </p:txBody>
      </p:sp>
    </p:spTree>
    <p:extLst>
      <p:ext uri="{BB962C8B-B14F-4D97-AF65-F5344CB8AC3E}">
        <p14:creationId xmlns:p14="http://schemas.microsoft.com/office/powerpoint/2010/main" val="1946276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b="1" dirty="0" smtClean="0">
                <a:latin typeface="Arial" charset="0"/>
              </a:rPr>
              <a:t>Jaké jsou příčiny </a:t>
            </a:r>
            <a:r>
              <a:rPr lang="cs-CZ" b="1" dirty="0" err="1" smtClean="0">
                <a:latin typeface="Arial" charset="0"/>
              </a:rPr>
              <a:t>multikolinearity</a:t>
            </a:r>
            <a:r>
              <a:rPr lang="cs-CZ" b="1" dirty="0" smtClean="0">
                <a:latin typeface="Arial" charset="0"/>
              </a:rPr>
              <a:t>?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22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sp>
        <p:nvSpPr>
          <p:cNvPr id="4" name="Obdélník 3"/>
          <p:cNvSpPr/>
          <p:nvPr/>
        </p:nvSpPr>
        <p:spPr>
          <a:xfrm>
            <a:off x="539551" y="2934691"/>
            <a:ext cx="4572000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cs-CZ" sz="2000" dirty="0"/>
          </a:p>
        </p:txBody>
      </p:sp>
      <p:pic>
        <p:nvPicPr>
          <p:cNvPr id="8" name="Picture 689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1" y="620714"/>
            <a:ext cx="3737620" cy="38447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3923928" y="987575"/>
            <a:ext cx="4896544" cy="936104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None/>
            </a:pPr>
            <a:r>
              <a:rPr lang="cs-CZ" sz="18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Příklad 1</a:t>
            </a:r>
            <a:r>
              <a:rPr lang="cs-CZ" sz="1800" b="1" i="1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r>
              <a:rPr lang="cs-CZ" sz="18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cs-CZ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Roční tržby závisí na velikosti prodejny a počtu kolemjdoucích</a:t>
            </a:r>
            <a:r>
              <a:rPr lang="cs-CZ" sz="1800" dirty="0" smtClean="0"/>
              <a:t>:   </a:t>
            </a:r>
            <a:r>
              <a:rPr lang="cs-CZ" sz="1800" i="1" dirty="0" smtClean="0"/>
              <a:t>R</a:t>
            </a:r>
            <a:r>
              <a:rPr lang="cs-CZ" sz="1800" baseline="30000" dirty="0" smtClean="0"/>
              <a:t>2</a:t>
            </a:r>
            <a:r>
              <a:rPr lang="cs-CZ" sz="1800" dirty="0" smtClean="0"/>
              <a:t> = 0,84</a:t>
            </a:r>
            <a:endParaRPr lang="cs-CZ" sz="1800" b="1" i="1" dirty="0"/>
          </a:p>
        </p:txBody>
      </p:sp>
      <p:pic>
        <p:nvPicPr>
          <p:cNvPr id="10" name="Picture 691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1658566"/>
            <a:ext cx="1224136" cy="4811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687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8125" y="2261651"/>
            <a:ext cx="4248150" cy="8730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Text Box 6"/>
          <p:cNvSpPr txBox="1">
            <a:spLocks noChangeArrowheads="1"/>
          </p:cNvSpPr>
          <p:nvPr/>
        </p:nvSpPr>
        <p:spPr bwMode="auto">
          <a:xfrm>
            <a:off x="4139952" y="3250993"/>
            <a:ext cx="4608512" cy="13388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dirty="0">
                <a:latin typeface="Arial" charset="0"/>
              </a:rPr>
              <a:t>Statistická významnost regresních koeficientů: katastrofa!!!</a:t>
            </a:r>
          </a:p>
          <a:p>
            <a:pPr>
              <a:spcBef>
                <a:spcPct val="50000"/>
              </a:spcBef>
            </a:pPr>
            <a:r>
              <a:rPr lang="cs-CZ" dirty="0">
                <a:latin typeface="Arial" charset="0"/>
              </a:rPr>
              <a:t>Důvod: téměř perfektní kolinearita X1 a </a:t>
            </a:r>
            <a:r>
              <a:rPr lang="cs-CZ" dirty="0" smtClean="0">
                <a:latin typeface="Arial" charset="0"/>
              </a:rPr>
              <a:t>X2 </a:t>
            </a:r>
            <a:r>
              <a:rPr lang="cs-CZ" dirty="0" err="1" smtClean="0">
                <a:latin typeface="Arial" charset="0"/>
              </a:rPr>
              <a:t>X2</a:t>
            </a:r>
            <a:r>
              <a:rPr lang="cs-CZ" dirty="0" smtClean="0">
                <a:latin typeface="Arial" charset="0"/>
              </a:rPr>
              <a:t> </a:t>
            </a:r>
            <a:r>
              <a:rPr lang="cs-CZ" dirty="0">
                <a:latin typeface="Arial" charset="0"/>
              </a:rPr>
              <a:t>= 4.X1+ </a:t>
            </a:r>
            <a:r>
              <a:rPr lang="cs-CZ" dirty="0" smtClean="0">
                <a:latin typeface="Arial" charset="0"/>
              </a:rPr>
              <a:t>60</a:t>
            </a:r>
            <a:endParaRPr lang="cs-CZ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8848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b="1" dirty="0" smtClean="0"/>
              <a:t>Je </a:t>
            </a:r>
            <a:r>
              <a:rPr lang="cs-CZ" b="1" dirty="0" err="1" smtClean="0"/>
              <a:t>multikolinearita</a:t>
            </a:r>
            <a:r>
              <a:rPr lang="cs-CZ" b="1" dirty="0" smtClean="0"/>
              <a:t> skutečný problém?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23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323528" y="824110"/>
            <a:ext cx="7772400" cy="41148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Případ perfektní MK je </a:t>
            </a:r>
            <a:r>
              <a:rPr lang="cs-CZ" sz="2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patologický extrém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! </a:t>
            </a:r>
          </a:p>
          <a:p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MK může být v praxi </a:t>
            </a:r>
            <a:r>
              <a:rPr lang="cs-CZ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vysoká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nikoliv však perfektní!</a:t>
            </a:r>
          </a:p>
          <a:p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V Příkladu 1* však z ANOVA vyplývá, že </a:t>
            </a:r>
          </a:p>
          <a:p>
            <a:pPr>
              <a:buFontTx/>
              <a:buNone/>
            </a:pP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	Počet kolemjdoucích a Velikost prodejny mají společný vliv na Tržby! (Celý model je statistický významný – </a:t>
            </a:r>
            <a:r>
              <a:rPr lang="cs-CZ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-test v Regrese)</a:t>
            </a:r>
          </a:p>
          <a:p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Jak měřit vysokou MK? – v případě 2 korelovaných proměnných je mírou </a:t>
            </a:r>
            <a:r>
              <a:rPr lang="cs-CZ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korelační koeficient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v případě MK více proměnných to však neplatí!!! (viz dále)</a:t>
            </a: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9984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>
                <a:latin typeface="Arial" charset="0"/>
              </a:rPr>
              <a:t>Jaké jsou teoretické a praktické důsledky MK?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pic>
        <p:nvPicPr>
          <p:cNvPr id="7" name="Picture 95"/>
          <p:cNvPicPr>
            <a:picLocks noGrp="1" noChangeAspect="1" noChangeArrowheads="1"/>
          </p:cNvPicPr>
          <p:nvPr>
            <p:ph idx="4294967295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467544" y="1131590"/>
            <a:ext cx="7920879" cy="2880320"/>
          </a:xfrm>
        </p:spPr>
      </p:pic>
      <p:sp>
        <p:nvSpPr>
          <p:cNvPr id="8" name="Obdélník 7"/>
          <p:cNvSpPr/>
          <p:nvPr/>
        </p:nvSpPr>
        <p:spPr>
          <a:xfrm>
            <a:off x="413792" y="843558"/>
            <a:ext cx="7216876" cy="53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endParaRPr lang="cs-CZ" dirty="0"/>
          </a:p>
          <a:p>
            <a:pPr>
              <a:lnSpc>
                <a:spcPct val="80000"/>
              </a:lnSpc>
            </a:pPr>
            <a:endParaRPr lang="cs-CZ" dirty="0"/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354773" y="852464"/>
            <a:ext cx="7457587" cy="3612967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MK není problémem </a:t>
            </a:r>
            <a:r>
              <a:rPr lang="cs-CZ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populace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nýbrž je problémem </a:t>
            </a:r>
            <a:r>
              <a:rPr lang="cs-CZ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vzorku      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(data ve vzorku jsou „špatně“ vybrána)</a:t>
            </a:r>
          </a:p>
          <a:p>
            <a:pPr>
              <a:lnSpc>
                <a:spcPct val="90000"/>
              </a:lnSpc>
            </a:pPr>
            <a:r>
              <a:rPr lang="cs-CZ" sz="2000" b="1" dirty="0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Jinak řečeno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: vzorek nepotvrzuje teorii závislosti vysvětlované proměnné na vysvětlujících proměnných</a:t>
            </a:r>
          </a:p>
          <a:p>
            <a:pPr>
              <a:lnSpc>
                <a:spcPct val="90000"/>
              </a:lnSpc>
            </a:pPr>
            <a:r>
              <a:rPr lang="cs-CZ" sz="2000" dirty="0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Hypotéza o nulovosti regresních koeficientů 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se přijímá, i když ve skutečnosti (tj. v populaci) neplatí</a:t>
            </a:r>
          </a:p>
          <a:p>
            <a:pPr>
              <a:lnSpc>
                <a:spcPct val="90000"/>
              </a:lnSpc>
            </a:pPr>
            <a:r>
              <a:rPr lang="cs-CZ" sz="2000" dirty="0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Intervaly spolehlivosti 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regres. koeficientů jsou velmi široké</a:t>
            </a:r>
          </a:p>
          <a:p>
            <a:pPr>
              <a:lnSpc>
                <a:spcPct val="90000"/>
              </a:lnSpc>
            </a:pP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Veškeré </a:t>
            </a:r>
            <a:r>
              <a:rPr lang="cs-CZ" sz="2000" dirty="0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odhady regresních koeficientů 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jsou citlivé na jakékoliv změny dat</a:t>
            </a:r>
          </a:p>
          <a:p>
            <a:pPr>
              <a:lnSpc>
                <a:spcPct val="90000"/>
              </a:lnSpc>
            </a:pP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Regresní koeficienty mohou mít </a:t>
            </a:r>
            <a:r>
              <a:rPr lang="cs-CZ" sz="2000" dirty="0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špatná znaménka</a:t>
            </a:r>
          </a:p>
          <a:p>
            <a:pPr>
              <a:lnSpc>
                <a:spcPct val="90000"/>
              </a:lnSpc>
            </a:pP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Regresní funkce je </a:t>
            </a:r>
            <a:r>
              <a:rPr lang="cs-CZ" sz="2000" dirty="0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nevhodná pro predikci</a:t>
            </a:r>
          </a:p>
          <a:p>
            <a:pPr>
              <a:lnSpc>
                <a:spcPct val="90000"/>
              </a:lnSpc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191182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>
                <a:latin typeface="Arial" charset="0"/>
              </a:rPr>
              <a:t>Jak MK v praxi zjišťovat (měřit)?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25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pic>
        <p:nvPicPr>
          <p:cNvPr id="7" name="Picture 95"/>
          <p:cNvPicPr>
            <a:picLocks noGrp="1" noChangeAspect="1" noChangeArrowheads="1"/>
          </p:cNvPicPr>
          <p:nvPr>
            <p:ph idx="4294967295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467544" y="1131590"/>
            <a:ext cx="7920879" cy="2880320"/>
          </a:xfrm>
        </p:spPr>
      </p:pic>
      <p:sp>
        <p:nvSpPr>
          <p:cNvPr id="8" name="Obdélník 7"/>
          <p:cNvSpPr/>
          <p:nvPr/>
        </p:nvSpPr>
        <p:spPr>
          <a:xfrm>
            <a:off x="413792" y="843558"/>
            <a:ext cx="7216876" cy="53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endParaRPr lang="cs-CZ" dirty="0"/>
          </a:p>
          <a:p>
            <a:pPr>
              <a:lnSpc>
                <a:spcPct val="80000"/>
              </a:lnSpc>
            </a:pPr>
            <a:endParaRPr lang="cs-CZ" dirty="0"/>
          </a:p>
        </p:txBody>
      </p:sp>
      <p:sp>
        <p:nvSpPr>
          <p:cNvPr id="14" name="Rectangle 3"/>
          <p:cNvSpPr txBox="1">
            <a:spLocks noChangeArrowheads="1"/>
          </p:cNvSpPr>
          <p:nvPr/>
        </p:nvSpPr>
        <p:spPr>
          <a:xfrm>
            <a:off x="323528" y="915566"/>
            <a:ext cx="7920880" cy="367240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09600" indent="-609600"/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Na detekci MK se </a:t>
            </a:r>
            <a:r>
              <a:rPr lang="cs-CZ" sz="2000" b="1" dirty="0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nepoužívají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statistické testy!</a:t>
            </a:r>
          </a:p>
          <a:p>
            <a:pPr marL="609600" indent="-609600"/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MK je </a:t>
            </a:r>
            <a:r>
              <a:rPr lang="cs-CZ" sz="2000" dirty="0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problém „stupně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“, nikoliv „existence“ jako takové</a:t>
            </a:r>
          </a:p>
          <a:p>
            <a:pPr marL="609600" indent="-609600"/>
            <a:r>
              <a:rPr 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K určování stupně MK se používají </a:t>
            </a:r>
            <a:r>
              <a:rPr lang="cs-CZ" sz="2000" b="1" dirty="0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(heuristická!) pravidla:</a:t>
            </a:r>
          </a:p>
          <a:p>
            <a:pPr marL="609600" indent="-609600">
              <a:buFontTx/>
              <a:buAutoNum type="arabicPeriod"/>
            </a:pPr>
            <a:r>
              <a:rPr lang="cs-CZ" sz="2000" dirty="0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Vysoký koeficient determinace </a:t>
            </a:r>
            <a:r>
              <a:rPr lang="cs-CZ" sz="2000" i="1" dirty="0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cs-CZ" sz="2000" baseline="30000" dirty="0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přitom vysoká         </a:t>
            </a:r>
          </a:p>
          <a:p>
            <a:pPr marL="0" indent="0">
              <a:buNone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</a:t>
            </a:r>
            <a:r>
              <a:rPr lang="cs-CZ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-hodnota regresních koeficientů (tj. </a:t>
            </a:r>
            <a:r>
              <a:rPr lang="cs-CZ" sz="2000" dirty="0" err="1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Sig</a:t>
            </a:r>
            <a:r>
              <a:rPr lang="cs-CZ" sz="2000" dirty="0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.- blízká k 1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0" indent="0">
              <a:buNone/>
            </a:pPr>
            <a:r>
              <a:rPr lang="cs-CZ" sz="2000" dirty="0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    Vysoké hodnoty párových korelací 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mezi vysvětlujícími </a:t>
            </a:r>
          </a:p>
          <a:p>
            <a:pPr marL="0" indent="0">
              <a:buNone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proměnnými (např.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&gt; 0,8)</a:t>
            </a:r>
            <a:endParaRPr lang="cs-CZ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AutoNum type="arabicPeriod" startAt="3"/>
            </a:pP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Významné </a:t>
            </a:r>
            <a:r>
              <a:rPr lang="cs-CZ" sz="2000" dirty="0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regrese některých vysvětlujících proměnných na </a:t>
            </a:r>
          </a:p>
          <a:p>
            <a:pPr marL="0" indent="0">
              <a:buNone/>
            </a:pPr>
            <a:r>
              <a:rPr lang="cs-CZ" sz="2000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000" dirty="0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jiných vysvětlujících proměnných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(viz Příklad 1*:   závislost </a:t>
            </a:r>
            <a:r>
              <a:rPr lang="cs-CZ" sz="2000" dirty="0" smtClean="0"/>
              <a:t>X2 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cs-CZ" sz="2000" dirty="0" smtClean="0"/>
              <a:t> X1)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872032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 smtClean="0"/>
              <a:t>Jak odstranit </a:t>
            </a:r>
            <a:r>
              <a:rPr lang="cs-CZ" b="1" dirty="0" err="1" smtClean="0"/>
              <a:t>multikolinearitu</a:t>
            </a:r>
            <a:r>
              <a:rPr lang="cs-CZ" b="1" dirty="0" smtClean="0"/>
              <a:t>?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26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pic>
        <p:nvPicPr>
          <p:cNvPr id="7" name="Picture 95"/>
          <p:cNvPicPr>
            <a:picLocks noGrp="1" noChangeAspect="1" noChangeArrowheads="1"/>
          </p:cNvPicPr>
          <p:nvPr>
            <p:ph idx="4294967295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467544" y="1131590"/>
            <a:ext cx="7920879" cy="2880320"/>
          </a:xfrm>
        </p:spPr>
      </p:pic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251520" y="802996"/>
            <a:ext cx="7772400" cy="41148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09600" indent="-609600">
              <a:buFontTx/>
              <a:buNone/>
            </a:pPr>
            <a:r>
              <a:rPr 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Neexistuje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zaručená metoda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protože MK je problémem vzorku, nikoliv nutně populace, z níž vzorek pochází</a:t>
            </a:r>
          </a:p>
          <a:p>
            <a:pPr marL="609600" indent="-609600">
              <a:buFontTx/>
              <a:buNone/>
            </a:pPr>
            <a:r>
              <a:rPr lang="cs-CZ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Možné (doporučené) metody:</a:t>
            </a:r>
          </a:p>
          <a:p>
            <a:pPr marL="609600" indent="-609600">
              <a:buFontTx/>
              <a:buAutoNum type="arabicPeriod"/>
            </a:pPr>
            <a:r>
              <a:rPr lang="cs-CZ" sz="2000" dirty="0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Vypustit některou vysvětlující proměnnou 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– pozor: nevylít s vodou z vaničky i dítě! (Ekonomický model)</a:t>
            </a:r>
          </a:p>
          <a:p>
            <a:pPr marL="609600" indent="-609600">
              <a:buFontTx/>
              <a:buAutoNum type="arabicPeriod"/>
            </a:pPr>
            <a:r>
              <a:rPr lang="cs-CZ" sz="2000" dirty="0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Pořídit nový vzorek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eventuálně doplnit starý</a:t>
            </a:r>
          </a:p>
          <a:p>
            <a:pPr marL="609600" indent="-609600">
              <a:buFontTx/>
              <a:buAutoNum type="arabicPeriod"/>
            </a:pPr>
            <a:r>
              <a:rPr lang="cs-CZ" sz="2000" dirty="0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Promyslet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znovu ekonomický a matematický model (nebylo něco opomenuto?, zjednodušeno?,…)</a:t>
            </a:r>
          </a:p>
          <a:p>
            <a:pPr marL="609600" indent="-609600">
              <a:buFontTx/>
              <a:buAutoNum type="arabicPeriod"/>
            </a:pPr>
            <a:r>
              <a:rPr lang="cs-CZ" sz="2000" dirty="0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Transformace proměnných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např. namísto celkové spotřeby použít spotřebu na hlavu apod.</a:t>
            </a: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8491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 err="1" smtClean="0"/>
              <a:t>Heteroskedasticita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27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pic>
        <p:nvPicPr>
          <p:cNvPr id="7" name="Picture 95"/>
          <p:cNvPicPr>
            <a:picLocks noGrp="1" noChangeAspect="1" noChangeArrowheads="1"/>
          </p:cNvPicPr>
          <p:nvPr>
            <p:ph idx="4294967295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467544" y="1131590"/>
            <a:ext cx="7920879" cy="2880320"/>
          </a:xfrm>
        </p:spPr>
      </p:pic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395536" y="845881"/>
            <a:ext cx="7772400" cy="374209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09600" indent="-609600">
              <a:buFontTx/>
              <a:buNone/>
            </a:pPr>
            <a:r>
              <a:rPr lang="cs-CZ" sz="2300" dirty="0" smtClean="0">
                <a:latin typeface="Arial" charset="0"/>
              </a:rPr>
              <a:t>Rozptyl náhodné chyby </a:t>
            </a:r>
            <a:r>
              <a:rPr lang="cs-CZ" sz="2300" i="1" dirty="0" smtClean="0"/>
              <a:t>u</a:t>
            </a:r>
            <a:r>
              <a:rPr lang="cs-CZ" sz="2300" dirty="0" smtClean="0">
                <a:latin typeface="Arial" charset="0"/>
              </a:rPr>
              <a:t> je konstantní, tj. </a:t>
            </a:r>
          </a:p>
          <a:p>
            <a:pPr marL="609600" indent="-609600">
              <a:buFontTx/>
              <a:buNone/>
            </a:pPr>
            <a:r>
              <a:rPr lang="cs-CZ" sz="2300" i="1" dirty="0" smtClean="0">
                <a:latin typeface="Arial" charset="0"/>
              </a:rPr>
              <a:t>			</a:t>
            </a:r>
            <a:r>
              <a:rPr lang="cs-CZ" sz="2300" i="1" dirty="0" smtClean="0"/>
              <a:t>Var</a:t>
            </a:r>
            <a:r>
              <a:rPr lang="cs-CZ" sz="2300" dirty="0" smtClean="0"/>
              <a:t>(</a:t>
            </a:r>
            <a:r>
              <a:rPr lang="cs-CZ" sz="2300" i="1" dirty="0" smtClean="0"/>
              <a:t>u</a:t>
            </a:r>
            <a:r>
              <a:rPr lang="cs-CZ" sz="2300" dirty="0" smtClean="0"/>
              <a:t>) = </a:t>
            </a:r>
            <a:r>
              <a:rPr lang="el-GR" sz="2300" i="1" dirty="0" smtClean="0">
                <a:cs typeface="Times New Roman" pitchFamily="18" charset="0"/>
              </a:rPr>
              <a:t>σ</a:t>
            </a:r>
            <a:r>
              <a:rPr lang="cs-CZ" sz="2300" baseline="30000" dirty="0" smtClean="0">
                <a:cs typeface="Times New Roman" pitchFamily="18" charset="0"/>
              </a:rPr>
              <a:t>2</a:t>
            </a:r>
          </a:p>
          <a:p>
            <a:pPr marL="609600" indent="-609600">
              <a:buFontTx/>
              <a:buNone/>
            </a:pPr>
            <a:r>
              <a:rPr lang="cs-CZ" sz="2300" b="1" i="1" dirty="0" smtClean="0">
                <a:latin typeface="Arial" charset="0"/>
                <a:cs typeface="Times New Roman" pitchFamily="18" charset="0"/>
              </a:rPr>
              <a:t>Graficky:</a:t>
            </a:r>
            <a:r>
              <a:rPr lang="cs-CZ" sz="2300" dirty="0" smtClean="0">
                <a:latin typeface="Arial" charset="0"/>
                <a:cs typeface="Times New Roman" pitchFamily="18" charset="0"/>
              </a:rPr>
              <a:t> Hodnoty jsou rozptýleny ve stejně širokém pásu kolem regresní funkce (regresní </a:t>
            </a:r>
            <a:r>
              <a:rPr lang="cs-CZ" sz="2300" dirty="0" err="1" smtClean="0">
                <a:latin typeface="Arial" charset="0"/>
                <a:cs typeface="Times New Roman" pitchFamily="18" charset="0"/>
              </a:rPr>
              <a:t>nadroviny</a:t>
            </a:r>
            <a:r>
              <a:rPr lang="cs-CZ" sz="2300" dirty="0" smtClean="0">
                <a:latin typeface="Arial" charset="0"/>
                <a:cs typeface="Times New Roman" pitchFamily="18" charset="0"/>
              </a:rPr>
              <a:t>)</a:t>
            </a:r>
          </a:p>
          <a:p>
            <a:pPr marL="609600" indent="-609600">
              <a:buFontTx/>
              <a:buNone/>
            </a:pPr>
            <a:r>
              <a:rPr lang="cs-CZ" sz="2300" b="1" dirty="0" smtClean="0">
                <a:latin typeface="Arial" charset="0"/>
              </a:rPr>
              <a:t>Otázky:</a:t>
            </a:r>
          </a:p>
          <a:p>
            <a:pPr marL="609600" indent="-609600">
              <a:buFontTx/>
              <a:buAutoNum type="arabicPeriod"/>
            </a:pPr>
            <a:r>
              <a:rPr lang="cs-CZ" sz="2300" dirty="0" smtClean="0">
                <a:latin typeface="Arial" charset="0"/>
              </a:rPr>
              <a:t>Co je podstatou </a:t>
            </a:r>
            <a:r>
              <a:rPr lang="cs-CZ" sz="2300" dirty="0" err="1" smtClean="0">
                <a:latin typeface="Arial" charset="0"/>
              </a:rPr>
              <a:t>heteroskedasticity</a:t>
            </a:r>
            <a:r>
              <a:rPr lang="cs-CZ" sz="2300" dirty="0" smtClean="0">
                <a:latin typeface="Arial" charset="0"/>
              </a:rPr>
              <a:t> (H-S)?</a:t>
            </a:r>
          </a:p>
          <a:p>
            <a:pPr marL="609600" indent="-609600">
              <a:buFontTx/>
              <a:buAutoNum type="arabicPeriod"/>
            </a:pPr>
            <a:r>
              <a:rPr lang="cs-CZ" sz="2300" dirty="0" smtClean="0">
                <a:latin typeface="Arial" charset="0"/>
              </a:rPr>
              <a:t>Jaké jsou důsledky H-S?</a:t>
            </a:r>
          </a:p>
          <a:p>
            <a:pPr marL="609600" indent="-609600">
              <a:buFontTx/>
              <a:buAutoNum type="arabicPeriod"/>
            </a:pPr>
            <a:r>
              <a:rPr lang="cs-CZ" sz="2300" dirty="0" smtClean="0">
                <a:latin typeface="Arial" charset="0"/>
              </a:rPr>
              <a:t>Jak zjišťovat H-S v dané situaci?</a:t>
            </a:r>
          </a:p>
          <a:p>
            <a:pPr marL="609600" indent="-609600">
              <a:buFontTx/>
              <a:buAutoNum type="arabicPeriod"/>
            </a:pPr>
            <a:r>
              <a:rPr lang="cs-CZ" sz="2300" dirty="0" smtClean="0">
                <a:latin typeface="Arial" charset="0"/>
              </a:rPr>
              <a:t>Jak odstraňovat H-S?</a:t>
            </a:r>
            <a:endParaRPr lang="cs-CZ" sz="23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4396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3353783" y="4659982"/>
            <a:ext cx="1905000" cy="342900"/>
          </a:xfrm>
        </p:spPr>
        <p:txBody>
          <a:bodyPr/>
          <a:lstStyle/>
          <a:p>
            <a:pPr algn="ctr"/>
            <a:fld id="{3B5BE1C7-EB32-4F78-99B8-3908509BD21D}" type="slidenum">
              <a:rPr lang="cs-CZ" sz="800"/>
              <a:pPr algn="ctr"/>
              <a:t>28</a:t>
            </a:fld>
            <a:endParaRPr lang="cs-CZ" sz="800" dirty="0"/>
          </a:p>
        </p:txBody>
      </p:sp>
      <p:sp>
        <p:nvSpPr>
          <p:cNvPr id="2222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674390"/>
          </a:xfrm>
        </p:spPr>
        <p:txBody>
          <a:bodyPr/>
          <a:lstStyle/>
          <a:p>
            <a:pPr marL="838200" indent="-838200"/>
            <a:r>
              <a:rPr lang="cs-CZ" sz="2400" b="1" dirty="0">
                <a:latin typeface="Arial" charset="0"/>
              </a:rPr>
              <a:t>Jak vypadá H-S?</a:t>
            </a:r>
          </a:p>
        </p:txBody>
      </p:sp>
      <p:sp>
        <p:nvSpPr>
          <p:cNvPr id="222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6725" y="983996"/>
            <a:ext cx="3240088" cy="453628"/>
          </a:xfrm>
        </p:spPr>
        <p:txBody>
          <a:bodyPr/>
          <a:lstStyle/>
          <a:p>
            <a:pPr>
              <a:buFontTx/>
              <a:buNone/>
            </a:pPr>
            <a:r>
              <a:rPr lang="cs-CZ" sz="2000" dirty="0">
                <a:sym typeface="Symbol" pitchFamily="18" charset="2"/>
              </a:rPr>
              <a:t>Grafická analýza reziduí:</a:t>
            </a:r>
          </a:p>
        </p:txBody>
      </p:sp>
      <p:sp>
        <p:nvSpPr>
          <p:cNvPr id="222212" name="AutoShape 4"/>
          <p:cNvSpPr>
            <a:spLocks noChangeArrowheads="1"/>
          </p:cNvSpPr>
          <p:nvPr/>
        </p:nvSpPr>
        <p:spPr bwMode="auto">
          <a:xfrm>
            <a:off x="971550" y="1977629"/>
            <a:ext cx="71438" cy="53578"/>
          </a:xfrm>
          <a:prstGeom prst="diamond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2213" name="AutoShape 5"/>
          <p:cNvSpPr>
            <a:spLocks noChangeArrowheads="1"/>
          </p:cNvSpPr>
          <p:nvPr/>
        </p:nvSpPr>
        <p:spPr bwMode="auto">
          <a:xfrm>
            <a:off x="1258889" y="1924050"/>
            <a:ext cx="71437" cy="53579"/>
          </a:xfrm>
          <a:prstGeom prst="diamond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2214" name="AutoShape 6"/>
          <p:cNvSpPr>
            <a:spLocks noChangeArrowheads="1"/>
          </p:cNvSpPr>
          <p:nvPr/>
        </p:nvSpPr>
        <p:spPr bwMode="auto">
          <a:xfrm>
            <a:off x="1116014" y="2139554"/>
            <a:ext cx="71437" cy="53578"/>
          </a:xfrm>
          <a:prstGeom prst="diamond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2215" name="AutoShape 7"/>
          <p:cNvSpPr>
            <a:spLocks noChangeArrowheads="1"/>
          </p:cNvSpPr>
          <p:nvPr/>
        </p:nvSpPr>
        <p:spPr bwMode="auto">
          <a:xfrm>
            <a:off x="1619250" y="1977629"/>
            <a:ext cx="71438" cy="53578"/>
          </a:xfrm>
          <a:prstGeom prst="diamond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2216" name="AutoShape 8"/>
          <p:cNvSpPr>
            <a:spLocks noChangeArrowheads="1"/>
          </p:cNvSpPr>
          <p:nvPr/>
        </p:nvSpPr>
        <p:spPr bwMode="auto">
          <a:xfrm>
            <a:off x="1403350" y="2085975"/>
            <a:ext cx="71438" cy="53579"/>
          </a:xfrm>
          <a:prstGeom prst="diamond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2217" name="AutoShape 9"/>
          <p:cNvSpPr>
            <a:spLocks noChangeArrowheads="1"/>
          </p:cNvSpPr>
          <p:nvPr/>
        </p:nvSpPr>
        <p:spPr bwMode="auto">
          <a:xfrm>
            <a:off x="1692275" y="2139554"/>
            <a:ext cx="71438" cy="53578"/>
          </a:xfrm>
          <a:prstGeom prst="diamond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2218" name="AutoShape 10"/>
          <p:cNvSpPr>
            <a:spLocks noChangeArrowheads="1"/>
          </p:cNvSpPr>
          <p:nvPr/>
        </p:nvSpPr>
        <p:spPr bwMode="auto">
          <a:xfrm>
            <a:off x="1908175" y="1924050"/>
            <a:ext cx="71438" cy="53579"/>
          </a:xfrm>
          <a:prstGeom prst="diamond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2219" name="AutoShape 11"/>
          <p:cNvSpPr>
            <a:spLocks noChangeArrowheads="1"/>
          </p:cNvSpPr>
          <p:nvPr/>
        </p:nvSpPr>
        <p:spPr bwMode="auto">
          <a:xfrm>
            <a:off x="1936750" y="2063354"/>
            <a:ext cx="71438" cy="53578"/>
          </a:xfrm>
          <a:prstGeom prst="diamond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2220" name="AutoShape 12"/>
          <p:cNvSpPr>
            <a:spLocks noChangeArrowheads="1"/>
          </p:cNvSpPr>
          <p:nvPr/>
        </p:nvSpPr>
        <p:spPr bwMode="auto">
          <a:xfrm>
            <a:off x="2124075" y="2031206"/>
            <a:ext cx="71438" cy="53579"/>
          </a:xfrm>
          <a:prstGeom prst="diamond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2221" name="Line 13"/>
          <p:cNvSpPr>
            <a:spLocks noChangeShapeType="1"/>
          </p:cNvSpPr>
          <p:nvPr/>
        </p:nvSpPr>
        <p:spPr bwMode="auto">
          <a:xfrm>
            <a:off x="827088" y="1600200"/>
            <a:ext cx="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22222" name="Line 14"/>
          <p:cNvSpPr>
            <a:spLocks noChangeShapeType="1"/>
          </p:cNvSpPr>
          <p:nvPr/>
        </p:nvSpPr>
        <p:spPr bwMode="auto">
          <a:xfrm>
            <a:off x="827088" y="2895600"/>
            <a:ext cx="18002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22223" name="AutoShape 15"/>
          <p:cNvSpPr>
            <a:spLocks noChangeArrowheads="1"/>
          </p:cNvSpPr>
          <p:nvPr/>
        </p:nvSpPr>
        <p:spPr bwMode="auto">
          <a:xfrm>
            <a:off x="2124075" y="2085975"/>
            <a:ext cx="71438" cy="53579"/>
          </a:xfrm>
          <a:prstGeom prst="diamond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2224" name="AutoShape 16"/>
          <p:cNvSpPr>
            <a:spLocks noChangeArrowheads="1"/>
          </p:cNvSpPr>
          <p:nvPr/>
        </p:nvSpPr>
        <p:spPr bwMode="auto">
          <a:xfrm>
            <a:off x="2268539" y="2031206"/>
            <a:ext cx="71437" cy="53579"/>
          </a:xfrm>
          <a:prstGeom prst="diamond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2225" name="AutoShape 17"/>
          <p:cNvSpPr>
            <a:spLocks noChangeArrowheads="1"/>
          </p:cNvSpPr>
          <p:nvPr/>
        </p:nvSpPr>
        <p:spPr bwMode="auto">
          <a:xfrm>
            <a:off x="2268539" y="2193131"/>
            <a:ext cx="71437" cy="53579"/>
          </a:xfrm>
          <a:prstGeom prst="diamond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2226" name="AutoShape 18"/>
          <p:cNvSpPr>
            <a:spLocks noChangeArrowheads="1"/>
          </p:cNvSpPr>
          <p:nvPr/>
        </p:nvSpPr>
        <p:spPr bwMode="auto">
          <a:xfrm>
            <a:off x="2484439" y="1977629"/>
            <a:ext cx="71437" cy="53578"/>
          </a:xfrm>
          <a:prstGeom prst="diamond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2227" name="AutoShape 19"/>
          <p:cNvSpPr>
            <a:spLocks noChangeArrowheads="1"/>
          </p:cNvSpPr>
          <p:nvPr/>
        </p:nvSpPr>
        <p:spPr bwMode="auto">
          <a:xfrm>
            <a:off x="2411414" y="2139554"/>
            <a:ext cx="71437" cy="53578"/>
          </a:xfrm>
          <a:prstGeom prst="diamond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2228" name="Line 20"/>
          <p:cNvSpPr>
            <a:spLocks noChangeShapeType="1"/>
          </p:cNvSpPr>
          <p:nvPr/>
        </p:nvSpPr>
        <p:spPr bwMode="auto">
          <a:xfrm flipV="1">
            <a:off x="857251" y="2247900"/>
            <a:ext cx="1698625" cy="833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22229" name="Line 21"/>
          <p:cNvSpPr>
            <a:spLocks noChangeShapeType="1"/>
          </p:cNvSpPr>
          <p:nvPr/>
        </p:nvSpPr>
        <p:spPr bwMode="auto">
          <a:xfrm flipV="1">
            <a:off x="900114" y="1913335"/>
            <a:ext cx="1698625" cy="8334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22230" name="Line 22"/>
          <p:cNvSpPr>
            <a:spLocks noChangeShapeType="1"/>
          </p:cNvSpPr>
          <p:nvPr/>
        </p:nvSpPr>
        <p:spPr bwMode="auto">
          <a:xfrm>
            <a:off x="3132138" y="1653779"/>
            <a:ext cx="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22231" name="Line 23"/>
          <p:cNvSpPr>
            <a:spLocks noChangeShapeType="1"/>
          </p:cNvSpPr>
          <p:nvPr/>
        </p:nvSpPr>
        <p:spPr bwMode="auto">
          <a:xfrm>
            <a:off x="5867400" y="1653779"/>
            <a:ext cx="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22232" name="Line 24"/>
          <p:cNvSpPr>
            <a:spLocks noChangeShapeType="1"/>
          </p:cNvSpPr>
          <p:nvPr/>
        </p:nvSpPr>
        <p:spPr bwMode="auto">
          <a:xfrm>
            <a:off x="1908175" y="3274219"/>
            <a:ext cx="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22233" name="Line 25"/>
          <p:cNvSpPr>
            <a:spLocks noChangeShapeType="1"/>
          </p:cNvSpPr>
          <p:nvPr/>
        </p:nvSpPr>
        <p:spPr bwMode="auto">
          <a:xfrm>
            <a:off x="4716463" y="3274219"/>
            <a:ext cx="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22234" name="Line 26"/>
          <p:cNvSpPr>
            <a:spLocks noChangeShapeType="1"/>
          </p:cNvSpPr>
          <p:nvPr/>
        </p:nvSpPr>
        <p:spPr bwMode="auto">
          <a:xfrm>
            <a:off x="3132139" y="2950369"/>
            <a:ext cx="18002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22235" name="Line 27"/>
          <p:cNvSpPr>
            <a:spLocks noChangeShapeType="1"/>
          </p:cNvSpPr>
          <p:nvPr/>
        </p:nvSpPr>
        <p:spPr bwMode="auto">
          <a:xfrm>
            <a:off x="5867401" y="2950369"/>
            <a:ext cx="18002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22236" name="Line 28"/>
          <p:cNvSpPr>
            <a:spLocks noChangeShapeType="1"/>
          </p:cNvSpPr>
          <p:nvPr/>
        </p:nvSpPr>
        <p:spPr bwMode="auto">
          <a:xfrm>
            <a:off x="1908176" y="4569619"/>
            <a:ext cx="18002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22237" name="Line 29"/>
          <p:cNvSpPr>
            <a:spLocks noChangeShapeType="1"/>
          </p:cNvSpPr>
          <p:nvPr/>
        </p:nvSpPr>
        <p:spPr bwMode="auto">
          <a:xfrm>
            <a:off x="4716464" y="4569619"/>
            <a:ext cx="18002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22238" name="AutoShape 30"/>
          <p:cNvSpPr>
            <a:spLocks noChangeArrowheads="1"/>
          </p:cNvSpPr>
          <p:nvPr/>
        </p:nvSpPr>
        <p:spPr bwMode="auto">
          <a:xfrm>
            <a:off x="3635375" y="2247900"/>
            <a:ext cx="71438" cy="53579"/>
          </a:xfrm>
          <a:prstGeom prst="diamond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2239" name="AutoShape 31"/>
          <p:cNvSpPr>
            <a:spLocks noChangeArrowheads="1"/>
          </p:cNvSpPr>
          <p:nvPr/>
        </p:nvSpPr>
        <p:spPr bwMode="auto">
          <a:xfrm>
            <a:off x="3924300" y="1869281"/>
            <a:ext cx="71438" cy="53579"/>
          </a:xfrm>
          <a:prstGeom prst="diamond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2240" name="AutoShape 32"/>
          <p:cNvSpPr>
            <a:spLocks noChangeArrowheads="1"/>
          </p:cNvSpPr>
          <p:nvPr/>
        </p:nvSpPr>
        <p:spPr bwMode="auto">
          <a:xfrm>
            <a:off x="3563939" y="2518173"/>
            <a:ext cx="71437" cy="53578"/>
          </a:xfrm>
          <a:prstGeom prst="diamond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2241" name="AutoShape 33"/>
          <p:cNvSpPr>
            <a:spLocks noChangeArrowheads="1"/>
          </p:cNvSpPr>
          <p:nvPr/>
        </p:nvSpPr>
        <p:spPr bwMode="auto">
          <a:xfrm>
            <a:off x="3348039" y="2625329"/>
            <a:ext cx="71437" cy="53578"/>
          </a:xfrm>
          <a:prstGeom prst="diamond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2242" name="AutoShape 34"/>
          <p:cNvSpPr>
            <a:spLocks noChangeArrowheads="1"/>
          </p:cNvSpPr>
          <p:nvPr/>
        </p:nvSpPr>
        <p:spPr bwMode="auto">
          <a:xfrm>
            <a:off x="3492500" y="2733675"/>
            <a:ext cx="71438" cy="53579"/>
          </a:xfrm>
          <a:prstGeom prst="diamond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2243" name="AutoShape 35"/>
          <p:cNvSpPr>
            <a:spLocks noChangeArrowheads="1"/>
          </p:cNvSpPr>
          <p:nvPr/>
        </p:nvSpPr>
        <p:spPr bwMode="auto">
          <a:xfrm>
            <a:off x="3708400" y="2680098"/>
            <a:ext cx="71438" cy="53578"/>
          </a:xfrm>
          <a:prstGeom prst="diamond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2244" name="AutoShape 36"/>
          <p:cNvSpPr>
            <a:spLocks noChangeArrowheads="1"/>
          </p:cNvSpPr>
          <p:nvPr/>
        </p:nvSpPr>
        <p:spPr bwMode="auto">
          <a:xfrm>
            <a:off x="3924300" y="2463404"/>
            <a:ext cx="71438" cy="53578"/>
          </a:xfrm>
          <a:prstGeom prst="diamond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2245" name="AutoShape 37"/>
          <p:cNvSpPr>
            <a:spLocks noChangeArrowheads="1"/>
          </p:cNvSpPr>
          <p:nvPr/>
        </p:nvSpPr>
        <p:spPr bwMode="auto">
          <a:xfrm>
            <a:off x="3924300" y="2247900"/>
            <a:ext cx="71438" cy="53579"/>
          </a:xfrm>
          <a:prstGeom prst="diamond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2246" name="AutoShape 38"/>
          <p:cNvSpPr>
            <a:spLocks noChangeArrowheads="1"/>
          </p:cNvSpPr>
          <p:nvPr/>
        </p:nvSpPr>
        <p:spPr bwMode="auto">
          <a:xfrm>
            <a:off x="4211639" y="2139554"/>
            <a:ext cx="71437" cy="53578"/>
          </a:xfrm>
          <a:prstGeom prst="diamond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2247" name="AutoShape 39"/>
          <p:cNvSpPr>
            <a:spLocks noChangeArrowheads="1"/>
          </p:cNvSpPr>
          <p:nvPr/>
        </p:nvSpPr>
        <p:spPr bwMode="auto">
          <a:xfrm>
            <a:off x="4427539" y="2409825"/>
            <a:ext cx="71437" cy="53579"/>
          </a:xfrm>
          <a:prstGeom prst="diamond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cs-CZ" sz="1800">
              <a:latin typeface="Arial" charset="0"/>
            </a:endParaRPr>
          </a:p>
        </p:txBody>
      </p:sp>
      <p:sp>
        <p:nvSpPr>
          <p:cNvPr id="222248" name="AutoShape 40"/>
          <p:cNvSpPr>
            <a:spLocks noChangeArrowheads="1"/>
          </p:cNvSpPr>
          <p:nvPr/>
        </p:nvSpPr>
        <p:spPr bwMode="auto">
          <a:xfrm>
            <a:off x="4211639" y="2301479"/>
            <a:ext cx="71437" cy="53578"/>
          </a:xfrm>
          <a:prstGeom prst="diamond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2249" name="AutoShape 41"/>
          <p:cNvSpPr>
            <a:spLocks noChangeArrowheads="1"/>
          </p:cNvSpPr>
          <p:nvPr/>
        </p:nvSpPr>
        <p:spPr bwMode="auto">
          <a:xfrm>
            <a:off x="4067175" y="1977629"/>
            <a:ext cx="71438" cy="53578"/>
          </a:xfrm>
          <a:prstGeom prst="diamond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2250" name="AutoShape 42"/>
          <p:cNvSpPr>
            <a:spLocks noChangeArrowheads="1"/>
          </p:cNvSpPr>
          <p:nvPr/>
        </p:nvSpPr>
        <p:spPr bwMode="auto">
          <a:xfrm>
            <a:off x="4500564" y="1869281"/>
            <a:ext cx="71437" cy="53579"/>
          </a:xfrm>
          <a:prstGeom prst="diamond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2251" name="AutoShape 43"/>
          <p:cNvSpPr>
            <a:spLocks noChangeArrowheads="1"/>
          </p:cNvSpPr>
          <p:nvPr/>
        </p:nvSpPr>
        <p:spPr bwMode="auto">
          <a:xfrm>
            <a:off x="4427539" y="2085975"/>
            <a:ext cx="71437" cy="53579"/>
          </a:xfrm>
          <a:prstGeom prst="diamond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2252" name="AutoShape 44"/>
          <p:cNvSpPr>
            <a:spLocks noChangeArrowheads="1"/>
          </p:cNvSpPr>
          <p:nvPr/>
        </p:nvSpPr>
        <p:spPr bwMode="auto">
          <a:xfrm>
            <a:off x="3203575" y="2787254"/>
            <a:ext cx="71438" cy="53578"/>
          </a:xfrm>
          <a:prstGeom prst="diamond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2253" name="AutoShape 45"/>
          <p:cNvSpPr>
            <a:spLocks noChangeArrowheads="1"/>
          </p:cNvSpPr>
          <p:nvPr/>
        </p:nvSpPr>
        <p:spPr bwMode="auto">
          <a:xfrm>
            <a:off x="4716464" y="2031206"/>
            <a:ext cx="71437" cy="53579"/>
          </a:xfrm>
          <a:prstGeom prst="diamond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2254" name="AutoShape 46"/>
          <p:cNvSpPr>
            <a:spLocks noChangeArrowheads="1"/>
          </p:cNvSpPr>
          <p:nvPr/>
        </p:nvSpPr>
        <p:spPr bwMode="auto">
          <a:xfrm>
            <a:off x="4932364" y="2139554"/>
            <a:ext cx="71437" cy="53578"/>
          </a:xfrm>
          <a:prstGeom prst="diamond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2255" name="AutoShape 47"/>
          <p:cNvSpPr>
            <a:spLocks noChangeArrowheads="1"/>
          </p:cNvSpPr>
          <p:nvPr/>
        </p:nvSpPr>
        <p:spPr bwMode="auto">
          <a:xfrm>
            <a:off x="4572000" y="2247900"/>
            <a:ext cx="71438" cy="53579"/>
          </a:xfrm>
          <a:prstGeom prst="diamond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2256" name="AutoShape 48"/>
          <p:cNvSpPr>
            <a:spLocks noChangeArrowheads="1"/>
          </p:cNvSpPr>
          <p:nvPr/>
        </p:nvSpPr>
        <p:spPr bwMode="auto">
          <a:xfrm>
            <a:off x="3779839" y="2356248"/>
            <a:ext cx="71437" cy="53578"/>
          </a:xfrm>
          <a:prstGeom prst="diamond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2257" name="AutoShape 49"/>
          <p:cNvSpPr>
            <a:spLocks noChangeArrowheads="1"/>
          </p:cNvSpPr>
          <p:nvPr/>
        </p:nvSpPr>
        <p:spPr bwMode="auto">
          <a:xfrm>
            <a:off x="3851275" y="2139554"/>
            <a:ext cx="71438" cy="53578"/>
          </a:xfrm>
          <a:prstGeom prst="diamond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2258" name="Line 50"/>
          <p:cNvSpPr>
            <a:spLocks noChangeShapeType="1"/>
          </p:cNvSpPr>
          <p:nvPr/>
        </p:nvSpPr>
        <p:spPr bwMode="auto">
          <a:xfrm flipV="1">
            <a:off x="3132138" y="1707356"/>
            <a:ext cx="1008062" cy="1134666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22259" name="Line 51"/>
          <p:cNvSpPr>
            <a:spLocks noChangeShapeType="1"/>
          </p:cNvSpPr>
          <p:nvPr/>
        </p:nvSpPr>
        <p:spPr bwMode="auto">
          <a:xfrm flipV="1">
            <a:off x="3132139" y="2409826"/>
            <a:ext cx="1944687" cy="432197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22260" name="AutoShape 52"/>
          <p:cNvSpPr>
            <a:spLocks noChangeArrowheads="1"/>
          </p:cNvSpPr>
          <p:nvPr/>
        </p:nvSpPr>
        <p:spPr bwMode="auto">
          <a:xfrm>
            <a:off x="4211639" y="1815704"/>
            <a:ext cx="71437" cy="53578"/>
          </a:xfrm>
          <a:prstGeom prst="diamond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2261" name="AutoShape 53"/>
          <p:cNvSpPr>
            <a:spLocks noChangeArrowheads="1"/>
          </p:cNvSpPr>
          <p:nvPr/>
        </p:nvSpPr>
        <p:spPr bwMode="auto">
          <a:xfrm>
            <a:off x="4211639" y="2518173"/>
            <a:ext cx="71437" cy="53578"/>
          </a:xfrm>
          <a:prstGeom prst="diamond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2262" name="AutoShape 54"/>
          <p:cNvSpPr>
            <a:spLocks noChangeArrowheads="1"/>
          </p:cNvSpPr>
          <p:nvPr/>
        </p:nvSpPr>
        <p:spPr bwMode="auto">
          <a:xfrm>
            <a:off x="4787900" y="2356248"/>
            <a:ext cx="71438" cy="53578"/>
          </a:xfrm>
          <a:prstGeom prst="diamond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2263" name="AutoShape 55"/>
          <p:cNvSpPr>
            <a:spLocks noChangeArrowheads="1"/>
          </p:cNvSpPr>
          <p:nvPr/>
        </p:nvSpPr>
        <p:spPr bwMode="auto">
          <a:xfrm>
            <a:off x="2987675" y="3813573"/>
            <a:ext cx="71438" cy="53578"/>
          </a:xfrm>
          <a:prstGeom prst="diamond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2264" name="AutoShape 56"/>
          <p:cNvSpPr>
            <a:spLocks noChangeArrowheads="1"/>
          </p:cNvSpPr>
          <p:nvPr/>
        </p:nvSpPr>
        <p:spPr bwMode="auto">
          <a:xfrm>
            <a:off x="3132139" y="3868341"/>
            <a:ext cx="71437" cy="53578"/>
          </a:xfrm>
          <a:prstGeom prst="diamond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2265" name="AutoShape 57"/>
          <p:cNvSpPr>
            <a:spLocks noChangeArrowheads="1"/>
          </p:cNvSpPr>
          <p:nvPr/>
        </p:nvSpPr>
        <p:spPr bwMode="auto">
          <a:xfrm>
            <a:off x="3203575" y="4030266"/>
            <a:ext cx="71438" cy="53578"/>
          </a:xfrm>
          <a:prstGeom prst="diamond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2266" name="AutoShape 58"/>
          <p:cNvSpPr>
            <a:spLocks noChangeArrowheads="1"/>
          </p:cNvSpPr>
          <p:nvPr/>
        </p:nvSpPr>
        <p:spPr bwMode="auto">
          <a:xfrm>
            <a:off x="2268539" y="4192191"/>
            <a:ext cx="71437" cy="53578"/>
          </a:xfrm>
          <a:prstGeom prst="diamond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2267" name="AutoShape 59"/>
          <p:cNvSpPr>
            <a:spLocks noChangeArrowheads="1"/>
          </p:cNvSpPr>
          <p:nvPr/>
        </p:nvSpPr>
        <p:spPr bwMode="auto">
          <a:xfrm>
            <a:off x="2339975" y="4030266"/>
            <a:ext cx="71438" cy="53578"/>
          </a:xfrm>
          <a:prstGeom prst="diamond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2268" name="AutoShape 60"/>
          <p:cNvSpPr>
            <a:spLocks noChangeArrowheads="1"/>
          </p:cNvSpPr>
          <p:nvPr/>
        </p:nvSpPr>
        <p:spPr bwMode="auto">
          <a:xfrm>
            <a:off x="2627314" y="3813573"/>
            <a:ext cx="71437" cy="53578"/>
          </a:xfrm>
          <a:prstGeom prst="diamond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2269" name="AutoShape 61"/>
          <p:cNvSpPr>
            <a:spLocks noChangeArrowheads="1"/>
          </p:cNvSpPr>
          <p:nvPr/>
        </p:nvSpPr>
        <p:spPr bwMode="auto">
          <a:xfrm>
            <a:off x="1979614" y="4407694"/>
            <a:ext cx="71437" cy="53579"/>
          </a:xfrm>
          <a:prstGeom prst="diamond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2270" name="AutoShape 62"/>
          <p:cNvSpPr>
            <a:spLocks noChangeArrowheads="1"/>
          </p:cNvSpPr>
          <p:nvPr/>
        </p:nvSpPr>
        <p:spPr bwMode="auto">
          <a:xfrm>
            <a:off x="3563939" y="4407694"/>
            <a:ext cx="71437" cy="53579"/>
          </a:xfrm>
          <a:prstGeom prst="diamond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2271" name="AutoShape 63"/>
          <p:cNvSpPr>
            <a:spLocks noChangeArrowheads="1"/>
          </p:cNvSpPr>
          <p:nvPr/>
        </p:nvSpPr>
        <p:spPr bwMode="auto">
          <a:xfrm>
            <a:off x="3419475" y="4030266"/>
            <a:ext cx="71438" cy="53578"/>
          </a:xfrm>
          <a:prstGeom prst="diamond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2272" name="AutoShape 64"/>
          <p:cNvSpPr>
            <a:spLocks noChangeArrowheads="1"/>
          </p:cNvSpPr>
          <p:nvPr/>
        </p:nvSpPr>
        <p:spPr bwMode="auto">
          <a:xfrm>
            <a:off x="2843214" y="3759994"/>
            <a:ext cx="71437" cy="53579"/>
          </a:xfrm>
          <a:prstGeom prst="diamond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2273" name="AutoShape 65"/>
          <p:cNvSpPr>
            <a:spLocks noChangeArrowheads="1"/>
          </p:cNvSpPr>
          <p:nvPr/>
        </p:nvSpPr>
        <p:spPr bwMode="auto">
          <a:xfrm>
            <a:off x="2484439" y="3868341"/>
            <a:ext cx="71437" cy="53578"/>
          </a:xfrm>
          <a:prstGeom prst="diamond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2274" name="AutoShape 66"/>
          <p:cNvSpPr>
            <a:spLocks noChangeArrowheads="1"/>
          </p:cNvSpPr>
          <p:nvPr/>
        </p:nvSpPr>
        <p:spPr bwMode="auto">
          <a:xfrm>
            <a:off x="3059114" y="3921919"/>
            <a:ext cx="71437" cy="53579"/>
          </a:xfrm>
          <a:prstGeom prst="diamond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2275" name="AutoShape 67"/>
          <p:cNvSpPr>
            <a:spLocks noChangeArrowheads="1"/>
          </p:cNvSpPr>
          <p:nvPr/>
        </p:nvSpPr>
        <p:spPr bwMode="auto">
          <a:xfrm>
            <a:off x="3419475" y="4300537"/>
            <a:ext cx="71438" cy="53579"/>
          </a:xfrm>
          <a:prstGeom prst="diamond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2276" name="AutoShape 68"/>
          <p:cNvSpPr>
            <a:spLocks noChangeArrowheads="1"/>
          </p:cNvSpPr>
          <p:nvPr/>
        </p:nvSpPr>
        <p:spPr bwMode="auto">
          <a:xfrm>
            <a:off x="2195514" y="4030266"/>
            <a:ext cx="71437" cy="53578"/>
          </a:xfrm>
          <a:prstGeom prst="diamond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2277" name="AutoShape 69"/>
          <p:cNvSpPr>
            <a:spLocks noChangeArrowheads="1"/>
          </p:cNvSpPr>
          <p:nvPr/>
        </p:nvSpPr>
        <p:spPr bwMode="auto">
          <a:xfrm>
            <a:off x="2124075" y="4300537"/>
            <a:ext cx="71438" cy="53579"/>
          </a:xfrm>
          <a:prstGeom prst="diamond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2278" name="AutoShape 70"/>
          <p:cNvSpPr>
            <a:spLocks noChangeArrowheads="1"/>
          </p:cNvSpPr>
          <p:nvPr/>
        </p:nvSpPr>
        <p:spPr bwMode="auto">
          <a:xfrm>
            <a:off x="2700339" y="3738562"/>
            <a:ext cx="71437" cy="53579"/>
          </a:xfrm>
          <a:prstGeom prst="diamond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2279" name="AutoShape 71"/>
          <p:cNvSpPr>
            <a:spLocks noChangeArrowheads="1"/>
          </p:cNvSpPr>
          <p:nvPr/>
        </p:nvSpPr>
        <p:spPr bwMode="auto">
          <a:xfrm>
            <a:off x="3348039" y="4137423"/>
            <a:ext cx="71437" cy="53578"/>
          </a:xfrm>
          <a:prstGeom prst="diamond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2280" name="AutoShape 72"/>
          <p:cNvSpPr>
            <a:spLocks noChangeArrowheads="1"/>
          </p:cNvSpPr>
          <p:nvPr/>
        </p:nvSpPr>
        <p:spPr bwMode="auto">
          <a:xfrm>
            <a:off x="2051050" y="4300537"/>
            <a:ext cx="71438" cy="53579"/>
          </a:xfrm>
          <a:prstGeom prst="diamond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2281" name="AutoShape 73"/>
          <p:cNvSpPr>
            <a:spLocks noChangeArrowheads="1"/>
          </p:cNvSpPr>
          <p:nvPr/>
        </p:nvSpPr>
        <p:spPr bwMode="auto">
          <a:xfrm>
            <a:off x="2555875" y="3921919"/>
            <a:ext cx="71438" cy="53579"/>
          </a:xfrm>
          <a:prstGeom prst="diamond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2282" name="AutoShape 74"/>
          <p:cNvSpPr>
            <a:spLocks noChangeArrowheads="1"/>
          </p:cNvSpPr>
          <p:nvPr/>
        </p:nvSpPr>
        <p:spPr bwMode="auto">
          <a:xfrm>
            <a:off x="3492500" y="4192191"/>
            <a:ext cx="71438" cy="53578"/>
          </a:xfrm>
          <a:prstGeom prst="diamond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cs-CZ" sz="1800">
              <a:latin typeface="Arial" charset="0"/>
            </a:endParaRPr>
          </a:p>
        </p:txBody>
      </p:sp>
      <p:sp>
        <p:nvSpPr>
          <p:cNvPr id="222283" name="AutoShape 75"/>
          <p:cNvSpPr>
            <a:spLocks noChangeArrowheads="1"/>
          </p:cNvSpPr>
          <p:nvPr/>
        </p:nvSpPr>
        <p:spPr bwMode="auto">
          <a:xfrm>
            <a:off x="2124075" y="4137423"/>
            <a:ext cx="71438" cy="53578"/>
          </a:xfrm>
          <a:prstGeom prst="diamond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2284" name="AutoShape 76"/>
          <p:cNvSpPr>
            <a:spLocks noChangeArrowheads="1"/>
          </p:cNvSpPr>
          <p:nvPr/>
        </p:nvSpPr>
        <p:spPr bwMode="auto">
          <a:xfrm>
            <a:off x="2771775" y="3868341"/>
            <a:ext cx="71438" cy="53578"/>
          </a:xfrm>
          <a:prstGeom prst="diamond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2285" name="AutoShape 77"/>
          <p:cNvSpPr>
            <a:spLocks noChangeArrowheads="1"/>
          </p:cNvSpPr>
          <p:nvPr/>
        </p:nvSpPr>
        <p:spPr bwMode="auto">
          <a:xfrm>
            <a:off x="2339975" y="3868341"/>
            <a:ext cx="71438" cy="53578"/>
          </a:xfrm>
          <a:prstGeom prst="diamond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2286" name="AutoShape 78"/>
          <p:cNvSpPr>
            <a:spLocks noChangeArrowheads="1"/>
          </p:cNvSpPr>
          <p:nvPr/>
        </p:nvSpPr>
        <p:spPr bwMode="auto">
          <a:xfrm>
            <a:off x="5148264" y="4137423"/>
            <a:ext cx="71437" cy="53578"/>
          </a:xfrm>
          <a:prstGeom prst="diamond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2287" name="AutoShape 79"/>
          <p:cNvSpPr>
            <a:spLocks noChangeArrowheads="1"/>
          </p:cNvSpPr>
          <p:nvPr/>
        </p:nvSpPr>
        <p:spPr bwMode="auto">
          <a:xfrm>
            <a:off x="4787900" y="3975498"/>
            <a:ext cx="71438" cy="53578"/>
          </a:xfrm>
          <a:prstGeom prst="diamond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2288" name="AutoShape 80"/>
          <p:cNvSpPr>
            <a:spLocks noChangeArrowheads="1"/>
          </p:cNvSpPr>
          <p:nvPr/>
        </p:nvSpPr>
        <p:spPr bwMode="auto">
          <a:xfrm>
            <a:off x="6227763" y="3975498"/>
            <a:ext cx="71437" cy="53578"/>
          </a:xfrm>
          <a:prstGeom prst="diamond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2289" name="AutoShape 81"/>
          <p:cNvSpPr>
            <a:spLocks noChangeArrowheads="1"/>
          </p:cNvSpPr>
          <p:nvPr/>
        </p:nvSpPr>
        <p:spPr bwMode="auto">
          <a:xfrm>
            <a:off x="5940425" y="3868341"/>
            <a:ext cx="71438" cy="53578"/>
          </a:xfrm>
          <a:prstGeom prst="diamond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2290" name="AutoShape 82"/>
          <p:cNvSpPr>
            <a:spLocks noChangeArrowheads="1"/>
          </p:cNvSpPr>
          <p:nvPr/>
        </p:nvSpPr>
        <p:spPr bwMode="auto">
          <a:xfrm>
            <a:off x="5651500" y="3975498"/>
            <a:ext cx="71438" cy="53578"/>
          </a:xfrm>
          <a:prstGeom prst="diamond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2291" name="AutoShape 83"/>
          <p:cNvSpPr>
            <a:spLocks noChangeArrowheads="1"/>
          </p:cNvSpPr>
          <p:nvPr/>
        </p:nvSpPr>
        <p:spPr bwMode="auto">
          <a:xfrm>
            <a:off x="5508625" y="4137423"/>
            <a:ext cx="71438" cy="53578"/>
          </a:xfrm>
          <a:prstGeom prst="diamond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2292" name="AutoShape 84"/>
          <p:cNvSpPr>
            <a:spLocks noChangeArrowheads="1"/>
          </p:cNvSpPr>
          <p:nvPr/>
        </p:nvSpPr>
        <p:spPr bwMode="auto">
          <a:xfrm>
            <a:off x="5292725" y="4192191"/>
            <a:ext cx="71438" cy="53578"/>
          </a:xfrm>
          <a:prstGeom prst="diamond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2293" name="AutoShape 85"/>
          <p:cNvSpPr>
            <a:spLocks noChangeArrowheads="1"/>
          </p:cNvSpPr>
          <p:nvPr/>
        </p:nvSpPr>
        <p:spPr bwMode="auto">
          <a:xfrm>
            <a:off x="4859339" y="4137423"/>
            <a:ext cx="71437" cy="53578"/>
          </a:xfrm>
          <a:prstGeom prst="diamond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2294" name="AutoShape 86"/>
          <p:cNvSpPr>
            <a:spLocks noChangeArrowheads="1"/>
          </p:cNvSpPr>
          <p:nvPr/>
        </p:nvSpPr>
        <p:spPr bwMode="auto">
          <a:xfrm>
            <a:off x="6156325" y="3813573"/>
            <a:ext cx="71438" cy="53578"/>
          </a:xfrm>
          <a:prstGeom prst="diamond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2295" name="AutoShape 87"/>
          <p:cNvSpPr>
            <a:spLocks noChangeArrowheads="1"/>
          </p:cNvSpPr>
          <p:nvPr/>
        </p:nvSpPr>
        <p:spPr bwMode="auto">
          <a:xfrm>
            <a:off x="5795964" y="3813573"/>
            <a:ext cx="71437" cy="53578"/>
          </a:xfrm>
          <a:prstGeom prst="diamond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2296" name="AutoShape 88"/>
          <p:cNvSpPr>
            <a:spLocks noChangeArrowheads="1"/>
          </p:cNvSpPr>
          <p:nvPr/>
        </p:nvSpPr>
        <p:spPr bwMode="auto">
          <a:xfrm>
            <a:off x="5651500" y="3921919"/>
            <a:ext cx="71438" cy="53579"/>
          </a:xfrm>
          <a:prstGeom prst="diamond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2297" name="AutoShape 89"/>
          <p:cNvSpPr>
            <a:spLocks noChangeArrowheads="1"/>
          </p:cNvSpPr>
          <p:nvPr/>
        </p:nvSpPr>
        <p:spPr bwMode="auto">
          <a:xfrm>
            <a:off x="6011864" y="3921919"/>
            <a:ext cx="71437" cy="53579"/>
          </a:xfrm>
          <a:prstGeom prst="diamond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2298" name="AutoShape 90"/>
          <p:cNvSpPr>
            <a:spLocks noChangeArrowheads="1"/>
          </p:cNvSpPr>
          <p:nvPr/>
        </p:nvSpPr>
        <p:spPr bwMode="auto">
          <a:xfrm>
            <a:off x="5795964" y="3921919"/>
            <a:ext cx="71437" cy="53579"/>
          </a:xfrm>
          <a:prstGeom prst="diamond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2299" name="AutoShape 91"/>
          <p:cNvSpPr>
            <a:spLocks noChangeArrowheads="1"/>
          </p:cNvSpPr>
          <p:nvPr/>
        </p:nvSpPr>
        <p:spPr bwMode="auto">
          <a:xfrm>
            <a:off x="5508625" y="4030266"/>
            <a:ext cx="71438" cy="53578"/>
          </a:xfrm>
          <a:prstGeom prst="diamond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2300" name="AutoShape 92"/>
          <p:cNvSpPr>
            <a:spLocks noChangeArrowheads="1"/>
          </p:cNvSpPr>
          <p:nvPr/>
        </p:nvSpPr>
        <p:spPr bwMode="auto">
          <a:xfrm>
            <a:off x="5076825" y="4245769"/>
            <a:ext cx="71438" cy="53579"/>
          </a:xfrm>
          <a:prstGeom prst="diamond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2301" name="AutoShape 93"/>
          <p:cNvSpPr>
            <a:spLocks noChangeArrowheads="1"/>
          </p:cNvSpPr>
          <p:nvPr/>
        </p:nvSpPr>
        <p:spPr bwMode="auto">
          <a:xfrm>
            <a:off x="4932364" y="4083844"/>
            <a:ext cx="71437" cy="53579"/>
          </a:xfrm>
          <a:prstGeom prst="diamond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2302" name="AutoShape 94"/>
          <p:cNvSpPr>
            <a:spLocks noChangeArrowheads="1"/>
          </p:cNvSpPr>
          <p:nvPr/>
        </p:nvSpPr>
        <p:spPr bwMode="auto">
          <a:xfrm>
            <a:off x="6372225" y="3975498"/>
            <a:ext cx="71438" cy="53578"/>
          </a:xfrm>
          <a:prstGeom prst="diamond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2303" name="AutoShape 95"/>
          <p:cNvSpPr>
            <a:spLocks noChangeArrowheads="1"/>
          </p:cNvSpPr>
          <p:nvPr/>
        </p:nvSpPr>
        <p:spPr bwMode="auto">
          <a:xfrm>
            <a:off x="5219700" y="4300537"/>
            <a:ext cx="71438" cy="53579"/>
          </a:xfrm>
          <a:prstGeom prst="diamond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2304" name="AutoShape 96"/>
          <p:cNvSpPr>
            <a:spLocks noChangeArrowheads="1"/>
          </p:cNvSpPr>
          <p:nvPr/>
        </p:nvSpPr>
        <p:spPr bwMode="auto">
          <a:xfrm>
            <a:off x="1619250" y="2139554"/>
            <a:ext cx="71438" cy="53578"/>
          </a:xfrm>
          <a:prstGeom prst="diamond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2305" name="AutoShape 97"/>
          <p:cNvSpPr>
            <a:spLocks noChangeArrowheads="1"/>
          </p:cNvSpPr>
          <p:nvPr/>
        </p:nvSpPr>
        <p:spPr bwMode="auto">
          <a:xfrm>
            <a:off x="2051050" y="2193131"/>
            <a:ext cx="71438" cy="53579"/>
          </a:xfrm>
          <a:prstGeom prst="diamond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2306" name="AutoShape 98"/>
          <p:cNvSpPr>
            <a:spLocks noChangeArrowheads="1"/>
          </p:cNvSpPr>
          <p:nvPr/>
        </p:nvSpPr>
        <p:spPr bwMode="auto">
          <a:xfrm>
            <a:off x="1763714" y="2031206"/>
            <a:ext cx="71437" cy="53579"/>
          </a:xfrm>
          <a:prstGeom prst="diamond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2307" name="AutoShape 99"/>
          <p:cNvSpPr>
            <a:spLocks noChangeArrowheads="1"/>
          </p:cNvSpPr>
          <p:nvPr/>
        </p:nvSpPr>
        <p:spPr bwMode="auto">
          <a:xfrm>
            <a:off x="900114" y="2139554"/>
            <a:ext cx="71437" cy="53578"/>
          </a:xfrm>
          <a:prstGeom prst="diamond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2308" name="AutoShape 100"/>
          <p:cNvSpPr>
            <a:spLocks noChangeArrowheads="1"/>
          </p:cNvSpPr>
          <p:nvPr/>
        </p:nvSpPr>
        <p:spPr bwMode="auto">
          <a:xfrm>
            <a:off x="1187450" y="2031206"/>
            <a:ext cx="71438" cy="53579"/>
          </a:xfrm>
          <a:prstGeom prst="diamond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2309" name="AutoShape 101"/>
          <p:cNvSpPr>
            <a:spLocks noChangeArrowheads="1"/>
          </p:cNvSpPr>
          <p:nvPr/>
        </p:nvSpPr>
        <p:spPr bwMode="auto">
          <a:xfrm>
            <a:off x="6084888" y="3921919"/>
            <a:ext cx="71437" cy="53579"/>
          </a:xfrm>
          <a:prstGeom prst="diamond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2310" name="AutoShape 102"/>
          <p:cNvSpPr>
            <a:spLocks noChangeArrowheads="1"/>
          </p:cNvSpPr>
          <p:nvPr/>
        </p:nvSpPr>
        <p:spPr bwMode="auto">
          <a:xfrm>
            <a:off x="6300789" y="4083844"/>
            <a:ext cx="71437" cy="53579"/>
          </a:xfrm>
          <a:prstGeom prst="diamond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2311" name="AutoShape 103"/>
          <p:cNvSpPr>
            <a:spLocks noChangeArrowheads="1"/>
          </p:cNvSpPr>
          <p:nvPr/>
        </p:nvSpPr>
        <p:spPr bwMode="auto">
          <a:xfrm>
            <a:off x="5407025" y="4246960"/>
            <a:ext cx="71438" cy="53578"/>
          </a:xfrm>
          <a:prstGeom prst="diamond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2312" name="AutoShape 104"/>
          <p:cNvSpPr>
            <a:spLocks noChangeArrowheads="1"/>
          </p:cNvSpPr>
          <p:nvPr/>
        </p:nvSpPr>
        <p:spPr bwMode="auto">
          <a:xfrm>
            <a:off x="1476375" y="1977629"/>
            <a:ext cx="71438" cy="53578"/>
          </a:xfrm>
          <a:prstGeom prst="diamond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2313" name="AutoShape 105"/>
          <p:cNvSpPr>
            <a:spLocks noChangeArrowheads="1"/>
          </p:cNvSpPr>
          <p:nvPr/>
        </p:nvSpPr>
        <p:spPr bwMode="auto">
          <a:xfrm>
            <a:off x="1331914" y="2139554"/>
            <a:ext cx="71437" cy="53578"/>
          </a:xfrm>
          <a:prstGeom prst="diamond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2314" name="AutoShape 106"/>
          <p:cNvSpPr>
            <a:spLocks noChangeArrowheads="1"/>
          </p:cNvSpPr>
          <p:nvPr/>
        </p:nvSpPr>
        <p:spPr bwMode="auto">
          <a:xfrm>
            <a:off x="4859339" y="3975498"/>
            <a:ext cx="71437" cy="53578"/>
          </a:xfrm>
          <a:prstGeom prst="diamond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2315" name="AutoShape 107"/>
          <p:cNvSpPr>
            <a:spLocks noChangeArrowheads="1"/>
          </p:cNvSpPr>
          <p:nvPr/>
        </p:nvSpPr>
        <p:spPr bwMode="auto">
          <a:xfrm>
            <a:off x="5003800" y="4192191"/>
            <a:ext cx="71438" cy="53578"/>
          </a:xfrm>
          <a:prstGeom prst="diamond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2316" name="AutoShape 108"/>
          <p:cNvSpPr>
            <a:spLocks noChangeArrowheads="1"/>
          </p:cNvSpPr>
          <p:nvPr/>
        </p:nvSpPr>
        <p:spPr bwMode="auto">
          <a:xfrm>
            <a:off x="6443664" y="4083844"/>
            <a:ext cx="71437" cy="53579"/>
          </a:xfrm>
          <a:prstGeom prst="diamond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2317" name="AutoShape 109"/>
          <p:cNvSpPr>
            <a:spLocks noChangeArrowheads="1"/>
          </p:cNvSpPr>
          <p:nvPr/>
        </p:nvSpPr>
        <p:spPr bwMode="auto">
          <a:xfrm>
            <a:off x="2195514" y="4354116"/>
            <a:ext cx="71437" cy="53578"/>
          </a:xfrm>
          <a:prstGeom prst="diamond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2318" name="AutoShape 110"/>
          <p:cNvSpPr>
            <a:spLocks noChangeArrowheads="1"/>
          </p:cNvSpPr>
          <p:nvPr/>
        </p:nvSpPr>
        <p:spPr bwMode="auto">
          <a:xfrm>
            <a:off x="5435600" y="4137423"/>
            <a:ext cx="71438" cy="53578"/>
          </a:xfrm>
          <a:prstGeom prst="diamond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2319" name="AutoShape 111"/>
          <p:cNvSpPr>
            <a:spLocks noChangeArrowheads="1"/>
          </p:cNvSpPr>
          <p:nvPr/>
        </p:nvSpPr>
        <p:spPr bwMode="auto">
          <a:xfrm>
            <a:off x="2484439" y="3759994"/>
            <a:ext cx="71437" cy="53579"/>
          </a:xfrm>
          <a:prstGeom prst="diamond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2320" name="AutoShape 112"/>
          <p:cNvSpPr>
            <a:spLocks noChangeArrowheads="1"/>
          </p:cNvSpPr>
          <p:nvPr/>
        </p:nvSpPr>
        <p:spPr bwMode="auto">
          <a:xfrm>
            <a:off x="6011864" y="3759994"/>
            <a:ext cx="71437" cy="53579"/>
          </a:xfrm>
          <a:prstGeom prst="diamond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2321" name="AutoShape 113"/>
          <p:cNvSpPr>
            <a:spLocks noChangeArrowheads="1"/>
          </p:cNvSpPr>
          <p:nvPr/>
        </p:nvSpPr>
        <p:spPr bwMode="auto">
          <a:xfrm>
            <a:off x="3708400" y="2518173"/>
            <a:ext cx="71438" cy="53578"/>
          </a:xfrm>
          <a:prstGeom prst="diamond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2322" name="AutoShape 114"/>
          <p:cNvSpPr>
            <a:spLocks noChangeArrowheads="1"/>
          </p:cNvSpPr>
          <p:nvPr/>
        </p:nvSpPr>
        <p:spPr bwMode="auto">
          <a:xfrm>
            <a:off x="5940425" y="2787254"/>
            <a:ext cx="71438" cy="53578"/>
          </a:xfrm>
          <a:prstGeom prst="diamond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2323" name="AutoShape 115"/>
          <p:cNvSpPr>
            <a:spLocks noChangeArrowheads="1"/>
          </p:cNvSpPr>
          <p:nvPr/>
        </p:nvSpPr>
        <p:spPr bwMode="auto">
          <a:xfrm>
            <a:off x="6227763" y="2787254"/>
            <a:ext cx="71437" cy="53578"/>
          </a:xfrm>
          <a:prstGeom prst="diamond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2324" name="AutoShape 116"/>
          <p:cNvSpPr>
            <a:spLocks noChangeArrowheads="1"/>
          </p:cNvSpPr>
          <p:nvPr/>
        </p:nvSpPr>
        <p:spPr bwMode="auto">
          <a:xfrm>
            <a:off x="6443664" y="2625329"/>
            <a:ext cx="71437" cy="53578"/>
          </a:xfrm>
          <a:prstGeom prst="diamond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2325" name="AutoShape 117"/>
          <p:cNvSpPr>
            <a:spLocks noChangeArrowheads="1"/>
          </p:cNvSpPr>
          <p:nvPr/>
        </p:nvSpPr>
        <p:spPr bwMode="auto">
          <a:xfrm>
            <a:off x="6948488" y="1815704"/>
            <a:ext cx="71437" cy="53578"/>
          </a:xfrm>
          <a:prstGeom prst="diamond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2326" name="AutoShape 118"/>
          <p:cNvSpPr>
            <a:spLocks noChangeArrowheads="1"/>
          </p:cNvSpPr>
          <p:nvPr/>
        </p:nvSpPr>
        <p:spPr bwMode="auto">
          <a:xfrm>
            <a:off x="6804025" y="2085975"/>
            <a:ext cx="71438" cy="53579"/>
          </a:xfrm>
          <a:prstGeom prst="diamond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2327" name="AutoShape 119"/>
          <p:cNvSpPr>
            <a:spLocks noChangeArrowheads="1"/>
          </p:cNvSpPr>
          <p:nvPr/>
        </p:nvSpPr>
        <p:spPr bwMode="auto">
          <a:xfrm>
            <a:off x="7164389" y="2031206"/>
            <a:ext cx="71437" cy="53579"/>
          </a:xfrm>
          <a:prstGeom prst="diamond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2328" name="AutoShape 120"/>
          <p:cNvSpPr>
            <a:spLocks noChangeArrowheads="1"/>
          </p:cNvSpPr>
          <p:nvPr/>
        </p:nvSpPr>
        <p:spPr bwMode="auto">
          <a:xfrm>
            <a:off x="6588125" y="2139554"/>
            <a:ext cx="71438" cy="53578"/>
          </a:xfrm>
          <a:prstGeom prst="diamond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2329" name="AutoShape 121"/>
          <p:cNvSpPr>
            <a:spLocks noChangeArrowheads="1"/>
          </p:cNvSpPr>
          <p:nvPr/>
        </p:nvSpPr>
        <p:spPr bwMode="auto">
          <a:xfrm>
            <a:off x="6300789" y="2463404"/>
            <a:ext cx="71437" cy="53578"/>
          </a:xfrm>
          <a:prstGeom prst="diamond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2330" name="AutoShape 122"/>
          <p:cNvSpPr>
            <a:spLocks noChangeArrowheads="1"/>
          </p:cNvSpPr>
          <p:nvPr/>
        </p:nvSpPr>
        <p:spPr bwMode="auto">
          <a:xfrm>
            <a:off x="6732589" y="2301479"/>
            <a:ext cx="71437" cy="53578"/>
          </a:xfrm>
          <a:prstGeom prst="diamond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2331" name="AutoShape 123"/>
          <p:cNvSpPr>
            <a:spLocks noChangeArrowheads="1"/>
          </p:cNvSpPr>
          <p:nvPr/>
        </p:nvSpPr>
        <p:spPr bwMode="auto">
          <a:xfrm>
            <a:off x="6156325" y="2625329"/>
            <a:ext cx="71438" cy="53578"/>
          </a:xfrm>
          <a:prstGeom prst="diamond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2332" name="AutoShape 124"/>
          <p:cNvSpPr>
            <a:spLocks noChangeArrowheads="1"/>
          </p:cNvSpPr>
          <p:nvPr/>
        </p:nvSpPr>
        <p:spPr bwMode="auto">
          <a:xfrm>
            <a:off x="7019925" y="1977629"/>
            <a:ext cx="71438" cy="53578"/>
          </a:xfrm>
          <a:prstGeom prst="diamond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2333" name="AutoShape 125"/>
          <p:cNvSpPr>
            <a:spLocks noChangeArrowheads="1"/>
          </p:cNvSpPr>
          <p:nvPr/>
        </p:nvSpPr>
        <p:spPr bwMode="auto">
          <a:xfrm>
            <a:off x="6877050" y="1977629"/>
            <a:ext cx="71438" cy="53578"/>
          </a:xfrm>
          <a:prstGeom prst="diamond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2334" name="AutoShape 126"/>
          <p:cNvSpPr>
            <a:spLocks noChangeArrowheads="1"/>
          </p:cNvSpPr>
          <p:nvPr/>
        </p:nvSpPr>
        <p:spPr bwMode="auto">
          <a:xfrm>
            <a:off x="6516689" y="2301479"/>
            <a:ext cx="71437" cy="53578"/>
          </a:xfrm>
          <a:prstGeom prst="diamond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2335" name="AutoShape 127"/>
          <p:cNvSpPr>
            <a:spLocks noChangeArrowheads="1"/>
          </p:cNvSpPr>
          <p:nvPr/>
        </p:nvSpPr>
        <p:spPr bwMode="auto">
          <a:xfrm>
            <a:off x="6156325" y="2518173"/>
            <a:ext cx="71438" cy="53578"/>
          </a:xfrm>
          <a:prstGeom prst="diamond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2336" name="AutoShape 128"/>
          <p:cNvSpPr>
            <a:spLocks noChangeArrowheads="1"/>
          </p:cNvSpPr>
          <p:nvPr/>
        </p:nvSpPr>
        <p:spPr bwMode="auto">
          <a:xfrm>
            <a:off x="7019925" y="2193131"/>
            <a:ext cx="71438" cy="53579"/>
          </a:xfrm>
          <a:prstGeom prst="diamond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2337" name="AutoShape 129"/>
          <p:cNvSpPr>
            <a:spLocks noChangeArrowheads="1"/>
          </p:cNvSpPr>
          <p:nvPr/>
        </p:nvSpPr>
        <p:spPr bwMode="auto">
          <a:xfrm>
            <a:off x="6443664" y="2356248"/>
            <a:ext cx="71437" cy="53578"/>
          </a:xfrm>
          <a:prstGeom prst="diamond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2338" name="AutoShape 130"/>
          <p:cNvSpPr>
            <a:spLocks noChangeArrowheads="1"/>
          </p:cNvSpPr>
          <p:nvPr/>
        </p:nvSpPr>
        <p:spPr bwMode="auto">
          <a:xfrm>
            <a:off x="6011864" y="2680098"/>
            <a:ext cx="71437" cy="53578"/>
          </a:xfrm>
          <a:prstGeom prst="diamond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2339" name="AutoShape 131"/>
          <p:cNvSpPr>
            <a:spLocks noChangeArrowheads="1"/>
          </p:cNvSpPr>
          <p:nvPr/>
        </p:nvSpPr>
        <p:spPr bwMode="auto">
          <a:xfrm>
            <a:off x="6516689" y="2409825"/>
            <a:ext cx="71437" cy="53579"/>
          </a:xfrm>
          <a:prstGeom prst="diamond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2340" name="AutoShape 132"/>
          <p:cNvSpPr>
            <a:spLocks noChangeArrowheads="1"/>
          </p:cNvSpPr>
          <p:nvPr/>
        </p:nvSpPr>
        <p:spPr bwMode="auto">
          <a:xfrm>
            <a:off x="7235825" y="1924050"/>
            <a:ext cx="71438" cy="53579"/>
          </a:xfrm>
          <a:prstGeom prst="diamond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2341" name="AutoShape 133"/>
          <p:cNvSpPr>
            <a:spLocks noChangeArrowheads="1"/>
          </p:cNvSpPr>
          <p:nvPr/>
        </p:nvSpPr>
        <p:spPr bwMode="auto">
          <a:xfrm>
            <a:off x="6588125" y="2463404"/>
            <a:ext cx="71438" cy="53578"/>
          </a:xfrm>
          <a:prstGeom prst="diamond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2342" name="Line 134"/>
          <p:cNvSpPr>
            <a:spLocks noChangeShapeType="1"/>
          </p:cNvSpPr>
          <p:nvPr/>
        </p:nvSpPr>
        <p:spPr bwMode="auto">
          <a:xfrm flipV="1">
            <a:off x="5867401" y="1762125"/>
            <a:ext cx="1152525" cy="917972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22343" name="Line 135"/>
          <p:cNvSpPr>
            <a:spLocks noChangeShapeType="1"/>
          </p:cNvSpPr>
          <p:nvPr/>
        </p:nvSpPr>
        <p:spPr bwMode="auto">
          <a:xfrm flipV="1">
            <a:off x="6226176" y="1999060"/>
            <a:ext cx="1152525" cy="917972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22344" name="Line 136"/>
          <p:cNvSpPr>
            <a:spLocks noChangeShapeType="1"/>
          </p:cNvSpPr>
          <p:nvPr/>
        </p:nvSpPr>
        <p:spPr bwMode="auto">
          <a:xfrm flipV="1">
            <a:off x="1907704" y="4030266"/>
            <a:ext cx="1945159" cy="161664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22345" name="Line 137"/>
          <p:cNvSpPr>
            <a:spLocks noChangeShapeType="1"/>
          </p:cNvSpPr>
          <p:nvPr/>
        </p:nvSpPr>
        <p:spPr bwMode="auto">
          <a:xfrm flipV="1">
            <a:off x="3132139" y="1815704"/>
            <a:ext cx="1800225" cy="1026319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22346" name="Line 138"/>
          <p:cNvSpPr>
            <a:spLocks noChangeShapeType="1"/>
          </p:cNvSpPr>
          <p:nvPr/>
        </p:nvSpPr>
        <p:spPr bwMode="auto">
          <a:xfrm flipV="1">
            <a:off x="5867400" y="1653778"/>
            <a:ext cx="1657350" cy="1241822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22347" name="Line 139"/>
          <p:cNvSpPr>
            <a:spLocks noChangeShapeType="1"/>
          </p:cNvSpPr>
          <p:nvPr/>
        </p:nvSpPr>
        <p:spPr bwMode="auto">
          <a:xfrm>
            <a:off x="827088" y="2078831"/>
            <a:ext cx="1944687" cy="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22348" name="Line 140"/>
          <p:cNvSpPr>
            <a:spLocks noChangeShapeType="1"/>
          </p:cNvSpPr>
          <p:nvPr/>
        </p:nvSpPr>
        <p:spPr bwMode="auto">
          <a:xfrm flipV="1">
            <a:off x="4787900" y="3868341"/>
            <a:ext cx="1944688" cy="377428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43" name="TextovéPole 142"/>
          <p:cNvSpPr txBox="1"/>
          <p:nvPr/>
        </p:nvSpPr>
        <p:spPr>
          <a:xfrm>
            <a:off x="5508104" y="3327834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ANO</a:t>
            </a:r>
            <a:endParaRPr lang="cs-CZ" dirty="0"/>
          </a:p>
        </p:txBody>
      </p:sp>
      <p:sp>
        <p:nvSpPr>
          <p:cNvPr id="144" name="TextovéPole 143"/>
          <p:cNvSpPr txBox="1"/>
          <p:nvPr/>
        </p:nvSpPr>
        <p:spPr>
          <a:xfrm>
            <a:off x="4283968" y="1275606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ANO</a:t>
            </a:r>
            <a:endParaRPr lang="cs-CZ" dirty="0"/>
          </a:p>
        </p:txBody>
      </p:sp>
      <p:sp>
        <p:nvSpPr>
          <p:cNvPr id="145" name="TextovéPole 144"/>
          <p:cNvSpPr txBox="1"/>
          <p:nvPr/>
        </p:nvSpPr>
        <p:spPr>
          <a:xfrm>
            <a:off x="2345671" y="3208854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ANO</a:t>
            </a:r>
            <a:endParaRPr lang="cs-CZ" dirty="0"/>
          </a:p>
        </p:txBody>
      </p:sp>
      <p:sp>
        <p:nvSpPr>
          <p:cNvPr id="146" name="TextovéPole 145"/>
          <p:cNvSpPr txBox="1"/>
          <p:nvPr/>
        </p:nvSpPr>
        <p:spPr>
          <a:xfrm>
            <a:off x="6660232" y="1329612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NE</a:t>
            </a:r>
            <a:endParaRPr lang="cs-CZ" dirty="0"/>
          </a:p>
        </p:txBody>
      </p:sp>
      <p:sp>
        <p:nvSpPr>
          <p:cNvPr id="147" name="TextovéPole 146"/>
          <p:cNvSpPr txBox="1"/>
          <p:nvPr/>
        </p:nvSpPr>
        <p:spPr>
          <a:xfrm>
            <a:off x="1403648" y="1437624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NE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67380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 smtClean="0"/>
              <a:t>Co je podstatou H-S?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29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pic>
        <p:nvPicPr>
          <p:cNvPr id="7" name="Picture 95"/>
          <p:cNvPicPr>
            <a:picLocks noGrp="1" noChangeAspect="1" noChangeArrowheads="1"/>
          </p:cNvPicPr>
          <p:nvPr>
            <p:ph idx="4294967295"/>
          </p:nvPr>
        </p:nvPicPr>
        <p:blipFill>
          <a:blip r:embed="rId5" cstate="print"/>
          <a:srcRect/>
          <a:stretch>
            <a:fillRect/>
          </a:stretch>
        </p:blipFill>
        <p:spPr>
          <a:xfrm>
            <a:off x="467544" y="1131590"/>
            <a:ext cx="7920879" cy="2880320"/>
          </a:xfrm>
        </p:spPr>
      </p:pic>
      <p:sp>
        <p:nvSpPr>
          <p:cNvPr id="8" name="Obdélník 7"/>
          <p:cNvSpPr/>
          <p:nvPr/>
        </p:nvSpPr>
        <p:spPr>
          <a:xfrm>
            <a:off x="413792" y="843558"/>
            <a:ext cx="7216876" cy="53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endParaRPr lang="cs-CZ" dirty="0"/>
          </a:p>
          <a:p>
            <a:pPr>
              <a:lnSpc>
                <a:spcPct val="80000"/>
              </a:lnSpc>
            </a:pPr>
            <a:endParaRPr lang="cs-CZ" dirty="0"/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323528" y="843559"/>
            <a:ext cx="7704137" cy="324036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33400" indent="-533400">
              <a:lnSpc>
                <a:spcPct val="90000"/>
              </a:lnSpc>
              <a:buFontTx/>
              <a:buNone/>
            </a:pPr>
            <a:endParaRPr lang="cs-CZ" sz="2000" dirty="0" smtClean="0">
              <a:latin typeface="Arial" charset="0"/>
            </a:endParaRPr>
          </a:p>
          <a:p>
            <a:pPr marL="533400" indent="-533400">
              <a:lnSpc>
                <a:spcPct val="90000"/>
              </a:lnSpc>
              <a:buFontTx/>
              <a:buNone/>
            </a:pPr>
            <a:r>
              <a:rPr lang="cs-CZ" sz="2000" dirty="0" smtClean="0">
                <a:latin typeface="Arial" charset="0"/>
              </a:rPr>
              <a:t>Jedná se o rozptyl náhodné chyby </a:t>
            </a:r>
            <a:r>
              <a:rPr lang="cs-CZ" sz="2400" i="1" dirty="0" err="1" smtClean="0">
                <a:latin typeface="+mj-lt"/>
              </a:rPr>
              <a:t>u</a:t>
            </a:r>
            <a:r>
              <a:rPr lang="cs-CZ" sz="2400" i="1" baseline="-25000" dirty="0" err="1" smtClean="0">
                <a:latin typeface="+mj-lt"/>
              </a:rPr>
              <a:t>i</a:t>
            </a:r>
            <a:r>
              <a:rPr lang="cs-CZ" sz="2000" dirty="0" smtClean="0">
                <a:latin typeface="Arial" charset="0"/>
              </a:rPr>
              <a:t> v regresním (populačním)</a:t>
            </a:r>
          </a:p>
          <a:p>
            <a:pPr marL="533400" indent="-533400">
              <a:lnSpc>
                <a:spcPct val="90000"/>
              </a:lnSpc>
              <a:buFontTx/>
              <a:buNone/>
            </a:pPr>
            <a:endParaRPr lang="cs-CZ" sz="2000" dirty="0">
              <a:latin typeface="Arial" charset="0"/>
            </a:endParaRPr>
          </a:p>
          <a:p>
            <a:pPr marL="533400" indent="-533400">
              <a:lnSpc>
                <a:spcPct val="90000"/>
              </a:lnSpc>
              <a:buFontTx/>
              <a:buNone/>
            </a:pPr>
            <a:r>
              <a:rPr lang="cs-CZ" sz="2000" dirty="0" smtClean="0">
                <a:latin typeface="Arial" charset="0"/>
              </a:rPr>
              <a:t> modelu, např.</a:t>
            </a:r>
          </a:p>
          <a:p>
            <a:pPr marL="533400" indent="-533400">
              <a:lnSpc>
                <a:spcPct val="90000"/>
              </a:lnSpc>
            </a:pPr>
            <a:endParaRPr lang="cs-CZ" sz="2000" dirty="0">
              <a:latin typeface="Arial" charset="0"/>
            </a:endParaRPr>
          </a:p>
          <a:p>
            <a:pPr marL="533400" indent="-533400">
              <a:lnSpc>
                <a:spcPct val="90000"/>
              </a:lnSpc>
            </a:pPr>
            <a:endParaRPr lang="cs-CZ" sz="2000" dirty="0" smtClean="0">
              <a:latin typeface="Arial" charset="0"/>
            </a:endParaRPr>
          </a:p>
          <a:p>
            <a:pPr marL="533400" indent="-533400">
              <a:lnSpc>
                <a:spcPct val="90000"/>
              </a:lnSpc>
            </a:pPr>
            <a:endParaRPr lang="cs-CZ" sz="2000" dirty="0" smtClean="0">
              <a:latin typeface="Arial" charset="0"/>
            </a:endParaRPr>
          </a:p>
          <a:p>
            <a:pPr marL="533400" indent="-533400">
              <a:lnSpc>
                <a:spcPct val="90000"/>
              </a:lnSpc>
            </a:pPr>
            <a:endParaRPr lang="cs-CZ" sz="2000" dirty="0" smtClean="0"/>
          </a:p>
        </p:txBody>
      </p:sp>
      <p:graphicFrame>
        <p:nvGraphicFramePr>
          <p:cNvPr id="3" name="Objekt 2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2665871491"/>
              </p:ext>
            </p:extLst>
          </p:nvPr>
        </p:nvGraphicFramePr>
        <p:xfrm>
          <a:off x="2339057" y="1896715"/>
          <a:ext cx="2808312" cy="3600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18" name="Rovnice" r:id="rId6" imgW="3314700" imgH="381000" progId="Equation.3">
                  <p:embed/>
                </p:oleObj>
              </mc:Choice>
              <mc:Fallback>
                <p:oleObj name="Rovnice" r:id="rId6" imgW="3314700" imgH="381000" progId="Equation.3">
                  <p:embed/>
                  <p:pic>
                    <p:nvPicPr>
                      <p:cNvPr id="0" name="Object 4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9057" y="1896715"/>
                        <a:ext cx="2808312" cy="36004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Oval 5"/>
          <p:cNvSpPr>
            <a:spLocks noChangeArrowheads="1"/>
          </p:cNvSpPr>
          <p:nvPr/>
        </p:nvSpPr>
        <p:spPr bwMode="auto">
          <a:xfrm>
            <a:off x="4839306" y="1815256"/>
            <a:ext cx="287337" cy="503237"/>
          </a:xfrm>
          <a:prstGeom prst="ellips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6791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b="1" dirty="0" smtClean="0"/>
              <a:t>Obsah přednášky 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251520" y="843558"/>
            <a:ext cx="7993063" cy="30162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cs-CZ" sz="1800" dirty="0">
                <a:latin typeface="Arial" charset="0"/>
              </a:rPr>
              <a:t> </a:t>
            </a:r>
            <a:r>
              <a:rPr lang="cs-CZ" sz="2000" b="1" dirty="0">
                <a:solidFill>
                  <a:schemeClr val="tx2"/>
                </a:solidFill>
                <a:latin typeface="Arial" charset="0"/>
              </a:rPr>
              <a:t>Vícerozměrná </a:t>
            </a:r>
            <a:r>
              <a:rPr lang="cs-CZ" sz="2000" b="1" dirty="0" smtClean="0">
                <a:solidFill>
                  <a:schemeClr val="tx2"/>
                </a:solidFill>
                <a:latin typeface="Arial" charset="0"/>
              </a:rPr>
              <a:t> (vícenásobná, mnohorozměrná, mnohonásobná, n-rozměrná, n-násobná) lineární regresní analýza 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cs-CZ" sz="2000" b="1" dirty="0">
                <a:solidFill>
                  <a:schemeClr val="tx2"/>
                </a:solidFill>
                <a:latin typeface="Arial" charset="0"/>
              </a:rPr>
              <a:t> </a:t>
            </a:r>
            <a:r>
              <a:rPr lang="cs-CZ" sz="2000" b="1" dirty="0" smtClean="0">
                <a:solidFill>
                  <a:schemeClr val="tx2"/>
                </a:solidFill>
                <a:latin typeface="Arial" charset="0"/>
              </a:rPr>
              <a:t>Populační </a:t>
            </a:r>
            <a:r>
              <a:rPr lang="cs-CZ" sz="2000" b="1" dirty="0">
                <a:solidFill>
                  <a:schemeClr val="tx2"/>
                </a:solidFill>
                <a:latin typeface="Arial" charset="0"/>
              </a:rPr>
              <a:t>a výběrová regresní funkce 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cs-CZ" sz="2000" b="1" dirty="0" smtClean="0">
                <a:solidFill>
                  <a:schemeClr val="tx2"/>
                </a:solidFill>
                <a:latin typeface="Arial" charset="0"/>
              </a:rPr>
              <a:t> Přiléhavost </a:t>
            </a:r>
            <a:r>
              <a:rPr lang="cs-CZ" sz="2000" b="1" dirty="0">
                <a:solidFill>
                  <a:schemeClr val="tx2"/>
                </a:solidFill>
                <a:latin typeface="Arial" charset="0"/>
              </a:rPr>
              <a:t>regresní </a:t>
            </a:r>
            <a:r>
              <a:rPr lang="cs-CZ" sz="2000" b="1" dirty="0" err="1">
                <a:solidFill>
                  <a:schemeClr val="tx2"/>
                </a:solidFill>
                <a:latin typeface="Arial" charset="0"/>
              </a:rPr>
              <a:t>nadroviny</a:t>
            </a:r>
            <a:r>
              <a:rPr lang="cs-CZ" sz="2000" b="1" dirty="0">
                <a:solidFill>
                  <a:schemeClr val="tx2"/>
                </a:solidFill>
                <a:latin typeface="Arial" charset="0"/>
              </a:rPr>
              <a:t> k datům </a:t>
            </a:r>
            <a:endParaRPr lang="cs-CZ" sz="2000" b="1" dirty="0" smtClean="0">
              <a:solidFill>
                <a:schemeClr val="tx2"/>
              </a:solidFill>
              <a:latin typeface="Arial" charset="0"/>
            </a:endParaRPr>
          </a:p>
          <a:p>
            <a:pPr>
              <a:spcBef>
                <a:spcPct val="50000"/>
              </a:spcBef>
              <a:buFontTx/>
              <a:buChar char="•"/>
            </a:pPr>
            <a:r>
              <a:rPr lang="cs-CZ" sz="2000" b="1" dirty="0">
                <a:solidFill>
                  <a:schemeClr val="tx2"/>
                </a:solidFill>
                <a:latin typeface="Arial" charset="0"/>
              </a:rPr>
              <a:t> </a:t>
            </a:r>
            <a:r>
              <a:rPr lang="cs-CZ" sz="2000" b="1" dirty="0" smtClean="0">
                <a:solidFill>
                  <a:schemeClr val="tx2"/>
                </a:solidFill>
                <a:latin typeface="Arial" charset="0"/>
              </a:rPr>
              <a:t>Koeficient determinace </a:t>
            </a:r>
            <a:r>
              <a:rPr lang="cs-CZ" sz="2000" b="1" i="1" dirty="0">
                <a:solidFill>
                  <a:schemeClr val="tx2"/>
                </a:solidFill>
                <a:latin typeface="Arial" charset="0"/>
              </a:rPr>
              <a:t>R</a:t>
            </a:r>
            <a:r>
              <a:rPr lang="cs-CZ" sz="2000" b="1" baseline="30000" dirty="0">
                <a:solidFill>
                  <a:schemeClr val="tx2"/>
                </a:solidFill>
                <a:latin typeface="Arial" charset="0"/>
              </a:rPr>
              <a:t>2</a:t>
            </a:r>
            <a:endParaRPr lang="cs-CZ" sz="2000" b="1" dirty="0">
              <a:solidFill>
                <a:schemeClr val="tx2"/>
              </a:solidFill>
              <a:latin typeface="Arial" charset="0"/>
            </a:endParaRPr>
          </a:p>
          <a:p>
            <a:pPr>
              <a:spcBef>
                <a:spcPct val="50000"/>
              </a:spcBef>
              <a:buFontTx/>
              <a:buChar char="•"/>
            </a:pPr>
            <a:r>
              <a:rPr lang="cs-CZ" sz="2000" b="1" dirty="0">
                <a:solidFill>
                  <a:schemeClr val="tx2"/>
                </a:solidFill>
                <a:latin typeface="Arial" charset="0"/>
              </a:rPr>
              <a:t> Klasický vícerozměrný lineární regresní model </a:t>
            </a:r>
            <a:endParaRPr lang="cs-CZ" sz="2000" b="1" dirty="0" smtClean="0">
              <a:solidFill>
                <a:schemeClr val="tx2"/>
              </a:solidFill>
              <a:latin typeface="Arial" charset="0"/>
            </a:endParaRPr>
          </a:p>
          <a:p>
            <a:pPr>
              <a:spcBef>
                <a:spcPct val="50000"/>
              </a:spcBef>
            </a:pPr>
            <a:endParaRPr lang="cs-CZ" sz="2000" b="1" dirty="0">
              <a:solidFill>
                <a:srgbClr val="0070C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7280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 smtClean="0"/>
              <a:t>Co je podstatou H-S?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pic>
        <p:nvPicPr>
          <p:cNvPr id="7" name="Picture 95"/>
          <p:cNvPicPr>
            <a:picLocks noGrp="1" noChangeAspect="1" noChangeArrowheads="1"/>
          </p:cNvPicPr>
          <p:nvPr>
            <p:ph idx="4294967295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467544" y="1131590"/>
            <a:ext cx="7920879" cy="2880320"/>
          </a:xfrm>
        </p:spPr>
      </p:pic>
      <p:sp>
        <p:nvSpPr>
          <p:cNvPr id="8" name="Obdélník 7"/>
          <p:cNvSpPr/>
          <p:nvPr/>
        </p:nvSpPr>
        <p:spPr>
          <a:xfrm>
            <a:off x="413792" y="843558"/>
            <a:ext cx="7216876" cy="53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endParaRPr lang="cs-CZ" dirty="0"/>
          </a:p>
          <a:p>
            <a:pPr>
              <a:lnSpc>
                <a:spcPct val="80000"/>
              </a:lnSpc>
            </a:pPr>
            <a:endParaRPr lang="cs-CZ" dirty="0"/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323529" y="843558"/>
            <a:ext cx="7560840" cy="362187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33400" indent="-533400">
              <a:lnSpc>
                <a:spcPct val="90000"/>
              </a:lnSpc>
              <a:buFontTx/>
              <a:buNone/>
            </a:pPr>
            <a:r>
              <a:rPr lang="cs-CZ" sz="2400" b="1" i="1" dirty="0" smtClean="0">
                <a:solidFill>
                  <a:srgbClr val="0033CC"/>
                </a:solidFill>
                <a:latin typeface="Arial" charset="0"/>
              </a:rPr>
              <a:t>Některé důvody </a:t>
            </a:r>
            <a:r>
              <a:rPr lang="cs-CZ" sz="2400" b="1" i="1" dirty="0" smtClean="0">
                <a:latin typeface="Arial" charset="0"/>
              </a:rPr>
              <a:t>nekonstantnosti rozptylu:</a:t>
            </a:r>
          </a:p>
          <a:p>
            <a:pPr marL="533400" indent="-533400">
              <a:lnSpc>
                <a:spcPct val="90000"/>
              </a:lnSpc>
              <a:buFontTx/>
              <a:buAutoNum type="arabicPeriod"/>
            </a:pPr>
            <a:r>
              <a:rPr lang="cs-CZ" sz="2400" dirty="0" smtClean="0">
                <a:latin typeface="Arial" charset="0"/>
              </a:rPr>
              <a:t>Učení se z chyb: rozptyl počtu chyb se s rostoucím časem zmenšuje </a:t>
            </a:r>
          </a:p>
          <a:p>
            <a:pPr marL="533400" indent="-533400">
              <a:lnSpc>
                <a:spcPct val="90000"/>
              </a:lnSpc>
              <a:buFontTx/>
              <a:buAutoNum type="arabicPeriod"/>
            </a:pPr>
            <a:r>
              <a:rPr lang="cs-CZ" sz="2400" dirty="0" smtClean="0">
                <a:latin typeface="Arial" charset="0"/>
              </a:rPr>
              <a:t>S rostoucím věkem roste rozptyl příjmů zaměstnanců</a:t>
            </a:r>
          </a:p>
          <a:p>
            <a:pPr marL="533400" indent="-533400">
              <a:lnSpc>
                <a:spcPct val="90000"/>
              </a:lnSpc>
              <a:buFontTx/>
              <a:buAutoNum type="arabicPeriod"/>
            </a:pPr>
            <a:r>
              <a:rPr lang="cs-CZ" sz="2400" dirty="0" smtClean="0">
                <a:latin typeface="Arial" charset="0"/>
              </a:rPr>
              <a:t>S lepšími technikami sběru dat klesá rozptyl chyb v </a:t>
            </a:r>
            <a:r>
              <a:rPr lang="cs-CZ" sz="2400" dirty="0" smtClean="0">
                <a:latin typeface="Arial" charset="0"/>
              </a:rPr>
              <a:t>datech</a:t>
            </a:r>
            <a:endParaRPr lang="cs-CZ" sz="2400" dirty="0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2766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 smtClean="0"/>
              <a:t>Co je podstatou H-S?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31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pic>
        <p:nvPicPr>
          <p:cNvPr id="7" name="Picture 95"/>
          <p:cNvPicPr>
            <a:picLocks noGrp="1" noChangeAspect="1" noChangeArrowheads="1"/>
          </p:cNvPicPr>
          <p:nvPr>
            <p:ph idx="4294967295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467544" y="1131590"/>
            <a:ext cx="7920879" cy="2880320"/>
          </a:xfrm>
        </p:spPr>
      </p:pic>
      <p:sp>
        <p:nvSpPr>
          <p:cNvPr id="8" name="Obdélník 7"/>
          <p:cNvSpPr/>
          <p:nvPr/>
        </p:nvSpPr>
        <p:spPr>
          <a:xfrm>
            <a:off x="413792" y="843558"/>
            <a:ext cx="7216876" cy="53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endParaRPr lang="cs-CZ" dirty="0"/>
          </a:p>
          <a:p>
            <a:pPr>
              <a:lnSpc>
                <a:spcPct val="80000"/>
              </a:lnSpc>
            </a:pPr>
            <a:endParaRPr lang="cs-CZ" dirty="0"/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323528" y="843558"/>
            <a:ext cx="7920879" cy="362187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lnSpc>
                <a:spcPct val="90000"/>
              </a:lnSpc>
              <a:buAutoNum type="arabicPeriod" startAt="4"/>
            </a:pPr>
            <a:r>
              <a:rPr lang="cs-CZ" sz="2400" dirty="0" smtClean="0">
                <a:latin typeface="Arial" charset="0"/>
              </a:rPr>
              <a:t>S </a:t>
            </a:r>
            <a:r>
              <a:rPr lang="cs-CZ" sz="2400" dirty="0" smtClean="0">
                <a:latin typeface="Arial" charset="0"/>
              </a:rPr>
              <a:t>přítomností odlehlých hodnot roste </a:t>
            </a:r>
            <a:r>
              <a:rPr lang="cs-CZ" sz="2400" dirty="0" smtClean="0">
                <a:latin typeface="Arial" charset="0"/>
              </a:rPr>
              <a:t>rozptyl</a:t>
            </a:r>
          </a:p>
          <a:p>
            <a:pPr marL="457200" indent="-457200">
              <a:lnSpc>
                <a:spcPct val="90000"/>
              </a:lnSpc>
              <a:buAutoNum type="arabicPeriod" startAt="4"/>
            </a:pPr>
            <a:endParaRPr lang="cs-CZ" sz="2400" dirty="0" smtClean="0">
              <a:latin typeface="Arial" charset="0"/>
            </a:endParaRPr>
          </a:p>
          <a:p>
            <a:pPr marL="533400" indent="-533400">
              <a:lnSpc>
                <a:spcPct val="90000"/>
              </a:lnSpc>
              <a:buFontTx/>
              <a:buAutoNum type="arabicPeriod" startAt="4"/>
            </a:pPr>
            <a:r>
              <a:rPr lang="cs-CZ" sz="2400" dirty="0" smtClean="0">
                <a:latin typeface="Arial" charset="0"/>
              </a:rPr>
              <a:t>U </a:t>
            </a:r>
            <a:r>
              <a:rPr lang="cs-CZ" sz="2400" dirty="0" smtClean="0">
                <a:latin typeface="Arial" charset="0"/>
              </a:rPr>
              <a:t>špatně specifikovaného modelu dochází k proměnlivosti </a:t>
            </a:r>
            <a:r>
              <a:rPr lang="cs-CZ" sz="2400" dirty="0" smtClean="0">
                <a:latin typeface="Arial" charset="0"/>
              </a:rPr>
              <a:t>rozptylu</a:t>
            </a:r>
          </a:p>
          <a:p>
            <a:pPr marL="533400" indent="-533400">
              <a:lnSpc>
                <a:spcPct val="90000"/>
              </a:lnSpc>
              <a:buFontTx/>
              <a:buAutoNum type="arabicPeriod" startAt="4"/>
            </a:pPr>
            <a:endParaRPr lang="cs-CZ" sz="2400" dirty="0">
              <a:latin typeface="Arial" charset="0"/>
            </a:endParaRPr>
          </a:p>
          <a:p>
            <a:pPr marL="533400" indent="-533400">
              <a:lnSpc>
                <a:spcPct val="90000"/>
              </a:lnSpc>
              <a:buFontTx/>
              <a:buAutoNum type="arabicPeriod" startAt="4"/>
            </a:pPr>
            <a:r>
              <a:rPr lang="cs-CZ" sz="2400" dirty="0" smtClean="0">
                <a:latin typeface="Arial" charset="0"/>
              </a:rPr>
              <a:t>Šikmost </a:t>
            </a:r>
            <a:r>
              <a:rPr lang="cs-CZ" sz="2400" dirty="0" smtClean="0">
                <a:latin typeface="Arial" charset="0"/>
              </a:rPr>
              <a:t>rozdělení vysvětlujících proměnných zvětšuje </a:t>
            </a:r>
            <a:r>
              <a:rPr lang="cs-CZ" sz="2400" dirty="0" smtClean="0">
                <a:latin typeface="Arial" charset="0"/>
              </a:rPr>
              <a:t>rozptyl</a:t>
            </a:r>
          </a:p>
          <a:p>
            <a:pPr marL="533400" indent="-533400">
              <a:lnSpc>
                <a:spcPct val="90000"/>
              </a:lnSpc>
              <a:buFontTx/>
              <a:buAutoNum type="arabicPeriod" startAt="4"/>
            </a:pPr>
            <a:endParaRPr lang="cs-CZ" sz="2400" dirty="0" smtClean="0">
              <a:latin typeface="Arial" charset="0"/>
            </a:endParaRPr>
          </a:p>
          <a:p>
            <a:pPr marL="533400" indent="-533400">
              <a:lnSpc>
                <a:spcPct val="90000"/>
              </a:lnSpc>
              <a:buFontTx/>
              <a:buAutoNum type="arabicPeriod" startAt="4"/>
            </a:pPr>
            <a:r>
              <a:rPr lang="cs-CZ" sz="2400" dirty="0" smtClean="0">
                <a:latin typeface="Arial" charset="0"/>
              </a:rPr>
              <a:t>Panelová </a:t>
            </a:r>
            <a:r>
              <a:rPr lang="cs-CZ" sz="2400" dirty="0" smtClean="0">
                <a:latin typeface="Arial" charset="0"/>
              </a:rPr>
              <a:t>(průřezová) data mívají proměnlivý rozptyl</a:t>
            </a:r>
            <a:endParaRPr lang="cs-CZ" sz="24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4343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 smtClean="0"/>
              <a:t>Závěr přednášky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32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pic>
        <p:nvPicPr>
          <p:cNvPr id="7" name="Picture 95"/>
          <p:cNvPicPr>
            <a:picLocks noGrp="1" noChangeAspect="1" noChangeArrowheads="1"/>
          </p:cNvPicPr>
          <p:nvPr>
            <p:ph idx="4294967295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467544" y="1131590"/>
            <a:ext cx="7920879" cy="2880320"/>
          </a:xfrm>
        </p:spPr>
      </p:pic>
      <p:sp>
        <p:nvSpPr>
          <p:cNvPr id="8" name="Obdélník 7"/>
          <p:cNvSpPr/>
          <p:nvPr/>
        </p:nvSpPr>
        <p:spPr>
          <a:xfrm>
            <a:off x="413792" y="843558"/>
            <a:ext cx="7216876" cy="53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endParaRPr lang="cs-CZ" dirty="0"/>
          </a:p>
          <a:p>
            <a:pPr>
              <a:lnSpc>
                <a:spcPct val="80000"/>
              </a:lnSpc>
            </a:pPr>
            <a:endParaRPr lang="cs-CZ" dirty="0"/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971600" y="1945151"/>
            <a:ext cx="7560840" cy="252028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33400" indent="-533400">
              <a:lnSpc>
                <a:spcPct val="90000"/>
              </a:lnSpc>
              <a:buFontTx/>
              <a:buNone/>
            </a:pPr>
            <a:r>
              <a:rPr lang="cs-CZ" sz="3600" b="1" dirty="0" smtClean="0">
                <a:latin typeface="Arial" charset="0"/>
              </a:rPr>
              <a:t>Děkuji Vám za pozornost!!!</a:t>
            </a:r>
            <a:endParaRPr lang="cs-CZ" sz="3600" b="1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238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b="1" dirty="0" smtClean="0"/>
              <a:t>Obsah přednášky 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323529" y="843558"/>
            <a:ext cx="7307140" cy="2246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cs-CZ" sz="2000" b="1" dirty="0" smtClean="0">
                <a:solidFill>
                  <a:schemeClr val="tx2"/>
                </a:solidFill>
                <a:latin typeface="Arial" charset="0"/>
              </a:rPr>
              <a:t> </a:t>
            </a:r>
            <a:r>
              <a:rPr lang="cs-CZ" sz="2000" b="1" dirty="0" err="1" smtClean="0">
                <a:solidFill>
                  <a:schemeClr val="tx2"/>
                </a:solidFill>
                <a:latin typeface="Arial" charset="0"/>
              </a:rPr>
              <a:t>Multikolinearita</a:t>
            </a:r>
            <a:endParaRPr lang="cs-CZ" sz="2000" b="1" dirty="0">
              <a:solidFill>
                <a:schemeClr val="tx2"/>
              </a:solidFill>
              <a:latin typeface="Arial" charset="0"/>
            </a:endParaRPr>
          </a:p>
          <a:p>
            <a:pPr>
              <a:spcBef>
                <a:spcPct val="50000"/>
              </a:spcBef>
              <a:buFontTx/>
              <a:buChar char="•"/>
            </a:pPr>
            <a:r>
              <a:rPr lang="cs-CZ" sz="2000" b="1" dirty="0">
                <a:solidFill>
                  <a:schemeClr val="tx2"/>
                </a:solidFill>
                <a:latin typeface="Arial" charset="0"/>
              </a:rPr>
              <a:t> </a:t>
            </a:r>
            <a:r>
              <a:rPr lang="cs-CZ" sz="2000" b="1" dirty="0" err="1">
                <a:solidFill>
                  <a:schemeClr val="tx2"/>
                </a:solidFill>
                <a:latin typeface="Arial" charset="0"/>
              </a:rPr>
              <a:t>Heteroskedasticita</a:t>
            </a:r>
            <a:r>
              <a:rPr lang="cs-CZ" sz="2000" b="1" dirty="0">
                <a:solidFill>
                  <a:schemeClr val="tx2"/>
                </a:solidFill>
                <a:latin typeface="Arial" charset="0"/>
              </a:rPr>
              <a:t> (H-S)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cs-CZ" sz="2000" b="1" dirty="0">
                <a:solidFill>
                  <a:schemeClr val="tx2"/>
                </a:solidFill>
                <a:latin typeface="Arial" charset="0"/>
              </a:rPr>
              <a:t> Testy H-S a její odstraňování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cs-CZ" sz="2000" b="1" dirty="0">
                <a:solidFill>
                  <a:schemeClr val="tx2"/>
                </a:solidFill>
                <a:latin typeface="Arial" charset="0"/>
              </a:rPr>
              <a:t> Autokorelace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cs-CZ" sz="2000" b="1" dirty="0">
                <a:solidFill>
                  <a:schemeClr val="tx2"/>
                </a:solidFill>
                <a:latin typeface="Arial" charset="0"/>
              </a:rPr>
              <a:t> Nominální proměnné</a:t>
            </a:r>
          </a:p>
        </p:txBody>
      </p:sp>
    </p:spTree>
    <p:extLst>
      <p:ext uri="{BB962C8B-B14F-4D97-AF65-F5344CB8AC3E}">
        <p14:creationId xmlns:p14="http://schemas.microsoft.com/office/powerpoint/2010/main" val="3069175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cs-CZ" b="1" dirty="0" smtClean="0">
                <a:solidFill>
                  <a:srgbClr val="307871"/>
                </a:solidFill>
                <a:latin typeface="Arial" charset="0"/>
              </a:rPr>
              <a:t>Příklad</a:t>
            </a:r>
            <a:r>
              <a:rPr lang="cs-CZ" b="1" dirty="0">
                <a:solidFill>
                  <a:srgbClr val="307871"/>
                </a:solidFill>
                <a:latin typeface="Arial" charset="0"/>
              </a:rPr>
              <a:t> </a:t>
            </a:r>
            <a:r>
              <a:rPr lang="cs-CZ" b="1" dirty="0" smtClean="0">
                <a:solidFill>
                  <a:srgbClr val="307871"/>
                </a:solidFill>
                <a:latin typeface="Arial" charset="0"/>
              </a:rPr>
              <a:t>1</a:t>
            </a:r>
            <a:r>
              <a:rPr lang="cs-CZ" b="1" dirty="0">
                <a:solidFill>
                  <a:srgbClr val="307871"/>
                </a:solidFill>
                <a:latin typeface="Arial" charset="0"/>
              </a:rPr>
              <a:t>.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251520" y="843559"/>
            <a:ext cx="8207375" cy="3456384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cs-CZ" sz="2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Zajímají nás:</a:t>
            </a:r>
          </a:p>
          <a:p>
            <a:pPr marL="0" indent="0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cs-CZ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cs-CZ" sz="2400" i="1" dirty="0" smtClean="0">
                <a:latin typeface="+mj-lt"/>
                <a:cs typeface="Arial" panose="020B0604020202020204" pitchFamily="34" charset="0"/>
              </a:rPr>
              <a:t>Y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- tržby prodejny (např. spotřební elektroniky OK)</a:t>
            </a:r>
          </a:p>
          <a:p>
            <a:pPr marL="0" indent="0">
              <a:lnSpc>
                <a:spcPct val="90000"/>
              </a:lnSpc>
              <a:buFont typeface="Arial" panose="020B0604020202020204" pitchFamily="34" charset="0"/>
              <a:buNone/>
            </a:pPr>
            <a:endParaRPr lang="cs-CZ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cs-CZ" sz="2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v závislosti na: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cs-CZ" sz="2400" i="1" dirty="0" smtClean="0">
                <a:latin typeface="+mj-lt"/>
                <a:cs typeface="Arial" panose="020B0604020202020204" pitchFamily="34" charset="0"/>
              </a:rPr>
              <a:t>X</a:t>
            </a:r>
            <a:r>
              <a:rPr lang="cs-CZ" sz="2400" baseline="-25000" dirty="0" smtClean="0">
                <a:latin typeface="+mj-lt"/>
                <a:cs typeface="Arial" panose="020B0604020202020204" pitchFamily="34" charset="0"/>
              </a:rPr>
              <a:t>1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- výdaje na reklamu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cs-CZ" sz="2400" i="1" dirty="0" smtClean="0">
                <a:latin typeface="+mj-lt"/>
                <a:cs typeface="Arial" panose="020B0604020202020204" pitchFamily="34" charset="0"/>
              </a:rPr>
              <a:t>X</a:t>
            </a:r>
            <a:r>
              <a:rPr lang="cs-CZ" sz="2400" baseline="-25000" dirty="0" smtClean="0">
                <a:latin typeface="+mj-lt"/>
                <a:cs typeface="Arial" panose="020B0604020202020204" pitchFamily="34" charset="0"/>
              </a:rPr>
              <a:t>2</a:t>
            </a:r>
            <a:r>
              <a:rPr lang="cs-CZ" sz="240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- počet kolemjdoucích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cs-CZ" sz="2400" i="1" dirty="0" smtClean="0">
                <a:latin typeface="+mj-lt"/>
                <a:cs typeface="Arial" panose="020B0604020202020204" pitchFamily="34" charset="0"/>
              </a:rPr>
              <a:t>X</a:t>
            </a:r>
            <a:r>
              <a:rPr lang="cs-CZ" sz="2400" baseline="-25000" dirty="0" smtClean="0">
                <a:latin typeface="+mj-lt"/>
                <a:cs typeface="Arial" panose="020B0604020202020204" pitchFamily="34" charset="0"/>
              </a:rPr>
              <a:t>3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- průměrný plat prodavačů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cs-CZ" sz="2400" i="1" dirty="0" smtClean="0">
                <a:latin typeface="+mj-lt"/>
                <a:cs typeface="Arial" panose="020B0604020202020204" pitchFamily="34" charset="0"/>
              </a:rPr>
              <a:t>X</a:t>
            </a:r>
            <a:r>
              <a:rPr lang="cs-CZ" sz="2400" baseline="-25000" dirty="0" smtClean="0">
                <a:latin typeface="+mj-lt"/>
                <a:cs typeface="Arial" panose="020B0604020202020204" pitchFamily="34" charset="0"/>
              </a:rPr>
              <a:t>4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– počet konkurenčních prodejen v místě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cs-CZ" sz="2400" dirty="0" smtClean="0"/>
              <a:t> 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cs-CZ" sz="2400" dirty="0" smtClean="0"/>
              <a:t>	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522301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b="1" dirty="0" smtClean="0">
                <a:latin typeface="Arial" charset="0"/>
              </a:rPr>
              <a:t>Příklad 2.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323529" y="771551"/>
            <a:ext cx="7549812" cy="3456384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09600" indent="-609600">
              <a:lnSpc>
                <a:spcPct val="90000"/>
              </a:lnSpc>
              <a:buFontTx/>
              <a:buNone/>
            </a:pPr>
            <a:r>
              <a:rPr lang="cs-CZ" sz="2400" dirty="0" smtClean="0"/>
              <a:t> </a:t>
            </a:r>
          </a:p>
          <a:p>
            <a:pPr marL="0" indent="0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cs-CZ" sz="2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Zajímá nás: </a:t>
            </a:r>
          </a:p>
          <a:p>
            <a:pPr marL="0" indent="0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cs-CZ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cs-CZ" sz="2400" i="1" dirty="0" smtClean="0">
                <a:latin typeface="+mj-lt"/>
                <a:cs typeface="Arial" panose="020B0604020202020204" pitchFamily="34" charset="0"/>
              </a:rPr>
              <a:t>Y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– dětská úmrtnost /v promile/</a:t>
            </a:r>
          </a:p>
          <a:p>
            <a:pPr marL="0" indent="0">
              <a:lnSpc>
                <a:spcPct val="90000"/>
              </a:lnSpc>
              <a:buFont typeface="Arial" panose="020B0604020202020204" pitchFamily="34" charset="0"/>
              <a:buNone/>
            </a:pPr>
            <a:endParaRPr lang="cs-CZ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cs-CZ" sz="2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v závislosti na: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cs-CZ" sz="2400" dirty="0" smtClean="0"/>
              <a:t>	</a:t>
            </a:r>
            <a:r>
              <a:rPr lang="cs-CZ" sz="2400" i="1" dirty="0" smtClean="0"/>
              <a:t>X</a:t>
            </a:r>
            <a:r>
              <a:rPr lang="cs-CZ" sz="2400" baseline="-25000" dirty="0" smtClean="0"/>
              <a:t>1</a:t>
            </a:r>
            <a:r>
              <a:rPr lang="cs-CZ" sz="2400" dirty="0" smtClean="0"/>
              <a:t> – 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gramotnost žen /v procentech/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cs-CZ" sz="2400" dirty="0" smtClean="0"/>
              <a:t>	</a:t>
            </a:r>
            <a:r>
              <a:rPr lang="cs-CZ" sz="2400" i="1" dirty="0" smtClean="0"/>
              <a:t>X</a:t>
            </a:r>
            <a:r>
              <a:rPr lang="cs-CZ" sz="2400" baseline="-25000" dirty="0" smtClean="0"/>
              <a:t>2 </a:t>
            </a:r>
            <a:r>
              <a:rPr lang="cs-CZ" sz="2400" dirty="0" smtClean="0"/>
              <a:t>– 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HDP na hlavu /v USD/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cs-CZ" sz="2400" dirty="0" smtClean="0"/>
              <a:t>	</a:t>
            </a:r>
            <a:r>
              <a:rPr lang="cs-CZ" sz="2400" i="1" dirty="0" smtClean="0"/>
              <a:t>X</a:t>
            </a:r>
            <a:r>
              <a:rPr lang="cs-CZ" sz="2400" baseline="-25000" dirty="0" smtClean="0"/>
              <a:t>3</a:t>
            </a:r>
            <a:r>
              <a:rPr lang="cs-CZ" sz="2400" dirty="0" smtClean="0"/>
              <a:t> – 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porodnost /v procentech/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endParaRPr lang="cs-CZ" sz="2400" dirty="0" smtClean="0"/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cs-CZ" sz="2400" dirty="0" smtClean="0"/>
              <a:t>	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309314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23528" y="843558"/>
            <a:ext cx="7416824" cy="3744416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lnSpc>
                <a:spcPct val="80000"/>
              </a:lnSpc>
              <a:buNone/>
            </a:pPr>
            <a:endParaRPr lang="cs-CZ" sz="2000" dirty="0">
              <a:solidFill>
                <a:schemeClr val="tx2"/>
              </a:solidFill>
              <a:cs typeface="Times New Roman" pitchFamily="18" charset="0"/>
            </a:endParaRPr>
          </a:p>
          <a:p>
            <a:pPr>
              <a:lnSpc>
                <a:spcPct val="80000"/>
              </a:lnSpc>
              <a:buNone/>
            </a:pPr>
            <a:r>
              <a:rPr lang="cs-CZ" sz="2000" dirty="0">
                <a:cs typeface="Times New Roman" pitchFamily="18" charset="0"/>
              </a:rPr>
              <a:t> </a:t>
            </a:r>
            <a:endParaRPr lang="cs-CZ" sz="20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cs-CZ" b="1" dirty="0" smtClean="0">
                <a:solidFill>
                  <a:srgbClr val="307871"/>
                </a:solidFill>
                <a:latin typeface="Arial" charset="0"/>
              </a:rPr>
              <a:t>Vícenásobná regresní analýzy</a:t>
            </a:r>
            <a:endParaRPr lang="cs-CZ" b="1" dirty="0">
              <a:solidFill>
                <a:srgbClr val="307871"/>
              </a:solidFill>
              <a:latin typeface="Arial" charset="0"/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287524" y="843558"/>
            <a:ext cx="8568952" cy="362187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</a:pP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Grafické znázornění v dimenzích </a:t>
            </a:r>
            <a:r>
              <a:rPr lang="cs-CZ" sz="2200" i="1" dirty="0" smtClean="0">
                <a:latin typeface="+mj-lt"/>
                <a:cs typeface="Arial" panose="020B0604020202020204" pitchFamily="34" charset="0"/>
              </a:rPr>
              <a:t>m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&gt; 2 - </a:t>
            </a: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obtížné(?)</a:t>
            </a:r>
          </a:p>
          <a:p>
            <a:pPr>
              <a:lnSpc>
                <a:spcPct val="80000"/>
              </a:lnSpc>
            </a:pPr>
            <a:r>
              <a:rPr lang="cs-CZ" sz="2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Jediné</a:t>
            </a: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kritérium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z</a:t>
            </a: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á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visl</a:t>
            </a: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á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prom</a:t>
            </a: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ě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nn</a:t>
            </a: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á:  </a:t>
            </a:r>
            <a:r>
              <a:rPr lang="cs-CZ" sz="2200" b="1" i="1" dirty="0" smtClean="0"/>
              <a:t>Y</a:t>
            </a:r>
            <a:r>
              <a:rPr lang="cs-CZ" sz="2200" dirty="0" smtClean="0"/>
              <a:t> </a:t>
            </a:r>
          </a:p>
          <a:p>
            <a:pPr>
              <a:lnSpc>
                <a:spcPct val="80000"/>
              </a:lnSpc>
            </a:pPr>
            <a:r>
              <a:rPr lang="cs-CZ" sz="2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Více</a:t>
            </a: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prediktorů = nez. prom.:  </a:t>
            </a:r>
            <a:r>
              <a:rPr lang="cs-CZ" sz="2200" i="1" dirty="0" smtClean="0"/>
              <a:t>X</a:t>
            </a:r>
            <a:r>
              <a:rPr lang="cs-CZ" sz="2200" baseline="-25000" dirty="0" smtClean="0"/>
              <a:t>1</a:t>
            </a:r>
            <a:r>
              <a:rPr lang="cs-CZ" sz="2200" dirty="0" smtClean="0"/>
              <a:t>, </a:t>
            </a:r>
            <a:r>
              <a:rPr lang="cs-CZ" sz="2200" i="1" dirty="0" smtClean="0"/>
              <a:t>X</a:t>
            </a:r>
            <a:r>
              <a:rPr lang="cs-CZ" sz="2200" baseline="-25000" dirty="0" smtClean="0"/>
              <a:t>2</a:t>
            </a:r>
            <a:r>
              <a:rPr lang="cs-CZ" sz="2200" dirty="0" smtClean="0"/>
              <a:t>,…,</a:t>
            </a:r>
            <a:r>
              <a:rPr lang="cs-CZ" sz="2200" i="1" dirty="0" err="1" smtClean="0"/>
              <a:t>X</a:t>
            </a:r>
            <a:r>
              <a:rPr lang="cs-CZ" sz="2200" i="1" baseline="-25000" dirty="0" err="1" smtClean="0"/>
              <a:t>m</a:t>
            </a:r>
            <a:r>
              <a:rPr lang="cs-CZ" sz="2200" i="1" baseline="-25000" dirty="0" smtClean="0"/>
              <a:t>  </a:t>
            </a:r>
            <a:r>
              <a:rPr lang="cs-CZ" sz="2200" i="1" baseline="-25000" dirty="0"/>
              <a:t> </a:t>
            </a:r>
            <a:r>
              <a:rPr lang="cs-CZ" sz="2200" i="1" dirty="0" smtClean="0"/>
              <a:t>  </a:t>
            </a:r>
            <a:r>
              <a:rPr lang="cs-CZ" sz="2200" dirty="0" smtClean="0"/>
              <a:t>( </a:t>
            </a:r>
            <a:r>
              <a:rPr lang="cs-CZ" sz="2200" i="1" dirty="0" smtClean="0"/>
              <a:t>m</a:t>
            </a:r>
            <a:r>
              <a:rPr lang="cs-CZ" sz="2200" dirty="0" smtClean="0"/>
              <a:t> =2,3,…)</a:t>
            </a:r>
          </a:p>
          <a:p>
            <a:pPr marL="0" indent="0">
              <a:lnSpc>
                <a:spcPct val="80000"/>
              </a:lnSpc>
              <a:buNone/>
            </a:pPr>
            <a:endParaRPr lang="cs-CZ" sz="2200" i="1" dirty="0" smtClean="0"/>
          </a:p>
          <a:p>
            <a:pPr>
              <a:lnSpc>
                <a:spcPct val="80000"/>
              </a:lnSpc>
              <a:buFontTx/>
              <a:buNone/>
            </a:pPr>
            <a:r>
              <a:rPr lang="cs-CZ" sz="2200" dirty="0" smtClean="0"/>
              <a:t>	</a:t>
            </a: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regresní </a:t>
            </a:r>
            <a:r>
              <a:rPr lang="cs-CZ" sz="22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nadrovina</a:t>
            </a: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sz="2200" dirty="0" smtClean="0"/>
              <a:t>	 		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sz="2200" dirty="0" smtClean="0"/>
              <a:t>			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regresní model:</a:t>
            </a: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cs-CZ" sz="22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cs-CZ" sz="2200" b="1" dirty="0" smtClean="0">
              <a:solidFill>
                <a:schemeClr val="tx2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cs-CZ" sz="22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Cíl:</a:t>
            </a: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nalezení </a:t>
            </a:r>
            <a:r>
              <a:rPr lang="cs-CZ" sz="2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nejlepších</a:t>
            </a: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odhadů regresních koeficientů (Excel)</a:t>
            </a:r>
            <a:endParaRPr lang="cs-CZ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80935172"/>
              </p:ext>
            </p:extLst>
          </p:nvPr>
        </p:nvGraphicFramePr>
        <p:xfrm>
          <a:off x="3669064" y="2139702"/>
          <a:ext cx="4719360" cy="4320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74" name="Rovnice" r:id="rId5" imgW="2844800" imgH="279400" progId="Equation.3">
                  <p:embed/>
                </p:oleObj>
              </mc:Choice>
              <mc:Fallback>
                <p:oleObj name="Rovnice" r:id="rId5" imgW="2844800" imgH="2794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69064" y="2139702"/>
                        <a:ext cx="4719360" cy="43204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16405205"/>
              </p:ext>
            </p:extLst>
          </p:nvPr>
        </p:nvGraphicFramePr>
        <p:xfrm>
          <a:off x="3059832" y="3075806"/>
          <a:ext cx="5112568" cy="5040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75" name="Rovnice" r:id="rId7" imgW="2438400" imgH="228600" progId="Equation.3">
                  <p:embed/>
                </p:oleObj>
              </mc:Choice>
              <mc:Fallback>
                <p:oleObj name="Rovnice" r:id="rId7" imgW="2438400" imgH="2286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59832" y="3075806"/>
                        <a:ext cx="5112568" cy="50405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54910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843558"/>
            <a:ext cx="7416824" cy="3621873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lnSpc>
                <a:spcPct val="90000"/>
              </a:lnSpc>
              <a:buNone/>
            </a:pPr>
            <a:endParaRPr lang="cs-CZ" sz="2000" dirty="0">
              <a:sym typeface="Symbol" pitchFamily="18" charset="2"/>
            </a:endParaRPr>
          </a:p>
          <a:p>
            <a:endParaRPr lang="cs-CZ" sz="2000" dirty="0">
              <a:solidFill>
                <a:srgbClr val="333399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b="1" dirty="0" smtClean="0"/>
              <a:t>Aplikace regresní analýzy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323528" y="834006"/>
            <a:ext cx="7772400" cy="41148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Prognózování (tržeb, nákladů, poptávky aj.)</a:t>
            </a:r>
          </a:p>
          <a:p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Rozhodování o umístění provozoven</a:t>
            </a:r>
          </a:p>
          <a:p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Analýza marketingového mixu </a:t>
            </a:r>
          </a:p>
          <a:p>
            <a:pPr>
              <a:buFontTx/>
              <a:buNone/>
            </a:pP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	(vztahy mezi prvky 5P)</a:t>
            </a:r>
          </a:p>
          <a:p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Stanovení vztahů mezi kritérii a prediktory v případě konstantních efektů jiných prediktorů</a:t>
            </a:r>
          </a:p>
          <a:p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Odhady chybějících dat</a:t>
            </a: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1755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b="1" dirty="0" smtClean="0">
                <a:latin typeface="Arial" charset="0"/>
              </a:rPr>
              <a:t>Populační regresní funkce</a:t>
            </a:r>
            <a:endParaRPr lang="cs-CZ" b="1" dirty="0">
              <a:solidFill>
                <a:srgbClr val="307871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sp>
        <p:nvSpPr>
          <p:cNvPr id="16" name="Rectangle 3"/>
          <p:cNvSpPr txBox="1">
            <a:spLocks noChangeArrowheads="1"/>
          </p:cNvSpPr>
          <p:nvPr/>
        </p:nvSpPr>
        <p:spPr>
          <a:xfrm>
            <a:off x="323528" y="771550"/>
            <a:ext cx="8206680" cy="460851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09600" indent="-609600">
              <a:buFontTx/>
              <a:buNone/>
            </a:pP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Týká se regresní závislosti v </a:t>
            </a:r>
            <a:r>
              <a:rPr lang="cs-CZ" sz="22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celé populaci.</a:t>
            </a:r>
          </a:p>
          <a:p>
            <a:pPr marL="609600" indent="-609600">
              <a:buFontTx/>
              <a:buNone/>
            </a:pPr>
            <a:endParaRPr lang="cs-CZ" sz="2200" b="1" i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09600" indent="-609600">
              <a:buFontTx/>
              <a:buNone/>
            </a:pPr>
            <a:r>
              <a:rPr lang="cs-CZ" sz="2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Příklad:</a:t>
            </a:r>
          </a:p>
          <a:p>
            <a:pPr marL="609600" indent="-609600">
              <a:buFontTx/>
              <a:buNone/>
            </a:pP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	Stanovte závislost </a:t>
            </a:r>
            <a:r>
              <a:rPr lang="cs-CZ" sz="2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Tržeb prodejny</a:t>
            </a: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na </a:t>
            </a:r>
            <a:r>
              <a:rPr lang="cs-CZ" sz="2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Počtu kolemjdoucích</a:t>
            </a: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2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Velikosti prodejny</a:t>
            </a:r>
            <a:r>
              <a:rPr lang="cs-CZ" sz="2200" b="1" i="1" dirty="0" smtClean="0">
                <a:solidFill>
                  <a:srgbClr val="3078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cs-CZ" sz="2200" b="1" i="1" dirty="0" smtClean="0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Průměrného platu prodavačů, Přítomnost konkurence</a:t>
            </a:r>
            <a:r>
              <a:rPr lang="cs-CZ" sz="2200" b="1" i="1" dirty="0" smtClean="0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v jistém prodejním řetězci v ČR – data za </a:t>
            </a:r>
            <a:r>
              <a:rPr lang="cs-CZ" sz="2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všech</a:t>
            </a: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25 prodejen </a:t>
            </a:r>
            <a:r>
              <a:rPr lang="cs-CZ" sz="2200" dirty="0" smtClean="0"/>
              <a:t>(</a:t>
            </a:r>
            <a:r>
              <a:rPr lang="cs-CZ" sz="2200" i="1" dirty="0" smtClean="0"/>
              <a:t>n</a:t>
            </a:r>
            <a:r>
              <a:rPr lang="cs-CZ" sz="2200" dirty="0" smtClean="0"/>
              <a:t> = 25, </a:t>
            </a:r>
            <a:r>
              <a:rPr lang="cs-CZ" sz="2200" i="1" dirty="0" smtClean="0"/>
              <a:t>m</a:t>
            </a:r>
            <a:r>
              <a:rPr lang="cs-CZ" sz="2200" dirty="0" smtClean="0"/>
              <a:t> = 2 </a:t>
            </a: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event</a:t>
            </a:r>
            <a:r>
              <a:rPr lang="cs-CZ" sz="2200" dirty="0" smtClean="0"/>
              <a:t>. 4)</a:t>
            </a: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3712851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11829</TotalTime>
  <Words>1007</Words>
  <Application>Microsoft Office PowerPoint</Application>
  <PresentationFormat>Předvádění na obrazovce (16:9)</PresentationFormat>
  <Paragraphs>303</Paragraphs>
  <Slides>32</Slides>
  <Notes>30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32</vt:i4>
      </vt:variant>
    </vt:vector>
  </HeadingPairs>
  <TitlesOfParts>
    <vt:vector size="34" baseType="lpstr">
      <vt:lpstr>SLU</vt:lpstr>
      <vt:lpstr>Rovnice</vt:lpstr>
      <vt:lpstr>Statistické zpracování dat  6.přednáška </vt:lpstr>
      <vt:lpstr>Téma přednášky:</vt:lpstr>
      <vt:lpstr>Obsah přednášky </vt:lpstr>
      <vt:lpstr>Obsah přednášky </vt:lpstr>
      <vt:lpstr>Příklad 1.</vt:lpstr>
      <vt:lpstr>Příklad 2.</vt:lpstr>
      <vt:lpstr>Vícenásobná regresní analýzy</vt:lpstr>
      <vt:lpstr>Aplikace regresní analýzy</vt:lpstr>
      <vt:lpstr>Populační regresní funkce</vt:lpstr>
      <vt:lpstr>Příklad – Data – všechny prodejny řetězce Ř</vt:lpstr>
      <vt:lpstr>Populační regresní funkce</vt:lpstr>
      <vt:lpstr>Populační regresní funkce + stochastický model</vt:lpstr>
      <vt:lpstr>Výběrová regresní funkce + stochastický model</vt:lpstr>
      <vt:lpstr>Výběrová regresní funkce – otázky?</vt:lpstr>
      <vt:lpstr>Koeficient determinace</vt:lpstr>
      <vt:lpstr>Příklad 1 – řešení v Excelu</vt:lpstr>
      <vt:lpstr>Příklad 1 – řešení – interpretace výsledků</vt:lpstr>
      <vt:lpstr>Příklad 1 – řešení – interpretace výsledků</vt:lpstr>
      <vt:lpstr>Předpoklady lineárního regresního modelu </vt:lpstr>
      <vt:lpstr>Poznámky:</vt:lpstr>
      <vt:lpstr>Multikolinearita (MK)</vt:lpstr>
      <vt:lpstr>Jaké jsou příčiny multikolinearity?</vt:lpstr>
      <vt:lpstr>Je multikolinearita skutečný problém?</vt:lpstr>
      <vt:lpstr>Jaké jsou teoretické a praktické důsledky MK?</vt:lpstr>
      <vt:lpstr>Jak MK v praxi zjišťovat (měřit)?</vt:lpstr>
      <vt:lpstr>Jak odstranit multikolinearitu?</vt:lpstr>
      <vt:lpstr>Heteroskedasticita</vt:lpstr>
      <vt:lpstr>Jak vypadá H-S?</vt:lpstr>
      <vt:lpstr>Co je podstatou H-S?</vt:lpstr>
      <vt:lpstr>Co je podstatou H-S?</vt:lpstr>
      <vt:lpstr>Co je podstatou H-S?</vt:lpstr>
      <vt:lpstr>Závěr přednášky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stoklasova</cp:lastModifiedBy>
  <cp:revision>192</cp:revision>
  <dcterms:created xsi:type="dcterms:W3CDTF">2016-07-06T15:42:34Z</dcterms:created>
  <dcterms:modified xsi:type="dcterms:W3CDTF">2018-02-21T05:32:07Z</dcterms:modified>
</cp:coreProperties>
</file>