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30" r:id="rId4"/>
    <p:sldId id="340" r:id="rId5"/>
    <p:sldId id="353" r:id="rId6"/>
    <p:sldId id="342" r:id="rId7"/>
    <p:sldId id="343" r:id="rId8"/>
    <p:sldId id="351" r:id="rId9"/>
    <p:sldId id="354" r:id="rId10"/>
    <p:sldId id="355" r:id="rId11"/>
    <p:sldId id="273" r:id="rId12"/>
    <p:sldId id="356" r:id="rId13"/>
    <p:sldId id="367" r:id="rId14"/>
    <p:sldId id="357" r:id="rId15"/>
    <p:sldId id="358" r:id="rId16"/>
    <p:sldId id="275" r:id="rId17"/>
    <p:sldId id="368" r:id="rId18"/>
    <p:sldId id="277" r:id="rId19"/>
    <p:sldId id="366" r:id="rId20"/>
    <p:sldId id="302" r:id="rId21"/>
    <p:sldId id="344" r:id="rId22"/>
    <p:sldId id="359" r:id="rId23"/>
    <p:sldId id="278" r:id="rId24"/>
    <p:sldId id="365" r:id="rId25"/>
    <p:sldId id="279" r:id="rId26"/>
    <p:sldId id="369" r:id="rId27"/>
    <p:sldId id="360" r:id="rId28"/>
    <p:sldId id="352" r:id="rId29"/>
    <p:sldId id="361" r:id="rId30"/>
    <p:sldId id="362" r:id="rId31"/>
    <p:sldId id="364" r:id="rId32"/>
    <p:sldId id="36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CB9A13D-DC04-412B-9AD0-50F53A9A7A4A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C479171-805C-463C-B880-D981E186BE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5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EFB64A-F5F0-4EA3-89F5-AD15BF686848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BAE1E3-4F47-4FDD-9FE7-1BA76EF6B8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17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Microsoft_Excel_97-2003_Worksheet4.xls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5.xls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548063" y="4659982"/>
            <a:ext cx="1905000" cy="342900"/>
          </a:xfrm>
        </p:spPr>
        <p:txBody>
          <a:bodyPr/>
          <a:lstStyle/>
          <a:p>
            <a:pPr algn="ctr"/>
            <a:fld id="{2A3BB320-B1A0-4C53-8F91-0D49B659AA84}" type="slidenum">
              <a:rPr lang="cs-CZ" sz="800"/>
              <a:pPr algn="ctr"/>
              <a:t>10</a:t>
            </a:fld>
            <a:endParaRPr lang="cs-CZ" sz="800" dirty="0"/>
          </a:p>
        </p:txBody>
      </p:sp>
      <p:sp>
        <p:nvSpPr>
          <p:cNvPr id="173059" name="Line 3"/>
          <p:cNvSpPr>
            <a:spLocks noChangeShapeType="1"/>
          </p:cNvSpPr>
          <p:nvPr/>
        </p:nvSpPr>
        <p:spPr bwMode="auto">
          <a:xfrm>
            <a:off x="1692275" y="1006079"/>
            <a:ext cx="0" cy="2430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>
            <a:off x="900114" y="3165872"/>
            <a:ext cx="6624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7524750" y="3057525"/>
            <a:ext cx="4524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X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1547813" y="735807"/>
            <a:ext cx="3603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Y</a:t>
            </a:r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 flipV="1">
            <a:off x="1692276" y="1924050"/>
            <a:ext cx="5616575" cy="8632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 flipV="1">
            <a:off x="1692276" y="1329929"/>
            <a:ext cx="561657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73065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1477963" y="3683794"/>
          <a:ext cx="2584450" cy="88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List" r:id="rId3" imgW="1545201" imgH="765143" progId="Excel.Sheet.8">
                  <p:embed/>
                </p:oleObj>
              </mc:Choice>
              <mc:Fallback>
                <p:oleObj name="List" r:id="rId3" imgW="1545201" imgH="765143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7963" y="3683794"/>
                        <a:ext cx="2584450" cy="88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3024981" y="689640"/>
            <a:ext cx="2951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/>
              <a:t>Y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X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2051050" y="2193131"/>
            <a:ext cx="25651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i="1" dirty="0"/>
              <a:t>Ženy: Y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X</a:t>
            </a: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1979613" y="1599010"/>
            <a:ext cx="3089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i="1"/>
              <a:t>Muži: Y</a:t>
            </a:r>
            <a:r>
              <a:rPr lang="cs-CZ" sz="2400"/>
              <a:t> = </a:t>
            </a:r>
            <a:r>
              <a:rPr lang="cs-CZ" sz="2400" i="1"/>
              <a:t>b</a:t>
            </a:r>
            <a:r>
              <a:rPr lang="cs-CZ" sz="2400" baseline="-25000"/>
              <a:t>0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2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1</a:t>
            </a:r>
            <a:r>
              <a:rPr lang="cs-CZ" sz="2400" i="1"/>
              <a:t>X</a:t>
            </a:r>
          </a:p>
        </p:txBody>
      </p:sp>
      <p:sp>
        <p:nvSpPr>
          <p:cNvPr id="173069" name="AutoShape 13"/>
          <p:cNvSpPr>
            <a:spLocks/>
          </p:cNvSpPr>
          <p:nvPr/>
        </p:nvSpPr>
        <p:spPr bwMode="auto">
          <a:xfrm>
            <a:off x="1547814" y="2787254"/>
            <a:ext cx="71437" cy="378619"/>
          </a:xfrm>
          <a:prstGeom prst="leftBrace">
            <a:avLst>
              <a:gd name="adj1" fmla="val 5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070" name="AutoShape 14"/>
          <p:cNvSpPr>
            <a:spLocks/>
          </p:cNvSpPr>
          <p:nvPr/>
        </p:nvSpPr>
        <p:spPr bwMode="auto">
          <a:xfrm>
            <a:off x="1547814" y="2301479"/>
            <a:ext cx="71437" cy="485775"/>
          </a:xfrm>
          <a:prstGeom prst="leftBrace">
            <a:avLst>
              <a:gd name="adj1" fmla="val 7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1187450" y="2842022"/>
            <a:ext cx="503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charset="0"/>
              </a:rPr>
              <a:t>b</a:t>
            </a:r>
            <a:r>
              <a:rPr lang="cs-CZ" sz="1800" baseline="-25000">
                <a:latin typeface="Arial" charset="0"/>
              </a:rPr>
              <a:t>0</a:t>
            </a:r>
            <a:endParaRPr lang="cs-CZ" sz="1800">
              <a:latin typeface="Arial" charset="0"/>
            </a:endParaRPr>
          </a:p>
        </p:txBody>
      </p:sp>
      <p:sp>
        <p:nvSpPr>
          <p:cNvPr id="173072" name="Text Box 16"/>
          <p:cNvSpPr txBox="1">
            <a:spLocks noChangeArrowheads="1"/>
          </p:cNvSpPr>
          <p:nvPr/>
        </p:nvSpPr>
        <p:spPr bwMode="auto">
          <a:xfrm>
            <a:off x="1187450" y="2409825"/>
            <a:ext cx="503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charset="0"/>
              </a:rPr>
              <a:t>b</a:t>
            </a:r>
            <a:r>
              <a:rPr lang="cs-CZ" sz="1800" baseline="-25000">
                <a:latin typeface="Arial" charset="0"/>
              </a:rPr>
              <a:t>2</a:t>
            </a:r>
            <a:endParaRPr lang="cs-CZ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9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39552" y="915566"/>
            <a:ext cx="7200800" cy="1143000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 smtClean="0">
                <a:latin typeface="Arial" charset="0"/>
              </a:rPr>
              <a:t>Regrese s jednou kvantitativní a jednou kvalitativní proměnnou </a:t>
            </a:r>
            <a:r>
              <a:rPr lang="cs-CZ" b="1" dirty="0" smtClean="0">
                <a:solidFill>
                  <a:schemeClr val="hlink"/>
                </a:solidFill>
                <a:latin typeface="Arial" charset="0"/>
              </a:rPr>
              <a:t>s více hodnotami</a:t>
            </a:r>
            <a:endParaRPr lang="cs-CZ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18143" y="1923678"/>
            <a:ext cx="7992243" cy="582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Kvalitativní proměnná nabývá 3 (nebo i více) hodnot:</a:t>
            </a:r>
            <a:endParaRPr lang="cs-CZ" sz="2400" b="1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979613" y="2634930"/>
            <a:ext cx="4537075" cy="5762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979613" y="2694462"/>
            <a:ext cx="511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i</a:t>
            </a:r>
            <a:endParaRPr lang="cs-CZ" sz="2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580261" y="889257"/>
            <a:ext cx="4537075" cy="5762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635229" y="936914"/>
            <a:ext cx="511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i</a:t>
            </a:r>
            <a:endParaRPr lang="cs-CZ" sz="2400" i="1" baseline="-250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44429" y="1995686"/>
            <a:ext cx="64087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 dirty="0">
                <a:latin typeface="Arial" charset="0"/>
              </a:rPr>
              <a:t>Příklad:</a:t>
            </a:r>
            <a:r>
              <a:rPr lang="cs-CZ" sz="2400" i="1" dirty="0">
                <a:latin typeface="Arial" charset="0"/>
              </a:rPr>
              <a:t> </a:t>
            </a:r>
            <a:endParaRPr lang="cs-CZ" sz="2400" i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400" dirty="0" smtClean="0">
                <a:latin typeface="Arial" charset="0"/>
              </a:rPr>
              <a:t>Závislost </a:t>
            </a:r>
            <a:r>
              <a:rPr lang="cs-CZ" sz="2400" dirty="0">
                <a:latin typeface="Arial" charset="0"/>
              </a:rPr>
              <a:t>výdajů rodiny na letní dovolenou na příjmech a vzdělání otce (VŠ, SŠ, Z</a:t>
            </a:r>
            <a:r>
              <a:rPr lang="cs-CZ" sz="2400" dirty="0" smtClean="0">
                <a:latin typeface="Arial" charset="0"/>
              </a:rPr>
              <a:t>)</a:t>
            </a:r>
            <a:endParaRPr lang="cs-CZ" sz="240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580261" y="889257"/>
            <a:ext cx="4537075" cy="5762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635229" y="936914"/>
            <a:ext cx="511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i</a:t>
            </a:r>
            <a:endParaRPr lang="cs-CZ" sz="2400" i="1" baseline="-250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9829" y="1635125"/>
            <a:ext cx="6680443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 smtClean="0"/>
              <a:t>Y</a:t>
            </a:r>
            <a:r>
              <a:rPr lang="cs-CZ" sz="2400" i="1" baseline="-25000" dirty="0" err="1" smtClean="0"/>
              <a:t>i</a:t>
            </a:r>
            <a:r>
              <a:rPr lang="cs-CZ" sz="2400" baseline="-25000" dirty="0" smtClean="0"/>
              <a:t> </a:t>
            </a:r>
            <a:r>
              <a:rPr lang="cs-CZ" sz="2400" dirty="0" smtClean="0"/>
              <a:t> </a:t>
            </a:r>
            <a:r>
              <a:rPr lang="cs-CZ" sz="2400" dirty="0"/>
              <a:t>= </a:t>
            </a:r>
            <a:r>
              <a:rPr lang="cs-CZ" sz="2400" dirty="0">
                <a:latin typeface="Arial" charset="0"/>
              </a:rPr>
              <a:t>výdaje rodiny na letní dovolenou</a:t>
            </a:r>
            <a:r>
              <a:rPr lang="cs-CZ" sz="2400" dirty="0"/>
              <a:t> </a:t>
            </a:r>
          </a:p>
          <a:p>
            <a:pPr>
              <a:spcBef>
                <a:spcPct val="50000"/>
              </a:spcBef>
            </a:pPr>
            <a:r>
              <a:rPr lang="cs-CZ" sz="2400" i="1" dirty="0" err="1"/>
              <a:t>X</a:t>
            </a:r>
            <a:r>
              <a:rPr lang="cs-CZ" sz="2400" i="1" baseline="-25000" dirty="0" err="1"/>
              <a:t>i</a:t>
            </a:r>
            <a:r>
              <a:rPr lang="cs-CZ" sz="2400" i="1" dirty="0"/>
              <a:t> =  </a:t>
            </a:r>
            <a:r>
              <a:rPr lang="cs-CZ" sz="2400" dirty="0">
                <a:latin typeface="Arial" charset="0"/>
              </a:rPr>
              <a:t>roční příjem rodiny</a:t>
            </a:r>
          </a:p>
          <a:p>
            <a:pPr>
              <a:spcBef>
                <a:spcPct val="50000"/>
              </a:spcBef>
            </a:pP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i="1" baseline="-25000" dirty="0"/>
              <a:t>i</a:t>
            </a:r>
            <a:r>
              <a:rPr lang="cs-CZ" sz="2400" i="1" dirty="0"/>
              <a:t> =  </a:t>
            </a:r>
            <a:r>
              <a:rPr lang="cs-CZ" sz="2400" dirty="0"/>
              <a:t>1 </a:t>
            </a:r>
            <a:r>
              <a:rPr lang="cs-CZ" sz="2400" dirty="0">
                <a:latin typeface="Arial" charset="0"/>
              </a:rPr>
              <a:t>jestliže SŠ, </a:t>
            </a:r>
            <a:r>
              <a:rPr lang="cs-CZ" sz="2400" dirty="0"/>
              <a:t>0</a:t>
            </a:r>
            <a:r>
              <a:rPr lang="cs-CZ" sz="2400" dirty="0">
                <a:latin typeface="Arial" charset="0"/>
              </a:rPr>
              <a:t> jinak</a:t>
            </a:r>
          </a:p>
          <a:p>
            <a:pPr>
              <a:spcBef>
                <a:spcPct val="50000"/>
              </a:spcBef>
            </a:pP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i="1" baseline="-25000" dirty="0"/>
              <a:t>i</a:t>
            </a:r>
            <a:r>
              <a:rPr lang="cs-CZ" sz="2400" i="1" dirty="0"/>
              <a:t> =  </a:t>
            </a:r>
            <a:r>
              <a:rPr lang="cs-CZ" sz="2400" dirty="0"/>
              <a:t>1 </a:t>
            </a:r>
            <a:r>
              <a:rPr lang="cs-CZ" sz="2400" dirty="0">
                <a:latin typeface="Arial" charset="0"/>
              </a:rPr>
              <a:t>jestliže VŠ, </a:t>
            </a:r>
            <a:r>
              <a:rPr lang="cs-CZ" sz="2400" dirty="0"/>
              <a:t>0</a:t>
            </a:r>
            <a:r>
              <a:rPr lang="cs-CZ" sz="2400" dirty="0">
                <a:latin typeface="Arial" charset="0"/>
              </a:rPr>
              <a:t> jinak</a:t>
            </a:r>
          </a:p>
        </p:txBody>
      </p:sp>
    </p:spTree>
    <p:extLst>
      <p:ext uri="{BB962C8B-B14F-4D97-AF65-F5344CB8AC3E}">
        <p14:creationId xmlns:p14="http://schemas.microsoft.com/office/powerpoint/2010/main" val="225312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117878" y="123478"/>
            <a:ext cx="4537075" cy="5762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117878" y="183009"/>
            <a:ext cx="511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i</a:t>
            </a:r>
            <a:endParaRPr lang="cs-CZ" sz="2400" i="1" baseline="-25000" dirty="0"/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93869164"/>
              </p:ext>
            </p:extLst>
          </p:nvPr>
        </p:nvGraphicFramePr>
        <p:xfrm>
          <a:off x="1290638" y="771551"/>
          <a:ext cx="4924425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5" name="List" r:id="rId5" imgW="2771753" imgH="2600270" progId="Excel.Sheet.8">
                  <p:embed/>
                </p:oleObj>
              </mc:Choice>
              <mc:Fallback>
                <p:oleObj name="List" r:id="rId5" imgW="2771753" imgH="2600270" progId="Excel.Shee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771551"/>
                        <a:ext cx="4924425" cy="38164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3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548062" y="4587974"/>
            <a:ext cx="1905000" cy="342900"/>
          </a:xfrm>
        </p:spPr>
        <p:txBody>
          <a:bodyPr/>
          <a:lstStyle/>
          <a:p>
            <a:pPr algn="ctr"/>
            <a:fld id="{60E450F6-15A3-44F8-9BA3-3FC313411574}" type="slidenum">
              <a:rPr lang="cs-CZ" sz="800"/>
              <a:pPr algn="ctr"/>
              <a:t>15</a:t>
            </a:fld>
            <a:endParaRPr lang="cs-CZ" sz="800" dirty="0"/>
          </a:p>
        </p:txBody>
      </p:sp>
      <p:sp>
        <p:nvSpPr>
          <p:cNvPr id="176131" name="Line 3"/>
          <p:cNvSpPr>
            <a:spLocks noChangeShapeType="1"/>
          </p:cNvSpPr>
          <p:nvPr/>
        </p:nvSpPr>
        <p:spPr bwMode="auto">
          <a:xfrm>
            <a:off x="1692275" y="1006079"/>
            <a:ext cx="0" cy="2430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2" name="Line 4"/>
          <p:cNvSpPr>
            <a:spLocks noChangeShapeType="1"/>
          </p:cNvSpPr>
          <p:nvPr/>
        </p:nvSpPr>
        <p:spPr bwMode="auto">
          <a:xfrm>
            <a:off x="900114" y="3165872"/>
            <a:ext cx="6624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7524750" y="3057525"/>
            <a:ext cx="4524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X</a:t>
            </a: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1547813" y="735807"/>
            <a:ext cx="3603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Y</a:t>
            </a:r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 flipV="1">
            <a:off x="1692276" y="1924050"/>
            <a:ext cx="5616575" cy="8632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 flipV="1">
            <a:off x="1692276" y="1329929"/>
            <a:ext cx="5616575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2413000" y="458808"/>
            <a:ext cx="41751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/>
              <a:t>Y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baseline="-25000" dirty="0"/>
              <a:t>1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baseline="-25000" dirty="0"/>
              <a:t>2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49366" y="2121879"/>
            <a:ext cx="21387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i="1" dirty="0"/>
              <a:t>Z: Y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5824787" y="953545"/>
            <a:ext cx="2781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400" i="1" dirty="0"/>
              <a:t>SŠ: Y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</a:p>
        </p:txBody>
      </p:sp>
      <p:sp>
        <p:nvSpPr>
          <p:cNvPr id="176140" name="AutoShape 12"/>
          <p:cNvSpPr>
            <a:spLocks/>
          </p:cNvSpPr>
          <p:nvPr/>
        </p:nvSpPr>
        <p:spPr bwMode="auto">
          <a:xfrm>
            <a:off x="1547814" y="2787254"/>
            <a:ext cx="71437" cy="378619"/>
          </a:xfrm>
          <a:prstGeom prst="leftBrace">
            <a:avLst>
              <a:gd name="adj1" fmla="val 5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141" name="AutoShape 13"/>
          <p:cNvSpPr>
            <a:spLocks/>
          </p:cNvSpPr>
          <p:nvPr/>
        </p:nvSpPr>
        <p:spPr bwMode="auto">
          <a:xfrm>
            <a:off x="1547814" y="2301479"/>
            <a:ext cx="71437" cy="485775"/>
          </a:xfrm>
          <a:prstGeom prst="leftBrace">
            <a:avLst>
              <a:gd name="adj1" fmla="val 75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1187450" y="2842022"/>
            <a:ext cx="503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charset="0"/>
              </a:rPr>
              <a:t>b</a:t>
            </a:r>
            <a:r>
              <a:rPr lang="cs-CZ" sz="1800" baseline="-25000">
                <a:latin typeface="Arial" charset="0"/>
              </a:rPr>
              <a:t>0</a:t>
            </a:r>
            <a:endParaRPr lang="cs-CZ" sz="1800">
              <a:latin typeface="Arial" charset="0"/>
            </a:endParaRP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827089" y="2356247"/>
            <a:ext cx="5032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charset="0"/>
              </a:rPr>
              <a:t>b</a:t>
            </a:r>
            <a:r>
              <a:rPr lang="cs-CZ" sz="1800" baseline="-25000">
                <a:latin typeface="Arial" charset="0"/>
              </a:rPr>
              <a:t>1</a:t>
            </a:r>
            <a:endParaRPr lang="cs-CZ" sz="1800">
              <a:latin typeface="Arial" charset="0"/>
            </a:endParaRPr>
          </a:p>
        </p:txBody>
      </p:sp>
      <p:sp>
        <p:nvSpPr>
          <p:cNvPr id="176144" name="Line 16"/>
          <p:cNvSpPr>
            <a:spLocks noChangeShapeType="1"/>
          </p:cNvSpPr>
          <p:nvPr/>
        </p:nvSpPr>
        <p:spPr bwMode="auto">
          <a:xfrm flipV="1">
            <a:off x="1692276" y="1924050"/>
            <a:ext cx="3311525" cy="5393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145" name="Rectangle 17"/>
          <p:cNvSpPr>
            <a:spLocks noChangeArrowheads="1"/>
          </p:cNvSpPr>
          <p:nvPr/>
        </p:nvSpPr>
        <p:spPr bwMode="auto">
          <a:xfrm>
            <a:off x="5003800" y="1653779"/>
            <a:ext cx="3816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/>
              <a:t>VŠ: Y</a:t>
            </a:r>
            <a:r>
              <a:rPr lang="cs-CZ" sz="2400"/>
              <a:t> = </a:t>
            </a:r>
            <a:r>
              <a:rPr lang="cs-CZ" sz="2400" i="1"/>
              <a:t>b</a:t>
            </a:r>
            <a:r>
              <a:rPr lang="cs-CZ" sz="2400" baseline="-25000"/>
              <a:t>0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2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3</a:t>
            </a:r>
            <a:r>
              <a:rPr lang="cs-CZ" sz="2400" i="1"/>
              <a:t>X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1187450" y="2518172"/>
            <a:ext cx="503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charset="0"/>
              </a:rPr>
              <a:t>b</a:t>
            </a:r>
            <a:r>
              <a:rPr lang="cs-CZ" sz="1800" baseline="-25000">
                <a:latin typeface="Arial" charset="0"/>
              </a:rPr>
              <a:t>2</a:t>
            </a:r>
            <a:endParaRPr lang="cs-CZ" sz="1800">
              <a:latin typeface="Arial" charset="0"/>
            </a:endParaRPr>
          </a:p>
        </p:txBody>
      </p:sp>
      <p:sp>
        <p:nvSpPr>
          <p:cNvPr id="176147" name="AutoShape 19"/>
          <p:cNvSpPr>
            <a:spLocks/>
          </p:cNvSpPr>
          <p:nvPr/>
        </p:nvSpPr>
        <p:spPr bwMode="auto">
          <a:xfrm>
            <a:off x="1619250" y="2463738"/>
            <a:ext cx="72430" cy="324706"/>
          </a:xfrm>
          <a:prstGeom prst="leftBrace">
            <a:avLst>
              <a:gd name="adj1" fmla="val 6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6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77240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>
                <a:latin typeface="Arial" charset="0"/>
              </a:rPr>
              <a:t>Kvalitativní proměnná s </a:t>
            </a:r>
            <a:r>
              <a:rPr lang="cs-CZ" b="1" dirty="0">
                <a:solidFill>
                  <a:srgbClr val="0033CC"/>
                </a:solidFill>
                <a:latin typeface="Arial" charset="0"/>
              </a:rPr>
              <a:t>K</a:t>
            </a:r>
            <a:r>
              <a:rPr lang="cs-CZ" b="1" dirty="0">
                <a:latin typeface="Arial" charset="0"/>
              </a:rPr>
              <a:t> hodnotami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1"/>
            <a:ext cx="7772400" cy="109956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 smtClean="0"/>
              <a:t>Z – </a:t>
            </a:r>
            <a:r>
              <a:rPr lang="cs-CZ" sz="2400" b="1" i="1" dirty="0" smtClean="0">
                <a:latin typeface="Arial" charset="0"/>
              </a:rPr>
              <a:t>kvalitativní</a:t>
            </a:r>
            <a:r>
              <a:rPr lang="cs-CZ" sz="2400" dirty="0" smtClean="0">
                <a:latin typeface="Arial" charset="0"/>
              </a:rPr>
              <a:t> proměnná s </a:t>
            </a:r>
            <a:r>
              <a:rPr lang="cs-CZ" sz="2400" dirty="0" smtClean="0">
                <a:latin typeface="Arial" charset="0"/>
              </a:rPr>
              <a:t>hodnotami</a:t>
            </a:r>
          </a:p>
          <a:p>
            <a:pPr>
              <a:buFontTx/>
              <a:buNone/>
            </a:pPr>
            <a:r>
              <a:rPr lang="cs-CZ" sz="2400" dirty="0" smtClean="0"/>
              <a:t> </a:t>
            </a:r>
            <a:r>
              <a:rPr lang="cs-CZ" sz="2400" i="1" dirty="0" smtClean="0"/>
              <a:t>z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, </a:t>
            </a:r>
            <a:r>
              <a:rPr lang="cs-CZ" sz="2400" i="1" dirty="0" smtClean="0"/>
              <a:t>z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, … , </a:t>
            </a:r>
            <a:r>
              <a:rPr lang="cs-CZ" sz="2400" i="1" dirty="0" smtClean="0"/>
              <a:t>z</a:t>
            </a:r>
            <a:r>
              <a:rPr lang="cs-CZ" sz="2400" i="1" baseline="-25000" dirty="0" smtClean="0"/>
              <a:t>K</a:t>
            </a:r>
            <a:r>
              <a:rPr lang="cs-CZ" sz="2400" baseline="-25000" dirty="0" smtClean="0"/>
              <a:t>-1</a:t>
            </a:r>
            <a:r>
              <a:rPr lang="cs-CZ" sz="2400" dirty="0" smtClean="0"/>
              <a:t>, </a:t>
            </a:r>
            <a:r>
              <a:rPr lang="cs-CZ" sz="2400" i="1" dirty="0" err="1" smtClean="0"/>
              <a:t>z</a:t>
            </a:r>
            <a:r>
              <a:rPr lang="cs-CZ" sz="2400" i="1" baseline="-25000" dirty="0" err="1" smtClean="0"/>
              <a:t>K</a:t>
            </a:r>
            <a:endParaRPr lang="cs-CZ" sz="2400" i="1" dirty="0" smtClean="0"/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Lze ji nahradit</a:t>
            </a:r>
            <a:r>
              <a:rPr lang="cs-CZ" sz="2400" dirty="0" smtClean="0"/>
              <a:t>  </a:t>
            </a:r>
            <a:r>
              <a:rPr lang="cs-CZ" sz="2400" i="1" dirty="0" smtClean="0"/>
              <a:t>k</a:t>
            </a:r>
            <a:r>
              <a:rPr lang="cs-CZ" sz="2400" dirty="0" smtClean="0"/>
              <a:t> – 1 </a:t>
            </a:r>
            <a:r>
              <a:rPr lang="cs-CZ" sz="2400" dirty="0" smtClean="0">
                <a:latin typeface="Arial" charset="0"/>
              </a:rPr>
              <a:t>binárními (fiktivními) proměnnými</a:t>
            </a:r>
            <a:r>
              <a:rPr lang="cs-CZ" sz="2400" dirty="0" smtClean="0"/>
              <a:t>: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77240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>
                <a:latin typeface="Arial" charset="0"/>
              </a:rPr>
              <a:t>Kvalitativní proměnná s </a:t>
            </a:r>
            <a:r>
              <a:rPr lang="cs-CZ" b="1" dirty="0">
                <a:solidFill>
                  <a:srgbClr val="0033CC"/>
                </a:solidFill>
                <a:latin typeface="Arial" charset="0"/>
              </a:rPr>
              <a:t>K</a:t>
            </a:r>
            <a:r>
              <a:rPr lang="cs-CZ" b="1" dirty="0">
                <a:latin typeface="Arial" charset="0"/>
              </a:rPr>
              <a:t> hodnotami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1"/>
            <a:ext cx="7772400" cy="347583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endParaRPr lang="cs-CZ" sz="1000" dirty="0" smtClean="0"/>
          </a:p>
          <a:p>
            <a:pPr>
              <a:buFontTx/>
              <a:buNone/>
            </a:pPr>
            <a:r>
              <a:rPr lang="cs-CZ" sz="2200" dirty="0" smtClean="0">
                <a:latin typeface="Arial" charset="0"/>
              </a:rPr>
              <a:t>Lze ji nahradit</a:t>
            </a:r>
            <a:r>
              <a:rPr lang="cs-CZ" sz="2200" dirty="0" smtClean="0"/>
              <a:t>  </a:t>
            </a:r>
            <a:r>
              <a:rPr lang="cs-CZ" sz="2200" i="1" dirty="0" smtClean="0"/>
              <a:t>k</a:t>
            </a:r>
            <a:r>
              <a:rPr lang="cs-CZ" sz="2200" dirty="0" smtClean="0"/>
              <a:t> – 1 </a:t>
            </a:r>
            <a:r>
              <a:rPr lang="cs-CZ" sz="2200" dirty="0" smtClean="0">
                <a:latin typeface="Arial" charset="0"/>
              </a:rPr>
              <a:t>binárními (fiktivními) proměnnými</a:t>
            </a:r>
            <a:r>
              <a:rPr lang="cs-CZ" sz="2200" dirty="0" smtClean="0"/>
              <a:t>:</a:t>
            </a:r>
          </a:p>
          <a:p>
            <a:r>
              <a:rPr lang="cs-CZ" sz="2200" dirty="0" smtClean="0"/>
              <a:t>D</a:t>
            </a:r>
            <a:r>
              <a:rPr lang="cs-CZ" sz="2200" baseline="-25000" dirty="0" smtClean="0"/>
              <a:t>2 </a:t>
            </a:r>
            <a:r>
              <a:rPr lang="cs-CZ" sz="2200" dirty="0" smtClean="0"/>
              <a:t>= 1 </a:t>
            </a:r>
            <a:r>
              <a:rPr lang="cs-CZ" sz="2200" dirty="0" smtClean="0">
                <a:latin typeface="Arial" charset="0"/>
              </a:rPr>
              <a:t>jestliže</a:t>
            </a:r>
            <a:r>
              <a:rPr lang="cs-CZ" sz="2200" dirty="0" smtClean="0"/>
              <a:t> Z = z</a:t>
            </a:r>
            <a:r>
              <a:rPr lang="cs-CZ" sz="2200" baseline="-25000" dirty="0" smtClean="0"/>
              <a:t>2</a:t>
            </a:r>
          </a:p>
          <a:p>
            <a:pPr>
              <a:buFontTx/>
              <a:buNone/>
            </a:pPr>
            <a:r>
              <a:rPr lang="cs-CZ" sz="2200" baseline="-25000" dirty="0" smtClean="0"/>
              <a:t>	       </a:t>
            </a:r>
            <a:r>
              <a:rPr lang="cs-CZ" sz="2200" dirty="0" smtClean="0"/>
              <a:t>= 0 </a:t>
            </a:r>
            <a:r>
              <a:rPr lang="cs-CZ" sz="2200" dirty="0" smtClean="0">
                <a:latin typeface="Arial" charset="0"/>
              </a:rPr>
              <a:t>jinak</a:t>
            </a:r>
          </a:p>
          <a:p>
            <a:r>
              <a:rPr lang="cs-CZ" sz="2200" dirty="0" smtClean="0"/>
              <a:t>D</a:t>
            </a:r>
            <a:r>
              <a:rPr lang="cs-CZ" sz="2200" baseline="-25000" dirty="0" smtClean="0"/>
              <a:t>3 </a:t>
            </a:r>
            <a:r>
              <a:rPr lang="cs-CZ" sz="2200" dirty="0" smtClean="0"/>
              <a:t>= 1 </a:t>
            </a:r>
            <a:r>
              <a:rPr lang="cs-CZ" sz="2200" dirty="0" smtClean="0">
                <a:latin typeface="Arial" charset="0"/>
              </a:rPr>
              <a:t>jestliže</a:t>
            </a:r>
            <a:r>
              <a:rPr lang="cs-CZ" sz="2200" dirty="0" smtClean="0"/>
              <a:t> Z = z</a:t>
            </a:r>
            <a:r>
              <a:rPr lang="cs-CZ" sz="2200" baseline="-25000" dirty="0" smtClean="0"/>
              <a:t>3</a:t>
            </a:r>
          </a:p>
          <a:p>
            <a:pPr>
              <a:buFontTx/>
              <a:buNone/>
            </a:pPr>
            <a:r>
              <a:rPr lang="cs-CZ" sz="2200" baseline="-25000" dirty="0" smtClean="0"/>
              <a:t>	       </a:t>
            </a:r>
            <a:r>
              <a:rPr lang="cs-CZ" sz="2200" dirty="0" smtClean="0"/>
              <a:t>= 0 </a:t>
            </a:r>
            <a:r>
              <a:rPr lang="cs-CZ" sz="2200" dirty="0" smtClean="0">
                <a:latin typeface="Arial" charset="0"/>
              </a:rPr>
              <a:t>jinak</a:t>
            </a:r>
          </a:p>
          <a:p>
            <a:pPr>
              <a:buFontTx/>
              <a:buNone/>
            </a:pPr>
            <a:r>
              <a:rPr lang="cs-CZ" sz="2400" dirty="0" smtClean="0"/>
              <a:t>		……</a:t>
            </a:r>
          </a:p>
          <a:p>
            <a:r>
              <a:rPr lang="cs-CZ" sz="2200" dirty="0" smtClean="0"/>
              <a:t>D</a:t>
            </a:r>
            <a:r>
              <a:rPr lang="cs-CZ" sz="2200" baseline="-25000" dirty="0" smtClean="0"/>
              <a:t>K </a:t>
            </a:r>
            <a:r>
              <a:rPr lang="cs-CZ" sz="2200" dirty="0" smtClean="0"/>
              <a:t>= 1 </a:t>
            </a:r>
            <a:r>
              <a:rPr lang="cs-CZ" sz="2200" dirty="0" smtClean="0">
                <a:latin typeface="Arial" charset="0"/>
              </a:rPr>
              <a:t>jestliže</a:t>
            </a:r>
            <a:r>
              <a:rPr lang="cs-CZ" sz="2200" dirty="0" smtClean="0"/>
              <a:t> Z = </a:t>
            </a:r>
            <a:r>
              <a:rPr lang="cs-CZ" sz="2200" dirty="0" err="1" smtClean="0"/>
              <a:t>z</a:t>
            </a:r>
            <a:r>
              <a:rPr lang="cs-CZ" sz="2200" baseline="-25000" dirty="0" err="1" smtClean="0"/>
              <a:t>K</a:t>
            </a:r>
            <a:endParaRPr lang="cs-CZ" sz="2200" baseline="-25000" dirty="0" smtClean="0"/>
          </a:p>
          <a:p>
            <a:pPr>
              <a:buFontTx/>
              <a:buNone/>
            </a:pPr>
            <a:r>
              <a:rPr lang="cs-CZ" sz="2200" baseline="-25000" dirty="0" smtClean="0"/>
              <a:t>	       </a:t>
            </a:r>
            <a:r>
              <a:rPr lang="cs-CZ" sz="2200" dirty="0" smtClean="0"/>
              <a:t>= 0 </a:t>
            </a:r>
            <a:r>
              <a:rPr lang="cs-CZ" sz="2200" dirty="0" smtClean="0">
                <a:latin typeface="Arial" charset="0"/>
              </a:rPr>
              <a:t>jinak</a:t>
            </a:r>
          </a:p>
          <a:p>
            <a:pPr>
              <a:buFontTx/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1420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Regrese s proměnlivým sklonem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95536" y="824110"/>
            <a:ext cx="7344816" cy="21076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Arial" charset="0"/>
              </a:rPr>
              <a:t>Kvalitativní (fiktivní) proměnné neovlivňují sklony v regresních modelech (rovnicích</a:t>
            </a:r>
            <a:r>
              <a:rPr lang="cs-CZ" sz="2400" dirty="0" smtClean="0">
                <a:latin typeface="Arial" charset="0"/>
              </a:rPr>
              <a:t>)</a:t>
            </a:r>
          </a:p>
          <a:p>
            <a:endParaRPr lang="cs-CZ" sz="2400" b="1" i="1" dirty="0">
              <a:latin typeface="Arial" charset="0"/>
            </a:endParaRPr>
          </a:p>
          <a:p>
            <a:r>
              <a:rPr lang="cs-CZ" sz="2400" b="1" i="1" dirty="0" smtClean="0">
                <a:latin typeface="Arial" charset="0"/>
              </a:rPr>
              <a:t>Příklad</a:t>
            </a:r>
            <a:r>
              <a:rPr lang="cs-CZ" sz="2400" dirty="0" smtClean="0">
                <a:latin typeface="Arial" charset="0"/>
              </a:rPr>
              <a:t>: ve 2 obdobích (kvalitativní proměnná) může mít regresní přímka různý sklon</a:t>
            </a:r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8883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latin typeface="Arial" charset="0"/>
              </a:rPr>
              <a:t>Regrese s proměnlivým sklonem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95536" y="824110"/>
            <a:ext cx="7344816" cy="10275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i="1" dirty="0" smtClean="0">
                <a:latin typeface="Arial" charset="0"/>
              </a:rPr>
              <a:t>Příklad</a:t>
            </a:r>
            <a:r>
              <a:rPr lang="cs-CZ" sz="2200" dirty="0" smtClean="0">
                <a:latin typeface="Arial" charset="0"/>
              </a:rPr>
              <a:t>: ve 2 obdobích (kvalitativní proměnná) může mít regresní přímka různý sklon</a:t>
            </a:r>
            <a:endParaRPr lang="cs-CZ" sz="2200" dirty="0">
              <a:latin typeface="Arial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27175" y="1851670"/>
            <a:ext cx="4681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X</a:t>
            </a:r>
            <a:r>
              <a:rPr lang="cs-CZ" sz="2400" i="1" baseline="-25000" dirty="0"/>
              <a:t>t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i="1" baseline="-25000" dirty="0"/>
              <a:t>t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t</a:t>
            </a:r>
            <a:r>
              <a:rPr lang="cs-CZ" sz="2400" i="1" dirty="0"/>
              <a:t>D</a:t>
            </a:r>
            <a:r>
              <a:rPr lang="cs-CZ" sz="2400" i="1" baseline="-25000" dirty="0"/>
              <a:t>t </a:t>
            </a:r>
            <a:r>
              <a:rPr lang="cs-CZ" sz="2400" i="1" dirty="0"/>
              <a:t>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t</a:t>
            </a:r>
            <a:endParaRPr lang="cs-CZ" sz="2400" i="1" baseline="-25000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21605" y="2499742"/>
            <a:ext cx="770413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i="1" dirty="0" err="1"/>
              <a:t>Y</a:t>
            </a:r>
            <a:r>
              <a:rPr lang="cs-CZ" sz="2200" i="1" baseline="-25000" dirty="0" err="1"/>
              <a:t>t</a:t>
            </a:r>
            <a:r>
              <a:rPr lang="cs-CZ" sz="2200" baseline="-25000" dirty="0"/>
              <a:t> </a:t>
            </a:r>
            <a:r>
              <a:rPr lang="cs-CZ" sz="2200" dirty="0"/>
              <a:t> = </a:t>
            </a:r>
            <a:r>
              <a:rPr lang="cs-CZ" sz="2200" dirty="0">
                <a:latin typeface="Arial" charset="0"/>
              </a:rPr>
              <a:t>celkové úspory</a:t>
            </a:r>
            <a:r>
              <a:rPr lang="cs-CZ" sz="2200" dirty="0"/>
              <a:t> </a:t>
            </a:r>
          </a:p>
          <a:p>
            <a:pPr>
              <a:spcBef>
                <a:spcPct val="50000"/>
              </a:spcBef>
            </a:pPr>
            <a:r>
              <a:rPr lang="cs-CZ" sz="2200" i="1" dirty="0" err="1"/>
              <a:t>X</a:t>
            </a:r>
            <a:r>
              <a:rPr lang="cs-CZ" sz="2200" i="1" baseline="-25000" dirty="0" err="1"/>
              <a:t>t</a:t>
            </a:r>
            <a:r>
              <a:rPr lang="cs-CZ" sz="2200" i="1" dirty="0"/>
              <a:t> =  </a:t>
            </a:r>
            <a:r>
              <a:rPr lang="cs-CZ" sz="2200" dirty="0">
                <a:latin typeface="Arial" charset="0"/>
              </a:rPr>
              <a:t>celkové příjmy</a:t>
            </a:r>
          </a:p>
          <a:p>
            <a:pPr>
              <a:spcBef>
                <a:spcPct val="50000"/>
              </a:spcBef>
            </a:pPr>
            <a:r>
              <a:rPr lang="cs-CZ" sz="2200" i="1" dirty="0" err="1"/>
              <a:t>D</a:t>
            </a:r>
            <a:r>
              <a:rPr lang="cs-CZ" sz="2200" i="1" baseline="-25000" dirty="0" err="1"/>
              <a:t>t</a:t>
            </a:r>
            <a:r>
              <a:rPr lang="cs-CZ" sz="2200" i="1" dirty="0"/>
              <a:t> =  </a:t>
            </a:r>
            <a:r>
              <a:rPr lang="cs-CZ" sz="2200" dirty="0"/>
              <a:t>1 </a:t>
            </a:r>
            <a:r>
              <a:rPr lang="cs-CZ" sz="2200" dirty="0">
                <a:latin typeface="Arial" charset="0"/>
              </a:rPr>
              <a:t>jestliže</a:t>
            </a:r>
            <a:r>
              <a:rPr lang="cs-CZ" sz="2200" dirty="0"/>
              <a:t> </a:t>
            </a:r>
            <a:r>
              <a:rPr lang="cs-CZ" sz="2200" i="1" dirty="0"/>
              <a:t>t</a:t>
            </a:r>
            <a:r>
              <a:rPr lang="cs-CZ" sz="2200" dirty="0"/>
              <a:t> </a:t>
            </a:r>
            <a:r>
              <a:rPr lang="cs-CZ" sz="2200" dirty="0">
                <a:latin typeface="Arial" charset="0"/>
              </a:rPr>
              <a:t>je z prvního období</a:t>
            </a:r>
            <a:r>
              <a:rPr lang="cs-CZ" sz="2200" dirty="0"/>
              <a:t>, 0 - </a:t>
            </a:r>
            <a:r>
              <a:rPr lang="cs-CZ" sz="2200" dirty="0">
                <a:latin typeface="Arial" charset="0"/>
              </a:rPr>
              <a:t>jinak</a:t>
            </a:r>
          </a:p>
        </p:txBody>
      </p:sp>
    </p:spTree>
    <p:extLst>
      <p:ext uri="{BB962C8B-B14F-4D97-AF65-F5344CB8AC3E}">
        <p14:creationId xmlns:p14="http://schemas.microsoft.com/office/powerpoint/2010/main" val="14798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Vícenásobná lineární </a:t>
            </a:r>
          </a:p>
          <a:p>
            <a:pPr marL="0" indent="0" algn="ctr">
              <a:buNone/>
            </a:pPr>
            <a:r>
              <a:rPr lang="cs-CZ" sz="4400" b="1" dirty="0" smtClean="0"/>
              <a:t>regresní analýza (3)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zadání 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99542"/>
            <a:ext cx="311943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3851920" y="2067694"/>
            <a:ext cx="4681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X</a:t>
            </a:r>
            <a:r>
              <a:rPr lang="cs-CZ" sz="2400" i="1" baseline="-25000" dirty="0"/>
              <a:t>t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D</a:t>
            </a:r>
            <a:r>
              <a:rPr lang="cs-CZ" sz="2400" i="1" baseline="-25000" dirty="0"/>
              <a:t>t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i="1" dirty="0"/>
              <a:t>X</a:t>
            </a:r>
            <a:r>
              <a:rPr lang="cs-CZ" sz="2400" i="1" baseline="-25000" dirty="0"/>
              <a:t>t</a:t>
            </a:r>
            <a:r>
              <a:rPr lang="cs-CZ" sz="2400" i="1" dirty="0"/>
              <a:t>D</a:t>
            </a:r>
            <a:r>
              <a:rPr lang="cs-CZ" sz="2400" i="1" baseline="-25000" dirty="0"/>
              <a:t>t </a:t>
            </a:r>
            <a:r>
              <a:rPr lang="cs-CZ" sz="2400" i="1" dirty="0"/>
              <a:t>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t</a:t>
            </a:r>
            <a:endParaRPr lang="cs-CZ" sz="2400" i="1" baseline="-25000" dirty="0"/>
          </a:p>
        </p:txBody>
      </p:sp>
      <p:sp>
        <p:nvSpPr>
          <p:cNvPr id="32" name="Elipsa 9"/>
          <p:cNvSpPr/>
          <p:nvPr/>
        </p:nvSpPr>
        <p:spPr>
          <a:xfrm>
            <a:off x="7164288" y="2044266"/>
            <a:ext cx="576064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7511697" y="271576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 smtClean="0"/>
              <a:t>Z</a:t>
            </a:r>
            <a:r>
              <a:rPr lang="cs-CZ" sz="2400" i="1" baseline="-25000" dirty="0" err="1" smtClean="0"/>
              <a:t>t</a:t>
            </a:r>
            <a:endParaRPr lang="cs-CZ" sz="2400" i="1" dirty="0"/>
          </a:p>
        </p:txBody>
      </p:sp>
      <p:cxnSp>
        <p:nvCxnSpPr>
          <p:cNvPr id="34" name="Přímá spojovací šipka 11"/>
          <p:cNvCxnSpPr/>
          <p:nvPr/>
        </p:nvCxnSpPr>
        <p:spPr>
          <a:xfrm>
            <a:off x="7511697" y="2606515"/>
            <a:ext cx="170665" cy="25326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- výsledek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19800327"/>
              </p:ext>
            </p:extLst>
          </p:nvPr>
        </p:nvGraphicFramePr>
        <p:xfrm>
          <a:off x="1043608" y="1059582"/>
          <a:ext cx="4176464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4" name="List" r:id="rId5" imgW="2392755" imgH="960116" progId="Excel.Sheet.8">
                  <p:embed/>
                </p:oleObj>
              </mc:Choice>
              <mc:Fallback>
                <p:oleObj name="List" r:id="rId5" imgW="2392755" imgH="960116" progId="Excel.Shee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059582"/>
                        <a:ext cx="4176464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43608" y="2931790"/>
            <a:ext cx="446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/>
              <a:t>D = </a:t>
            </a:r>
            <a:r>
              <a:rPr lang="cs-CZ" sz="2400" dirty="0"/>
              <a:t>1</a:t>
            </a:r>
            <a:r>
              <a:rPr lang="cs-CZ" sz="2400" i="1" dirty="0"/>
              <a:t>: 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 = (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) + (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3</a:t>
            </a:r>
            <a:r>
              <a:rPr lang="cs-CZ" sz="2400" dirty="0"/>
              <a:t>)</a:t>
            </a:r>
            <a:r>
              <a:rPr lang="cs-CZ" sz="2400" i="1" dirty="0" err="1"/>
              <a:t>X</a:t>
            </a:r>
            <a:r>
              <a:rPr lang="cs-CZ" sz="2400" i="1" baseline="-25000" dirty="0" err="1"/>
              <a:t>t</a:t>
            </a:r>
            <a:endParaRPr lang="cs-CZ" sz="2400" i="1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043608" y="3622964"/>
            <a:ext cx="446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400" i="1" dirty="0"/>
              <a:t>D = </a:t>
            </a:r>
            <a:r>
              <a:rPr lang="cs-CZ" sz="2400" dirty="0"/>
              <a:t>0</a:t>
            </a:r>
            <a:r>
              <a:rPr lang="cs-CZ" sz="2400" i="1" dirty="0"/>
              <a:t>: </a:t>
            </a:r>
            <a:r>
              <a:rPr lang="cs-CZ" sz="2400" i="1" dirty="0" err="1"/>
              <a:t>Y</a:t>
            </a:r>
            <a:r>
              <a:rPr lang="cs-CZ" sz="2400" i="1" baseline="-25000" dirty="0" err="1"/>
              <a:t>t</a:t>
            </a:r>
            <a:r>
              <a:rPr lang="cs-CZ" sz="2400" dirty="0"/>
              <a:t> 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X</a:t>
            </a:r>
            <a:r>
              <a:rPr lang="cs-CZ" sz="2400" i="1" baseline="-25000" dirty="0"/>
              <a:t>t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0321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3311236" y="4555672"/>
            <a:ext cx="1905000" cy="342900"/>
          </a:xfrm>
        </p:spPr>
        <p:txBody>
          <a:bodyPr/>
          <a:lstStyle/>
          <a:p>
            <a:pPr algn="ctr"/>
            <a:fld id="{BEB42960-0229-4101-9FC7-40B97362417D}" type="slidenum">
              <a:rPr lang="cs-CZ" sz="800"/>
              <a:pPr algn="ctr"/>
              <a:t>22</a:t>
            </a:fld>
            <a:endParaRPr lang="cs-CZ" sz="800" dirty="0"/>
          </a:p>
        </p:txBody>
      </p:sp>
      <p:sp>
        <p:nvSpPr>
          <p:cNvPr id="180227" name="Line 3"/>
          <p:cNvSpPr>
            <a:spLocks noChangeShapeType="1"/>
          </p:cNvSpPr>
          <p:nvPr/>
        </p:nvSpPr>
        <p:spPr bwMode="auto">
          <a:xfrm>
            <a:off x="1979613" y="1168004"/>
            <a:ext cx="0" cy="30777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28" name="Line 4"/>
          <p:cNvSpPr>
            <a:spLocks noChangeShapeType="1"/>
          </p:cNvSpPr>
          <p:nvPr/>
        </p:nvSpPr>
        <p:spPr bwMode="auto">
          <a:xfrm>
            <a:off x="755651" y="3975497"/>
            <a:ext cx="734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29" name="Line 5"/>
          <p:cNvSpPr>
            <a:spLocks noChangeShapeType="1"/>
          </p:cNvSpPr>
          <p:nvPr/>
        </p:nvSpPr>
        <p:spPr bwMode="auto">
          <a:xfrm>
            <a:off x="1619250" y="1383507"/>
            <a:ext cx="5329238" cy="91797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 flipV="1">
            <a:off x="1692275" y="2895600"/>
            <a:ext cx="5256213" cy="8643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7308850" y="4030266"/>
            <a:ext cx="1511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X- příjmy</a:t>
            </a:r>
          </a:p>
        </p:txBody>
      </p:sp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1763713" y="735807"/>
            <a:ext cx="16557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Y - úspory</a:t>
            </a: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7164389" y="2193132"/>
            <a:ext cx="936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D=</a:t>
            </a:r>
            <a:r>
              <a:rPr lang="cs-CZ" sz="1800"/>
              <a:t>1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7164389" y="2787254"/>
            <a:ext cx="936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/>
              <a:t>D=</a:t>
            </a:r>
            <a:r>
              <a:rPr lang="cs-CZ" sz="1800"/>
              <a:t>0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4356100" y="3274219"/>
            <a:ext cx="3816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/>
              <a:t>Y</a:t>
            </a:r>
            <a:r>
              <a:rPr lang="cs-CZ" sz="2400"/>
              <a:t> = 0,05</a:t>
            </a:r>
            <a:r>
              <a:rPr lang="cs-CZ" sz="2400" i="1"/>
              <a:t>X</a:t>
            </a:r>
            <a:r>
              <a:rPr lang="cs-CZ" sz="2400"/>
              <a:t> + 21,5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3484939" y="636099"/>
            <a:ext cx="3816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/>
              <a:t>Y</a:t>
            </a:r>
            <a:r>
              <a:rPr lang="cs-CZ" sz="2400" dirty="0"/>
              <a:t> = -0,04</a:t>
            </a:r>
            <a:r>
              <a:rPr lang="cs-CZ" sz="2400" i="1" dirty="0"/>
              <a:t>X</a:t>
            </a:r>
            <a:r>
              <a:rPr lang="cs-CZ" sz="2400" dirty="0"/>
              <a:t> + 264,9</a:t>
            </a:r>
          </a:p>
        </p:txBody>
      </p:sp>
    </p:spTree>
    <p:extLst>
      <p:ext uri="{BB962C8B-B14F-4D97-AF65-F5344CB8AC3E}">
        <p14:creationId xmlns:p14="http://schemas.microsoft.com/office/powerpoint/2010/main" val="25454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Shrnutí: fiktivní proměnné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323528" y="798380"/>
            <a:ext cx="7990656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latin typeface="Arial" charset="0"/>
              </a:rPr>
              <a:t>Vysvětlující (nezávisle) proměnné</a:t>
            </a:r>
            <a:r>
              <a:rPr lang="cs-CZ" sz="2800" b="1" dirty="0" smtClean="0">
                <a:latin typeface="Arial" charset="0"/>
              </a:rPr>
              <a:t>: </a:t>
            </a:r>
            <a:r>
              <a:rPr lang="cs-CZ" sz="2800" dirty="0" smtClean="0">
                <a:latin typeface="Arial" charset="0"/>
              </a:rPr>
              <a:t>kvalitativní fiktivní (</a:t>
            </a:r>
            <a:r>
              <a:rPr lang="cs-CZ" sz="2800" dirty="0" err="1" smtClean="0">
                <a:latin typeface="Arial" charset="0"/>
              </a:rPr>
              <a:t>dummy</a:t>
            </a:r>
            <a:r>
              <a:rPr lang="cs-CZ" sz="2800" dirty="0" smtClean="0">
                <a:latin typeface="Arial" charset="0"/>
              </a:rPr>
              <a:t>) proměnné</a:t>
            </a:r>
          </a:p>
          <a:p>
            <a:endParaRPr lang="cs-CZ" sz="2800" dirty="0">
              <a:latin typeface="Arial" charset="0"/>
            </a:endParaRPr>
          </a:p>
          <a:p>
            <a:r>
              <a:rPr lang="cs-CZ" sz="2800" dirty="0" smtClean="0">
                <a:latin typeface="Arial" charset="0"/>
              </a:rPr>
              <a:t>Kvalitativní hodnoty se kódují binárně s jednou nebo více bin. proměnnými</a:t>
            </a:r>
          </a:p>
          <a:p>
            <a:pPr>
              <a:buFontTx/>
              <a:buNone/>
            </a:pPr>
            <a:endParaRPr lang="cs-CZ" sz="2400" b="1" dirty="0" smtClean="0">
              <a:latin typeface="Arial" charset="0"/>
            </a:endParaRPr>
          </a:p>
          <a:p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Shrnutí: fiktivní proměnné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323528" y="798380"/>
            <a:ext cx="7632848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latin typeface="Arial" charset="0"/>
              </a:rPr>
              <a:t>Kombinace více kvalitativních a kvantitativních nezávisle proměnných</a:t>
            </a:r>
          </a:p>
          <a:p>
            <a:pPr marL="0" indent="0">
              <a:buNone/>
            </a:pPr>
            <a:endParaRPr lang="cs-CZ" sz="2800" dirty="0" smtClean="0">
              <a:latin typeface="Arial" charset="0"/>
            </a:endParaRPr>
          </a:p>
          <a:p>
            <a:r>
              <a:rPr lang="cs-CZ" sz="2800" dirty="0" smtClean="0">
                <a:latin typeface="Arial" charset="0"/>
              </a:rPr>
              <a:t>Fiktivními proměnnými lze modelovat proměnlivost sklonu regresní přímky ve více časových obdobích (data jsou časové řady)</a:t>
            </a:r>
          </a:p>
          <a:p>
            <a:pPr>
              <a:buFontTx/>
              <a:buNone/>
            </a:pPr>
            <a:endParaRPr lang="cs-CZ" sz="2400" b="1" dirty="0" smtClean="0">
              <a:latin typeface="Arial" charset="0"/>
            </a:endParaRPr>
          </a:p>
          <a:p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5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Opakování: 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0" name="Podnadpis 2"/>
          <p:cNvSpPr txBox="1">
            <a:spLocks/>
          </p:cNvSpPr>
          <p:nvPr/>
        </p:nvSpPr>
        <p:spPr>
          <a:xfrm>
            <a:off x="596501" y="1314377"/>
            <a:ext cx="6984776" cy="31394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/>
              <a:t>Korelační analýza </a:t>
            </a:r>
          </a:p>
          <a:p>
            <a:pPr marL="0" indent="0" algn="ctr">
              <a:buNone/>
            </a:pPr>
            <a:r>
              <a:rPr lang="cs-CZ" dirty="0" smtClean="0"/>
              <a:t> (párový korelační koeficient)</a:t>
            </a:r>
          </a:p>
          <a:p>
            <a:pPr marL="0" indent="0" algn="ctr">
              <a:buNone/>
            </a:pPr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Opakování: 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0" name="Podnadpis 2"/>
          <p:cNvSpPr txBox="1">
            <a:spLocks/>
          </p:cNvSpPr>
          <p:nvPr/>
        </p:nvSpPr>
        <p:spPr>
          <a:xfrm>
            <a:off x="899592" y="1088437"/>
            <a:ext cx="6984776" cy="31394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dirty="0" smtClean="0"/>
          </a:p>
          <a:p>
            <a:pPr algn="ctr"/>
            <a:r>
              <a:rPr lang="cs-CZ" b="1" dirty="0" smtClean="0"/>
              <a:t>Náhodná složka</a:t>
            </a:r>
          </a:p>
          <a:p>
            <a:pPr marL="0" indent="0" algn="ctr">
              <a:buNone/>
            </a:pPr>
            <a:r>
              <a:rPr lang="cs-CZ" dirty="0" smtClean="0"/>
              <a:t>(</a:t>
            </a:r>
            <a:r>
              <a:rPr lang="cs-CZ" dirty="0" err="1" smtClean="0"/>
              <a:t>Durbin</a:t>
            </a:r>
            <a:r>
              <a:rPr lang="cs-CZ" dirty="0" smtClean="0"/>
              <a:t>-Watsonův test autokorelace)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7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Párový korelační koeficient 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323528" y="843559"/>
                <a:ext cx="7560840" cy="345638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3000" dirty="0" smtClean="0"/>
                  <a:t>Měří míru lineární závislosti</a:t>
                </a:r>
              </a:p>
              <a:p>
                <a14:m>
                  <m:oMath xmlns:m="http://schemas.openxmlformats.org/officeDocument/2006/math">
                    <m:r>
                      <a:rPr lang="cs-CZ" sz="3000" i="1">
                        <a:latin typeface="Cambria Math"/>
                      </a:rPr>
                      <m:t>𝑟</m:t>
                    </m:r>
                    <m:r>
                      <a:rPr lang="cs-CZ" sz="3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3000" i="1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cs-CZ" sz="3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sz="3000" i="1">
                                <a:latin typeface="Cambria Math"/>
                              </a:rPr>
                              <m:t>𝑥</m:t>
                            </m:r>
                            <m:r>
                              <a:rPr lang="cs-CZ" sz="3000" i="1">
                                <a:latin typeface="Cambria Math"/>
                              </a:rPr>
                              <m:t>.</m:t>
                            </m:r>
                            <m:r>
                              <a:rPr lang="cs-CZ" sz="3000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  <m:r>
                          <a:rPr lang="cs-CZ" sz="3000" i="1"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cs-CZ" sz="3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sz="3000" i="1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cs-CZ" sz="3000" i="1">
                            <a:latin typeface="Cambria Math"/>
                          </a:rPr>
                          <m:t>.</m:t>
                        </m:r>
                        <m:acc>
                          <m:accPr>
                            <m:chr m:val="̅"/>
                            <m:ctrlPr>
                              <a:rPr lang="cs-CZ" sz="3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sz="3000" i="1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num>
                      <m:den>
                        <m:rad>
                          <m:radPr>
                            <m:degHide m:val="on"/>
                            <m:ctrlPr>
                              <a:rPr lang="cs-CZ" sz="3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ctrlPr>
                                  <a:rPr lang="cs-CZ" sz="3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cs-CZ" sz="30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cs-CZ" sz="30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acc>
                                <m:r>
                                  <a:rPr lang="cs-CZ" sz="3000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cs-CZ" sz="3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cs-CZ" sz="3000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cs-CZ" sz="3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d>
                              <m:dPr>
                                <m:ctrlPr>
                                  <a:rPr lang="cs-CZ" sz="3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cs-CZ" sz="30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p>
                                      <m:sSupPr>
                                        <m:ctrlPr>
                                          <a:rPr lang="cs-CZ" sz="30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acc>
                                <m:r>
                                  <a:rPr lang="cs-CZ" sz="3000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cs-CZ" sz="3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̅"/>
                                        <m:ctrlPr>
                                          <a:rPr lang="cs-CZ" sz="3000" i="1"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cs-CZ" sz="3000" i="1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cs-CZ" sz="3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rad>
                      </m:den>
                    </m:f>
                  </m:oMath>
                </a14:m>
                <a:endParaRPr lang="cs-CZ" sz="3000" dirty="0"/>
              </a:p>
              <a:p>
                <a14:m>
                  <m:oMath xmlns:m="http://schemas.openxmlformats.org/officeDocument/2006/math">
                    <m:r>
                      <a:rPr lang="cs-CZ" sz="3000" i="1" smtClean="0">
                        <a:latin typeface="Cambria Math"/>
                      </a:rPr>
                      <m:t>𝑟</m:t>
                    </m:r>
                    <m:r>
                      <a:rPr lang="cs-CZ" sz="300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⟨"/>
                        <m:endChr m:val="⟩"/>
                        <m:ctrlPr>
                          <a:rPr lang="cs-CZ" sz="30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3000" i="1" smtClean="0">
                            <a:latin typeface="Cambria Math"/>
                            <a:ea typeface="Cambria Math"/>
                          </a:rPr>
                          <m:t>−1;1</m:t>
                        </m:r>
                      </m:e>
                    </m:d>
                  </m:oMath>
                </a14:m>
                <a:endParaRPr lang="cs-CZ" sz="3000" dirty="0" smtClean="0"/>
              </a:p>
              <a:p>
                <a:r>
                  <a:rPr lang="cs-CZ" sz="3000" dirty="0" smtClean="0"/>
                  <a:t>V Excelu funkce   CORREL</a:t>
                </a:r>
                <a:endParaRPr lang="cs-CZ" sz="3000" dirty="0"/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43559"/>
                <a:ext cx="7560840" cy="3456383"/>
              </a:xfrm>
              <a:prstGeom prst="rect">
                <a:avLst/>
              </a:prstGeom>
              <a:blipFill rotWithShape="1">
                <a:blip r:embed="rId4"/>
                <a:stretch>
                  <a:fillRect l="-1613" t="-22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Testování korelačního koeficientu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ástupný symbol pro obsah 2"/>
              <p:cNvSpPr txBox="1">
                <a:spLocks/>
              </p:cNvSpPr>
              <p:nvPr/>
            </p:nvSpPr>
            <p:spPr>
              <a:xfrm>
                <a:off x="323528" y="843558"/>
                <a:ext cx="7056784" cy="452596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</m:t>
                    </m:r>
                    <m:r>
                      <a:rPr lang="cs-CZ" sz="2400" i="1">
                        <a:latin typeface="Cambria Math"/>
                      </a:rPr>
                      <m:t>𝜌</m:t>
                    </m:r>
                    <m:r>
                      <a:rPr lang="cs-CZ" sz="2400" i="1">
                        <a:latin typeface="Cambria Math"/>
                      </a:rPr>
                      <m:t>=0</m:t>
                    </m:r>
                  </m:oMath>
                </a14:m>
                <a:r>
                  <a:rPr lang="cs-CZ" sz="2400" dirty="0"/>
                  <a:t>  (není závislost), </a:t>
                </a:r>
                <a:endParaRPr lang="cs-CZ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</m:t>
                    </m:r>
                    <m:r>
                      <a:rPr lang="cs-CZ" sz="2400" i="1">
                        <a:latin typeface="Cambria Math"/>
                      </a:rPr>
                      <m:t>𝜌</m:t>
                    </m:r>
                    <m:r>
                      <a:rPr lang="cs-CZ" sz="2400" i="1">
                        <a:latin typeface="Cambria Math"/>
                      </a:rPr>
                      <m:t>≠0</m:t>
                    </m:r>
                  </m:oMath>
                </a14:m>
                <a:r>
                  <a:rPr lang="cs-CZ" sz="2400" dirty="0"/>
                  <a:t>  (existuje závislost). </a:t>
                </a:r>
              </a:p>
              <a:p>
                <a:r>
                  <a:rPr lang="cs-CZ" sz="2400" dirty="0"/>
                  <a:t>Testové kritérium: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smtClean="0">
                        <a:latin typeface="Cambria Math"/>
                      </a:rPr>
                      <m:t>T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/>
                          </a:rPr>
                          <m:t>𝑟</m:t>
                        </m:r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</a:rPr>
                              <m:t>𝑛</m:t>
                            </m:r>
                            <m:r>
                              <a:rPr lang="cs-CZ" sz="2400" i="1">
                                <a:latin typeface="Cambria Math"/>
                              </a:rPr>
                              <m:t>−2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cs-CZ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i="1">
                                <a:latin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cs-CZ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2400" i="1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cs-CZ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Kritický obor je dán kvantilem Studentova rozdělení (počet stupňů volnosti = </a:t>
                </a:r>
                <a:r>
                  <a:rPr lang="cs-CZ" sz="2400" i="1" dirty="0"/>
                  <a:t>n</a:t>
                </a:r>
                <a:r>
                  <a:rPr lang="cs-CZ" sz="2400" dirty="0"/>
                  <a:t> – 2 ). V Excelu </a:t>
                </a:r>
                <a:r>
                  <a:rPr lang="cs-CZ" sz="2400" dirty="0" smtClean="0"/>
                  <a:t>funkce T.INV (1-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  <a:ea typeface="Cambria Math"/>
                      </a:rPr>
                      <m:t>α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;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𝑛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−2</m:t>
                    </m:r>
                  </m:oMath>
                </a14:m>
                <a:r>
                  <a:rPr lang="cs-CZ" sz="2400" dirty="0" smtClean="0"/>
                  <a:t>).</a:t>
                </a:r>
                <a:endParaRPr lang="cs-CZ" sz="2400" dirty="0"/>
              </a:p>
            </p:txBody>
          </p:sp>
        </mc:Choice>
        <mc:Fallback xmlns="">
          <p:sp>
            <p:nvSpPr>
              <p:cNvPr id="10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43558"/>
                <a:ext cx="7056784" cy="4525963"/>
              </a:xfrm>
              <a:prstGeom prst="rect">
                <a:avLst/>
              </a:prstGeom>
              <a:blipFill rotWithShape="1">
                <a:blip r:embed="rId4"/>
                <a:stretch>
                  <a:fillRect l="-1123" t="-1077" r="-69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41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solidFill>
                  <a:srgbClr val="307871"/>
                </a:solidFill>
              </a:rPr>
              <a:t>Durbin</a:t>
            </a:r>
            <a:r>
              <a:rPr lang="cs-CZ" b="1" dirty="0">
                <a:solidFill>
                  <a:srgbClr val="307871"/>
                </a:solidFill>
              </a:rPr>
              <a:t>-Watsonův koeficient autokorelace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323528" y="843559"/>
                <a:ext cx="7307140" cy="331236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cs-CZ" sz="2400" dirty="0" smtClean="0"/>
                  <a:t>Při zjišťování závislosti reziduí se předpokládá model 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cs-CZ" sz="2400" dirty="0"/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sz="240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sz="2400" i="1" smtClean="0">
                        <a:latin typeface="Cambria Math"/>
                      </a:rPr>
                      <m:t>=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.</m:t>
                    </m:r>
                    <m:sSub>
                      <m:sSub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  <m:r>
                      <a:rPr lang="cs-CZ" sz="240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𝑢</m:t>
                        </m:r>
                      </m:e>
                      <m:sub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  <m:r>
                      <a:rPr lang="cs-CZ" sz="240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400" dirty="0" smtClean="0"/>
                  <a:t>,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sz="2400" dirty="0"/>
              </a:p>
              <a:p>
                <a:pPr marL="0" indent="0" algn="just">
                  <a:buFont typeface="Arial" panose="020B0604020202020204" pitchFamily="34" charset="0"/>
                  <a:buNone/>
                </a:pPr>
                <a:r>
                  <a:rPr lang="cs-CZ" sz="2400" dirty="0" smtClean="0"/>
                  <a:t>kde 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400" dirty="0" smtClean="0"/>
                  <a:t> je tzv</a:t>
                </a:r>
                <a:r>
                  <a:rPr lang="cs-CZ" sz="2400" dirty="0"/>
                  <a:t>. koeficient autokorelace, který vyjadřuje těsnost  závislosti náhodné složky na její předchozí </a:t>
                </a:r>
                <a:r>
                  <a:rPr lang="cs-CZ" sz="2400" dirty="0" smtClean="0"/>
                  <a:t>hodnotě.</a:t>
                </a:r>
                <a:endParaRPr lang="cs-CZ" sz="24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43559"/>
                <a:ext cx="7307140" cy="3312368"/>
              </a:xfrm>
              <a:prstGeom prst="rect">
                <a:avLst/>
              </a:prstGeom>
              <a:blipFill rotWithShape="1">
                <a:blip r:embed="rId4"/>
                <a:stretch>
                  <a:fillRect l="-1251" t="-1471" r="-13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37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9512" y="1347614"/>
            <a:ext cx="73071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 smtClean="0">
                <a:solidFill>
                  <a:schemeClr val="tx2"/>
                </a:solidFill>
                <a:latin typeface="Arial" charset="0"/>
              </a:rPr>
              <a:t>Fiktivní proměnné</a:t>
            </a:r>
            <a:endParaRPr lang="cs-CZ" sz="3200" b="1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solidFill>
                  <a:srgbClr val="307871"/>
                </a:solidFill>
              </a:rPr>
              <a:t>Durbin</a:t>
            </a:r>
            <a:r>
              <a:rPr lang="cs-CZ" b="1" dirty="0">
                <a:solidFill>
                  <a:srgbClr val="307871"/>
                </a:solidFill>
              </a:rPr>
              <a:t>-Watsonova statistika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 txBox="1">
                <a:spLocks/>
              </p:cNvSpPr>
              <p:nvPr/>
            </p:nvSpPr>
            <p:spPr>
              <a:xfrm>
                <a:off x="451686" y="843559"/>
                <a:ext cx="6928626" cy="324036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</m:t>
                    </m:r>
                    <m:r>
                      <a:rPr lang="cs-CZ" sz="2400" i="1">
                        <a:latin typeface="Cambria Math"/>
                      </a:rPr>
                      <m:t>𝜌</m:t>
                    </m:r>
                    <m:r>
                      <a:rPr lang="cs-CZ" sz="2400" i="1">
                        <a:latin typeface="Cambria Math"/>
                      </a:rPr>
                      <m:t>=0</m:t>
                    </m:r>
                  </m:oMath>
                </a14:m>
                <a:r>
                  <a:rPr lang="cs-CZ" sz="2400" dirty="0"/>
                  <a:t>  (není závislost), </a:t>
                </a:r>
                <a:endParaRPr lang="cs-CZ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sz="24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/>
                      </a:rPr>
                      <m:t>:</m:t>
                    </m:r>
                    <m:r>
                      <a:rPr lang="cs-CZ" sz="2400" i="1">
                        <a:latin typeface="Cambria Math"/>
                      </a:rPr>
                      <m:t>𝜌</m:t>
                    </m:r>
                    <m:r>
                      <a:rPr lang="cs-CZ" sz="2400" i="1">
                        <a:latin typeface="Cambria Math"/>
                      </a:rPr>
                      <m:t>≠0</m:t>
                    </m:r>
                  </m:oMath>
                </a14:m>
                <a:r>
                  <a:rPr lang="cs-CZ" sz="2400" dirty="0"/>
                  <a:t>  (existuje závislost). </a:t>
                </a:r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dirty="0" smtClean="0"/>
                  <a:t>Testové </a:t>
                </a:r>
                <a:r>
                  <a:rPr lang="cs-CZ" sz="2400" dirty="0"/>
                  <a:t>kritérium: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dirty="0">
                        <a:latin typeface="Cambria Math"/>
                      </a:rPr>
                      <m:t>D</m:t>
                    </m:r>
                    <m:r>
                      <a:rPr lang="cs-CZ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40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cs-CZ" sz="2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cs-CZ" sz="24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400" i="1" smtClean="0"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cs-CZ" sz="240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cs-CZ" sz="240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cs-CZ" sz="24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2400" i="1" smtClean="0"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cs-CZ" sz="240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  <m:r>
                                          <a:rPr lang="cs-CZ" sz="2400" i="1" smtClean="0">
                                            <a:latin typeface="Cambria Math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cs-CZ" sz="24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cs-CZ" sz="240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cs-CZ" sz="24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i="1" smtClean="0">
                                        <a:latin typeface="Cambria Math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cs-CZ" sz="240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cs-CZ" sz="240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r>
                  <a:rPr lang="cs-CZ" sz="2400" dirty="0"/>
                  <a:t>.</a:t>
                </a:r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14:m>
                  <m:oMath xmlns:m="http://schemas.openxmlformats.org/officeDocument/2006/math">
                    <m:r>
                      <a:rPr lang="cs-CZ" sz="2400" i="1" smtClean="0">
                        <a:latin typeface="Cambria Math"/>
                      </a:rPr>
                      <m:t>𝐷</m:t>
                    </m:r>
                    <m:r>
                      <a:rPr lang="cs-CZ" sz="240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begChr m:val="⟨"/>
                        <m:endChr m:val="⟩"/>
                        <m:ctrlPr>
                          <a:rPr lang="cs-CZ" sz="24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2400" i="1" smtClean="0">
                            <a:latin typeface="Cambria Math"/>
                            <a:ea typeface="Cambria Math"/>
                          </a:rPr>
                          <m:t>0;4</m:t>
                        </m:r>
                      </m:e>
                    </m:d>
                  </m:oMath>
                </a14:m>
                <a:endParaRPr lang="cs-CZ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7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86" y="843559"/>
                <a:ext cx="6928626" cy="3240360"/>
              </a:xfrm>
              <a:prstGeom prst="rect">
                <a:avLst/>
              </a:prstGeom>
              <a:blipFill rotWithShape="1">
                <a:blip r:embed="rId4"/>
                <a:stretch>
                  <a:fillRect l="-1143" t="-15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60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latin typeface="+mn-lt"/>
              </a:rPr>
              <a:t>Durbin</a:t>
            </a:r>
            <a:r>
              <a:rPr lang="cs-CZ" b="1" dirty="0">
                <a:latin typeface="+mn-lt"/>
              </a:rPr>
              <a:t>-</a:t>
            </a:r>
            <a:r>
              <a:rPr lang="cs-CZ" b="1" dirty="0" smtClean="0">
                <a:latin typeface="+mn-lt"/>
              </a:rPr>
              <a:t>Watsonova statistika</a:t>
            </a:r>
            <a:endParaRPr lang="cs-CZ" dirty="0">
              <a:latin typeface="+mn-lt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620689"/>
            <a:ext cx="6707088" cy="31751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>
                <a:latin typeface="Times New Roman"/>
                <a:ea typeface="Times New Roman"/>
              </a:rPr>
              <a:t>V případě </a:t>
            </a:r>
            <a:r>
              <a:rPr lang="cs-CZ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nezávislosti</a:t>
            </a:r>
            <a:r>
              <a:rPr lang="cs-CZ" sz="2400" dirty="0" smtClean="0">
                <a:latin typeface="Times New Roman"/>
                <a:ea typeface="Times New Roman"/>
              </a:rPr>
              <a:t> náhodných poruch se </a:t>
            </a:r>
            <a:r>
              <a:rPr lang="cs-CZ" sz="2400" i="1" dirty="0" smtClean="0">
                <a:latin typeface="Times New Roman"/>
                <a:ea typeface="Times New Roman"/>
              </a:rPr>
              <a:t>D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>
                <a:latin typeface="Times New Roman"/>
                <a:ea typeface="Times New Roman"/>
              </a:rPr>
              <a:t>pohybuje </a:t>
            </a:r>
            <a:r>
              <a:rPr lang="cs-CZ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okolo čísla 2.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4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>
                <a:latin typeface="Times New Roman"/>
                <a:ea typeface="Times New Roman"/>
              </a:rPr>
              <a:t>V případě </a:t>
            </a:r>
            <a:r>
              <a:rPr lang="cs-CZ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přímé závislosti </a:t>
            </a:r>
            <a:r>
              <a:rPr lang="cs-CZ" sz="2400" dirty="0" smtClean="0">
                <a:latin typeface="Times New Roman"/>
                <a:ea typeface="Times New Roman"/>
              </a:rPr>
              <a:t>se D pohybuje kolem </a:t>
            </a:r>
            <a:r>
              <a:rPr lang="cs-CZ" sz="24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0</a:t>
            </a:r>
            <a:r>
              <a:rPr lang="cs-CZ" sz="2400" dirty="0" smtClean="0">
                <a:latin typeface="Times New Roman"/>
                <a:ea typeface="Times New Roman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400" dirty="0" smtClean="0">
                <a:latin typeface="Times New Roman"/>
                <a:ea typeface="Times New Roman"/>
              </a:rPr>
              <a:t>a v případě </a:t>
            </a:r>
            <a:r>
              <a:rPr lang="cs-CZ" sz="2400" dirty="0" smtClean="0">
                <a:solidFill>
                  <a:srgbClr val="00B050"/>
                </a:solidFill>
                <a:latin typeface="Times New Roman"/>
                <a:ea typeface="Times New Roman"/>
              </a:rPr>
              <a:t>nepřímé závislosti kolem 4. 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869632"/>
            <a:ext cx="7990656" cy="3595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Doposud</a:t>
            </a:r>
            <a:r>
              <a:rPr lang="cs-CZ" sz="2400" dirty="0" smtClean="0">
                <a:latin typeface="Arial" charset="0"/>
              </a:rPr>
              <a:t> vysvětlující (nezávisle) proměnné: </a:t>
            </a: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kvantitativní (číselné)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0033CC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r>
              <a:rPr lang="cs-CZ" sz="2400" b="1" i="1" dirty="0" smtClean="0">
                <a:latin typeface="Arial" charset="0"/>
              </a:rPr>
              <a:t>Příklady</a:t>
            </a:r>
            <a:r>
              <a:rPr lang="cs-CZ" sz="2400" dirty="0" smtClean="0">
                <a:latin typeface="Arial" charset="0"/>
              </a:rPr>
              <a:t>: cena, příjem, náklady, výdaje na reklamu, hmotnost, teplota, vzdálenost aj.</a:t>
            </a:r>
          </a:p>
          <a:p>
            <a:pPr marL="0" indent="0">
              <a:buNone/>
            </a:pPr>
            <a:endParaRPr lang="cs-CZ" sz="24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23528" y="869632"/>
            <a:ext cx="7990656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Nyní</a:t>
            </a:r>
            <a:r>
              <a:rPr lang="cs-CZ" sz="2400" dirty="0" smtClean="0">
                <a:latin typeface="Arial" charset="0"/>
              </a:rPr>
              <a:t> vysvětlující (nezávisle) proměnné</a:t>
            </a:r>
            <a:r>
              <a:rPr lang="cs-CZ" sz="2400" b="1" dirty="0" smtClean="0">
                <a:latin typeface="Arial" charset="0"/>
              </a:rPr>
              <a:t>: 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0033CC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kvalitativní (kategoriální, binární) </a:t>
            </a:r>
            <a:r>
              <a:rPr lang="cs-CZ" sz="2400" dirty="0" smtClean="0">
                <a:latin typeface="Arial" charset="0"/>
              </a:rPr>
              <a:t>– </a:t>
            </a: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fiktivní (</a:t>
            </a:r>
            <a:r>
              <a:rPr lang="cs-CZ" sz="2400" b="1" dirty="0" err="1" smtClean="0">
                <a:solidFill>
                  <a:srgbClr val="0033CC"/>
                </a:solidFill>
                <a:latin typeface="Arial" charset="0"/>
              </a:rPr>
              <a:t>dummy</a:t>
            </a: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) proměnné</a:t>
            </a:r>
          </a:p>
          <a:p>
            <a:pPr>
              <a:buFontTx/>
              <a:buNone/>
            </a:pPr>
            <a:endParaRPr lang="cs-CZ" sz="2400" b="1" dirty="0">
              <a:solidFill>
                <a:srgbClr val="0033CC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r>
              <a:rPr lang="cs-CZ" sz="2400" b="1" i="1" dirty="0" smtClean="0">
                <a:latin typeface="Arial" charset="0"/>
              </a:rPr>
              <a:t>Příklady</a:t>
            </a:r>
            <a:r>
              <a:rPr lang="cs-CZ" sz="2400" dirty="0" smtClean="0">
                <a:latin typeface="Arial" charset="0"/>
              </a:rPr>
              <a:t>: pohlaví (M,Ž), národnost (CZ, SK), vzdělání (Z, SŠ, VŠ)</a:t>
            </a:r>
          </a:p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r>
              <a:rPr lang="cs-CZ" sz="2400" b="1" dirty="0" smtClean="0">
                <a:latin typeface="Arial" charset="0"/>
              </a:rPr>
              <a:t>Obvykle se kódují binárně: 0 nebo 1</a:t>
            </a:r>
            <a:endParaRPr lang="cs-CZ" sz="2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- zadání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77317" y="771551"/>
            <a:ext cx="7489825" cy="20162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000" b="1" dirty="0" smtClean="0">
                <a:latin typeface="Arial" charset="0"/>
              </a:rPr>
              <a:t>Lze řešit též pomocí ANOVA (1 faktor)!</a:t>
            </a:r>
          </a:p>
          <a:p>
            <a:pPr>
              <a:buFontTx/>
              <a:buNone/>
            </a:pPr>
            <a:r>
              <a:rPr lang="cs-CZ" sz="2000" dirty="0" smtClean="0">
                <a:latin typeface="Arial" charset="0"/>
              </a:rPr>
              <a:t>Zjistěte, zda má vzdělání (VŠ,SŠ) vliv na nástupní plat.</a:t>
            </a:r>
          </a:p>
          <a:p>
            <a:pPr>
              <a:buFontTx/>
              <a:buNone/>
            </a:pPr>
            <a:r>
              <a:rPr lang="cs-CZ" sz="2000" dirty="0" smtClean="0">
                <a:latin typeface="Arial" charset="0"/>
              </a:rPr>
              <a:t>Data:				          </a:t>
            </a:r>
            <a:r>
              <a:rPr lang="cs-CZ" sz="2000" b="1" dirty="0" smtClean="0">
                <a:solidFill>
                  <a:srgbClr val="0033CC"/>
                </a:solidFill>
                <a:latin typeface="Arial" charset="0"/>
              </a:rPr>
              <a:t>Regresní model:</a:t>
            </a:r>
            <a:endParaRPr lang="cs-CZ" sz="2000" b="1" dirty="0">
              <a:solidFill>
                <a:srgbClr val="0033CC"/>
              </a:solidFill>
              <a:latin typeface="Arial" charset="0"/>
            </a:endParaRPr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47961861"/>
              </p:ext>
            </p:extLst>
          </p:nvPr>
        </p:nvGraphicFramePr>
        <p:xfrm>
          <a:off x="611560" y="1995686"/>
          <a:ext cx="2684463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9" name="List" r:id="rId6" imgW="2076385" imgH="1819352" progId="Excel.Sheet.8">
                  <p:embed/>
                </p:oleObj>
              </mc:Choice>
              <mc:Fallback>
                <p:oleObj name="List" r:id="rId6" imgW="2076385" imgH="1819352" progId="Excel.Shee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995686"/>
                        <a:ext cx="2684463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21142" y="1824836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 dirty="0" err="1"/>
              <a:t>Y</a:t>
            </a:r>
            <a:r>
              <a:rPr lang="cs-CZ" sz="1800" i="1" baseline="-25000" dirty="0" err="1"/>
              <a:t>i</a:t>
            </a:r>
            <a:r>
              <a:rPr lang="cs-CZ" sz="1800" baseline="-25000" dirty="0"/>
              <a:t> </a:t>
            </a:r>
            <a:r>
              <a:rPr lang="cs-CZ" sz="1800" dirty="0"/>
              <a:t>= </a:t>
            </a:r>
            <a:r>
              <a:rPr lang="cs-CZ" sz="1800" i="1" dirty="0"/>
              <a:t>B</a:t>
            </a:r>
            <a:r>
              <a:rPr lang="cs-CZ" sz="1800" baseline="-25000" dirty="0"/>
              <a:t>0</a:t>
            </a:r>
            <a:r>
              <a:rPr lang="cs-CZ" sz="1800" dirty="0"/>
              <a:t> + </a:t>
            </a:r>
            <a:r>
              <a:rPr lang="cs-CZ" sz="1800" i="1" dirty="0"/>
              <a:t>B</a:t>
            </a:r>
            <a:r>
              <a:rPr lang="cs-CZ" sz="1800" baseline="-25000" dirty="0"/>
              <a:t>1</a:t>
            </a:r>
            <a:r>
              <a:rPr lang="cs-CZ" sz="1800" i="1" dirty="0"/>
              <a:t>D</a:t>
            </a:r>
            <a:r>
              <a:rPr lang="cs-CZ" sz="1800" i="1" baseline="-25000" dirty="0"/>
              <a:t>i</a:t>
            </a:r>
            <a:r>
              <a:rPr lang="cs-CZ" sz="1800" dirty="0"/>
              <a:t> + </a:t>
            </a:r>
            <a:r>
              <a:rPr lang="cs-CZ" sz="1800" i="1" dirty="0" err="1"/>
              <a:t>u</a:t>
            </a:r>
            <a:r>
              <a:rPr lang="cs-CZ" sz="1800" i="1" baseline="-25000" dirty="0" err="1"/>
              <a:t>i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– řešení v Excelu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7372239"/>
              </p:ext>
            </p:extLst>
          </p:nvPr>
        </p:nvGraphicFramePr>
        <p:xfrm>
          <a:off x="755650" y="2139950"/>
          <a:ext cx="71310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4" name="List" r:id="rId6" imgW="5267356" imgH="504776" progId="Excel.Sheet.8">
                  <p:embed/>
                </p:oleObj>
              </mc:Choice>
              <mc:Fallback>
                <p:oleObj name="List" r:id="rId6" imgW="5267356" imgH="504776" progId="Excel.Sheet.8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139950"/>
                        <a:ext cx="71310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1520" y="1052253"/>
            <a:ext cx="784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b="1" dirty="0">
                <a:latin typeface="Arial" charset="0"/>
              </a:rPr>
              <a:t>Řešení v Excelu:</a:t>
            </a:r>
            <a:r>
              <a:rPr lang="cs-CZ" sz="1800" dirty="0">
                <a:latin typeface="Arial" charset="0"/>
              </a:rPr>
              <a:t> Nástroje </a:t>
            </a:r>
            <a:r>
              <a:rPr lang="cs-CZ" sz="1800" dirty="0">
                <a:latin typeface="Arial" charset="0"/>
                <a:sym typeface="Symbol" pitchFamily="18" charset="2"/>
              </a:rPr>
              <a:t> Analýza dat  Regrese: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821142" y="1491630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i="1" dirty="0"/>
              <a:t>Y</a:t>
            </a:r>
            <a:r>
              <a:rPr lang="en-US" sz="1800" i="1" baseline="30000" dirty="0"/>
              <a:t>^</a:t>
            </a:r>
            <a:r>
              <a:rPr lang="cs-CZ" sz="1800" baseline="-25000" dirty="0"/>
              <a:t> </a:t>
            </a:r>
            <a:r>
              <a:rPr lang="cs-CZ" sz="1800" dirty="0"/>
              <a:t>= 12,96 + 3,28</a:t>
            </a:r>
            <a:r>
              <a:rPr lang="cs-CZ" sz="1800" i="1" dirty="0"/>
              <a:t>D</a:t>
            </a:r>
            <a:r>
              <a:rPr lang="cs-CZ" sz="1800" dirty="0"/>
              <a:t> </a:t>
            </a:r>
            <a:endParaRPr lang="cs-CZ" sz="1800" i="1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619672" y="3075806"/>
            <a:ext cx="196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dirty="0">
                <a:latin typeface="Arial" charset="0"/>
              </a:rPr>
              <a:t>b</a:t>
            </a:r>
            <a:r>
              <a:rPr lang="cs-CZ" sz="1800" baseline="-25000" dirty="0">
                <a:latin typeface="Arial" charset="0"/>
              </a:rPr>
              <a:t>0 </a:t>
            </a:r>
            <a:r>
              <a:rPr lang="cs-CZ" sz="1800" dirty="0">
                <a:latin typeface="Arial" charset="0"/>
              </a:rPr>
              <a:t>- </a:t>
            </a:r>
            <a:r>
              <a:rPr lang="cs-CZ" sz="1800" dirty="0" err="1">
                <a:latin typeface="Arial" charset="0"/>
              </a:rPr>
              <a:t>prům.plat</a:t>
            </a:r>
            <a:r>
              <a:rPr lang="cs-CZ" sz="1800" dirty="0">
                <a:latin typeface="Arial" charset="0"/>
              </a:rPr>
              <a:t> SŠ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581822" y="3104444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dirty="0">
                <a:latin typeface="Arial" charset="0"/>
              </a:rPr>
              <a:t>b</a:t>
            </a:r>
            <a:r>
              <a:rPr lang="cs-CZ" sz="1800" baseline="-25000" dirty="0">
                <a:latin typeface="Arial" charset="0"/>
              </a:rPr>
              <a:t>1</a:t>
            </a:r>
            <a:r>
              <a:rPr lang="cs-CZ" sz="1800" dirty="0">
                <a:latin typeface="Arial" charset="0"/>
              </a:rPr>
              <a:t>- nárůst</a:t>
            </a:r>
            <a:endParaRPr lang="cs-CZ" sz="1800" baseline="-25000" dirty="0">
              <a:latin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019579" y="3104444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 dirty="0">
                <a:latin typeface="Arial" charset="0"/>
              </a:rPr>
              <a:t>b</a:t>
            </a:r>
            <a:r>
              <a:rPr lang="cs-CZ" sz="1800" baseline="-25000" dirty="0">
                <a:latin typeface="Arial" charset="0"/>
              </a:rPr>
              <a:t>0</a:t>
            </a:r>
            <a:r>
              <a:rPr lang="cs-CZ" sz="1800" dirty="0">
                <a:latin typeface="Arial" charset="0"/>
              </a:rPr>
              <a:t> +b</a:t>
            </a:r>
            <a:r>
              <a:rPr lang="cs-CZ" sz="1800" baseline="-25000" dirty="0">
                <a:latin typeface="Arial" charset="0"/>
              </a:rPr>
              <a:t>1 </a:t>
            </a:r>
            <a:r>
              <a:rPr lang="cs-CZ" sz="1800" dirty="0">
                <a:latin typeface="Arial" charset="0"/>
              </a:rPr>
              <a:t>- </a:t>
            </a:r>
            <a:r>
              <a:rPr lang="cs-CZ" sz="1800" dirty="0" err="1">
                <a:latin typeface="Arial" charset="0"/>
              </a:rPr>
              <a:t>prům.plat</a:t>
            </a:r>
            <a:r>
              <a:rPr lang="cs-CZ" sz="1800" dirty="0">
                <a:latin typeface="Arial" charset="0"/>
              </a:rPr>
              <a:t> VŠ</a:t>
            </a: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2675608" y="2456744"/>
            <a:ext cx="57467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3581822" y="2643758"/>
            <a:ext cx="153070" cy="5508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915566"/>
            <a:ext cx="6406480" cy="1296144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>
                <a:latin typeface="Arial" charset="0"/>
              </a:rPr>
              <a:t>Regrese s jednou kvantitativní a jednou kvalitativní (binární) proměnnou </a:t>
            </a:r>
            <a:br>
              <a:rPr lang="cs-CZ" dirty="0" smtClean="0">
                <a:latin typeface="Arial" charset="0"/>
              </a:rPr>
            </a:br>
            <a:r>
              <a:rPr lang="cs-CZ" dirty="0" smtClean="0">
                <a:latin typeface="Arial" charset="0"/>
              </a:rPr>
              <a:t>se dvěma hodnotami</a:t>
            </a:r>
            <a:endParaRPr lang="cs-CZ" dirty="0"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2336387"/>
            <a:ext cx="8134672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sz="2400" b="1" dirty="0" err="1" smtClean="0">
                <a:solidFill>
                  <a:srgbClr val="0033CC"/>
                </a:solidFill>
                <a:latin typeface="Arial" charset="0"/>
              </a:rPr>
              <a:t>Vysv</a:t>
            </a:r>
            <a:r>
              <a:rPr lang="cs-CZ" sz="2400" b="1" dirty="0" err="1" smtClean="0">
                <a:solidFill>
                  <a:srgbClr val="0033CC"/>
                </a:solidFill>
                <a:latin typeface="Arial" charset="0"/>
              </a:rPr>
              <a:t>ětlující</a:t>
            </a:r>
            <a:r>
              <a:rPr lang="cs-CZ" sz="2400" b="1" dirty="0" smtClean="0">
                <a:solidFill>
                  <a:srgbClr val="0033CC"/>
                </a:solidFill>
                <a:latin typeface="Arial" charset="0"/>
              </a:rPr>
              <a:t> proměnné jak kvantitativní tak kvalitativní</a:t>
            </a:r>
          </a:p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endParaRPr lang="cs-CZ" sz="2400" dirty="0">
              <a:latin typeface="Arial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195513" y="2924175"/>
            <a:ext cx="395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/>
              <a:t>Y</a:t>
            </a:r>
            <a:r>
              <a:rPr lang="cs-CZ" sz="2400" i="1" baseline="-25000"/>
              <a:t>i</a:t>
            </a:r>
            <a:r>
              <a:rPr lang="cs-CZ" sz="2400" baseline="-25000"/>
              <a:t> </a:t>
            </a:r>
            <a:r>
              <a:rPr lang="cs-CZ" sz="2400"/>
              <a:t>= </a:t>
            </a:r>
            <a:r>
              <a:rPr lang="cs-CZ" sz="2400" i="1"/>
              <a:t>B</a:t>
            </a:r>
            <a:r>
              <a:rPr lang="cs-CZ" sz="2400" baseline="-25000"/>
              <a:t>0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1</a:t>
            </a:r>
            <a:r>
              <a:rPr lang="cs-CZ" sz="2400" i="1"/>
              <a:t>D</a:t>
            </a:r>
            <a:r>
              <a:rPr lang="cs-CZ" sz="2400" i="1" baseline="-25000"/>
              <a:t>i</a:t>
            </a:r>
            <a:r>
              <a:rPr lang="cs-CZ" sz="2400"/>
              <a:t> + </a:t>
            </a:r>
            <a:r>
              <a:rPr lang="cs-CZ" sz="2400" i="1"/>
              <a:t>B</a:t>
            </a:r>
            <a:r>
              <a:rPr lang="cs-CZ" sz="2400" baseline="-25000"/>
              <a:t>2</a:t>
            </a:r>
            <a:r>
              <a:rPr lang="cs-CZ" sz="2400" i="1"/>
              <a:t>X</a:t>
            </a:r>
            <a:r>
              <a:rPr lang="cs-CZ" sz="2400" i="1" baseline="-25000"/>
              <a:t>i</a:t>
            </a:r>
            <a:r>
              <a:rPr lang="cs-CZ" sz="2400"/>
              <a:t> + </a:t>
            </a:r>
            <a:r>
              <a:rPr lang="cs-CZ" sz="2400" i="1"/>
              <a:t>u</a:t>
            </a:r>
            <a:r>
              <a:rPr lang="cs-CZ" sz="2400" i="1" baseline="-2500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Fiktivní proměnné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2336387"/>
            <a:ext cx="8134672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endParaRPr lang="cs-CZ" sz="2400" dirty="0">
              <a:latin typeface="Arial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042617" y="924734"/>
            <a:ext cx="395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=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i="1" dirty="0"/>
              <a:t>D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i="1" dirty="0"/>
              <a:t>X</a:t>
            </a:r>
            <a:r>
              <a:rPr lang="cs-CZ" sz="2400" i="1" baseline="-25000" dirty="0"/>
              <a:t>i</a:t>
            </a:r>
            <a:r>
              <a:rPr lang="cs-CZ" sz="2400" dirty="0"/>
              <a:t> + </a:t>
            </a:r>
            <a:r>
              <a:rPr lang="cs-CZ" sz="2400" i="1" dirty="0" err="1"/>
              <a:t>u</a:t>
            </a:r>
            <a:r>
              <a:rPr lang="cs-CZ" sz="2400" i="1" baseline="-25000" dirty="0" err="1"/>
              <a:t>i</a:t>
            </a:r>
            <a:endParaRPr lang="cs-CZ" sz="2400" i="1" baseline="-2500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13792" y="1851670"/>
            <a:ext cx="8280400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 dirty="0">
                <a:latin typeface="Arial" charset="0"/>
              </a:rPr>
              <a:t>Příklad: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Závislost platu VŠ učitele na délce praxe a pohlaví</a:t>
            </a:r>
            <a:endParaRPr lang="cs-CZ" sz="2400" i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400" i="1" dirty="0" err="1"/>
              <a:t>Y</a:t>
            </a:r>
            <a:r>
              <a:rPr lang="cs-CZ" sz="2400" i="1" baseline="-25000" dirty="0" err="1"/>
              <a:t>i</a:t>
            </a:r>
            <a:r>
              <a:rPr lang="cs-CZ" sz="2400" baseline="-25000" dirty="0"/>
              <a:t> </a:t>
            </a:r>
            <a:r>
              <a:rPr lang="cs-CZ" sz="2400" dirty="0"/>
              <a:t> =  </a:t>
            </a:r>
            <a:r>
              <a:rPr lang="cs-CZ" sz="2400" dirty="0">
                <a:latin typeface="Arial" charset="0"/>
              </a:rPr>
              <a:t>měsíční plat VŠ učitele</a:t>
            </a:r>
          </a:p>
          <a:p>
            <a:pPr>
              <a:spcBef>
                <a:spcPct val="50000"/>
              </a:spcBef>
            </a:pPr>
            <a:r>
              <a:rPr lang="cs-CZ" sz="2400" i="1" dirty="0" err="1"/>
              <a:t>X</a:t>
            </a:r>
            <a:r>
              <a:rPr lang="cs-CZ" sz="2400" i="1" baseline="-25000" dirty="0" err="1"/>
              <a:t>i</a:t>
            </a:r>
            <a:r>
              <a:rPr lang="cs-CZ" sz="2400" i="1" dirty="0"/>
              <a:t> =  </a:t>
            </a:r>
            <a:r>
              <a:rPr lang="cs-CZ" sz="2400" dirty="0">
                <a:latin typeface="Arial" charset="0"/>
              </a:rPr>
              <a:t>počet let praxe</a:t>
            </a:r>
          </a:p>
          <a:p>
            <a:pPr>
              <a:spcBef>
                <a:spcPct val="50000"/>
              </a:spcBef>
            </a:pPr>
            <a:r>
              <a:rPr lang="cs-CZ" sz="2400" i="1" dirty="0"/>
              <a:t>D</a:t>
            </a:r>
            <a:r>
              <a:rPr lang="cs-CZ" sz="2400" i="1" baseline="-25000" dirty="0"/>
              <a:t>i</a:t>
            </a:r>
            <a:r>
              <a:rPr lang="cs-CZ" sz="2400" i="1" dirty="0"/>
              <a:t> =  </a:t>
            </a:r>
            <a:r>
              <a:rPr lang="cs-CZ" sz="2400" dirty="0"/>
              <a:t>1</a:t>
            </a:r>
            <a:r>
              <a:rPr lang="cs-CZ" sz="2400" dirty="0">
                <a:latin typeface="Arial" charset="0"/>
              </a:rPr>
              <a:t> jestliže M, </a:t>
            </a:r>
            <a:r>
              <a:rPr lang="cs-CZ" sz="2400" dirty="0"/>
              <a:t>0</a:t>
            </a:r>
            <a:r>
              <a:rPr lang="cs-CZ" sz="2400" dirty="0">
                <a:latin typeface="Arial" charset="0"/>
              </a:rPr>
              <a:t> jestliže Ž</a:t>
            </a:r>
          </a:p>
        </p:txBody>
      </p:sp>
    </p:spTree>
    <p:extLst>
      <p:ext uri="{BB962C8B-B14F-4D97-AF65-F5344CB8AC3E}">
        <p14:creationId xmlns:p14="http://schemas.microsoft.com/office/powerpoint/2010/main" val="32920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14669</TotalTime>
  <Words>889</Words>
  <Application>Microsoft Office PowerPoint</Application>
  <PresentationFormat>Předvádění na obrazovce (16:9)</PresentationFormat>
  <Paragraphs>226</Paragraphs>
  <Slides>32</Slides>
  <Notes>28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SLU</vt:lpstr>
      <vt:lpstr>List</vt:lpstr>
      <vt:lpstr>Statistické zpracování dat  8.přednáška </vt:lpstr>
      <vt:lpstr>Téma přednášky:</vt:lpstr>
      <vt:lpstr>Obsah přednášky </vt:lpstr>
      <vt:lpstr>Fiktivní proměnné</vt:lpstr>
      <vt:lpstr>Fiktivní proměnné</vt:lpstr>
      <vt:lpstr>Příklad - zadání</vt:lpstr>
      <vt:lpstr>Příklad – řešení v Excelu</vt:lpstr>
      <vt:lpstr>Fiktivní proměnné</vt:lpstr>
      <vt:lpstr>Fiktivní proměnné</vt:lpstr>
      <vt:lpstr>Prezentace aplikace PowerPoint</vt:lpstr>
      <vt:lpstr>Fiktivní proměnné</vt:lpstr>
      <vt:lpstr>Fiktivní proměnné</vt:lpstr>
      <vt:lpstr>Fiktivní proměnné</vt:lpstr>
      <vt:lpstr>Fiktivní proměnné</vt:lpstr>
      <vt:lpstr>Prezentace aplikace PowerPoint</vt:lpstr>
      <vt:lpstr>Kvalitativní proměnná s K hodnotami</vt:lpstr>
      <vt:lpstr>Kvalitativní proměnná s K hodnotami</vt:lpstr>
      <vt:lpstr>Regrese s proměnlivým sklonem</vt:lpstr>
      <vt:lpstr>Regrese s proměnlivým sklonem</vt:lpstr>
      <vt:lpstr>Příklad – zadání </vt:lpstr>
      <vt:lpstr>Příklad - výsledek</vt:lpstr>
      <vt:lpstr>Prezentace aplikace PowerPoint</vt:lpstr>
      <vt:lpstr>Shrnutí: fiktivní proměnné</vt:lpstr>
      <vt:lpstr>Shrnutí: fiktivní proměnné</vt:lpstr>
      <vt:lpstr>Opakování: </vt:lpstr>
      <vt:lpstr>Opakování: </vt:lpstr>
      <vt:lpstr>Párový korelační koeficient </vt:lpstr>
      <vt:lpstr>Testování korelačního koeficientu</vt:lpstr>
      <vt:lpstr>Durbin-Watsonův koeficient autokorelace</vt:lpstr>
      <vt:lpstr>Durbin-Watsonova statistika</vt:lpstr>
      <vt:lpstr>Závěr přednášky</vt:lpstr>
      <vt:lpstr>Durbin-Watsonova statistika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233</cp:revision>
  <dcterms:created xsi:type="dcterms:W3CDTF">2016-07-06T15:42:34Z</dcterms:created>
  <dcterms:modified xsi:type="dcterms:W3CDTF">2018-02-21T05:45:13Z</dcterms:modified>
</cp:coreProperties>
</file>