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8" r:id="rId2"/>
    <p:sldId id="363" r:id="rId3"/>
    <p:sldId id="337" r:id="rId4"/>
    <p:sldId id="365" r:id="rId5"/>
    <p:sldId id="366" r:id="rId6"/>
    <p:sldId id="367" r:id="rId7"/>
    <p:sldId id="368" r:id="rId8"/>
    <p:sldId id="369" r:id="rId9"/>
    <p:sldId id="333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64" r:id="rId20"/>
    <p:sldId id="358" r:id="rId21"/>
    <p:sldId id="359" r:id="rId22"/>
    <p:sldId id="286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76781" autoAdjust="0"/>
  </p:normalViewPr>
  <p:slideViewPr>
    <p:cSldViewPr>
      <p:cViewPr varScale="1">
        <p:scale>
          <a:sx n="89" d="100"/>
          <a:sy n="89" d="100"/>
        </p:scale>
        <p:origin x="16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1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320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029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641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7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044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8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2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Beta0 </a:t>
            </a:r>
            <a:r>
              <a:rPr lang="cs-CZ" baseline="0" dirty="0" smtClean="0"/>
              <a:t>= 7.03</a:t>
            </a:r>
            <a:endParaRPr lang="cs-CZ" dirty="0" smtClean="0"/>
          </a:p>
          <a:p>
            <a:r>
              <a:rPr lang="cs-CZ" dirty="0" smtClean="0"/>
              <a:t>Beta1</a:t>
            </a:r>
            <a:r>
              <a:rPr lang="cs-CZ" baseline="0" dirty="0" smtClean="0"/>
              <a:t> = 0.0475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912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Banka</a:t>
            </a:r>
            <a:r>
              <a:rPr lang="cs-CZ" baseline="0" dirty="0" smtClean="0"/>
              <a:t> 1: </a:t>
            </a:r>
            <a:r>
              <a:rPr lang="cs-CZ" dirty="0" smtClean="0"/>
              <a:t>a11 =</a:t>
            </a:r>
            <a:r>
              <a:rPr lang="cs-CZ" baseline="0" dirty="0" smtClean="0"/>
              <a:t> a22 = 1000 a </a:t>
            </a:r>
            <a:r>
              <a:rPr lang="cs-CZ" dirty="0" smtClean="0"/>
              <a:t>a12 =</a:t>
            </a:r>
            <a:r>
              <a:rPr lang="cs-CZ" baseline="0" dirty="0" smtClean="0"/>
              <a:t> a21 = 0   versus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Banka</a:t>
            </a:r>
            <a:r>
              <a:rPr lang="cs-CZ" baseline="0" dirty="0" smtClean="0"/>
              <a:t> 2: </a:t>
            </a:r>
            <a:r>
              <a:rPr lang="cs-CZ" dirty="0" smtClean="0"/>
              <a:t>a11 =</a:t>
            </a:r>
            <a:r>
              <a:rPr lang="cs-CZ" baseline="0" dirty="0" smtClean="0"/>
              <a:t> a12 = a21 = 22 = 500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Kam mám raději jít, když mám vysoký příjem a kam, když mám příjem </a:t>
            </a:r>
            <a:r>
              <a:rPr lang="cs-CZ" baseline="0" dirty="0" err="1" smtClean="0"/>
              <a:t>nízky</a:t>
            </a:r>
            <a:r>
              <a:rPr lang="cs-CZ" baseline="0" dirty="0" smtClean="0"/>
              <a:t>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7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553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Kdyz</a:t>
            </a:r>
            <a:r>
              <a:rPr lang="en-US" dirty="0"/>
              <a:t>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obejit</a:t>
            </a:r>
            <a:r>
              <a:rPr lang="en-US" dirty="0"/>
              <a:t> </a:t>
            </a:r>
            <a:r>
              <a:rPr lang="en-US" dirty="0" err="1"/>
              <a:t>panelak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137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95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76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67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Statistika v kontextu dolování dat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400" dirty="0"/>
                  <a:t>slouží pro nalezení skupin (shluků) navzájem si podobných příkladů</a:t>
                </a:r>
              </a:p>
              <a:p>
                <a:r>
                  <a:rPr lang="cs-CZ" sz="2400" dirty="0"/>
                  <a:t>Např. dva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příklady </a:t>
                </a:r>
                <a:r>
                  <a:rPr lang="cs-CZ" sz="2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[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,...,x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1m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] a </a:t>
                </a:r>
                <a:r>
                  <a:rPr lang="cs-CZ" sz="2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b="1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[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21</a:t>
                </a:r>
                <a:r>
                  <a:rPr lang="cs-CZ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,...,x</a:t>
                </a:r>
                <a:r>
                  <a:rPr lang="cs-CZ" sz="2400" i="1" baseline="-2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2m</a:t>
                </a: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] </a:t>
                </a:r>
              </a:p>
              <a:p>
                <a:endParaRPr lang="cs-CZ" sz="2400" dirty="0">
                  <a:latin typeface="Times New Roman" panose="02020603050405020304" pitchFamily="18" charset="0"/>
                </a:endParaRPr>
              </a:p>
              <a:p>
                <a:endParaRPr lang="cs-CZ" sz="2400" dirty="0">
                  <a:latin typeface="Times New Roman" panose="02020603050405020304" pitchFamily="18" charset="0"/>
                </a:endParaRPr>
              </a:p>
              <a:p>
                <a:pPr marL="0" lvl="0" indent="0" fontAlgn="base">
                  <a:buNone/>
                </a:pPr>
                <a:r>
                  <a:rPr lang="cs-CZ" sz="2000" dirty="0"/>
                  <a:t>Eukleidovská vzdálenost</a:t>
                </a:r>
              </a:p>
              <a:p>
                <a:pPr marL="0" indent="0" algn="ctr">
                  <a:buNone/>
                </a:pPr>
                <a:r>
                  <a:rPr lang="cs-CZ" sz="2000" dirty="0" err="1"/>
                  <a:t>d</a:t>
                </a:r>
                <a:r>
                  <a:rPr lang="cs-CZ" sz="2000" baseline="-25000" dirty="0" err="1"/>
                  <a:t>E</a:t>
                </a:r>
                <a:r>
                  <a:rPr lang="cs-CZ" sz="2000" dirty="0"/>
                  <a:t>(</a:t>
                </a:r>
                <a:r>
                  <a:rPr lang="cs-CZ" sz="2000" b="1" i="1" dirty="0"/>
                  <a:t>x</a:t>
                </a:r>
                <a:r>
                  <a:rPr lang="cs-CZ" sz="2000" b="1" baseline="-25000" dirty="0"/>
                  <a:t>1</a:t>
                </a:r>
                <a:r>
                  <a:rPr lang="cs-CZ" sz="2000" dirty="0"/>
                  <a:t>,</a:t>
                </a:r>
                <a:r>
                  <a:rPr lang="cs-CZ" sz="2000" b="1" i="1" dirty="0"/>
                  <a:t>x</a:t>
                </a:r>
                <a:r>
                  <a:rPr lang="cs-CZ" sz="2000" b="1" baseline="-25000" dirty="0"/>
                  <a:t>2</a:t>
                </a:r>
                <a:r>
                  <a:rPr lang="cs-CZ" sz="2000" dirty="0"/>
                  <a:t>)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cs-CZ" dirty="0"/>
              </a:p>
              <a:p>
                <a:pPr marL="0" lvl="0" indent="0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Shluková analýza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771800" y="3400997"/>
            <a:ext cx="3600400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443" y="2679299"/>
            <a:ext cx="2470628" cy="144339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329736" y="404941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</a:t>
            </a:r>
            <a:r>
              <a:rPr lang="cs-CZ" baseline="-25000" dirty="0" err="1"/>
              <a:t>E</a:t>
            </a:r>
            <a:r>
              <a:rPr lang="cs-CZ" dirty="0"/>
              <a:t>(</a:t>
            </a:r>
            <a:r>
              <a:rPr lang="cs-CZ" b="1" i="1" dirty="0"/>
              <a:t>x</a:t>
            </a:r>
            <a:r>
              <a:rPr lang="cs-CZ" b="1" baseline="-25000" dirty="0"/>
              <a:t>1</a:t>
            </a:r>
            <a:r>
              <a:rPr lang="cs-CZ" dirty="0"/>
              <a:t>,</a:t>
            </a:r>
            <a:r>
              <a:rPr lang="cs-CZ" b="1" i="1" dirty="0"/>
              <a:t>x</a:t>
            </a:r>
            <a:r>
              <a:rPr lang="cs-CZ" b="1" baseline="-25000" dirty="0"/>
              <a:t>2</a:t>
            </a:r>
            <a:r>
              <a:rPr lang="cs-CZ" dirty="0"/>
              <a:t>) </a:t>
            </a:r>
            <a:r>
              <a:rPr lang="en-US" dirty="0"/>
              <a:t>= c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BB8EBA-4416-4E9E-96F2-D39899334BA3}"/>
              </a:ext>
            </a:extLst>
          </p:cNvPr>
          <p:cNvSpPr txBox="1"/>
          <p:nvPr/>
        </p:nvSpPr>
        <p:spPr>
          <a:xfrm>
            <a:off x="251520" y="4727004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Jak</a:t>
            </a:r>
            <a:r>
              <a:rPr lang="cs-CZ" dirty="0"/>
              <a:t>á je tato vzdálenost pro body x1 = </a:t>
            </a:r>
            <a:r>
              <a:rPr lang="en-US" dirty="0"/>
              <a:t>[1, 2] a x2 = [4,6]?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 err="1"/>
                  <a:t>d</a:t>
                </a:r>
                <a:r>
                  <a:rPr lang="cs-CZ" baseline="-25000" dirty="0" err="1"/>
                  <a:t>H</a:t>
                </a:r>
                <a:r>
                  <a:rPr lang="cs-CZ" dirty="0"/>
                  <a:t>(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1</a:t>
                </a:r>
                <a:r>
                  <a:rPr lang="cs-CZ" dirty="0"/>
                  <a:t>,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2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cs-CZ" dirty="0"/>
              </a:p>
              <a:p>
                <a:pPr marL="0" lvl="0" indent="0" algn="ctr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Minkovsk</a:t>
            </a:r>
            <a:r>
              <a:rPr lang="cs-CZ" altLang="cs-CZ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ého</a:t>
            </a:r>
            <a:r>
              <a:rPr lang="en-US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Manhattan)</a:t>
            </a:r>
            <a:r>
              <a:rPr lang="cs-CZ" altLang="cs-CZ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vzdálenost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763688" y="2139702"/>
            <a:ext cx="5400600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998695"/>
            <a:ext cx="2470628" cy="14433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803133" y="4368814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</a:t>
            </a:r>
            <a:r>
              <a:rPr lang="cs-CZ" baseline="-25000" dirty="0" err="1"/>
              <a:t>E</a:t>
            </a:r>
            <a:r>
              <a:rPr lang="cs-CZ" dirty="0"/>
              <a:t>(</a:t>
            </a:r>
            <a:r>
              <a:rPr lang="cs-CZ" b="1" i="1" dirty="0"/>
              <a:t>x</a:t>
            </a:r>
            <a:r>
              <a:rPr lang="cs-CZ" b="1" baseline="-25000" dirty="0"/>
              <a:t>1</a:t>
            </a:r>
            <a:r>
              <a:rPr lang="cs-CZ" dirty="0"/>
              <a:t>,</a:t>
            </a:r>
            <a:r>
              <a:rPr lang="cs-CZ" b="1" i="1" dirty="0"/>
              <a:t>x</a:t>
            </a:r>
            <a:r>
              <a:rPr lang="cs-CZ" b="1" baseline="-25000" dirty="0"/>
              <a:t>2</a:t>
            </a:r>
            <a:r>
              <a:rPr lang="cs-CZ" dirty="0"/>
              <a:t>) </a:t>
            </a:r>
            <a:r>
              <a:rPr lang="en-US" dirty="0"/>
              <a:t>= </a:t>
            </a:r>
            <a:r>
              <a:rPr lang="en-US" dirty="0" err="1"/>
              <a:t>a+b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FAFC88-994F-453F-89A8-2D3217FE791A}"/>
              </a:ext>
            </a:extLst>
          </p:cNvPr>
          <p:cNvSpPr txBox="1"/>
          <p:nvPr/>
        </p:nvSpPr>
        <p:spPr>
          <a:xfrm>
            <a:off x="251520" y="4727004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Jak</a:t>
            </a:r>
            <a:r>
              <a:rPr lang="cs-CZ" dirty="0"/>
              <a:t>á je tato vzdálenost pro body x1 = </a:t>
            </a:r>
            <a:r>
              <a:rPr lang="en-US" dirty="0"/>
              <a:t>[1, 2] a x2 = [4,6]?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9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cs-CZ" dirty="0" err="1"/>
                  <a:t>d</a:t>
                </a:r>
                <a:r>
                  <a:rPr lang="cs-CZ" baseline="-25000" dirty="0" err="1"/>
                  <a:t>C</a:t>
                </a:r>
                <a:r>
                  <a:rPr lang="cs-CZ" dirty="0"/>
                  <a:t>(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1</a:t>
                </a:r>
                <a:r>
                  <a:rPr lang="cs-CZ" dirty="0"/>
                  <a:t>,</a:t>
                </a:r>
                <a:r>
                  <a:rPr lang="cs-CZ" b="1" dirty="0"/>
                  <a:t>x</a:t>
                </a:r>
                <a:r>
                  <a:rPr lang="cs-CZ" b="1" baseline="-25000" dirty="0"/>
                  <a:t>2</a:t>
                </a:r>
                <a:r>
                  <a:rPr lang="cs-CZ" dirty="0"/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cs-CZ" dirty="0"/>
              </a:p>
              <a:p>
                <a:pPr marL="0" lvl="0" indent="0" algn="ctr">
                  <a:buNone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Čebyševova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vzdálenost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835696" y="2067694"/>
            <a:ext cx="5328592" cy="833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2969142"/>
            <a:ext cx="2470628" cy="14433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131840" y="4285664"/>
            <a:ext cx="2411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d</a:t>
            </a:r>
            <a:r>
              <a:rPr lang="cs-CZ" baseline="-25000" dirty="0" err="1"/>
              <a:t>E</a:t>
            </a:r>
            <a:r>
              <a:rPr lang="cs-CZ" dirty="0"/>
              <a:t>(</a:t>
            </a:r>
            <a:r>
              <a:rPr lang="cs-CZ" b="1" i="1" dirty="0"/>
              <a:t>x</a:t>
            </a:r>
            <a:r>
              <a:rPr lang="cs-CZ" b="1" baseline="-25000" dirty="0"/>
              <a:t>1</a:t>
            </a:r>
            <a:r>
              <a:rPr lang="cs-CZ" dirty="0"/>
              <a:t>,</a:t>
            </a:r>
            <a:r>
              <a:rPr lang="cs-CZ" b="1" i="1" dirty="0"/>
              <a:t>x</a:t>
            </a:r>
            <a:r>
              <a:rPr lang="cs-CZ" b="1" baseline="-25000" dirty="0"/>
              <a:t>2</a:t>
            </a:r>
            <a:r>
              <a:rPr lang="cs-CZ" dirty="0"/>
              <a:t>) </a:t>
            </a:r>
            <a:r>
              <a:rPr lang="en-US" dirty="0"/>
              <a:t>= max(</a:t>
            </a:r>
            <a:r>
              <a:rPr lang="en-US" dirty="0" err="1"/>
              <a:t>a,b</a:t>
            </a:r>
            <a:r>
              <a:rPr lang="en-US" dirty="0"/>
              <a:t>) = a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D935F27-7632-4842-8545-F694D4E3D13B}"/>
              </a:ext>
            </a:extLst>
          </p:cNvPr>
          <p:cNvSpPr txBox="1"/>
          <p:nvPr/>
        </p:nvSpPr>
        <p:spPr>
          <a:xfrm>
            <a:off x="251520" y="4727004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Jak</a:t>
            </a:r>
            <a:r>
              <a:rPr lang="cs-CZ" dirty="0"/>
              <a:t>á je tato vzdálenost pro body x1 = </a:t>
            </a:r>
            <a:r>
              <a:rPr lang="en-US" dirty="0"/>
              <a:t>[1, 2] a x2 = [4,6]?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22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Rozdíl mezi </a:t>
            </a:r>
            <a:r>
              <a:rPr lang="cs-CZ" i="1" dirty="0" err="1"/>
              <a:t>d</a:t>
            </a:r>
            <a:r>
              <a:rPr lang="cs-CZ" i="1" baseline="-25000" dirty="0" err="1"/>
              <a:t>M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,</a:t>
            </a:r>
            <a:r>
              <a:rPr lang="cs-CZ" i="1" dirty="0"/>
              <a:t> </a:t>
            </a:r>
            <a:r>
              <a:rPr lang="cs-CZ" i="1" dirty="0" err="1"/>
              <a:t>d</a:t>
            </a:r>
            <a:r>
              <a:rPr lang="cs-CZ" i="1" baseline="-25000" dirty="0" err="1"/>
              <a:t>E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a </a:t>
            </a:r>
            <a:r>
              <a:rPr lang="cs-CZ" i="1" dirty="0" err="1"/>
              <a:t>d</a:t>
            </a:r>
            <a:r>
              <a:rPr lang="cs-CZ" i="1" baseline="-25000" dirty="0" err="1"/>
              <a:t>C</a:t>
            </a:r>
            <a:r>
              <a:rPr lang="cs-CZ" i="1" dirty="0"/>
              <a:t>(</a:t>
            </a:r>
            <a:r>
              <a:rPr lang="cs-CZ" b="1" i="1" dirty="0"/>
              <a:t>x</a:t>
            </a:r>
            <a:r>
              <a:rPr lang="cs-CZ" b="1" i="1" baseline="-25000" dirty="0"/>
              <a:t>1</a:t>
            </a:r>
            <a:r>
              <a:rPr lang="cs-CZ" i="1" dirty="0"/>
              <a:t>,</a:t>
            </a:r>
            <a:r>
              <a:rPr lang="cs-CZ" b="1" i="1" dirty="0"/>
              <a:t>x</a:t>
            </a:r>
            <a:r>
              <a:rPr lang="cs-CZ" b="1" i="1" baseline="-25000" dirty="0"/>
              <a:t>2</a:t>
            </a:r>
            <a:r>
              <a:rPr lang="cs-CZ" i="1" dirty="0"/>
              <a:t>)</a:t>
            </a:r>
            <a:r>
              <a:rPr lang="cs-CZ" dirty="0"/>
              <a:t> </a:t>
            </a:r>
            <a:r>
              <a:rPr lang="en-US" dirty="0" err="1"/>
              <a:t>ve</a:t>
            </a:r>
            <a:r>
              <a:rPr lang="en-US" dirty="0"/>
              <a:t> 2D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4022" t="29865" r="23809" b="17931"/>
          <a:stretch/>
        </p:blipFill>
        <p:spPr bwMode="auto">
          <a:xfrm>
            <a:off x="1403648" y="843558"/>
            <a:ext cx="6146812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528" y="4070979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</a:t>
            </a:r>
            <a:r>
              <a:rPr lang="cs-CZ" dirty="0"/>
              <a:t>zor: pro 1D všechny vzdálenosti splývají (dávají stejný výsledek)</a:t>
            </a:r>
          </a:p>
        </p:txBody>
      </p:sp>
    </p:spTree>
    <p:extLst>
      <p:ext uri="{BB962C8B-B14F-4D97-AF65-F5344CB8AC3E}">
        <p14:creationId xmlns:p14="http://schemas.microsoft.com/office/powerpoint/2010/main" val="10528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400" dirty="0"/>
              <a:t>Výše uvedené míry vzdálenosti závisí na měřítku veličin. Proto je třeba veličiny </a:t>
            </a:r>
            <a:r>
              <a:rPr lang="cs-CZ" sz="2400" dirty="0" smtClean="0"/>
              <a:t>normovat</a:t>
            </a:r>
            <a:r>
              <a:rPr lang="en-US" sz="2400" dirty="0" smtClean="0"/>
              <a:t> (</a:t>
            </a:r>
            <a:r>
              <a:rPr lang="en-US" sz="2400" dirty="0" err="1" smtClean="0"/>
              <a:t>normaliz</a:t>
            </a:r>
            <a:r>
              <a:rPr lang="cs-CZ" sz="2400" dirty="0" err="1" smtClean="0"/>
              <a:t>ovat</a:t>
            </a:r>
            <a:r>
              <a:rPr lang="cs-CZ" sz="2400" dirty="0" smtClean="0"/>
              <a:t>)</a:t>
            </a:r>
            <a:endParaRPr lang="cs-CZ" sz="2400" dirty="0"/>
          </a:p>
          <a:p>
            <a:r>
              <a:rPr lang="cs-CZ" sz="2400" dirty="0"/>
              <a:t>Konkrétní hodnota se obvykle dělí nějakou jinou hodnotou: </a:t>
            </a:r>
          </a:p>
          <a:p>
            <a:pPr lvl="1"/>
            <a:r>
              <a:rPr lang="cs-CZ" sz="2000" dirty="0"/>
              <a:t>směrodatnou </a:t>
            </a:r>
            <a:r>
              <a:rPr lang="cs-CZ" sz="2000" dirty="0" smtClean="0"/>
              <a:t>odchylkou</a:t>
            </a:r>
            <a:endParaRPr lang="cs-CZ" sz="2000" dirty="0"/>
          </a:p>
          <a:p>
            <a:pPr lvl="1"/>
            <a:r>
              <a:rPr lang="cs-CZ" sz="2000" dirty="0"/>
              <a:t>rozpětím (</a:t>
            </a:r>
            <a:r>
              <a:rPr lang="cs-CZ" sz="2000" dirty="0" err="1"/>
              <a:t>max</a:t>
            </a:r>
            <a:r>
              <a:rPr lang="cs-CZ" sz="2000" dirty="0"/>
              <a:t>-min).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Normování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fontAlgn="base"/>
            <a:r>
              <a:rPr lang="cs-CZ" dirty="0"/>
              <a:t>hierarchické shlukování,</a:t>
            </a:r>
          </a:p>
          <a:p>
            <a:pPr lvl="0" fontAlgn="base"/>
            <a:r>
              <a:rPr lang="cs-CZ" dirty="0"/>
              <a:t>metoda </a:t>
            </a:r>
            <a:r>
              <a:rPr lang="cs-CZ" i="1" dirty="0"/>
              <a:t>K-</a:t>
            </a:r>
            <a:r>
              <a:rPr lang="cs-CZ" dirty="0"/>
              <a:t>středů (</a:t>
            </a:r>
            <a:r>
              <a:rPr lang="cs-CZ" i="1" dirty="0"/>
              <a:t>K-</a:t>
            </a:r>
            <a:r>
              <a:rPr lang="cs-CZ" dirty="0" err="1"/>
              <a:t>means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).</a:t>
            </a:r>
          </a:p>
          <a:p>
            <a:pPr marL="0" lvl="0" indent="0" algn="ctr"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dirty="0"/>
              <a:t>Metody shlukové analýzy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34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267480"/>
              </p:ext>
            </p:extLst>
          </p:nvPr>
        </p:nvGraphicFramePr>
        <p:xfrm>
          <a:off x="2483768" y="2022383"/>
          <a:ext cx="4410710" cy="2781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0710">
                  <a:extLst>
                    <a:ext uri="{9D8B030D-6E8A-4147-A177-3AD203B41FA5}">
                      <a16:colId xmlns:a16="http://schemas.microsoft.com/office/drawing/2014/main" val="1925848008"/>
                    </a:ext>
                  </a:extLst>
                </a:gridCol>
              </a:tblGrid>
              <a:tr h="25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Algoritmus hierarchického shlukování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Inicializace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>
                          <a:tab pos="228600" algn="dec"/>
                        </a:tabLst>
                      </a:pPr>
                      <a:r>
                        <a:rPr lang="cs-CZ" sz="1200" u="none" strike="noStrike" spc="-20" dirty="0">
                          <a:effectLst/>
                        </a:rPr>
                        <a:t>urči vzájemné vzdálenosti mezi všemi příklady</a:t>
                      </a:r>
                    </a:p>
                    <a:p>
                      <a:pPr marL="342900" lvl="0" indent="-342900" fontAlgn="base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AutoNum type="arabicPeriod"/>
                        <a:tabLst>
                          <a:tab pos="228600" algn="dec"/>
                        </a:tabLst>
                      </a:pPr>
                      <a:r>
                        <a:rPr lang="cs-CZ" sz="1200" u="none" strike="noStrike" spc="-20" dirty="0">
                          <a:effectLst/>
                        </a:rPr>
                        <a:t>zařaď každý přiklad do samostatného shluku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hlavní cyklus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 dokud je vice než jeden shluk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1.1. najdi dva navzájem nejbližší shluky a spoj je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1.2. spočítej pro tento nový shluk jeho vzdálenost od </a:t>
                      </a:r>
                      <a:r>
                        <a:rPr lang="cs-CZ" sz="1200" dirty="0" err="1">
                          <a:effectLst/>
                        </a:rPr>
                        <a:t>ostatnich</a:t>
                      </a:r>
                      <a:r>
                        <a:rPr lang="cs-CZ" sz="1200" dirty="0">
                          <a:effectLst/>
                        </a:rPr>
                        <a:t> shluků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3020164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Hierarchické shlukování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6672" y="771550"/>
            <a:ext cx="783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Při hierarchickém shlukování se obvykle postupuje metodou „zdola nahoru“. Začíná se tedy v situaci, kdy každý příklad tvoří jeden samostatný shluk. Postupně se pak jednotlivé shluky spojují, až skončíme s jedním shlukem obsahujícím všechny příklady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945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pPr lvl="0" fontAlgn="base"/>
                <a:r>
                  <a:rPr lang="cs-CZ" sz="1600" i="1" dirty="0"/>
                  <a:t>metoda nejbližšího souseda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minimem ze vzdálenosti mezi jejich příklady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:r>
                  <a:rPr lang="cs-CZ" sz="1600" dirty="0" err="1"/>
                  <a:t>min</a:t>
                </a:r>
                <a:r>
                  <a:rPr lang="cs-CZ" sz="1600" baseline="-25000" dirty="0" err="1"/>
                  <a:t>k,l</a:t>
                </a:r>
                <a:r>
                  <a:rPr lang="cs-CZ" sz="1600" dirty="0"/>
                  <a:t> d(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),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U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V</a:t>
                </a:r>
                <a:br>
                  <a:rPr lang="cs-CZ" sz="1600" b="1" dirty="0"/>
                </a:br>
                <a:endParaRPr lang="cs-CZ" sz="1600" dirty="0"/>
              </a:p>
              <a:p>
                <a:pPr lvl="0" fontAlgn="base"/>
                <a:r>
                  <a:rPr lang="cs-CZ" sz="1600" i="1" dirty="0"/>
                  <a:t>metoda nejvzdálenějšího souseda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maximem ze vzdálenosti mezi jejich příklady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:r>
                  <a:rPr lang="cs-CZ" sz="1600" dirty="0" err="1"/>
                  <a:t>max</a:t>
                </a:r>
                <a:r>
                  <a:rPr lang="cs-CZ" sz="1600" baseline="-25000" dirty="0" err="1"/>
                  <a:t>k,l</a:t>
                </a:r>
                <a:r>
                  <a:rPr lang="cs-CZ" sz="1600" dirty="0"/>
                  <a:t> d(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),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k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U</a:t>
                </a:r>
                <a:r>
                  <a:rPr lang="cs-CZ" sz="1600" dirty="0"/>
                  <a:t>, </a:t>
                </a:r>
                <a:r>
                  <a:rPr lang="cs-CZ" sz="1600" b="1" dirty="0" err="1"/>
                  <a:t>x</a:t>
                </a:r>
                <a:r>
                  <a:rPr lang="cs-CZ" sz="1600" baseline="-25000" dirty="0" err="1"/>
                  <a:t>l</a:t>
                </a:r>
                <a:r>
                  <a:rPr lang="cs-CZ" sz="1600" dirty="0"/>
                  <a:t> ∈</a:t>
                </a:r>
                <a:r>
                  <a:rPr lang="cs-CZ" sz="1600" b="1" dirty="0"/>
                  <a:t> V</a:t>
                </a:r>
                <a:br>
                  <a:rPr lang="cs-CZ" sz="1600" b="1" dirty="0"/>
                </a:br>
                <a:endParaRPr lang="cs-CZ" sz="1600" dirty="0"/>
              </a:p>
              <a:p>
                <a:pPr lvl="0" fontAlgn="base"/>
                <a:r>
                  <a:rPr lang="cs-CZ" sz="1600" i="1" dirty="0"/>
                  <a:t>metoda průměrné vzdálenosti</a:t>
                </a:r>
                <a:r>
                  <a:rPr lang="cs-CZ" sz="1600" dirty="0"/>
                  <a:t> - vzdálenost mezi shluky </a:t>
                </a:r>
                <a:r>
                  <a:rPr lang="cs-CZ" sz="1600" b="1" i="1" dirty="0"/>
                  <a:t>U</a:t>
                </a:r>
                <a:r>
                  <a:rPr lang="cs-CZ" sz="1600" dirty="0"/>
                  <a:t> a </a:t>
                </a:r>
                <a:r>
                  <a:rPr lang="cs-CZ" sz="1600" b="1" i="1" dirty="0"/>
                  <a:t>V</a:t>
                </a:r>
                <a:r>
                  <a:rPr lang="cs-CZ" sz="1600" dirty="0"/>
                  <a:t> je dána průměrem ze vzdálenosti mezi jejich příklady (</a:t>
                </a:r>
                <a:r>
                  <a:rPr lang="cs-CZ" sz="1600" i="1" dirty="0" err="1"/>
                  <a:t>n</a:t>
                </a:r>
                <a:r>
                  <a:rPr lang="cs-CZ" sz="1600" i="1" baseline="-25000" dirty="0" err="1"/>
                  <a:t>U</a:t>
                </a:r>
                <a:r>
                  <a:rPr lang="cs-CZ" sz="1600" dirty="0"/>
                  <a:t> je počet příkladů ve shluku </a:t>
                </a:r>
                <a:r>
                  <a:rPr lang="cs-CZ" sz="1600" b="1" dirty="0"/>
                  <a:t>U a </a:t>
                </a:r>
                <a:r>
                  <a:rPr lang="cs-CZ" sz="1600" i="1" dirty="0" err="1"/>
                  <a:t>n</a:t>
                </a:r>
                <a:r>
                  <a:rPr lang="cs-CZ" sz="1600" i="1" baseline="-25000" dirty="0" err="1"/>
                  <a:t>V</a:t>
                </a:r>
                <a:r>
                  <a:rPr lang="cs-CZ" sz="1600" dirty="0"/>
                  <a:t> je počet příkladů ve shluku </a:t>
                </a:r>
                <a:r>
                  <a:rPr lang="cs-CZ" sz="1600" b="1" dirty="0"/>
                  <a:t>V</a:t>
                </a:r>
                <a:r>
                  <a:rPr lang="cs-CZ" sz="1600" dirty="0"/>
                  <a:t>)</a:t>
                </a:r>
              </a:p>
              <a:p>
                <a:pPr marL="0" indent="0" algn="ctr">
                  <a:buNone/>
                </a:pPr>
                <a:r>
                  <a:rPr lang="cs-CZ" sz="1600" dirty="0"/>
                  <a:t>D(</a:t>
                </a:r>
                <a:r>
                  <a:rPr lang="cs-CZ" sz="1600" b="1" dirty="0"/>
                  <a:t>U</a:t>
                </a:r>
                <a:r>
                  <a:rPr lang="cs-CZ" sz="1600" dirty="0"/>
                  <a:t>,</a:t>
                </a:r>
                <a:r>
                  <a:rPr lang="cs-CZ" sz="1600" b="1" dirty="0"/>
                  <a:t>V</a:t>
                </a:r>
                <a:r>
                  <a:rPr lang="cs-CZ" sz="16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</m:sSub>
                          </m:sup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cs-CZ" sz="1600" dirty="0"/>
              </a:p>
              <a:p>
                <a:pPr marL="0" lvl="0" indent="0" algn="ctr">
                  <a:buNone/>
                </a:pPr>
                <a:endParaRPr lang="cs-CZ" sz="11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295" r="-884" b="-20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Vzdálenost mezi shluky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8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r>
              <a:rPr lang="cs-CZ" sz="2000" dirty="0"/>
              <a:t>Proces hierarchického shlukování bývá zachycen v podobě tzv. dendrogramu. Ten ukazuje (</a:t>
            </a:r>
            <a:r>
              <a:rPr lang="en-US" sz="2000" dirty="0" err="1"/>
              <a:t>odspoda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cs-CZ" sz="2000" dirty="0"/>
              <a:t>) postupné spojováni shluků počínaje očíslovanými příklady. Optimální počet shluků zde není předem znám, odvodíme ho až rozborem výsledků – tak, že někde </a:t>
            </a:r>
            <a:r>
              <a:rPr lang="cs-CZ" sz="2000" dirty="0" err="1"/>
              <a:t>dendrogram</a:t>
            </a:r>
            <a:r>
              <a:rPr lang="cs-CZ" sz="2000" dirty="0"/>
              <a:t> „rozřízneme“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Dendrogram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14716" t="16314" r="31631" b="18716"/>
          <a:stretch/>
        </p:blipFill>
        <p:spPr bwMode="auto">
          <a:xfrm rot="16200000">
            <a:off x="2944087" y="2579483"/>
            <a:ext cx="282377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6537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843558"/>
            <a:ext cx="741682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proběhne hierarchické shlukování pro 4 jednorozměrné body </a:t>
            </a:r>
            <a:b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= [0], B = [1], C = [3] a D = [4,5] </a:t>
            </a:r>
            <a:b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eukleidovskou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vzdálenost a metodu </a:t>
            </a: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nejbližšího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souseda?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949599"/>
            <a:ext cx="302433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139702"/>
            <a:ext cx="2076450" cy="19240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A1A2C01-87D5-42BB-8C9E-803D89876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136" y="2503905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Typy statistických metod</a:t>
            </a:r>
          </a:p>
          <a:p>
            <a:r>
              <a:rPr lang="cs-CZ" sz="2000" dirty="0"/>
              <a:t>Kontingenční tabulky </a:t>
            </a:r>
          </a:p>
          <a:p>
            <a:r>
              <a:rPr lang="cs-CZ" sz="2000" dirty="0"/>
              <a:t>Regresní analýza</a:t>
            </a:r>
          </a:p>
          <a:p>
            <a:r>
              <a:rPr lang="cs-CZ" sz="2000" dirty="0"/>
              <a:t>Diskriminační analýza</a:t>
            </a:r>
          </a:p>
          <a:p>
            <a:r>
              <a:rPr lang="cs-CZ" sz="2000" dirty="0"/>
              <a:t>Shluková analýza</a:t>
            </a:r>
          </a:p>
        </p:txBody>
      </p:sp>
      <p:pic>
        <p:nvPicPr>
          <p:cNvPr id="4" name="Obrázek 3" descr="mineiro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4"/>
            <a:ext cx="201622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95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2000" dirty="0"/>
              <a:t>1. urči </a:t>
            </a:r>
            <a:r>
              <a:rPr lang="cs-CZ" sz="2000" dirty="0" err="1"/>
              <a:t>centroidy</a:t>
            </a:r>
            <a:r>
              <a:rPr lang="cs-CZ" sz="2000" dirty="0"/>
              <a:t> pro všechny shluky v aktuálním rozkladu</a:t>
            </a:r>
            <a:r>
              <a:rPr lang="en-US" sz="2000" dirty="0"/>
              <a:t> (v </a:t>
            </a:r>
            <a:r>
              <a:rPr lang="en-US" sz="2000" dirty="0" err="1"/>
              <a:t>prvn</a:t>
            </a:r>
            <a:r>
              <a:rPr lang="cs-CZ" sz="2000" dirty="0" err="1"/>
              <a:t>ím</a:t>
            </a:r>
            <a:r>
              <a:rPr lang="cs-CZ" sz="2000" dirty="0"/>
              <a:t> opakování zcela náhodně)</a:t>
            </a:r>
          </a:p>
          <a:p>
            <a:pPr marL="0" indent="0">
              <a:buNone/>
            </a:pPr>
            <a:r>
              <a:rPr lang="cs-CZ" sz="2000" dirty="0"/>
              <a:t>2. pro každý příklad </a:t>
            </a:r>
            <a:r>
              <a:rPr lang="cs-CZ" sz="2000" b="1" dirty="0"/>
              <a:t>x</a:t>
            </a:r>
            <a:endParaRPr lang="cs-CZ" sz="2000" dirty="0"/>
          </a:p>
          <a:p>
            <a:pPr marL="400050" lvl="1" indent="0">
              <a:buNone/>
            </a:pPr>
            <a:r>
              <a:rPr lang="cs-CZ" sz="1600" dirty="0"/>
              <a:t>2.1. urči vzdálenosti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dirty="0"/>
              <a:t>), k=1,…,K kde 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b="1" dirty="0"/>
              <a:t> </a:t>
            </a:r>
            <a:r>
              <a:rPr lang="cs-CZ" sz="1600" dirty="0"/>
              <a:t>je </a:t>
            </a:r>
            <a:r>
              <a:rPr lang="cs-CZ" sz="1600" dirty="0" err="1"/>
              <a:t>centroid</a:t>
            </a:r>
            <a:r>
              <a:rPr lang="cs-CZ" sz="1600" dirty="0"/>
              <a:t> </a:t>
            </a:r>
            <a:r>
              <a:rPr lang="cs-CZ" sz="1600" i="1" dirty="0"/>
              <a:t>k-</a:t>
            </a:r>
            <a:r>
              <a:rPr lang="cs-CZ" sz="1600" dirty="0" err="1"/>
              <a:t>tého</a:t>
            </a:r>
            <a:r>
              <a:rPr lang="cs-CZ" sz="1600" dirty="0"/>
              <a:t> shluku</a:t>
            </a:r>
          </a:p>
          <a:p>
            <a:pPr marL="400050" lvl="1" indent="0">
              <a:buNone/>
            </a:pPr>
            <a:r>
              <a:rPr lang="cs-CZ" sz="1600" dirty="0"/>
              <a:t>2.2. </a:t>
            </a:r>
            <a:r>
              <a:rPr lang="en-US" sz="1600" dirty="0" err="1"/>
              <a:t>ur</a:t>
            </a:r>
            <a:r>
              <a:rPr lang="cs-CZ" sz="1600" dirty="0"/>
              <a:t>č</a:t>
            </a:r>
            <a:r>
              <a:rPr lang="en-US" sz="1600" dirty="0" err="1"/>
              <a:t>i</a:t>
            </a:r>
            <a:r>
              <a:rPr lang="en-US" sz="1600" dirty="0"/>
              <a:t> centroid </a:t>
            </a:r>
            <a:r>
              <a:rPr lang="cs-CZ" sz="1600" b="1" dirty="0"/>
              <a:t>c</a:t>
            </a:r>
            <a:r>
              <a:rPr lang="cs-CZ" sz="1600" i="1" baseline="-25000" dirty="0"/>
              <a:t>l</a:t>
            </a:r>
            <a:r>
              <a:rPr lang="cs-CZ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,</a:t>
            </a:r>
            <a:r>
              <a:rPr lang="cs-CZ" sz="1600" dirty="0"/>
              <a:t> že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i="1" baseline="-25000" dirty="0" err="1"/>
              <a:t>l</a:t>
            </a:r>
            <a:r>
              <a:rPr lang="cs-CZ" sz="1600" dirty="0"/>
              <a:t>) = min</a:t>
            </a:r>
            <a:r>
              <a:rPr lang="cs-CZ" sz="1600" baseline="-25000" dirty="0"/>
              <a:t>k</a:t>
            </a:r>
            <a:r>
              <a:rPr lang="cs-CZ" sz="1600" dirty="0"/>
              <a:t> d(</a:t>
            </a:r>
            <a:r>
              <a:rPr lang="cs-CZ" sz="1600" b="1" dirty="0" err="1"/>
              <a:t>x</a:t>
            </a:r>
            <a:r>
              <a:rPr lang="cs-CZ" sz="1600" dirty="0" err="1"/>
              <a:t>,</a:t>
            </a:r>
            <a:r>
              <a:rPr lang="cs-CZ" sz="1600" b="1" dirty="0" err="1"/>
              <a:t>c</a:t>
            </a:r>
            <a:r>
              <a:rPr lang="cs-CZ" sz="1600" baseline="-25000" dirty="0" err="1"/>
              <a:t>k</a:t>
            </a:r>
            <a:r>
              <a:rPr lang="cs-CZ" sz="1600" dirty="0"/>
              <a:t>)</a:t>
            </a:r>
          </a:p>
          <a:p>
            <a:pPr marL="400050" lvl="1" indent="0">
              <a:buNone/>
            </a:pPr>
            <a:r>
              <a:rPr lang="cs-CZ" sz="1600" dirty="0"/>
              <a:t>2.3. není-li </a:t>
            </a:r>
            <a:r>
              <a:rPr lang="cs-CZ" sz="1600" b="1" dirty="0"/>
              <a:t>x </a:t>
            </a:r>
            <a:r>
              <a:rPr lang="cs-CZ" sz="1600" dirty="0"/>
              <a:t>součástí shluku </a:t>
            </a:r>
            <a:r>
              <a:rPr lang="cs-CZ" sz="1600" i="1" dirty="0"/>
              <a:t>l </a:t>
            </a:r>
            <a:r>
              <a:rPr lang="cs-CZ" sz="1600" dirty="0"/>
              <a:t>(k jehož </a:t>
            </a:r>
            <a:r>
              <a:rPr lang="cs-CZ" sz="1600" dirty="0" err="1"/>
              <a:t>centroidu</a:t>
            </a:r>
            <a:r>
              <a:rPr lang="cs-CZ" sz="1600" dirty="0"/>
              <a:t> </a:t>
            </a:r>
            <a:r>
              <a:rPr lang="cs-CZ" sz="1600" b="1" dirty="0"/>
              <a:t>c</a:t>
            </a:r>
            <a:r>
              <a:rPr lang="cs-CZ" sz="1600" b="1" i="1" baseline="-25000" dirty="0"/>
              <a:t>l</a:t>
            </a:r>
            <a:r>
              <a:rPr lang="cs-CZ" sz="1600" b="1" dirty="0"/>
              <a:t> </a:t>
            </a:r>
            <a:r>
              <a:rPr lang="cs-CZ" sz="1600" dirty="0"/>
              <a:t>má nejblíže) přesuň </a:t>
            </a:r>
            <a:r>
              <a:rPr lang="cs-CZ" sz="1600" b="1" dirty="0"/>
              <a:t>x </a:t>
            </a:r>
            <a:r>
              <a:rPr lang="cs-CZ" sz="1600" dirty="0"/>
              <a:t>do shluku </a:t>
            </a:r>
            <a:r>
              <a:rPr lang="cs-CZ" sz="1600" i="1" dirty="0"/>
              <a:t>l</a:t>
            </a:r>
            <a:endParaRPr lang="cs-CZ" sz="1600" dirty="0"/>
          </a:p>
          <a:p>
            <a:pPr marL="0" indent="0">
              <a:buNone/>
            </a:pPr>
            <a:r>
              <a:rPr lang="cs-CZ" sz="2000" dirty="0"/>
              <a:t>3. došlo-li k nějakému přesunu potom jdi na 1</a:t>
            </a:r>
            <a:r>
              <a:rPr lang="en-US" sz="2000" dirty="0"/>
              <a:t>,</a:t>
            </a:r>
            <a:r>
              <a:rPr lang="cs-CZ" sz="2000" dirty="0"/>
              <a:t> jinak konec</a:t>
            </a:r>
          </a:p>
          <a:p>
            <a:pPr marL="0" indent="0" algn="ctr"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b="1" dirty="0"/>
              <a:t>Metoda </a:t>
            </a:r>
            <a:r>
              <a:rPr lang="cs-CZ" b="1" i="1" dirty="0"/>
              <a:t>K </a:t>
            </a:r>
            <a:r>
              <a:rPr lang="cs-CZ" b="1" dirty="0"/>
              <a:t>–středů - Algoritmus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66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Ukázka algoritmu K-středů</a:t>
            </a:r>
            <a:r>
              <a:rPr lang="en-US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8500" t="30400" r="12988" b="24801"/>
          <a:stretch/>
        </p:blipFill>
        <p:spPr>
          <a:xfrm>
            <a:off x="611560" y="1203598"/>
            <a:ext cx="802664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/>
              <a:t>prof. Ing. Petr 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lvl="0" indent="0">
              <a:buNone/>
            </a:pPr>
            <a:r>
              <a:rPr lang="en-US" sz="2000" dirty="0"/>
              <a:t>A formal science that deals with collection, analysis, interpretation, explanation and presentation of (usually numerical) data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r>
              <a:rPr lang="cs-CZ" sz="2000" dirty="0" smtClean="0"/>
              <a:t>Metody:</a:t>
            </a:r>
            <a:endParaRPr lang="cs-CZ" sz="2000" dirty="0" smtClean="0"/>
          </a:p>
          <a:p>
            <a:pPr lvl="0"/>
            <a:r>
              <a:rPr lang="de-DE" sz="2000" b="1" dirty="0" err="1" smtClean="0"/>
              <a:t>Deskripční</a:t>
            </a:r>
            <a:r>
              <a:rPr lang="de-DE" sz="2000" dirty="0" smtClean="0"/>
              <a:t> </a:t>
            </a:r>
            <a:r>
              <a:rPr lang="de-DE" sz="2000" dirty="0"/>
              <a:t>– </a:t>
            </a:r>
            <a:r>
              <a:rPr lang="de-DE" sz="2000" dirty="0" err="1"/>
              <a:t>cílem</a:t>
            </a:r>
            <a:r>
              <a:rPr lang="de-DE" sz="2000" dirty="0"/>
              <a:t> je </a:t>
            </a:r>
            <a:r>
              <a:rPr lang="de-DE" sz="2000" dirty="0" err="1"/>
              <a:t>popsat</a:t>
            </a:r>
            <a:r>
              <a:rPr lang="de-DE" sz="2000" dirty="0"/>
              <a:t> </a:t>
            </a:r>
            <a:r>
              <a:rPr lang="de-DE" sz="2000" dirty="0" err="1"/>
              <a:t>základní</a:t>
            </a:r>
            <a:r>
              <a:rPr lang="de-DE" sz="2000" dirty="0"/>
              <a:t> </a:t>
            </a:r>
            <a:r>
              <a:rPr lang="de-DE" sz="2000" dirty="0" err="1"/>
              <a:t>charakteristiky</a:t>
            </a:r>
            <a:r>
              <a:rPr lang="de-DE" sz="2000" dirty="0"/>
              <a:t> </a:t>
            </a:r>
            <a:r>
              <a:rPr lang="de-DE" sz="2000" dirty="0" err="1"/>
              <a:t>daných</a:t>
            </a:r>
            <a:r>
              <a:rPr lang="de-DE" sz="2000" dirty="0"/>
              <a:t> </a:t>
            </a:r>
            <a:r>
              <a:rPr lang="de-DE" sz="2000" dirty="0" err="1"/>
              <a:t>dat</a:t>
            </a:r>
            <a:endParaRPr lang="cs-CZ" sz="2000" dirty="0"/>
          </a:p>
          <a:p>
            <a:r>
              <a:rPr lang="en-US" sz="2000" b="1" dirty="0" err="1"/>
              <a:t>Konfirmační</a:t>
            </a:r>
            <a:r>
              <a:rPr lang="en-US" sz="2000" dirty="0"/>
              <a:t> – </a:t>
            </a:r>
            <a:r>
              <a:rPr lang="en-US" sz="2000" dirty="0" err="1"/>
              <a:t>cílem</a:t>
            </a:r>
            <a:r>
              <a:rPr lang="en-US" sz="2000" dirty="0"/>
              <a:t> je </a:t>
            </a:r>
            <a:r>
              <a:rPr lang="en-US" sz="2000" dirty="0" err="1"/>
              <a:t>potvrdit</a:t>
            </a:r>
            <a:r>
              <a:rPr lang="en-US" sz="2000" dirty="0"/>
              <a:t> resp. </a:t>
            </a:r>
            <a:r>
              <a:rPr lang="en-US" sz="2000" dirty="0" err="1"/>
              <a:t>vyvrátit</a:t>
            </a:r>
            <a:r>
              <a:rPr lang="en-US" sz="2000" dirty="0"/>
              <a:t> </a:t>
            </a:r>
            <a:r>
              <a:rPr lang="en-US" sz="2000" dirty="0" err="1"/>
              <a:t>zkoumanou</a:t>
            </a:r>
            <a:r>
              <a:rPr lang="en-US" sz="2000" dirty="0"/>
              <a:t> </a:t>
            </a:r>
            <a:r>
              <a:rPr lang="en-US" sz="2000" dirty="0" err="1"/>
              <a:t>hypotézu</a:t>
            </a:r>
            <a:endParaRPr lang="cs-CZ" sz="2000" dirty="0"/>
          </a:p>
          <a:p>
            <a:r>
              <a:rPr lang="en-US" sz="2000" b="1" dirty="0" err="1"/>
              <a:t>Explorační</a:t>
            </a:r>
            <a:r>
              <a:rPr lang="en-US" sz="2000" dirty="0"/>
              <a:t> – </a:t>
            </a:r>
            <a:r>
              <a:rPr lang="en-US" sz="2000" dirty="0" err="1"/>
              <a:t>cílem</a:t>
            </a:r>
            <a:r>
              <a:rPr lang="en-US" sz="2000" dirty="0"/>
              <a:t> je “</a:t>
            </a:r>
            <a:r>
              <a:rPr lang="en-US" sz="2000" dirty="0" err="1"/>
              <a:t>objevit</a:t>
            </a:r>
            <a:r>
              <a:rPr lang="en-US" sz="2000" dirty="0"/>
              <a:t>” </a:t>
            </a:r>
            <a:r>
              <a:rPr lang="en-US" sz="2000" dirty="0" err="1"/>
              <a:t>možnou</a:t>
            </a:r>
            <a:r>
              <a:rPr lang="en-US" sz="2000" dirty="0"/>
              <a:t> </a:t>
            </a:r>
            <a:r>
              <a:rPr lang="en-US" sz="2000" dirty="0" err="1"/>
              <a:t>hypotézu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je </a:t>
            </a:r>
            <a:r>
              <a:rPr lang="en-US" sz="2000" dirty="0" err="1"/>
              <a:t>podporovaná</a:t>
            </a:r>
            <a:r>
              <a:rPr lang="en-US" sz="2000" dirty="0"/>
              <a:t> </a:t>
            </a:r>
            <a:r>
              <a:rPr lang="en-US" sz="2000" dirty="0" err="1" smtClean="0"/>
              <a:t>daty</a:t>
            </a:r>
            <a:endParaRPr lang="cs-CZ" sz="2000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en-US" b="1" dirty="0" err="1" smtClean="0"/>
              <a:t>Statistika</a:t>
            </a:r>
            <a:r>
              <a:rPr lang="cs-CZ" b="1" dirty="0" smtClean="0"/>
              <a:t> a její metody</a:t>
            </a:r>
            <a:r>
              <a:rPr lang="cs-CZ" dirty="0"/>
              <a:t/>
            </a:r>
            <a:br>
              <a:rPr lang="cs-CZ" dirty="0"/>
            </a:b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Motivace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8888"/>
            <a:ext cx="5060021" cy="224681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264375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Sales – prodej produktu v tisících</a:t>
            </a:r>
          </a:p>
          <a:p>
            <a:r>
              <a:rPr lang="cs-CZ" dirty="0" smtClean="0"/>
              <a:t>TV, </a:t>
            </a:r>
            <a:r>
              <a:rPr lang="cs-CZ" dirty="0" err="1" smtClean="0"/>
              <a:t>Radio</a:t>
            </a:r>
            <a:r>
              <a:rPr lang="cs-CZ" dirty="0" smtClean="0"/>
              <a:t>, </a:t>
            </a:r>
            <a:r>
              <a:rPr lang="cs-CZ" dirty="0" err="1" smtClean="0"/>
              <a:t>Newspaper</a:t>
            </a:r>
            <a:r>
              <a:rPr lang="cs-CZ" dirty="0" smtClean="0"/>
              <a:t> -  rozpočet na reklamu v daném médiu </a:t>
            </a:r>
          </a:p>
          <a:p>
            <a:endParaRPr lang="cs-CZ" dirty="0"/>
          </a:p>
          <a:p>
            <a:r>
              <a:rPr lang="cs-CZ" b="1" dirty="0" smtClean="0"/>
              <a:t>Cíl:</a:t>
            </a:r>
            <a:r>
              <a:rPr lang="cs-CZ" dirty="0" smtClean="0"/>
              <a:t> Na </a:t>
            </a:r>
            <a:r>
              <a:rPr lang="cs-CZ" dirty="0"/>
              <a:t>základě těchto údajů </a:t>
            </a:r>
            <a:r>
              <a:rPr lang="cs-CZ" dirty="0" smtClean="0"/>
              <a:t>navrhněte </a:t>
            </a:r>
            <a:r>
              <a:rPr lang="cs-CZ" dirty="0"/>
              <a:t>marketingový plán na příští rok, který povede k vysokým prodejům </a:t>
            </a:r>
            <a:r>
              <a:rPr lang="cs-CZ" dirty="0" smtClean="0"/>
              <a:t>produktů. </a:t>
            </a:r>
            <a:br>
              <a:rPr lang="cs-CZ" dirty="0" smtClean="0"/>
            </a:br>
            <a:r>
              <a:rPr lang="cs-CZ" b="1" dirty="0" smtClean="0"/>
              <a:t>Otázka</a:t>
            </a:r>
            <a:r>
              <a:rPr lang="cs-CZ" b="1" dirty="0"/>
              <a:t>:</a:t>
            </a:r>
            <a:r>
              <a:rPr lang="cs-CZ" dirty="0"/>
              <a:t> Jaké informace by byly užitečné pro poskytnutí takového doporučení?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62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Motivace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8888"/>
            <a:ext cx="5060021" cy="224681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2643758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Existuje vztah mezi rozpočtem na reklamu a prodejem</a:t>
            </a:r>
            <a:r>
              <a:rPr lang="pl-PL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Jak silný je vztah mezi rozpočtem na reklamu a prodejem</a:t>
            </a:r>
            <a:r>
              <a:rPr lang="cs-CZ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Která </a:t>
            </a:r>
            <a:r>
              <a:rPr lang="cs-CZ" dirty="0"/>
              <a:t>média jsou spojena s prodejem</a:t>
            </a:r>
            <a:r>
              <a:rPr lang="cs-CZ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Jaký je vztah mezi </a:t>
            </a:r>
            <a:r>
              <a:rPr lang="cs-CZ" dirty="0"/>
              <a:t>každým médiem a prodejem</a:t>
            </a:r>
            <a:r>
              <a:rPr lang="cs-CZ" dirty="0" smtClean="0"/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Jak </a:t>
            </a:r>
            <a:r>
              <a:rPr lang="cs-CZ" dirty="0"/>
              <a:t>přesně můžeme předpovídat budoucí prodeje</a:t>
            </a:r>
            <a:r>
              <a:rPr lang="cs-CZ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Je </a:t>
            </a:r>
            <a:r>
              <a:rPr lang="cs-CZ" dirty="0"/>
              <a:t>vztah lineární</a:t>
            </a:r>
            <a:r>
              <a:rPr lang="cs-CZ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Existuje </a:t>
            </a:r>
            <a:r>
              <a:rPr lang="cs-CZ" dirty="0"/>
              <a:t>synergie mezi reklamními médii?</a:t>
            </a:r>
          </a:p>
        </p:txBody>
      </p:sp>
    </p:spTree>
    <p:extLst>
      <p:ext uri="{BB962C8B-B14F-4D97-AF65-F5344CB8AC3E}">
        <p14:creationId xmlns:p14="http://schemas.microsoft.com/office/powerpoint/2010/main" val="17472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Lineární regrese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8231" y="243351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bdélník 3"/>
              <p:cNvSpPr/>
              <p:nvPr/>
            </p:nvSpPr>
            <p:spPr>
              <a:xfrm>
                <a:off x="238079" y="789582"/>
                <a:ext cx="9289032" cy="395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8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05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Definice: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8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Jednoduchá lineární regrese je statistická metoda, která zkoumá lineární vztah mezi dvěma kvantitativními proměnnými.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05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Matematický Model: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8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14:m>
                  <m:oMath xmlns:m="http://schemas.openxmlformats.org/officeDocument/2006/math">
                    <m:r>
                      <a:rPr lang="en-US" sz="105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105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05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0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05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0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r>
                      <a:rPr lang="en-US" sz="10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endParaRPr lang="en-US" sz="1050" b="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8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kde</a:t>
                </a:r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spcAft>
                    <a:spcPts val="8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cs-CZ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závislá proměnná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spcAft>
                    <a:spcPts val="8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nezávislá proměnná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spcAft>
                    <a:spcPts val="8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cs-CZ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:r>
                  <a:rPr lang="cs-CZ" sz="105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intercept</a:t>
                </a:r>
                <a:r>
                  <a:rPr lang="en-US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(parameter </a:t>
                </a:r>
                <a:r>
                  <a:rPr lang="en-US" sz="105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modelu</a:t>
                </a:r>
                <a:r>
                  <a:rPr lang="en-US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spcAft>
                    <a:spcPts val="8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05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sklon regresní </a:t>
                </a:r>
                <a:r>
                  <a:rPr lang="cs-CZ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čáry</a:t>
                </a:r>
                <a:r>
                  <a:rPr lang="en-US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(parameter </a:t>
                </a:r>
                <a:r>
                  <a:rPr lang="en-US" sz="1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modelu</a:t>
                </a:r>
                <a:r>
                  <a:rPr lang="en-US" sz="1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spcAft>
                    <a:spcPts val="8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r>
                      <a:rPr lang="en-US" sz="10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je chyb</a:t>
                </a:r>
                <a:r>
                  <a:rPr lang="en-US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cs-CZ" sz="1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050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Příklad:</a:t>
                </a:r>
                <a:endParaRPr lang="cs-CZ" sz="1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8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05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Analýza </a:t>
                </a:r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vztahu mezi rozpočtem na reklamu (x) a prodejem produktu (y).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8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05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Význam: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8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Pomáhá předpovídat hodnotu závislé proměnné na základě hodnoty nezávislé proměnné.</a:t>
                </a:r>
                <a:endParaRPr lang="cs-CZ" sz="1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spcAft>
                    <a:spcPts val="8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05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Umožňuje odhadnout, jak se změna v hodnotě nezávislé proměnné ovlivní závislou proměnnou.</a:t>
                </a:r>
                <a:endParaRPr lang="cs-CZ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79" y="789582"/>
                <a:ext cx="9289032" cy="39523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65846"/>
          <a:stretch/>
        </p:blipFill>
        <p:spPr>
          <a:xfrm>
            <a:off x="6588558" y="1419622"/>
            <a:ext cx="2555442" cy="33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Odhad </a:t>
            </a:r>
            <a:r>
              <a:rPr lang="cs-CZ" b="1" dirty="0" smtClean="0"/>
              <a:t>parametrů modelu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206394" y="784110"/>
                <a:ext cx="5301710" cy="390318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4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200" b="1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Cíl:</a:t>
                </a:r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Odhad </a:t>
                </a: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hodnot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​ tak, aby byla minimalizována chyba mezi skutečnými </a:t>
                </a: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předpovězenými hodnotami </a:t>
                </a: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y.</a:t>
                </a:r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4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Metoda Nejmenších Čtverců:</a:t>
                </a:r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Minimalizuje součet čtverců reziduí </a:t>
                </a: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RSS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… 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cs-CZ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cs-CZ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je rozdíl </a:t>
                </a: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mezi </a:t>
                </a: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skutečnou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 předpovězenou hodnotou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pro i-</a:t>
                </a:r>
                <a:r>
                  <a:rPr lang="cs-CZ" sz="12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tý</a:t>
                </a: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bod. (</a:t>
                </a:r>
                <a:r>
                  <a:rPr lang="en-US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RSS = Residual sum of </a:t>
                </a:r>
                <a:r>
                  <a:rPr lang="en-US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squares</a:t>
                </a: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Výpočet:</a:t>
                </a:r>
              </a:p>
              <a:p>
                <a:pPr marL="1143000" lvl="2" indent="-22860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cs-CZ" sz="1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12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cs-CZ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∑</m:t>
                        </m:r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sz="1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1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cs-CZ" sz="1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12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200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cs-CZ" sz="1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cs-CZ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cs-CZ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cs-CZ" sz="1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Wingdings" panose="05000000000000000000" pitchFamily="2" charset="2"/>
                  <a:buChar char=""/>
                  <a:tabLst>
                    <a:tab pos="13716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cs-CZ" sz="1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cs-CZ" sz="1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cs-CZ" sz="1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cs-CZ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4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Příklad s Daty:</a:t>
                </a:r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Použití dat o prodeji a reklamním rozpočtu k odhadu parametrů modelu lineární regrese.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400"/>
                  </a:spcAft>
                  <a:buFont typeface="+mj-lt"/>
                  <a:buAutoNum type="arabicPeriod"/>
                  <a:tabLst>
                    <a:tab pos="457200" algn="l"/>
                  </a:tabLst>
                </a:pPr>
                <a:r>
                  <a:rPr lang="cs-CZ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Interpretace:</a:t>
                </a:r>
                <a:endParaRPr lang="cs-CZ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07000"/>
                  </a:lnSpc>
                  <a:spcAft>
                    <a:spcPts val="400"/>
                  </a:spcAft>
                  <a:buSzPts val="1000"/>
                  <a:buFont typeface="Courier New" panose="02070309020205020404" pitchFamily="49" charset="0"/>
                  <a:buChar char="o"/>
                  <a:tabLst>
                    <a:tab pos="914400" algn="l"/>
                  </a:tabLst>
                </a:pPr>
                <a:r>
                  <a:rPr lang="cs-CZ" sz="1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Jak interpretovat odhadnuté parametry a jaký mají význam pro předpovědění prodeje na základě rozpočtu na </a:t>
                </a:r>
                <a:r>
                  <a:rPr lang="cs-CZ" sz="12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reklamu.</a:t>
                </a:r>
                <a:endParaRPr lang="cs-CZ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4" y="784110"/>
                <a:ext cx="5301710" cy="3903184"/>
              </a:xfrm>
              <a:prstGeom prst="rect">
                <a:avLst/>
              </a:prstGeom>
              <a:blipFill>
                <a:blip r:embed="rId3"/>
                <a:stretch>
                  <a:fillRect l="-115" b="-6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197" y="228888"/>
            <a:ext cx="3342803" cy="214594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775" y="2499742"/>
            <a:ext cx="4139952" cy="22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Odpovědi na 7 otázek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251520" y="703189"/>
            <a:ext cx="6533112" cy="4258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Existuje vztah mezi rozpočtem na reklamu a prodejem?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korelace a regresní analýza k identifikaci vztahu.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silný je vztah mezi rozpočtem na reklamu a prodejem?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koeficientu determinace (R²) k měření síly </a:t>
            </a:r>
            <a:r>
              <a:rPr lang="cs-CZ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vztahu (R² odpovídá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kvadr</a:t>
            </a:r>
            <a:r>
              <a:rPr lang="cs-CZ" sz="1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átu</a:t>
            </a:r>
            <a:r>
              <a:rPr lang="cs-CZ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korelace X a Y).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Která média jsou spojena s prodejem?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 analýzy pro TV,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Newspaper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100" b="1" dirty="0"/>
              <a:t>Jaký je vztah mezi každým médiem a prodejem?</a:t>
            </a:r>
            <a:endParaRPr lang="cs-CZ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Hodnoty koeficientů regrese pro každé médium.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 přesně můžeme předpovídat budoucí prodeje?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predikce s odhadnutými parametry a intervaly spolehlivosti.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vztah lineární?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Grafická a statistická analýza pro ověření linearity vztahu.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cs-CZ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Existuje synergie mezi reklamními médii?</a:t>
            </a:r>
            <a:endParaRPr lang="cs-CZ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Vícerozměrná analýza </a:t>
            </a:r>
            <a:r>
              <a:rPr lang="cs-CZ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interakcí mezi různými médii.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65846"/>
          <a:stretch/>
        </p:blipFill>
        <p:spPr>
          <a:xfrm>
            <a:off x="6588224" y="1419622"/>
            <a:ext cx="2555776" cy="33223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162288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Kontingenční tabulky 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3792" y="91556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zjišťování vztahu mezi dvěma </a:t>
            </a:r>
            <a:r>
              <a:rPr lang="cs-CZ" b="1" dirty="0"/>
              <a:t>kategoriálními</a:t>
            </a:r>
            <a:r>
              <a:rPr lang="cs-CZ" dirty="0"/>
              <a:t> veličinami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83380"/>
              </p:ext>
            </p:extLst>
          </p:nvPr>
        </p:nvGraphicFramePr>
        <p:xfrm>
          <a:off x="1116816" y="1866607"/>
          <a:ext cx="3510915" cy="8534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50645">
                  <a:extLst>
                    <a:ext uri="{9D8B030D-6E8A-4147-A177-3AD203B41FA5}">
                      <a16:colId xmlns:a16="http://schemas.microsoft.com/office/drawing/2014/main" val="2706919309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594599868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230783075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2432895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Úvěr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Úvěr ne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sym typeface="Symbol" panose="05050102010706020507" pitchFamily="18" charset="2"/>
                        </a:rPr>
                        <a:t>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75895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11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r>
                        <a:rPr lang="cs-CZ" sz="1400" baseline="-25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16093653"/>
                  </a:ext>
                </a:extLst>
              </a:tr>
              <a:tr h="13843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Nízký 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a</a:t>
                      </a:r>
                      <a:r>
                        <a:rPr lang="cs-CZ" sz="1400" baseline="-25000">
                          <a:effectLst/>
                        </a:rPr>
                        <a:t>21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a</a:t>
                      </a:r>
                      <a:r>
                        <a:rPr lang="cs-CZ" sz="1400" baseline="-25000" dirty="0">
                          <a:effectLst/>
                        </a:rPr>
                        <a:t>22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r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9485889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  <a:sym typeface="Symbol" panose="05050102010706020507" pitchFamily="18" charset="2"/>
                        </a:rPr>
                        <a:t>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</a:t>
                      </a:r>
                      <a:r>
                        <a:rPr lang="cs-CZ" sz="1400" baseline="-250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</a:t>
                      </a:r>
                      <a:r>
                        <a:rPr lang="cs-CZ" sz="1400" baseline="-250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n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60262082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2051720" y="1284898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čtyřpolní tabulka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712033" y="1215836"/>
            <a:ext cx="4320480" cy="2018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88044"/>
              </p:ext>
            </p:extLst>
          </p:nvPr>
        </p:nvGraphicFramePr>
        <p:xfrm>
          <a:off x="6138240" y="766791"/>
          <a:ext cx="954040" cy="32317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1992">
                  <a:extLst>
                    <a:ext uri="{9D8B030D-6E8A-4147-A177-3AD203B41FA5}">
                      <a16:colId xmlns:a16="http://schemas.microsoft.com/office/drawing/2014/main" val="244846019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22805546"/>
                    </a:ext>
                  </a:extLst>
                </a:gridCol>
              </a:tblGrid>
              <a:tr h="2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příjem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úvěr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874612936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290716723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178977399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nízký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ne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128624161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719150313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45791147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411211838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839947522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117579472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1122076447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vysoký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714019260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3960809574"/>
                  </a:ext>
                </a:extLst>
              </a:tr>
              <a:tr h="25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nízký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41" marR="31341" marT="0" marB="0"/>
                </a:tc>
                <a:extLst>
                  <a:ext uri="{0D108BD9-81ED-4DB2-BD59-A6C34878D82A}">
                    <a16:rowId xmlns:a16="http://schemas.microsoft.com/office/drawing/2014/main" val="2252642210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5BFF0945-5F06-4C9E-A913-2E439982049B}"/>
              </a:ext>
            </a:extLst>
          </p:cNvPr>
          <p:cNvSpPr/>
          <p:nvPr/>
        </p:nvSpPr>
        <p:spPr>
          <a:xfrm>
            <a:off x="323528" y="3858602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ym typeface="Symbol" panose="05050102010706020507" pitchFamily="18" charset="2"/>
              </a:rPr>
              <a:t></a:t>
            </a:r>
            <a:r>
              <a:rPr lang="cs-CZ" cap="all" baseline="30000" dirty="0"/>
              <a:t>2</a:t>
            </a:r>
            <a:r>
              <a:rPr lang="cs-CZ" dirty="0"/>
              <a:t> = 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CD2239DA-2026-4246-AD44-9C901E92E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50142"/>
              </p:ext>
            </p:extLst>
          </p:nvPr>
        </p:nvGraphicFramePr>
        <p:xfrm>
          <a:off x="868054" y="3355364"/>
          <a:ext cx="40084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r:id="rId4" imgW="2730500" imgH="685800" progId="Equation.3">
                  <p:embed/>
                </p:oleObj>
              </mc:Choice>
              <mc:Fallback>
                <p:oleObj r:id="rId4" imgW="2730500" imgH="685800" progId="Equation.3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54" y="3355364"/>
                        <a:ext cx="40084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6DBE82F7-20F6-46B5-88AF-97F92C7482D3}"/>
              </a:ext>
            </a:extLst>
          </p:cNvPr>
          <p:cNvSpPr/>
          <p:nvPr/>
        </p:nvSpPr>
        <p:spPr>
          <a:xfrm>
            <a:off x="288484" y="44463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pro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    </a:t>
            </a:r>
            <a:r>
              <a:rPr lang="cs-CZ" cap="all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  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cs-CZ" cap="all" baseline="30000" dirty="0"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cs-CZ" cap="all" baseline="-25000" dirty="0">
                <a:latin typeface="Comic Sans MS" panose="030F0702030302020204" pitchFamily="66" charset="0"/>
                <a:ea typeface="Times New Roman" panose="02020603050405020304" pitchFamily="18" charset="0"/>
              </a:rPr>
              <a:t>(R-1)(S-1)</a:t>
            </a:r>
            <a:r>
              <a:rPr lang="cs-CZ" cap="all" dirty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cs-CZ" dirty="0">
                <a:latin typeface="Comic Sans MS" panose="030F0702030302020204" pitchFamily="66" charset="0"/>
                <a:ea typeface="Times New Roman" panose="02020603050405020304" pitchFamily="18" charset="0"/>
              </a:rPr>
              <a:t>)    předpokládáme závislost mezi X a Y  </a:t>
            </a:r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75F16C7-E066-4F25-AEE0-4224D43EC43F}"/>
              </a:ext>
            </a:extLst>
          </p:cNvPr>
          <p:cNvSpPr/>
          <p:nvPr/>
        </p:nvSpPr>
        <p:spPr>
          <a:xfrm>
            <a:off x="5032513" y="4169394"/>
            <a:ext cx="3427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dirty="0"/>
              <a:t>o</a:t>
            </a:r>
            <a:r>
              <a:rPr lang="en-US" baseline="-25000" dirty="0" err="1"/>
              <a:t>ij</a:t>
            </a:r>
            <a:r>
              <a:rPr lang="en-US" baseline="-25000" dirty="0"/>
              <a:t> </a:t>
            </a:r>
            <a:r>
              <a:rPr lang="en-US" dirty="0"/>
              <a:t>…o</a:t>
            </a:r>
            <a:r>
              <a:rPr lang="cs-CZ" dirty="0"/>
              <a:t>čekávané množství při platnosti hypotézy o nezávislosti veličin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F1A320BB-15F4-498D-8294-28509AA0D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320" y="2175552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1637</Words>
  <Application>Microsoft Office PowerPoint</Application>
  <PresentationFormat>Předvádění na obrazovce (16:9)</PresentationFormat>
  <Paragraphs>220</Paragraphs>
  <Slides>22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Courier New</vt:lpstr>
      <vt:lpstr>Enriqueta</vt:lpstr>
      <vt:lpstr>Symbol</vt:lpstr>
      <vt:lpstr>Times New Roman</vt:lpstr>
      <vt:lpstr>Wingdings</vt:lpstr>
      <vt:lpstr>SLU</vt:lpstr>
      <vt:lpstr>Equation.3</vt:lpstr>
      <vt:lpstr>Název prezentace</vt:lpstr>
      <vt:lpstr>Obsah přednášky</vt:lpstr>
      <vt:lpstr>Statistika a její metody </vt:lpstr>
      <vt:lpstr>Motivace</vt:lpstr>
      <vt:lpstr>Motivace</vt:lpstr>
      <vt:lpstr>Lineární regrese</vt:lpstr>
      <vt:lpstr>Odhad parametrů modelu </vt:lpstr>
      <vt:lpstr>Odpovědi na 7 otázek</vt:lpstr>
      <vt:lpstr>Kontingenční tabulky </vt:lpstr>
      <vt:lpstr>Shluková analýza</vt:lpstr>
      <vt:lpstr>Minkovského (Manhattan) vzdálenost</vt:lpstr>
      <vt:lpstr>Čebyševova vzdálenost</vt:lpstr>
      <vt:lpstr>Rozdíl mezi dM(x1,x2), dE(x1,x2) a dC(x1,x2) ve 2D</vt:lpstr>
      <vt:lpstr>Normování</vt:lpstr>
      <vt:lpstr>Metody shlukové analýzy </vt:lpstr>
      <vt:lpstr>Hierarchické shlukování</vt:lpstr>
      <vt:lpstr>Vzdálenost mezi shluky </vt:lpstr>
      <vt:lpstr>Dendrogram</vt:lpstr>
      <vt:lpstr>Příklad</vt:lpstr>
      <vt:lpstr>Metoda K –středů - Algoritmus </vt:lpstr>
      <vt:lpstr>Ukázka algoritmu K-středů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192</cp:revision>
  <dcterms:created xsi:type="dcterms:W3CDTF">2016-07-06T15:42:34Z</dcterms:created>
  <dcterms:modified xsi:type="dcterms:W3CDTF">2023-10-10T14:29:08Z</dcterms:modified>
</cp:coreProperties>
</file>