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8" r:id="rId2"/>
    <p:sldId id="337" r:id="rId3"/>
    <p:sldId id="330" r:id="rId4"/>
    <p:sldId id="331" r:id="rId5"/>
    <p:sldId id="332" r:id="rId6"/>
    <p:sldId id="333" r:id="rId7"/>
    <p:sldId id="334" r:id="rId8"/>
    <p:sldId id="336" r:id="rId9"/>
    <p:sldId id="335" r:id="rId10"/>
    <p:sldId id="342" r:id="rId11"/>
    <p:sldId id="341" r:id="rId12"/>
    <p:sldId id="339" r:id="rId13"/>
    <p:sldId id="340" r:id="rId14"/>
    <p:sldId id="338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5602" autoAdjust="0"/>
  </p:normalViewPr>
  <p:slideViewPr>
    <p:cSldViewPr>
      <p:cViewPr varScale="1">
        <p:scale>
          <a:sx n="99" d="100"/>
          <a:sy n="99" d="100"/>
        </p:scale>
        <p:origin x="1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468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4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podpora –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odhad pravděpodobnosti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výskytu </a:t>
            </a:r>
            <a:r>
              <a:rPr lang="cs-CZ" baseline="0" dirty="0" smtClean="0"/>
              <a:t>kombinace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Ant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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Suc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spolehlivost – odhad podmíněné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pravděpodobnosti výskytu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Suc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pokud platí Ant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426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Kurzívou je prázdná kombinace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37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A1A2A3 – nutnos</a:t>
            </a:r>
            <a:r>
              <a:rPr lang="cs-CZ" baseline="0" dirty="0" smtClean="0"/>
              <a:t>t minimální podpory všech podkombinací: A1 A2 první čtyři řádky, A1 A3 další čtyři řádky – může se stát, že A2 A3 můžou mít podporu 0!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Značení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: n(Comb) – počet objektů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v datech splňujících kombinaci Comb, např. n(1n4a) = 5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29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Značení</a:t>
            </a:r>
            <a:r>
              <a:rPr lang="cs-CZ" sz="10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: n(Comb) – počet objektů</a:t>
            </a:r>
            <a:r>
              <a:rPr lang="cs-CZ" sz="10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v datech splňujících kombinaci Comb, např. n(1n4a) = 5</a:t>
            </a:r>
            <a:endParaRPr lang="en-US" sz="10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785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643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1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Značení</a:t>
            </a:r>
            <a:r>
              <a:rPr lang="cs-CZ" sz="1000" kern="120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: n(Comb) – počet objektů</a:t>
            </a:r>
            <a:r>
              <a:rPr lang="cs-CZ" sz="1000" kern="1200" baseline="0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  <a:cs typeface="+mn-cs"/>
              </a:rPr>
              <a:t> v datech splňujících kombinaci Comb, např. n(1n4a) = 5</a:t>
            </a:r>
            <a:endParaRPr lang="en-US" sz="1000" kern="12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91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berka@vse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Dolování dat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Asociační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pravidla</a:t>
            </a:r>
            <a:endParaRPr lang="cs-CZ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 smtClean="0"/>
              <a:t>apriori</a:t>
            </a:r>
            <a:r>
              <a:rPr lang="en-US" b="1" dirty="0" smtClean="0"/>
              <a:t> – p</a:t>
            </a:r>
            <a:r>
              <a:rPr lang="cs-CZ" b="1" dirty="0" err="1" smtClean="0"/>
              <a:t>říklad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73589" y="703189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Pro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data o klientech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banky: n = 12  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Minimální podpora: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minsup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= 1</a:t>
            </a:r>
            <a:r>
              <a:rPr lang="en-US" dirty="0" smtClean="0">
                <a:latin typeface="+mj-lt"/>
                <a:ea typeface="Times New Roman" panose="02020603050405020304" pitchFamily="18" charset="0"/>
              </a:rPr>
              <a:t>/3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(</a:t>
            </a:r>
            <a:r>
              <a:rPr lang="en-US" b="1" dirty="0" smtClean="0">
                <a:latin typeface="+mj-lt"/>
                <a:ea typeface="Times New Roman" panose="02020603050405020304" pitchFamily="18" charset="0"/>
              </a:rPr>
              <a:t>4</a:t>
            </a:r>
            <a:r>
              <a:rPr lang="en-US" dirty="0" smtClean="0">
                <a:latin typeface="+mj-lt"/>
                <a:ea typeface="Times New Roman" panose="02020603050405020304" pitchFamily="18" charset="0"/>
              </a:rPr>
              <a:t> z 12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cs-CZ" dirty="0">
                <a:ea typeface="Times New Roman" panose="02020603050405020304" pitchFamily="18" charset="0"/>
              </a:rPr>
              <a:t>Minimální </a:t>
            </a:r>
            <a:r>
              <a:rPr lang="cs-CZ" dirty="0" smtClean="0">
                <a:ea typeface="Times New Roman" panose="02020603050405020304" pitchFamily="18" charset="0"/>
              </a:rPr>
              <a:t>spolehlivost: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minconf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=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0.8</a:t>
            </a:r>
            <a:endParaRPr lang="en-US" b="1" dirty="0" smtClean="0"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63638"/>
            <a:ext cx="4752528" cy="309933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7" y="1562827"/>
            <a:ext cx="4523041" cy="31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16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/>
              <a:t>apriori</a:t>
            </a:r>
            <a:r>
              <a:rPr lang="en-US" b="1" dirty="0"/>
              <a:t> – p</a:t>
            </a:r>
            <a:r>
              <a:rPr lang="cs-CZ" b="1" dirty="0" err="1" smtClean="0"/>
              <a:t>říklad</a:t>
            </a:r>
            <a:r>
              <a:rPr lang="cs-CZ" b="1" dirty="0" smtClean="0"/>
              <a:t> (2. krok bez zkratek)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771550"/>
            <a:ext cx="7182544" cy="4016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   (Support, </a:t>
            </a:r>
            <a:r>
              <a:rPr lang="cs-CZ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Confidence</a:t>
            </a:r>
            <a:r>
              <a:rPr lang="cs-CZ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prijem_nizky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(41.6667%,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konto_vysoke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100%)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prijem_nizky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(41.6667%, 83.3333%)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(41.6667%, 83.3333%)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nezamestnany_ne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uver_ano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-&gt; </a:t>
            </a:r>
            <a:r>
              <a:rPr lang="cs-CZ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prijem_vysoky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(33.3333%, 80%)</a:t>
            </a:r>
          </a:p>
        </p:txBody>
      </p:sp>
    </p:spTree>
    <p:extLst>
      <p:ext uri="{BB962C8B-B14F-4D97-AF65-F5344CB8AC3E}">
        <p14:creationId xmlns:p14="http://schemas.microsoft.com/office/powerpoint/2010/main" val="40654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Interpretace výsledků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potřeba spolupracovat s experty, jinak hrozí </a:t>
            </a:r>
            <a:r>
              <a:rPr lang="cs-CZ" b="1" dirty="0" smtClean="0"/>
              <a:t>mylná interpretace</a:t>
            </a:r>
            <a:r>
              <a:rPr lang="cs-CZ" dirty="0" smtClean="0"/>
              <a:t> získaných pravidel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Např. pleny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</a:t>
            </a:r>
            <a:r>
              <a:rPr lang="en-US" dirty="0" smtClean="0"/>
              <a:t> </a:t>
            </a:r>
            <a:r>
              <a:rPr lang="cs-CZ" dirty="0"/>
              <a:t>mléko </a:t>
            </a:r>
            <a:r>
              <a:rPr lang="cs-CZ" dirty="0" smtClean="0"/>
              <a:t>=&gt; </a:t>
            </a:r>
            <a:r>
              <a:rPr lang="cs-CZ" dirty="0"/>
              <a:t>pivo </a:t>
            </a:r>
            <a:r>
              <a:rPr lang="cs-CZ" dirty="0" smtClean="0"/>
              <a:t>(spolehlivost = 80</a:t>
            </a:r>
            <a:r>
              <a:rPr lang="en-US" dirty="0"/>
              <a:t>%)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51670"/>
            <a:ext cx="41910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72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Shrnut</a:t>
            </a:r>
            <a:r>
              <a:rPr lang="cs-CZ" b="1" dirty="0" smtClean="0"/>
              <a:t>í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814901"/>
            <a:ext cx="8712968" cy="369331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Hledání asociačních pravidel je metoda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učení bez učitele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– nevolí se žádný cílový atribut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endParaRPr lang="cs-CZ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První krok algoritmu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apriori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je založen na faktu, že: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mám-li kombinaci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Comb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délky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k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, tak pokud její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jakákoli </a:t>
            </a:r>
            <a:r>
              <a:rPr lang="cs-CZ" b="1" dirty="0" err="1" smtClean="0">
                <a:latin typeface="+mj-lt"/>
                <a:ea typeface="Times New Roman" panose="02020603050405020304" pitchFamily="18" charset="0"/>
              </a:rPr>
              <a:t>podkombinace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délky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k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-1 nesplňuje minimální podporu, tak ani </a:t>
            </a:r>
            <a:r>
              <a:rPr lang="cs-CZ" i="1" dirty="0" smtClean="0">
                <a:latin typeface="+mj-lt"/>
                <a:ea typeface="Times New Roman" panose="02020603050405020304" pitchFamily="18" charset="0"/>
              </a:rPr>
              <a:t>Comb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nemůže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splňovat minimální podporu =&gt; výrazné zrychlení prohledávání prostoru kombinací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endParaRPr lang="cs-CZ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Druhý </a:t>
            </a:r>
            <a:r>
              <a:rPr lang="cs-CZ" dirty="0" smtClean="0">
                <a:ea typeface="Times New Roman" panose="02020603050405020304" pitchFamily="18" charset="0"/>
              </a:rPr>
              <a:t>krok </a:t>
            </a:r>
            <a:r>
              <a:rPr lang="cs-CZ" dirty="0">
                <a:ea typeface="Times New Roman" panose="02020603050405020304" pitchFamily="18" charset="0"/>
              </a:rPr>
              <a:t>algoritmu </a:t>
            </a:r>
            <a:r>
              <a:rPr lang="cs-CZ" dirty="0" err="1">
                <a:ea typeface="Times New Roman" panose="02020603050405020304" pitchFamily="18" charset="0"/>
              </a:rPr>
              <a:t>apriori</a:t>
            </a:r>
            <a:r>
              <a:rPr lang="cs-CZ" dirty="0">
                <a:ea typeface="Times New Roman" panose="02020603050405020304" pitchFamily="18" charset="0"/>
              </a:rPr>
              <a:t> je založen na </a:t>
            </a:r>
            <a:r>
              <a:rPr lang="cs-CZ" dirty="0" smtClean="0">
                <a:ea typeface="Times New Roman" panose="02020603050405020304" pitchFamily="18" charset="0"/>
              </a:rPr>
              <a:t>faktu, že:</a:t>
            </a:r>
            <a:br>
              <a:rPr lang="cs-CZ" dirty="0" smtClean="0">
                <a:ea typeface="Times New Roman" panose="02020603050405020304" pitchFamily="18" charset="0"/>
              </a:rPr>
            </a:br>
            <a:r>
              <a:rPr lang="cs-CZ" dirty="0">
                <a:ea typeface="Times New Roman" panose="02020603050405020304" pitchFamily="18" charset="0"/>
              </a:rPr>
              <a:t>je-li 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en-US" i="1" dirty="0" smtClean="0">
                <a:ea typeface="Times New Roman" panose="02020603050405020304" pitchFamily="18" charset="0"/>
              </a:rPr>
              <a:t>’</a:t>
            </a:r>
            <a:r>
              <a:rPr lang="cs-CZ" dirty="0" smtClean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</a:rPr>
              <a:t>podkombinací 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cs-CZ" dirty="0" smtClean="0">
                <a:ea typeface="Times New Roman" panose="02020603050405020304" pitchFamily="18" charset="0"/>
              </a:rPr>
              <a:t>, </a:t>
            </a:r>
            <a:r>
              <a:rPr lang="cs-CZ" dirty="0">
                <a:ea typeface="Times New Roman" panose="02020603050405020304" pitchFamily="18" charset="0"/>
              </a:rPr>
              <a:t>potom </a:t>
            </a:r>
            <a:r>
              <a:rPr lang="cs-CZ" dirty="0" smtClean="0">
                <a:ea typeface="Times New Roman" panose="02020603050405020304" pitchFamily="18" charset="0"/>
              </a:rPr>
              <a:t/>
            </a:r>
            <a:br>
              <a:rPr lang="cs-CZ" dirty="0" smtClean="0">
                <a:ea typeface="Times New Roman" panose="02020603050405020304" pitchFamily="18" charset="0"/>
              </a:rPr>
            </a:br>
            <a:r>
              <a:rPr lang="cs-CZ" dirty="0" err="1" smtClean="0">
                <a:ea typeface="Times New Roman" panose="02020603050405020304" pitchFamily="18" charset="0"/>
              </a:rPr>
              <a:t>conf</a:t>
            </a:r>
            <a:r>
              <a:rPr lang="cs-CZ" dirty="0" smtClean="0">
                <a:ea typeface="Times New Roman" panose="02020603050405020304" pitchFamily="18" charset="0"/>
              </a:rPr>
              <a:t>(</a:t>
            </a:r>
            <a:r>
              <a:rPr lang="cs-CZ" i="1" dirty="0" smtClean="0">
                <a:ea typeface="Times New Roman" panose="02020603050405020304" pitchFamily="18" charset="0"/>
              </a:rPr>
              <a:t>Ant’</a:t>
            </a:r>
            <a:r>
              <a:rPr lang="cs-CZ" dirty="0" smtClean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i="1" dirty="0" smtClean="0">
                <a:ea typeface="Times New Roman" panose="02020603050405020304" pitchFamily="18" charset="0"/>
              </a:rPr>
              <a:t>C</a:t>
            </a:r>
            <a:r>
              <a:rPr lang="en-US" i="1" dirty="0" err="1" smtClean="0">
                <a:ea typeface="Times New Roman" panose="02020603050405020304" pitchFamily="18" charset="0"/>
              </a:rPr>
              <a:t>omb</a:t>
            </a:r>
            <a:r>
              <a:rPr lang="cs-CZ" dirty="0" smtClean="0">
                <a:ea typeface="Times New Roman" panose="02020603050405020304" pitchFamily="18" charset="0"/>
              </a:rPr>
              <a:t>-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cs-CZ" i="1" dirty="0">
                <a:ea typeface="Times New Roman" panose="02020603050405020304" pitchFamily="18" charset="0"/>
              </a:rPr>
              <a:t>’</a:t>
            </a:r>
            <a:r>
              <a:rPr lang="cs-CZ" dirty="0">
                <a:ea typeface="Times New Roman" panose="02020603050405020304" pitchFamily="18" charset="0"/>
              </a:rPr>
              <a:t>)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dirty="0" err="1">
                <a:ea typeface="Times New Roman" panose="02020603050405020304" pitchFamily="18" charset="0"/>
              </a:rPr>
              <a:t>conf</a:t>
            </a:r>
            <a:r>
              <a:rPr lang="cs-CZ" dirty="0">
                <a:ea typeface="Times New Roman" panose="02020603050405020304" pitchFamily="18" charset="0"/>
              </a:rPr>
              <a:t>(</a:t>
            </a:r>
            <a:r>
              <a:rPr lang="cs-CZ" i="1" dirty="0">
                <a:ea typeface="Times New Roman" panose="02020603050405020304" pitchFamily="18" charset="0"/>
              </a:rPr>
              <a:t>Ant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i="1" dirty="0" smtClean="0">
                <a:ea typeface="Times New Roman" panose="02020603050405020304" pitchFamily="18" charset="0"/>
              </a:rPr>
              <a:t>C</a:t>
            </a:r>
            <a:r>
              <a:rPr lang="en-US" i="1" dirty="0" err="1" smtClean="0">
                <a:ea typeface="Times New Roman" panose="02020603050405020304" pitchFamily="18" charset="0"/>
              </a:rPr>
              <a:t>omb</a:t>
            </a:r>
            <a:r>
              <a:rPr lang="cs-CZ" dirty="0" smtClean="0">
                <a:ea typeface="Times New Roman" panose="02020603050405020304" pitchFamily="18" charset="0"/>
              </a:rPr>
              <a:t>-</a:t>
            </a:r>
            <a:r>
              <a:rPr lang="cs-CZ" i="1" dirty="0" smtClean="0">
                <a:ea typeface="Times New Roman" panose="02020603050405020304" pitchFamily="18" charset="0"/>
              </a:rPr>
              <a:t>Ant</a:t>
            </a:r>
            <a:r>
              <a:rPr lang="cs-CZ" dirty="0" smtClean="0">
                <a:ea typeface="Times New Roman" panose="02020603050405020304" pitchFamily="18" charset="0"/>
              </a:rPr>
              <a:t>)</a:t>
            </a:r>
            <a:r>
              <a:rPr lang="en-US" dirty="0">
                <a:ea typeface="Times New Roman" panose="02020603050405020304" pitchFamily="18" charset="0"/>
              </a:rPr>
              <a:t> =&gt; </a:t>
            </a:r>
            <a:r>
              <a:rPr lang="en-US" dirty="0" err="1">
                <a:ea typeface="Times New Roman" panose="02020603050405020304" pitchFamily="18" charset="0"/>
              </a:rPr>
              <a:t>výrazné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zrychlení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a typeface="Times New Roman" panose="02020603050405020304" pitchFamily="18" charset="0"/>
              </a:rPr>
              <a:t>generov</a:t>
            </a:r>
            <a:r>
              <a:rPr lang="cs-CZ" dirty="0" err="1" smtClean="0">
                <a:ea typeface="Times New Roman" panose="02020603050405020304" pitchFamily="18" charset="0"/>
              </a:rPr>
              <a:t>ání</a:t>
            </a:r>
            <a:r>
              <a:rPr lang="cs-CZ" dirty="0" smtClean="0">
                <a:ea typeface="Times New Roman" panose="02020603050405020304" pitchFamily="18" charset="0"/>
              </a:rPr>
              <a:t> pravidel splňujících minimální podporu</a:t>
            </a:r>
            <a:br>
              <a:rPr lang="cs-CZ" dirty="0" smtClean="0">
                <a:ea typeface="Times New Roman" panose="02020603050405020304" pitchFamily="18" charset="0"/>
              </a:rPr>
            </a:br>
            <a:endParaRPr lang="cs-CZ" dirty="0" smtClean="0"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ea typeface="Times New Roman" panose="02020603050405020304" pitchFamily="18" charset="0"/>
              </a:rPr>
              <a:t>Aplikace metody zahrnuje např. analýzu nákupního košíku (supermarkety, e-</a:t>
            </a:r>
            <a:r>
              <a:rPr lang="cs-CZ" smtClean="0">
                <a:ea typeface="Times New Roman" panose="02020603050405020304" pitchFamily="18" charset="0"/>
              </a:rPr>
              <a:t>shopy, atd.).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37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nn-NO" altLang="cs-CZ" sz="1200" dirty="0" smtClean="0"/>
              <a:t>prof</a:t>
            </a:r>
            <a:r>
              <a:rPr lang="nn-NO" altLang="cs-CZ" sz="1200" dirty="0"/>
              <a:t>. Ing. Petr Berka, CSc</a:t>
            </a:r>
            <a:r>
              <a:rPr lang="nn-NO" altLang="cs-CZ" sz="1200" dirty="0" smtClean="0"/>
              <a:t>.</a:t>
            </a:r>
            <a:r>
              <a:rPr lang="cs-CZ" altLang="cs-CZ" sz="1200" dirty="0" smtClean="0"/>
              <a:t> </a:t>
            </a:r>
            <a:r>
              <a:rPr lang="cs-CZ" altLang="cs-CZ" sz="1200" dirty="0" smtClean="0">
                <a:hlinkClick r:id="rId2"/>
              </a:rPr>
              <a:t>berka@vse.cz</a:t>
            </a:r>
            <a:endParaRPr lang="cs-CZ" alt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686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přednášky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Co jsou Asociační pravidla</a:t>
            </a:r>
          </a:p>
          <a:p>
            <a:r>
              <a:rPr lang="cs-CZ" sz="2000" dirty="0" smtClean="0"/>
              <a:t>Základní </a:t>
            </a:r>
            <a:r>
              <a:rPr lang="cs-CZ" sz="2000" dirty="0"/>
              <a:t>charakteristiky </a:t>
            </a:r>
            <a:r>
              <a:rPr lang="cs-CZ" sz="2000" dirty="0" smtClean="0"/>
              <a:t>pravidel</a:t>
            </a:r>
          </a:p>
          <a:p>
            <a:r>
              <a:rPr lang="cs-CZ" sz="2000" dirty="0"/>
              <a:t>Hledání asociačních </a:t>
            </a:r>
            <a:r>
              <a:rPr lang="cs-CZ" sz="2000" dirty="0" smtClean="0"/>
              <a:t>pravidel</a:t>
            </a:r>
          </a:p>
          <a:p>
            <a:r>
              <a:rPr lang="cs-CZ" sz="2000" dirty="0"/>
              <a:t>Generování </a:t>
            </a:r>
            <a:r>
              <a:rPr lang="cs-CZ" sz="2000" dirty="0" smtClean="0"/>
              <a:t>kombinací</a:t>
            </a:r>
          </a:p>
          <a:p>
            <a:r>
              <a:rPr lang="cs-CZ" sz="2000" dirty="0"/>
              <a:t>Algoritmus </a:t>
            </a:r>
            <a:r>
              <a:rPr lang="cs-CZ" sz="2000" dirty="0" err="1" smtClean="0"/>
              <a:t>apriori</a:t>
            </a:r>
            <a:endParaRPr lang="cs-CZ" sz="2000" dirty="0" smtClean="0"/>
          </a:p>
        </p:txBody>
      </p:sp>
      <p:pic>
        <p:nvPicPr>
          <p:cNvPr id="4" name="Obrázek 3" descr="mineiro2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20072" y="1347614"/>
            <a:ext cx="2016224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915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1800" dirty="0" smtClean="0"/>
              <a:t>Úloha hledání souvislostí mezi hodnotami atributů ve tvaru </a:t>
            </a:r>
            <a:r>
              <a:rPr lang="cs-CZ" sz="1800" b="1" dirty="0" smtClean="0"/>
              <a:t>pravidel</a:t>
            </a:r>
            <a:r>
              <a:rPr lang="cs-CZ" sz="1800" dirty="0" smtClean="0"/>
              <a:t>. 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en-US" sz="1800" dirty="0" smtClean="0"/>
          </a:p>
          <a:p>
            <a:r>
              <a:rPr lang="cs-CZ" sz="1800" dirty="0" smtClean="0"/>
              <a:t>Úloha </a:t>
            </a:r>
            <a:r>
              <a:rPr lang="cs-CZ" sz="1800" dirty="0" smtClean="0"/>
              <a:t>typu </a:t>
            </a:r>
            <a:r>
              <a:rPr lang="cs-CZ" sz="1800" b="1" dirty="0" smtClean="0"/>
              <a:t>učení </a:t>
            </a:r>
            <a:r>
              <a:rPr lang="cs-CZ" sz="1800" b="1" i="1" dirty="0" smtClean="0"/>
              <a:t>bez </a:t>
            </a:r>
            <a:r>
              <a:rPr lang="cs-CZ" sz="1800" b="1" dirty="0" smtClean="0"/>
              <a:t>učitele</a:t>
            </a:r>
          </a:p>
          <a:p>
            <a:r>
              <a:rPr lang="cs-CZ" sz="1800" dirty="0"/>
              <a:t>Cílem je </a:t>
            </a:r>
            <a:r>
              <a:rPr lang="cs-CZ" sz="1800" dirty="0" smtClean="0"/>
              <a:t>nalézt </a:t>
            </a:r>
            <a:r>
              <a:rPr lang="cs-CZ" sz="1800" b="1" dirty="0" smtClean="0"/>
              <a:t>všechna pravidla </a:t>
            </a:r>
            <a:r>
              <a:rPr lang="cs-CZ" sz="1800" dirty="0" smtClean="0"/>
              <a:t>podpořená daty, která splňují předem stanovená </a:t>
            </a:r>
            <a:r>
              <a:rPr lang="cs-CZ" sz="1800" b="1" dirty="0" smtClean="0"/>
              <a:t>kritéria</a:t>
            </a:r>
          </a:p>
          <a:p>
            <a:r>
              <a:rPr lang="cs-CZ" sz="1800" b="1" dirty="0" smtClean="0"/>
              <a:t>Kritéria</a:t>
            </a:r>
            <a:r>
              <a:rPr lang="cs-CZ" sz="1800" dirty="0" smtClean="0"/>
              <a:t> ovlivňují </a:t>
            </a:r>
            <a:r>
              <a:rPr lang="cs-CZ" sz="1800" b="1" dirty="0" smtClean="0"/>
              <a:t>množství</a:t>
            </a:r>
            <a:r>
              <a:rPr lang="cs-CZ" sz="1800" dirty="0" smtClean="0"/>
              <a:t> a </a:t>
            </a:r>
            <a:r>
              <a:rPr lang="cs-CZ" sz="1800" b="1" dirty="0" smtClean="0"/>
              <a:t>vlastnosti </a:t>
            </a:r>
            <a:r>
              <a:rPr lang="cs-CZ" sz="1800" dirty="0" smtClean="0"/>
              <a:t>nalezených pravidel</a:t>
            </a:r>
            <a:endParaRPr lang="cs-CZ" sz="1800" dirty="0"/>
          </a:p>
          <a:p>
            <a:r>
              <a:rPr lang="cs-CZ" sz="1800" dirty="0"/>
              <a:t>A</a:t>
            </a:r>
            <a:r>
              <a:rPr lang="cs-CZ" sz="1800" dirty="0" smtClean="0"/>
              <a:t>nalýza </a:t>
            </a:r>
            <a:r>
              <a:rPr lang="cs-CZ" sz="1800" dirty="0"/>
              <a:t>nákupního košíku (</a:t>
            </a:r>
            <a:r>
              <a:rPr lang="cs-CZ" sz="1800" dirty="0" err="1"/>
              <a:t>Agrawal</a:t>
            </a:r>
            <a:r>
              <a:rPr lang="cs-CZ" sz="1800" dirty="0"/>
              <a:t>, 1993) </a:t>
            </a:r>
          </a:p>
          <a:p>
            <a:pPr marL="0" indent="0">
              <a:buNone/>
            </a:pPr>
            <a:r>
              <a:rPr lang="cs-CZ" sz="1800" dirty="0"/>
              <a:t> 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Asociační pravidla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5536" y="1347614"/>
            <a:ext cx="8280920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/>
              <a:t>Ant</a:t>
            </a:r>
            <a:r>
              <a:rPr lang="cs-CZ" dirty="0"/>
              <a:t> 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 </a:t>
            </a:r>
            <a:r>
              <a:rPr lang="cs-CZ" b="1" dirty="0" err="1"/>
              <a:t>Suc</a:t>
            </a:r>
            <a:r>
              <a:rPr lang="cs-CZ" dirty="0"/>
              <a:t>,</a:t>
            </a:r>
          </a:p>
          <a:p>
            <a:r>
              <a:rPr lang="cs-CZ" dirty="0"/>
              <a:t>kde </a:t>
            </a:r>
            <a:r>
              <a:rPr lang="cs-CZ" b="1" dirty="0"/>
              <a:t>Ant </a:t>
            </a:r>
            <a:r>
              <a:rPr lang="cs-CZ" dirty="0"/>
              <a:t>(antecedent) i </a:t>
            </a:r>
            <a:r>
              <a:rPr lang="cs-CZ" b="1" dirty="0" err="1"/>
              <a:t>Suc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sukcedent</a:t>
            </a:r>
            <a:r>
              <a:rPr lang="cs-CZ" dirty="0"/>
              <a:t>) jsou konjunkce hodnot KATEGORIÁLNÍCH atributů (kategorií)</a:t>
            </a:r>
          </a:p>
          <a:p>
            <a:pPr algn="ctr"/>
            <a:r>
              <a:rPr lang="cs-CZ" dirty="0" smtClean="0"/>
              <a:t>párky</a:t>
            </a:r>
            <a:r>
              <a:rPr lang="en-US" dirty="0" smtClean="0"/>
              <a:t> </a:t>
            </a:r>
            <a:r>
              <a:rPr lang="en-US" dirty="0"/>
              <a:t>&amp;</a:t>
            </a:r>
            <a:r>
              <a:rPr lang="cs-CZ" dirty="0"/>
              <a:t> hořčice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cs-CZ" dirty="0"/>
              <a:t> </a:t>
            </a:r>
            <a:r>
              <a:rPr lang="cs-CZ" dirty="0" smtClean="0"/>
              <a:t>rohlíky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6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b="1" dirty="0"/>
              <a:t>Základní charakteristiky pravidel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43533"/>
              </p:ext>
            </p:extLst>
          </p:nvPr>
        </p:nvGraphicFramePr>
        <p:xfrm>
          <a:off x="1077906" y="2378728"/>
          <a:ext cx="1771650" cy="972108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4275529807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7004164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1019479184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 err="1">
                          <a:effectLst/>
                        </a:rPr>
                        <a:t>Suc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1400">
                          <a:effectLst/>
                        </a:rPr>
                        <a:t>Suc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1201018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Ant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a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b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55327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  <a:sym typeface="Symbol" panose="05050102010706020507" pitchFamily="18" charset="2"/>
                        </a:rPr>
                        <a:t></a:t>
                      </a:r>
                      <a:r>
                        <a:rPr lang="cs-CZ" sz="1400">
                          <a:effectLst/>
                        </a:rPr>
                        <a:t>Ant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c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d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037207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419872" y="999926"/>
                <a:ext cx="5688632" cy="1726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800"/>
                  </a:spcAft>
                </a:pPr>
                <a:r>
                  <a:rPr lang="cs-CZ" b="1" dirty="0" smtClean="0">
                    <a:latin typeface="+mj-lt"/>
                    <a:ea typeface="Times New Roman" panose="02020603050405020304" pitchFamily="18" charset="0"/>
                  </a:rPr>
                  <a:t>podpora</a:t>
                </a: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 (</a:t>
                </a:r>
                <a:r>
                  <a:rPr lang="cs-CZ" b="1" dirty="0">
                    <a:latin typeface="+mj-lt"/>
                    <a:ea typeface="Times New Roman" panose="02020603050405020304" pitchFamily="18" charset="0"/>
                  </a:rPr>
                  <a:t>support</a:t>
                </a: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)</a:t>
                </a:r>
                <a:r>
                  <a:rPr lang="cs-CZ" sz="1100" dirty="0">
                    <a:latin typeface="+mj-lt"/>
                    <a:ea typeface="Times New Roman" panose="02020603050405020304" pitchFamily="18" charset="0"/>
                  </a:rPr>
                  <a:t> </a:t>
                </a:r>
              </a:p>
              <a:p>
                <a:pPr algn="ctr">
                  <a:spcAft>
                    <a:spcPts val="800"/>
                  </a:spcAft>
                </a:pPr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sup(Ant 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=  P(Ant </a:t>
                </a:r>
                <a:r>
                  <a:rPr lang="en-US" sz="1600" dirty="0">
                    <a:latin typeface="+mj-lt"/>
                    <a:ea typeface="Times New Roman" panose="02020603050405020304" pitchFamily="18" charset="0"/>
                    <a:sym typeface="Symbol" panose="05050102010706020507" pitchFamily="18" charset="2"/>
                  </a:rPr>
                  <a:t>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cs-CZ" sz="1100" dirty="0">
                  <a:latin typeface="+mj-lt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800"/>
                  </a:spcAft>
                </a:pP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 </a:t>
                </a:r>
                <a:r>
                  <a:rPr lang="cs-CZ" b="1" dirty="0" smtClean="0">
                    <a:latin typeface="+mj-lt"/>
                    <a:ea typeface="Times New Roman" panose="02020603050405020304" pitchFamily="18" charset="0"/>
                  </a:rPr>
                  <a:t>spolehlivost</a:t>
                </a:r>
                <a:r>
                  <a:rPr lang="cs-CZ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dirty="0">
                    <a:latin typeface="+mj-lt"/>
                    <a:ea typeface="Times New Roman" panose="02020603050405020304" pitchFamily="18" charset="0"/>
                  </a:rPr>
                  <a:t>(</a:t>
                </a:r>
                <a:r>
                  <a:rPr lang="cs-CZ" b="1" dirty="0" err="1">
                    <a:latin typeface="+mj-lt"/>
                    <a:ea typeface="Times New Roman" panose="02020603050405020304" pitchFamily="18" charset="0"/>
                  </a:rPr>
                  <a:t>confidence</a:t>
                </a:r>
                <a:r>
                  <a:rPr lang="cs-CZ" dirty="0" smtClean="0">
                    <a:latin typeface="+mj-lt"/>
                    <a:ea typeface="Times New Roman" panose="02020603050405020304" pitchFamily="18" charset="0"/>
                  </a:rPr>
                  <a:t>)</a:t>
                </a:r>
                <a:endParaRPr lang="en-US" dirty="0" smtClean="0">
                  <a:latin typeface="+mj-lt"/>
                  <a:ea typeface="Times New Roman" panose="02020603050405020304" pitchFamily="18" charset="0"/>
                </a:endParaRPr>
              </a:p>
              <a:p>
                <a:pPr algn="ctr">
                  <a:spcAft>
                    <a:spcPts val="800"/>
                  </a:spcAft>
                </a:pPr>
                <a:r>
                  <a:rPr lang="cs-CZ" sz="1400" dirty="0" smtClean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 smtClean="0">
                    <a:latin typeface="+mj-lt"/>
                    <a:ea typeface="Times New Roman" panose="02020603050405020304" pitchFamily="18" charset="0"/>
                  </a:rPr>
                  <a:t>conf</a:t>
                </a:r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(Ant 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= P(</a:t>
                </a:r>
                <a:r>
                  <a:rPr lang="cs-CZ" sz="1600" dirty="0" err="1">
                    <a:latin typeface="+mj-lt"/>
                    <a:ea typeface="Times New Roman" panose="02020603050405020304" pitchFamily="18" charset="0"/>
                  </a:rPr>
                  <a:t>Suc</a:t>
                </a:r>
                <a:r>
                  <a:rPr lang="en-US" sz="1600" dirty="0">
                    <a:latin typeface="+mj-lt"/>
                    <a:ea typeface="Times New Roman" panose="02020603050405020304" pitchFamily="18" charset="0"/>
                  </a:rPr>
                  <a:t>|Ant</a:t>
                </a:r>
                <a:r>
                  <a:rPr lang="cs-CZ" sz="1600" dirty="0">
                    <a:latin typeface="+mj-lt"/>
                    <a:ea typeface="Times New Roman" panose="02020603050405020304" pitchFamily="18" charset="0"/>
                  </a:rPr>
                  <a:t>) </a:t>
                </a:r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Suc</m:t>
                        </m:r>
                        <m:r>
                          <m:rPr>
                            <m:nor/>
                          </m:rPr>
                          <a:rPr lang="en-US" sz="1600" dirty="0">
                            <a:ea typeface="Times New Roman" panose="02020603050405020304" pitchFamily="18" charset="0"/>
                            <a:sym typeface="Symbol" panose="05050102010706020507" pitchFamily="18" charset="2"/>
                          </a:rPr>
                          <m:t>  </m:t>
                        </m:r>
                        <m:r>
                          <m:rPr>
                            <m:nor/>
                          </m:rPr>
                          <a:rPr lang="en-US" sz="1600" dirty="0">
                            <a:ea typeface="Times New Roman" panose="02020603050405020304" pitchFamily="18" charset="0"/>
                          </a:rPr>
                          <m:t>Ant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cs-CZ" sz="1600" b="0" i="0" dirty="0" smtClean="0"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1600" dirty="0">
                            <a:ea typeface="Times New Roman" panose="02020603050405020304" pitchFamily="18" charset="0"/>
                          </a:rPr>
                          <m:t>Ant</m:t>
                        </m:r>
                        <m:r>
                          <m:rPr>
                            <m:nor/>
                          </m:rPr>
                          <a:rPr lang="cs-CZ" sz="1600" dirty="0">
                            <a:ea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sz="1600" dirty="0" smtClean="0">
                    <a:latin typeface="+mj-lt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cs-CZ" sz="11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999926"/>
                <a:ext cx="5688632" cy="1726306"/>
              </a:xfrm>
              <a:prstGeom prst="rect">
                <a:avLst/>
              </a:prstGeom>
              <a:blipFill>
                <a:blip r:embed="rId3"/>
                <a:stretch>
                  <a:fillRect t="-1767" b="-17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1379966" y="1203598"/>
            <a:ext cx="2454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Ant</a:t>
            </a:r>
            <a:r>
              <a:rPr lang="cs-CZ" dirty="0"/>
              <a:t>  </a:t>
            </a:r>
            <a:r>
              <a:rPr lang="cs-CZ" dirty="0">
                <a:sym typeface="Symbol" panose="05050102010706020507" pitchFamily="18" charset="2"/>
              </a:rPr>
              <a:t></a:t>
            </a:r>
            <a:r>
              <a:rPr lang="cs-CZ" dirty="0"/>
              <a:t>  </a:t>
            </a:r>
            <a:r>
              <a:rPr lang="cs-CZ" b="1" dirty="0" err="1"/>
              <a:t>Suc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35898" y="1487983"/>
            <a:ext cx="2694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párky </a:t>
            </a:r>
            <a:r>
              <a:rPr lang="en-US" dirty="0" smtClean="0"/>
              <a:t>&amp;</a:t>
            </a:r>
            <a:r>
              <a:rPr lang="cs-CZ" dirty="0" smtClean="0"/>
              <a:t> hořčice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cs-CZ" dirty="0"/>
              <a:t> </a:t>
            </a:r>
            <a:r>
              <a:rPr lang="cs-CZ" dirty="0" smtClean="0"/>
              <a:t>rohlíky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421983"/>
              </p:ext>
            </p:extLst>
          </p:nvPr>
        </p:nvGraphicFramePr>
        <p:xfrm>
          <a:off x="4220211" y="2912872"/>
          <a:ext cx="4056112" cy="152400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014028">
                  <a:extLst>
                    <a:ext uri="{9D8B030D-6E8A-4147-A177-3AD203B41FA5}">
                      <a16:colId xmlns:a16="http://schemas.microsoft.com/office/drawing/2014/main" val="1821508440"/>
                    </a:ext>
                  </a:extLst>
                </a:gridCol>
                <a:gridCol w="1014028">
                  <a:extLst>
                    <a:ext uri="{9D8B030D-6E8A-4147-A177-3AD203B41FA5}">
                      <a16:colId xmlns:a16="http://schemas.microsoft.com/office/drawing/2014/main" val="2200193770"/>
                    </a:ext>
                  </a:extLst>
                </a:gridCol>
                <a:gridCol w="1014028">
                  <a:extLst>
                    <a:ext uri="{9D8B030D-6E8A-4147-A177-3AD203B41FA5}">
                      <a16:colId xmlns:a16="http://schemas.microsoft.com/office/drawing/2014/main" val="2617208427"/>
                    </a:ext>
                  </a:extLst>
                </a:gridCol>
                <a:gridCol w="1014028">
                  <a:extLst>
                    <a:ext uri="{9D8B030D-6E8A-4147-A177-3AD203B41FA5}">
                      <a16:colId xmlns:a16="http://schemas.microsoft.com/office/drawing/2014/main" val="2311970630"/>
                    </a:ext>
                  </a:extLst>
                </a:gridCol>
              </a:tblGrid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Párek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Hořčice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Rohlíky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Pivo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97700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742918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202711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01275"/>
                  </a:ext>
                </a:extLst>
              </a:tr>
              <a:tr h="219968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622831"/>
                  </a:ext>
                </a:extLst>
              </a:tr>
            </a:tbl>
          </a:graphicData>
        </a:graphic>
      </p:graphicFrame>
      <p:sp>
        <p:nvSpPr>
          <p:cNvPr id="9" name="Zaoblený obdélník 8"/>
          <p:cNvSpPr/>
          <p:nvPr/>
        </p:nvSpPr>
        <p:spPr>
          <a:xfrm>
            <a:off x="3491880" y="999926"/>
            <a:ext cx="5400600" cy="16991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4196285"/>
            <a:ext cx="3660038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Jak najít všechna pravidla s danou podporou a spolehlivostí?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16016" y="4482146"/>
            <a:ext cx="3344283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Kolik kombinací je možno generovat z těchto dat?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85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Hledání asociačních pravidel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9421" y="887379"/>
            <a:ext cx="496855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G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enerování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syntakticky korektního pravidla </a:t>
            </a:r>
            <a:br>
              <a:rPr lang="cs-CZ" dirty="0" smtClean="0">
                <a:latin typeface="+mj-lt"/>
                <a:ea typeface="Times New Roman" panose="02020603050405020304" pitchFamily="18" charset="0"/>
              </a:rPr>
            </a:br>
            <a:r>
              <a:rPr lang="cs-CZ" dirty="0" smtClean="0">
                <a:latin typeface="+mj-lt"/>
                <a:ea typeface="Times New Roman" panose="02020603050405020304" pitchFamily="18" charset="0"/>
              </a:rPr>
              <a:t>=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prohledávání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prostoru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pravidel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, neboli generování všech přípustných konjunkcí atributů (atribut se nesmí opakovat!)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Do šířky, do hloubky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Heuristické</a:t>
            </a:r>
          </a:p>
          <a:p>
            <a:pPr lvl="1">
              <a:spcAft>
                <a:spcPts val="600"/>
              </a:spcAft>
              <a:tabLst>
                <a:tab pos="457200" algn="l"/>
              </a:tabLst>
            </a:pPr>
            <a:r>
              <a:rPr lang="cs-CZ" dirty="0">
                <a:ea typeface="Times New Roman" panose="02020603050405020304" pitchFamily="18" charset="0"/>
              </a:rPr>
              <a:t>(někdy nutná </a:t>
            </a:r>
            <a:r>
              <a:rPr lang="cs-CZ" i="1" dirty="0" err="1">
                <a:ea typeface="Times New Roman" panose="02020603050405020304" pitchFamily="18" charset="0"/>
              </a:rPr>
              <a:t>binarizace</a:t>
            </a:r>
            <a:r>
              <a:rPr lang="cs-CZ" dirty="0">
                <a:ea typeface="Times New Roman" panose="02020603050405020304" pitchFamily="18" charset="0"/>
              </a:rPr>
              <a:t>)</a:t>
            </a:r>
            <a:endParaRPr lang="cs-CZ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b="1" dirty="0">
                <a:latin typeface="+mj-lt"/>
                <a:ea typeface="Times New Roman" panose="02020603050405020304" pitchFamily="18" charset="0"/>
              </a:rPr>
              <a:t>Testování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vygenerovaného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pravidla =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zjišťování (na datech), zda pravidlo splňuje zadané požadavky na hodnoty numerických charakteristik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arenR"/>
              <a:tabLst>
                <a:tab pos="457200" algn="l"/>
              </a:tabLst>
            </a:pPr>
            <a:endParaRPr lang="cs-CZ" sz="9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43010" name="Picture 2" descr="T6-asociace_jako_prohledavani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082" y="2535406"/>
            <a:ext cx="2555291" cy="2581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491779"/>
              </p:ext>
            </p:extLst>
          </p:nvPr>
        </p:nvGraphicFramePr>
        <p:xfrm>
          <a:off x="4932040" y="1066894"/>
          <a:ext cx="4082730" cy="1371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61759">
                  <a:extLst>
                    <a:ext uri="{9D8B030D-6E8A-4147-A177-3AD203B41FA5}">
                      <a16:colId xmlns:a16="http://schemas.microsoft.com/office/drawing/2014/main" val="1497384863"/>
                    </a:ext>
                  </a:extLst>
                </a:gridCol>
                <a:gridCol w="1135016">
                  <a:extLst>
                    <a:ext uri="{9D8B030D-6E8A-4147-A177-3AD203B41FA5}">
                      <a16:colId xmlns:a16="http://schemas.microsoft.com/office/drawing/2014/main" val="1692027874"/>
                    </a:ext>
                  </a:extLst>
                </a:gridCol>
                <a:gridCol w="1205955">
                  <a:extLst>
                    <a:ext uri="{9D8B030D-6E8A-4147-A177-3AD203B41FA5}">
                      <a16:colId xmlns:a16="http://schemas.microsoft.com/office/drawing/2014/main" val="23885124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935893514"/>
                    </a:ext>
                  </a:extLst>
                </a:gridCol>
              </a:tblGrid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Konto(vysoké)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Konto(střední)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Konto(nízké)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985814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Vysoké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05529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Střední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313914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Nízké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247404"/>
                  </a:ext>
                </a:extLst>
              </a:tr>
              <a:tr h="24798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Střední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0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511340"/>
                  </a:ext>
                </a:extLst>
              </a:tr>
            </a:tbl>
          </a:graphicData>
        </a:graphic>
      </p:graphicFrame>
      <p:cxnSp>
        <p:nvCxnSpPr>
          <p:cNvPr id="7" name="Přímá spojnice se šipkou 6"/>
          <p:cNvCxnSpPr/>
          <p:nvPr/>
        </p:nvCxnSpPr>
        <p:spPr>
          <a:xfrm flipV="1">
            <a:off x="3059832" y="1419622"/>
            <a:ext cx="1872208" cy="15841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8" name="Obrázek 7">
            <a:extLst>
              <a:ext uri="{FF2B5EF4-FFF2-40B4-BE49-F238E27FC236}">
                <a16:creationId xmlns:a16="http://schemas.microsoft.com/office/drawing/2014/main" id="{8E8D3D9F-B25E-4AE8-B8A4-E897C3A94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7936" y="37226"/>
            <a:ext cx="1276528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7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Generování kombinací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43558"/>
            <a:ext cx="45720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112776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do šířky</a:t>
            </a:r>
            <a:endParaRPr lang="cs-CZ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112776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do hloubky</a:t>
            </a:r>
            <a:endParaRPr lang="cs-CZ" sz="11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1127760" algn="l"/>
              </a:tabLs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heuristicky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52396"/>
              </p:ext>
            </p:extLst>
          </p:nvPr>
        </p:nvGraphicFramePr>
        <p:xfrm>
          <a:off x="3777978" y="843558"/>
          <a:ext cx="1045542" cy="34137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45542">
                  <a:extLst>
                    <a:ext uri="{9D8B030D-6E8A-4147-A177-3AD203B41FA5}">
                      <a16:colId xmlns:a16="http://schemas.microsoft.com/office/drawing/2014/main" val="3496167609"/>
                    </a:ext>
                  </a:extLst>
                </a:gridCol>
              </a:tblGrid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kombinace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47463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5623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88817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718713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60954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92642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01746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38698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71257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769477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66034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6880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16720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737013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127274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160527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91898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27637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28664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84615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36467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80737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14328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93634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75505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14466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1265330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2v 3z 4n 5a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181514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406862"/>
              </p:ext>
            </p:extLst>
          </p:nvPr>
        </p:nvGraphicFramePr>
        <p:xfrm>
          <a:off x="5130475" y="843558"/>
          <a:ext cx="1094300" cy="34137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94300">
                  <a:extLst>
                    <a:ext uri="{9D8B030D-6E8A-4147-A177-3AD203B41FA5}">
                      <a16:colId xmlns:a16="http://schemas.microsoft.com/office/drawing/2014/main" val="3902854108"/>
                    </a:ext>
                  </a:extLst>
                </a:gridCol>
              </a:tblGrid>
              <a:tr h="84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kombinace</a:t>
                      </a: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326915"/>
                  </a:ext>
                </a:extLst>
              </a:tr>
              <a:tr h="2120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4a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i="1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4a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4n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4n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5a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3m 5n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4a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4a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4n 5a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4n 5n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5a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3z 5n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4a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4a 5a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4a 5n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1n 2n 4n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800" dirty="0" smtClean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 </a:t>
                      </a:r>
                      <a:endParaRPr lang="cs-CZ" sz="8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488317"/>
                  </a:ext>
                </a:extLst>
              </a:tr>
              <a:tr h="10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8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676513"/>
                  </a:ext>
                </a:extLst>
              </a:tr>
              <a:tr h="84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5n</a:t>
                      </a: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989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99138"/>
              </p:ext>
            </p:extLst>
          </p:nvPr>
        </p:nvGraphicFramePr>
        <p:xfrm>
          <a:off x="6442274" y="843558"/>
          <a:ext cx="1368152" cy="34137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97460">
                  <a:extLst>
                    <a:ext uri="{9D8B030D-6E8A-4147-A177-3AD203B41FA5}">
                      <a16:colId xmlns:a16="http://schemas.microsoft.com/office/drawing/2014/main" val="1473833715"/>
                    </a:ext>
                  </a:extLst>
                </a:gridCol>
                <a:gridCol w="1070692">
                  <a:extLst>
                    <a:ext uri="{9D8B030D-6E8A-4147-A177-3AD203B41FA5}">
                      <a16:colId xmlns:a16="http://schemas.microsoft.com/office/drawing/2014/main" val="1065361938"/>
                    </a:ext>
                  </a:extLst>
                </a:gridCol>
              </a:tblGrid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5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Frq       </a:t>
                      </a: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kombinace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96353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31223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720" algn="dec"/>
                        </a:tabLs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33213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39501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618119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1755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27775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21117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82107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43967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63375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2v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97860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2s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517232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52806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48371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66276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3m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57068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96695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3z 4a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98445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3m 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740104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4n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15708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2v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9754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5n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094593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4n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259216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5a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4989845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1n 3z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345758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126151"/>
                  </a:ext>
                </a:extLst>
              </a:tr>
              <a:tr h="116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1v 2s 3z 4n 5a</a:t>
                      </a:r>
                      <a:endParaRPr lang="cs-CZ" sz="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273" marR="24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126111"/>
                  </a:ext>
                </a:extLst>
              </a:tr>
            </a:tbl>
          </a:graphicData>
        </a:graphic>
      </p:graphicFrame>
      <p:sp>
        <p:nvSpPr>
          <p:cNvPr id="11" name="Obdélník 10"/>
          <p:cNvSpPr/>
          <p:nvPr/>
        </p:nvSpPr>
        <p:spPr>
          <a:xfrm>
            <a:off x="3941516" y="4283502"/>
            <a:ext cx="7184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Do šířky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219807" y="4283501"/>
            <a:ext cx="915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Do </a:t>
            </a:r>
            <a:r>
              <a:rPr lang="en-US" sz="1200" dirty="0" err="1" smtClean="0"/>
              <a:t>hloubky</a:t>
            </a:r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674142" y="4283501"/>
            <a:ext cx="9044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/>
              <a:t>Heuristicky</a:t>
            </a:r>
            <a:endParaRPr lang="cs-CZ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77578" y="1962520"/>
                <a:ext cx="3600400" cy="11758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1500" dirty="0" smtClean="0">
                    <a:ea typeface="Times New Roman" panose="02020603050405020304" pitchFamily="18" charset="0"/>
                  </a:rPr>
                  <a:t>počet kombinací =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altLang="cs-CZ" sz="15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d>
                          <m:dPr>
                            <m:ctrlPr>
                              <a:rPr lang="en-US" altLang="cs-CZ" sz="1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cs-CZ" sz="15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sSub>
                              <m:sSubPr>
                                <m:ctrlPr>
                                  <a:rPr lang="en-US" altLang="cs-CZ" sz="1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cs-CZ" sz="1500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cs-CZ" sz="15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cs-CZ" sz="15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cs-CZ" sz="15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  <m:r>
                          <a:rPr lang="en-US" altLang="cs-CZ" sz="1500" b="0" i="1" smtClean="0">
                            <a:latin typeface="Cambria Math" panose="02040503050406030204" pitchFamily="18" charset="0"/>
                          </a:rPr>
                          <m:t>−1,</m:t>
                        </m:r>
                      </m:e>
                    </m:nary>
                    <m:r>
                      <a:rPr lang="en-US" altLang="cs-CZ" sz="1500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altLang="cs-CZ" sz="1500" b="0" dirty="0" smtClean="0"/>
                  <a:t/>
                </a:r>
                <a:br>
                  <a:rPr lang="en-US" altLang="cs-CZ" sz="1500" b="0" dirty="0" smtClean="0"/>
                </a:br>
                <a:r>
                  <a:rPr lang="en-US" altLang="cs-CZ" sz="1500" dirty="0" err="1" smtClean="0">
                    <a:ea typeface="Times New Roman" panose="02020603050405020304" pitchFamily="18" charset="0"/>
                  </a:rPr>
                  <a:t>kde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1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cs-CZ" sz="15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sSub>
                          <m:sSubPr>
                            <m:ctrlPr>
                              <a:rPr lang="en-US" altLang="cs-CZ" sz="15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cs-CZ" sz="15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cs-CZ" sz="15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cs-CZ" sz="1500" dirty="0" smtClean="0">
                    <a:ea typeface="Times New Roman" panose="02020603050405020304" pitchFamily="18" charset="0"/>
                  </a:rPr>
                  <a:t> je 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počet hodnot </a:t>
                </a:r>
                <a:r>
                  <a:rPr lang="en-US" altLang="cs-CZ" sz="1500" i="1" dirty="0">
                    <a:ea typeface="Times New Roman" panose="02020603050405020304" pitchFamily="18" charset="0"/>
                  </a:rPr>
                  <a:t>j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−tého </a:t>
                </a:r>
                <a:r>
                  <a:rPr lang="en-US" altLang="cs-CZ" sz="1500" dirty="0" err="1">
                    <a:ea typeface="Times New Roman" panose="02020603050405020304" pitchFamily="18" charset="0"/>
                  </a:rPr>
                  <a:t>atributu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 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a </a:t>
                </a:r>
                <a:br>
                  <a:rPr lang="en-US" altLang="cs-CZ" sz="1500" dirty="0" smtClean="0">
                    <a:ea typeface="Times New Roman" panose="02020603050405020304" pitchFamily="18" charset="0"/>
                  </a:rPr>
                </a:br>
                <a:r>
                  <a:rPr lang="en-US" altLang="cs-CZ" sz="1500" i="1" dirty="0" smtClean="0">
                    <a:ea typeface="Times New Roman" panose="02020603050405020304" pitchFamily="18" charset="0"/>
                  </a:rPr>
                  <a:t>m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je </a:t>
                </a:r>
                <a:r>
                  <a:rPr lang="en-US" altLang="cs-CZ" sz="1500" dirty="0" err="1" smtClean="0">
                    <a:ea typeface="Times New Roman" panose="02020603050405020304" pitchFamily="18" charset="0"/>
                  </a:rPr>
                  <a:t>maximální</a:t>
                </a:r>
                <a:r>
                  <a:rPr lang="en-US" altLang="cs-CZ" sz="1500" dirty="0" smtClean="0">
                    <a:ea typeface="Times New Roman" panose="02020603050405020304" pitchFamily="18" charset="0"/>
                  </a:rPr>
                  <a:t> </a:t>
                </a:r>
                <a:r>
                  <a:rPr lang="en-US" altLang="cs-CZ" sz="1500" dirty="0">
                    <a:ea typeface="Times New Roman" panose="02020603050405020304" pitchFamily="18" charset="0"/>
                  </a:rPr>
                  <a:t>délka kombinace</a:t>
                </a:r>
              </a:p>
              <a:p>
                <a:endParaRPr lang="en-US" altLang="cs-CZ" sz="1500" i="1" dirty="0" smtClean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78" y="1962520"/>
                <a:ext cx="3600400" cy="1175835"/>
              </a:xfrm>
              <a:prstGeom prst="rect">
                <a:avLst/>
              </a:prstGeom>
              <a:blipFill>
                <a:blip r:embed="rId4"/>
                <a:stretch>
                  <a:fillRect l="-677" t="-253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462715"/>
              </p:ext>
            </p:extLst>
          </p:nvPr>
        </p:nvGraphicFramePr>
        <p:xfrm>
          <a:off x="375658" y="3138355"/>
          <a:ext cx="3203384" cy="157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kument" r:id="rId5" imgW="5787873" imgH="2841324" progId="Word.Document.12">
                  <p:embed/>
                </p:oleObj>
              </mc:Choice>
              <mc:Fallback>
                <p:oleObj name="Dokument" r:id="rId5" imgW="5787873" imgH="2841324" progId="Word.Document.12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658" y="3138355"/>
                        <a:ext cx="3203384" cy="157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77578" y="4762345"/>
            <a:ext cx="835486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Lidl.cz: </a:t>
            </a:r>
            <a:r>
              <a:rPr lang="cs-CZ" dirty="0" smtClean="0"/>
              <a:t>„Stálý </a:t>
            </a:r>
            <a:r>
              <a:rPr lang="cs-CZ" dirty="0"/>
              <a:t>sortiment zahrnuje přibližně 2 400 druhů </a:t>
            </a:r>
            <a:r>
              <a:rPr lang="cs-CZ" dirty="0" smtClean="0"/>
              <a:t>výrobků.“</a:t>
            </a:r>
            <a:r>
              <a:rPr lang="en-US" dirty="0" smtClean="0"/>
              <a:t> Tesco: 14 000 online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96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 smtClean="0"/>
              <a:t>apriori</a:t>
            </a:r>
            <a:r>
              <a:rPr lang="en-US" b="1" dirty="0" smtClean="0"/>
              <a:t> – 1. </a:t>
            </a:r>
            <a:r>
              <a:rPr lang="en-US" b="1" dirty="0" err="1" smtClean="0"/>
              <a:t>krok</a:t>
            </a:r>
            <a:endParaRPr lang="cs-CZ" b="1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3568" y="1203598"/>
            <a:ext cx="7578726" cy="33146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do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přiřaď všechny hodnoty atributů, které </a:t>
            </a:r>
            <a:b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dosahují alespoň požadované četnosti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polož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k=2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dokud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je neprázdná: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pomocí </a:t>
            </a:r>
            <a:r>
              <a:rPr lang="cs-CZ" altLang="cs-CZ" sz="1600" b="1" dirty="0" err="1">
                <a:latin typeface="Times New Roman" panose="02020603050405020304" pitchFamily="18" charset="0"/>
              </a:rPr>
              <a:t>apriori</a:t>
            </a:r>
            <a:r>
              <a:rPr lang="cs-CZ" altLang="cs-CZ" sz="1600" b="1" dirty="0">
                <a:latin typeface="Times New Roman" panose="02020603050405020304" pitchFamily="18" charset="0"/>
              </a:rPr>
              <a:t>-gen(</a:t>
            </a:r>
            <a:r>
              <a:rPr lang="cs-CZ" altLang="cs-CZ" sz="1600" i="1" dirty="0">
                <a:latin typeface="Arial" panose="020B0604020202020204" pitchFamily="34" charset="0"/>
              </a:rPr>
              <a:t>L</a:t>
            </a:r>
            <a:r>
              <a:rPr lang="cs-CZ" altLang="cs-CZ" sz="1600" i="1" baseline="-25000" dirty="0">
                <a:latin typeface="Arial" panose="020B0604020202020204" pitchFamily="34" charset="0"/>
              </a:rPr>
              <a:t>k-1</a:t>
            </a:r>
            <a:r>
              <a:rPr lang="cs-CZ" altLang="cs-CZ" sz="1600" b="1" dirty="0">
                <a:latin typeface="Times New Roman" panose="02020603050405020304" pitchFamily="18" charset="0"/>
              </a:rPr>
              <a:t>) </a:t>
            </a:r>
            <a:r>
              <a:rPr lang="cs-CZ" altLang="cs-CZ" sz="1600" dirty="0" smtClean="0">
                <a:latin typeface="Times New Roman" panose="02020603050405020304" pitchFamily="18" charset="0"/>
              </a:rPr>
              <a:t>vygeneruj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množinu kandidátů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</a:t>
            </a:r>
            <a:r>
              <a:rPr kumimoji="0" lang="cs-CZ" altLang="cs-CZ" sz="16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k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do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zařaď ty kombinace z 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k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které dosáhly alespoň požadovanou četnost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cs-CZ" altLang="cs-CZ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proveď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k </a:t>
            </a:r>
            <a:r>
              <a:rPr kumimoji="0" lang="cs-CZ" altLang="cs-CZ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= </a:t>
            </a:r>
            <a:r>
              <a:rPr lang="cs-CZ" altLang="cs-CZ" sz="1600" i="1" dirty="0" smtClean="0">
                <a:latin typeface="Times New Roman" panose="02020603050405020304" pitchFamily="18" charset="0"/>
              </a:rPr>
              <a:t>k + </a:t>
            </a:r>
            <a:r>
              <a:rPr lang="cs-CZ" altLang="cs-CZ" sz="1600" dirty="0" smtClean="0">
                <a:latin typeface="Times New Roman" panose="02020603050405020304" pitchFamily="18" charset="0"/>
              </a:rPr>
              <a:t>1</a:t>
            </a:r>
            <a:endParaRPr kumimoji="0" lang="cs-CZ" altLang="cs-CZ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Funkce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apriori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-gen(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pro všechny dvojice kombinací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z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Pokud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se shodují v 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k-2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kategoriích přidej sjednocení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</a:rPr>
              <a:t>∧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do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pro každou kombinaci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z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</a:t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Pokud některá z jejich podkombinací délky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není obsažena v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</a:t>
            </a:r>
            <a:r>
              <a:rPr kumimoji="0" lang="cs-CZ" altLang="cs-CZ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k-1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odstraň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kumimoji="0" lang="cs-CZ" alt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z </a:t>
            </a:r>
            <a:r>
              <a:rPr kumimoji="0" lang="cs-CZ" altLang="cs-CZ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</a:t>
            </a:r>
            <a:r>
              <a:rPr kumimoji="0" lang="cs-CZ" altLang="cs-CZ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004048" y="81567"/>
            <a:ext cx="3984882" cy="17543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dirty="0" smtClean="0">
                <a:ea typeface="Times New Roman" panose="02020603050405020304" pitchFamily="18" charset="0"/>
              </a:rPr>
              <a:t>Geniální myšlenka:</a:t>
            </a:r>
            <a:br>
              <a:rPr lang="cs-CZ" dirty="0" smtClean="0">
                <a:ea typeface="Times New Roman" panose="02020603050405020304" pitchFamily="18" charset="0"/>
              </a:rPr>
            </a:br>
            <a:r>
              <a:rPr lang="cs-CZ" dirty="0" smtClean="0">
                <a:ea typeface="Times New Roman" panose="02020603050405020304" pitchFamily="18" charset="0"/>
              </a:rPr>
              <a:t>Mám-li </a:t>
            </a:r>
            <a:r>
              <a:rPr lang="cs-CZ" dirty="0">
                <a:ea typeface="Times New Roman" panose="02020603050405020304" pitchFamily="18" charset="0"/>
              </a:rPr>
              <a:t>kombinaci </a:t>
            </a:r>
            <a:r>
              <a:rPr lang="cs-CZ" i="1" dirty="0">
                <a:ea typeface="Times New Roman" panose="02020603050405020304" pitchFamily="18" charset="0"/>
              </a:rPr>
              <a:t>Comb</a:t>
            </a:r>
            <a:r>
              <a:rPr lang="cs-CZ" dirty="0">
                <a:ea typeface="Times New Roman" panose="02020603050405020304" pitchFamily="18" charset="0"/>
              </a:rPr>
              <a:t> délky </a:t>
            </a:r>
            <a:r>
              <a:rPr lang="cs-CZ" i="1" dirty="0">
                <a:ea typeface="Times New Roman" panose="02020603050405020304" pitchFamily="18" charset="0"/>
              </a:rPr>
              <a:t>k</a:t>
            </a:r>
            <a:r>
              <a:rPr lang="cs-CZ" dirty="0">
                <a:ea typeface="Times New Roman" panose="02020603050405020304" pitchFamily="18" charset="0"/>
              </a:rPr>
              <a:t>, tak pokud její </a:t>
            </a:r>
            <a:r>
              <a:rPr lang="cs-CZ" b="1" dirty="0">
                <a:ea typeface="Times New Roman" panose="02020603050405020304" pitchFamily="18" charset="0"/>
              </a:rPr>
              <a:t>jakákoli </a:t>
            </a:r>
            <a:r>
              <a:rPr lang="cs-CZ" b="1" dirty="0" err="1">
                <a:ea typeface="Times New Roman" panose="02020603050405020304" pitchFamily="18" charset="0"/>
              </a:rPr>
              <a:t>podkombinace</a:t>
            </a:r>
            <a:r>
              <a:rPr lang="cs-CZ" b="1" dirty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</a:rPr>
              <a:t>délky </a:t>
            </a:r>
            <a:r>
              <a:rPr lang="cs-CZ" i="1" dirty="0">
                <a:ea typeface="Times New Roman" panose="02020603050405020304" pitchFamily="18" charset="0"/>
              </a:rPr>
              <a:t>k</a:t>
            </a:r>
            <a:r>
              <a:rPr lang="cs-CZ" dirty="0">
                <a:ea typeface="Times New Roman" panose="02020603050405020304" pitchFamily="18" charset="0"/>
              </a:rPr>
              <a:t>-1 nesplňuje minimální podporu, tak ani </a:t>
            </a:r>
            <a:r>
              <a:rPr lang="cs-CZ" i="1" dirty="0">
                <a:ea typeface="Times New Roman" panose="02020603050405020304" pitchFamily="18" charset="0"/>
              </a:rPr>
              <a:t>Comb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b="1" dirty="0">
                <a:ea typeface="Times New Roman" panose="02020603050405020304" pitchFamily="18" charset="0"/>
              </a:rPr>
              <a:t>nemůže</a:t>
            </a:r>
            <a:r>
              <a:rPr lang="cs-CZ" dirty="0">
                <a:ea typeface="Times New Roman" panose="02020603050405020304" pitchFamily="18" charset="0"/>
              </a:rPr>
              <a:t> splňovat minimální podporu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16216" y="2971930"/>
            <a:ext cx="2483768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Výsledek kombinace </a:t>
            </a:r>
            <a:r>
              <a:rPr lang="cs-CZ" i="1" dirty="0" smtClean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i="1" dirty="0" smtClean="0">
                <a:solidFill>
                  <a:schemeClr val="bg1"/>
                </a:solidFill>
              </a:rPr>
              <a:t>q</a:t>
            </a:r>
            <a:r>
              <a:rPr lang="cs-CZ" dirty="0" smtClean="0">
                <a:solidFill>
                  <a:schemeClr val="bg1"/>
                </a:solidFill>
              </a:rPr>
              <a:t> má pak délku </a:t>
            </a:r>
            <a:r>
              <a:rPr lang="cs-CZ" i="1" dirty="0" smtClean="0">
                <a:solidFill>
                  <a:schemeClr val="bg1"/>
                </a:solidFill>
              </a:rPr>
              <a:t>k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3419872" y="3291830"/>
            <a:ext cx="3096344" cy="4320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620503" y="4762799"/>
            <a:ext cx="7704856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i="1" dirty="0" smtClean="0"/>
              <a:t>Kurzívou</a:t>
            </a:r>
            <a:r>
              <a:rPr lang="cs-CZ" dirty="0" smtClean="0"/>
              <a:t> jsou vyznačeny kroky, kde je potřeba sahat na původní data (pomalé)</a:t>
            </a:r>
            <a:endParaRPr lang="cs-CZ" dirty="0"/>
          </a:p>
        </p:txBody>
      </p:sp>
      <p:cxnSp>
        <p:nvCxnSpPr>
          <p:cNvPr id="8" name="Přímá spojnice se šipkou 7"/>
          <p:cNvCxnSpPr>
            <a:stCxn id="3" idx="2"/>
          </p:cNvCxnSpPr>
          <p:nvPr/>
        </p:nvCxnSpPr>
        <p:spPr>
          <a:xfrm>
            <a:off x="6996489" y="1835893"/>
            <a:ext cx="0" cy="2408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6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 smtClean="0"/>
              <a:t>apriori</a:t>
            </a:r>
            <a:r>
              <a:rPr lang="en-US" b="1" dirty="0" smtClean="0"/>
              <a:t> – p</a:t>
            </a:r>
            <a:r>
              <a:rPr lang="cs-CZ" b="1" dirty="0" err="1" smtClean="0"/>
              <a:t>říklad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273589" y="703189"/>
            <a:ext cx="6912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Pro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data o klientech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banky: n = 12  </a:t>
            </a:r>
            <a:endParaRPr lang="en-US" dirty="0" smtClean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+mj-lt"/>
                <a:ea typeface="Times New Roman" panose="02020603050405020304" pitchFamily="18" charset="0"/>
              </a:rPr>
              <a:t>Minimální podpora: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minsup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= 1</a:t>
            </a:r>
            <a:r>
              <a:rPr lang="en-US" dirty="0" smtClean="0">
                <a:latin typeface="+mj-lt"/>
                <a:ea typeface="Times New Roman" panose="02020603050405020304" pitchFamily="18" charset="0"/>
              </a:rPr>
              <a:t>/3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(</a:t>
            </a:r>
            <a:r>
              <a:rPr lang="en-US" b="1" dirty="0" smtClean="0">
                <a:latin typeface="+mj-lt"/>
                <a:ea typeface="Times New Roman" panose="02020603050405020304" pitchFamily="18" charset="0"/>
              </a:rPr>
              <a:t>4</a:t>
            </a:r>
            <a:r>
              <a:rPr lang="en-US" dirty="0" smtClean="0">
                <a:latin typeface="+mj-lt"/>
                <a:ea typeface="Times New Roman" panose="02020603050405020304" pitchFamily="18" charset="0"/>
              </a:rPr>
              <a:t> z 12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cs-CZ" dirty="0">
                <a:ea typeface="Times New Roman" panose="02020603050405020304" pitchFamily="18" charset="0"/>
              </a:rPr>
              <a:t>Minimální </a:t>
            </a:r>
            <a:r>
              <a:rPr lang="cs-CZ" dirty="0" smtClean="0">
                <a:ea typeface="Times New Roman" panose="02020603050405020304" pitchFamily="18" charset="0"/>
              </a:rPr>
              <a:t>spolehlivost: </a:t>
            </a:r>
            <a:r>
              <a:rPr lang="cs-CZ" dirty="0" err="1" smtClean="0">
                <a:latin typeface="+mj-lt"/>
                <a:ea typeface="Times New Roman" panose="02020603050405020304" pitchFamily="18" charset="0"/>
              </a:rPr>
              <a:t>minconf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 = </a:t>
            </a:r>
            <a:r>
              <a:rPr lang="cs-CZ" b="1" dirty="0" smtClean="0">
                <a:latin typeface="+mj-lt"/>
                <a:ea typeface="Times New Roman" panose="02020603050405020304" pitchFamily="18" charset="0"/>
              </a:rPr>
              <a:t>0.8</a:t>
            </a:r>
            <a:endParaRPr lang="en-US" b="1" dirty="0" smtClean="0"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563638"/>
            <a:ext cx="4752528" cy="3099339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069466"/>
              </p:ext>
            </p:extLst>
          </p:nvPr>
        </p:nvGraphicFramePr>
        <p:xfrm>
          <a:off x="5364088" y="1779662"/>
          <a:ext cx="4106458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kument" r:id="rId5" imgW="5787873" imgH="2841324" progId="Word.Document.12">
                  <p:embed/>
                </p:oleObj>
              </mc:Choice>
              <mc:Fallback>
                <p:oleObj name="Dokument" r:id="rId5" imgW="5787873" imgH="2841324" progId="Word.Document.12">
                  <p:embed/>
                  <p:pic>
                    <p:nvPicPr>
                      <p:cNvPr id="14" name="Objek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64088" y="1779662"/>
                        <a:ext cx="4106458" cy="20162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602181" y="141033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1         2       3             4            5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992888" cy="507703"/>
          </a:xfrm>
        </p:spPr>
        <p:txBody>
          <a:bodyPr/>
          <a:lstStyle/>
          <a:p>
            <a:r>
              <a:rPr lang="cs-CZ" b="1" dirty="0"/>
              <a:t>Algoritmus </a:t>
            </a:r>
            <a:r>
              <a:rPr lang="cs-CZ" b="1" dirty="0" err="1" smtClean="0"/>
              <a:t>apriori</a:t>
            </a:r>
            <a:r>
              <a:rPr lang="en-US" b="1" dirty="0" smtClean="0"/>
              <a:t> – 2. </a:t>
            </a:r>
            <a:r>
              <a:rPr lang="en-US" b="1" dirty="0" err="1" smtClean="0"/>
              <a:t>krok</a:t>
            </a:r>
            <a:r>
              <a:rPr lang="cs-CZ" b="1" dirty="0" smtClean="0"/>
              <a:t> </a:t>
            </a:r>
            <a:r>
              <a:rPr lang="cs-CZ" b="1" dirty="0"/>
              <a:t>(do hry přichází </a:t>
            </a:r>
            <a:r>
              <a:rPr lang="cs-CZ" b="1" i="1" dirty="0" smtClean="0"/>
              <a:t>spolehlivost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107504" y="727124"/>
            <a:ext cx="864042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Každá 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kombinace 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Comb 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se rozdělí na všechny možné 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dvojice 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podkombinací Ant a </a:t>
            </a:r>
            <a:r>
              <a:rPr lang="cs-CZ" sz="1600" dirty="0" err="1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  takové, že </a:t>
            </a:r>
            <a:r>
              <a:rPr lang="cs-CZ" sz="1600" dirty="0" err="1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 = 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Comb </a:t>
            </a:r>
            <a:r>
              <a:rPr lang="cs-CZ" sz="16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 Ant. </a:t>
            </a:r>
            <a:endParaRPr lang="en-US" sz="1600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Hledají 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se pravidla 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Ant  </a:t>
            </a:r>
            <a:r>
              <a:rPr lang="cs-CZ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err="1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600" dirty="0">
                <a:latin typeface="+mj-lt"/>
                <a:ea typeface="Times New Roman" panose="02020603050405020304" pitchFamily="18" charset="0"/>
              </a:rPr>
              <a:t>tak, že se postupně  přesouvají kategorie z Ant do </a:t>
            </a:r>
            <a:r>
              <a:rPr lang="cs-CZ" sz="1600" dirty="0" err="1" smtClean="0">
                <a:latin typeface="+mj-lt"/>
                <a:ea typeface="Times New Roman" panose="02020603050405020304" pitchFamily="18" charset="0"/>
              </a:rPr>
              <a:t>Suc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/>
            </a:r>
            <a:br>
              <a:rPr lang="cs-CZ" sz="1600" dirty="0" smtClean="0">
                <a:latin typeface="+mj-lt"/>
                <a:ea typeface="Times New Roman" panose="02020603050405020304" pitchFamily="18" charset="0"/>
              </a:rPr>
            </a:br>
            <a:endParaRPr lang="cs-CZ" sz="1600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 smtClean="0">
              <a:latin typeface="+mj-lt"/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Např. když Comb = A1A2A3 a </a:t>
            </a:r>
            <a:r>
              <a:rPr lang="cs-CZ" sz="1600" dirty="0" smtClean="0">
                <a:ea typeface="Times New Roman" panose="02020603050405020304" pitchFamily="18" charset="0"/>
              </a:rPr>
              <a:t>Ant´ = A1, Ant = A1A2, pak:</a:t>
            </a:r>
            <a:br>
              <a:rPr lang="cs-CZ" sz="1600" dirty="0" smtClean="0">
                <a:ea typeface="Times New Roman" panose="02020603050405020304" pitchFamily="18" charset="0"/>
              </a:rPr>
            </a:b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je-li </a:t>
            </a:r>
            <a:r>
              <a:rPr lang="cs-CZ" sz="1600" dirty="0" err="1" smtClean="0">
                <a:latin typeface="+mj-lt"/>
                <a:ea typeface="Times New Roman" panose="02020603050405020304" pitchFamily="18" charset="0"/>
              </a:rPr>
              <a:t>conf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(A1A2 =&gt; A3) &lt; </a:t>
            </a:r>
            <a:r>
              <a:rPr lang="cs-CZ" sz="1600" i="1" dirty="0" err="1" smtClean="0">
                <a:latin typeface="+mj-lt"/>
                <a:ea typeface="Times New Roman" panose="02020603050405020304" pitchFamily="18" charset="0"/>
              </a:rPr>
              <a:t>minconf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, pak </a:t>
            </a:r>
            <a:r>
              <a:rPr lang="cs-CZ" sz="1600" dirty="0" err="1" smtClean="0">
                <a:latin typeface="+mj-lt"/>
                <a:ea typeface="Times New Roman" panose="02020603050405020304" pitchFamily="18" charset="0"/>
              </a:rPr>
              <a:t>conf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(A1 =&gt; A2A3) &lt; </a:t>
            </a:r>
            <a:r>
              <a:rPr lang="cs-CZ" sz="1600" i="1" dirty="0" err="1" smtClean="0">
                <a:latin typeface="+mj-lt"/>
                <a:ea typeface="Times New Roman" panose="02020603050405020304" pitchFamily="18" charset="0"/>
              </a:rPr>
              <a:t>minconf</a:t>
            </a:r>
            <a:r>
              <a:rPr lang="cs-CZ" sz="1600" i="1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600" dirty="0" smtClean="0">
                <a:latin typeface="+mj-lt"/>
                <a:ea typeface="Times New Roman" panose="02020603050405020304" pitchFamily="18" charset="0"/>
              </a:rPr>
              <a:t>, tedy pro </a:t>
            </a:r>
            <a:br>
              <a:rPr lang="cs-CZ" sz="1600" dirty="0" smtClean="0">
                <a:latin typeface="+mj-lt"/>
                <a:ea typeface="Times New Roman" panose="02020603050405020304" pitchFamily="18" charset="0"/>
              </a:rPr>
            </a:br>
            <a:r>
              <a:rPr lang="cs-CZ" sz="1600" dirty="0" smtClean="0">
                <a:ea typeface="Times New Roman" panose="02020603050405020304" pitchFamily="18" charset="0"/>
              </a:rPr>
              <a:t>A1 =&gt; A2A3 </a:t>
            </a:r>
            <a:r>
              <a:rPr lang="cs-CZ" sz="1600" b="1" dirty="0" smtClean="0">
                <a:ea typeface="Times New Roman" panose="02020603050405020304" pitchFamily="18" charset="0"/>
              </a:rPr>
              <a:t>není třeba </a:t>
            </a:r>
            <a:r>
              <a:rPr lang="cs-CZ" sz="1600" dirty="0" smtClean="0">
                <a:ea typeface="Times New Roman" panose="02020603050405020304" pitchFamily="18" charset="0"/>
              </a:rPr>
              <a:t>ověřovat minimální spolehlivost, protože víme, že ji splňovat </a:t>
            </a:r>
            <a:r>
              <a:rPr lang="cs-CZ" sz="1600" b="1" dirty="0" smtClean="0">
                <a:ea typeface="Times New Roman" panose="02020603050405020304" pitchFamily="18" charset="0"/>
              </a:rPr>
              <a:t>nemůže</a:t>
            </a:r>
            <a:endParaRPr lang="cs-CZ" sz="1600" b="1" i="1" dirty="0" smtClean="0">
              <a:latin typeface="+mj-lt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403648" y="735156"/>
                <a:ext cx="5776960" cy="59048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algn="ctr">
                  <a:spcAft>
                    <a:spcPts val="800"/>
                  </a:spcAft>
                </a:pPr>
                <a:r>
                  <a:rPr lang="cs-CZ" dirty="0">
                    <a:ea typeface="Times New Roman" panose="02020603050405020304" pitchFamily="18" charset="0"/>
                  </a:rPr>
                  <a:t>conf(Ant </a:t>
                </a:r>
                <a:r>
                  <a:rPr lang="cs-CZ" dirty="0">
                    <a:ea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cs-CZ" dirty="0">
                    <a:ea typeface="Times New Roman" panose="02020603050405020304" pitchFamily="18" charset="0"/>
                  </a:rPr>
                  <a:t> </a:t>
                </a:r>
                <a:r>
                  <a:rPr lang="cs-CZ" dirty="0" err="1">
                    <a:ea typeface="Times New Roman" panose="02020603050405020304" pitchFamily="18" charset="0"/>
                  </a:rPr>
                  <a:t>Suc</a:t>
                </a:r>
                <a:r>
                  <a:rPr lang="cs-CZ" dirty="0">
                    <a:ea typeface="Times New Roman" panose="02020603050405020304" pitchFamily="18" charset="0"/>
                  </a:rPr>
                  <a:t>) = P(</a:t>
                </a:r>
                <a:r>
                  <a:rPr lang="cs-CZ" dirty="0" err="1">
                    <a:ea typeface="Times New Roman" panose="02020603050405020304" pitchFamily="18" charset="0"/>
                  </a:rPr>
                  <a:t>Suc</a:t>
                </a:r>
                <a:r>
                  <a:rPr lang="en-US" dirty="0">
                    <a:ea typeface="Times New Roman" panose="02020603050405020304" pitchFamily="18" charset="0"/>
                  </a:rPr>
                  <a:t>|Ant</a:t>
                </a:r>
                <a:r>
                  <a:rPr lang="cs-CZ" dirty="0">
                    <a:ea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dirty="0">
                            <a:ea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cs-CZ" dirty="0"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cs-CZ" dirty="0">
                            <a:ea typeface="Times New Roman" panose="02020603050405020304" pitchFamily="18" charset="0"/>
                          </a:rPr>
                          <m:t>Suc</m:t>
                        </m:r>
                        <m:r>
                          <m:rPr>
                            <m:nor/>
                          </m:rPr>
                          <a:rPr lang="en-US" dirty="0">
                            <a:ea typeface="Times New Roman" panose="02020603050405020304" pitchFamily="18" charset="0"/>
                            <a:sym typeface="Symbol" panose="05050102010706020507" pitchFamily="18" charset="2"/>
                          </a:rPr>
                          <m:t>  </m:t>
                        </m:r>
                        <m:r>
                          <m:rPr>
                            <m:nor/>
                          </m:rPr>
                          <a:rPr lang="en-US" dirty="0">
                            <a:ea typeface="Times New Roman" panose="02020603050405020304" pitchFamily="18" charset="0"/>
                          </a:rPr>
                          <m:t>Ant</m:t>
                        </m:r>
                        <m:r>
                          <m:rPr>
                            <m:nor/>
                          </m:rPr>
                          <a:rPr lang="cs-CZ" dirty="0">
                            <a:ea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cs-CZ" b="1" dirty="0">
                            <a:ea typeface="Times New Roman" panose="02020603050405020304" pitchFamily="18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cs-CZ" b="1" dirty="0"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b="1" dirty="0">
                            <a:ea typeface="Times New Roman" panose="02020603050405020304" pitchFamily="18" charset="0"/>
                          </a:rPr>
                          <m:t>Ant</m:t>
                        </m:r>
                        <m:r>
                          <m:rPr>
                            <m:nor/>
                          </m:rPr>
                          <a:rPr lang="cs-CZ" b="1" dirty="0">
                            <a:ea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dirty="0"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cs-CZ" sz="1200" dirty="0"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735156"/>
                <a:ext cx="5776960" cy="5904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323528" y="4769901"/>
            <a:ext cx="835292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Využívají se četnosti kombinací (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err="1" smtClean="0"/>
              <a:t>a</a:t>
            </a:r>
            <a:r>
              <a:rPr lang="cs-CZ" dirty="0" err="1" smtClean="0"/>
              <a:t>+</a:t>
            </a:r>
            <a:r>
              <a:rPr lang="cs-CZ" i="1" dirty="0" err="1" smtClean="0"/>
              <a:t>b</a:t>
            </a:r>
            <a:r>
              <a:rPr lang="cs-CZ" dirty="0" smtClean="0"/>
              <a:t>) spočtené v kroku 1! (na data se již nesahá)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20688" y="2355726"/>
            <a:ext cx="7254552" cy="13542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 smtClean="0">
                <a:ea typeface="Times New Roman" panose="02020603050405020304" pitchFamily="18" charset="0"/>
              </a:rPr>
              <a:t>Je-li Ant</a:t>
            </a:r>
            <a:r>
              <a:rPr lang="en-US" dirty="0" smtClean="0">
                <a:ea typeface="Times New Roman" panose="02020603050405020304" pitchFamily="18" charset="0"/>
              </a:rPr>
              <a:t>’</a:t>
            </a:r>
            <a:r>
              <a:rPr lang="cs-CZ" dirty="0" smtClean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</a:rPr>
              <a:t>podkombinací Ant (tedy </a:t>
            </a:r>
            <a:r>
              <a:rPr lang="cs-CZ" dirty="0">
                <a:ea typeface="Times New Roman" panose="02020603050405020304" pitchFamily="18" charset="0"/>
              </a:rPr>
              <a:t>Ant’ je kratší než Ant)</a:t>
            </a:r>
            <a:r>
              <a:rPr lang="cs-CZ" dirty="0">
                <a:ea typeface="Times New Roman" panose="02020603050405020304" pitchFamily="18" charset="0"/>
              </a:rPr>
              <a:t>, potom </a:t>
            </a:r>
          </a:p>
          <a:p>
            <a:pPr algn="ctr">
              <a:spcAft>
                <a:spcPts val="600"/>
              </a:spcAft>
            </a:pPr>
            <a:r>
              <a:rPr lang="cs-CZ" dirty="0" err="1">
                <a:ea typeface="Times New Roman" panose="02020603050405020304" pitchFamily="18" charset="0"/>
              </a:rPr>
              <a:t>conf</a:t>
            </a:r>
            <a:r>
              <a:rPr lang="cs-CZ" dirty="0">
                <a:ea typeface="Times New Roman" panose="02020603050405020304" pitchFamily="18" charset="0"/>
              </a:rPr>
              <a:t>(Ant’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ea typeface="Times New Roman" panose="02020603050405020304" pitchFamily="18" charset="0"/>
              </a:rPr>
              <a:t> Comb-Ant’)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cs-CZ" dirty="0">
                <a:ea typeface="Times New Roman" panose="02020603050405020304" pitchFamily="18" charset="0"/>
              </a:rPr>
              <a:t> </a:t>
            </a:r>
            <a:r>
              <a:rPr lang="cs-CZ" dirty="0" err="1">
                <a:ea typeface="Times New Roman" panose="02020603050405020304" pitchFamily="18" charset="0"/>
              </a:rPr>
              <a:t>conf</a:t>
            </a:r>
            <a:r>
              <a:rPr lang="cs-CZ" dirty="0">
                <a:ea typeface="Times New Roman" panose="02020603050405020304" pitchFamily="18" charset="0"/>
              </a:rPr>
              <a:t>(Ant </a:t>
            </a:r>
            <a:r>
              <a:rPr lang="cs-CZ" dirty="0">
                <a:ea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cs-CZ" dirty="0">
                <a:ea typeface="Times New Roman" panose="02020603050405020304" pitchFamily="18" charset="0"/>
              </a:rPr>
              <a:t> Comb-Ant)</a:t>
            </a:r>
          </a:p>
          <a:p>
            <a:pPr>
              <a:spcAft>
                <a:spcPts val="600"/>
              </a:spcAft>
            </a:pPr>
            <a:r>
              <a:rPr lang="cs-CZ" dirty="0">
                <a:ea typeface="Times New Roman" panose="02020603050405020304" pitchFamily="18" charset="0"/>
              </a:rPr>
              <a:t>tedy, odebíráním kategorií z předpokladu pravidla snižujeme (přesněji nemůžeme zvýšit) jeho spolehlivost!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5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3369</TotalTime>
  <Words>1433</Words>
  <Application>Microsoft Office PowerPoint</Application>
  <PresentationFormat>Předvádění na obrazovce (16:9)</PresentationFormat>
  <Paragraphs>292</Paragraphs>
  <Slides>14</Slides>
  <Notes>8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 Math</vt:lpstr>
      <vt:lpstr>Courier New</vt:lpstr>
      <vt:lpstr>Enriqueta</vt:lpstr>
      <vt:lpstr>Symbol</vt:lpstr>
      <vt:lpstr>Times New Roman</vt:lpstr>
      <vt:lpstr>SLU</vt:lpstr>
      <vt:lpstr>Dokument</vt:lpstr>
      <vt:lpstr>Název prezentace</vt:lpstr>
      <vt:lpstr>Obsah přednášky</vt:lpstr>
      <vt:lpstr>Asociační pravidla</vt:lpstr>
      <vt:lpstr>Základní charakteristiky pravidel</vt:lpstr>
      <vt:lpstr>Hledání asociačních pravidel</vt:lpstr>
      <vt:lpstr>Generování kombinací</vt:lpstr>
      <vt:lpstr>Algoritmus apriori – 1. krok</vt:lpstr>
      <vt:lpstr>Algoritmus apriori – příklad</vt:lpstr>
      <vt:lpstr>Algoritmus apriori – 2. krok (do hry přichází spolehlivost)</vt:lpstr>
      <vt:lpstr>Algoritmus apriori – příklad</vt:lpstr>
      <vt:lpstr>Algoritmus apriori – příklad (2. krok bez zkratek)</vt:lpstr>
      <vt:lpstr>Interpretace výsledků</vt:lpstr>
      <vt:lpstr>Shrnutí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 Górecki</cp:lastModifiedBy>
  <cp:revision>257</cp:revision>
  <dcterms:created xsi:type="dcterms:W3CDTF">2016-07-06T15:42:34Z</dcterms:created>
  <dcterms:modified xsi:type="dcterms:W3CDTF">2023-10-24T07:34:10Z</dcterms:modified>
</cp:coreProperties>
</file>