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8" r:id="rId2"/>
    <p:sldId id="361" r:id="rId3"/>
    <p:sldId id="330" r:id="rId4"/>
    <p:sldId id="337" r:id="rId5"/>
    <p:sldId id="332" r:id="rId6"/>
    <p:sldId id="338" r:id="rId7"/>
    <p:sldId id="339" r:id="rId8"/>
    <p:sldId id="336" r:id="rId9"/>
    <p:sldId id="362" r:id="rId10"/>
    <p:sldId id="363" r:id="rId11"/>
    <p:sldId id="344" r:id="rId12"/>
    <p:sldId id="348" r:id="rId13"/>
    <p:sldId id="350" r:id="rId14"/>
    <p:sldId id="351" r:id="rId15"/>
    <p:sldId id="359" r:id="rId16"/>
    <p:sldId id="355" r:id="rId17"/>
    <p:sldId id="360" r:id="rId18"/>
    <p:sldId id="286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19" autoAdjust="0"/>
    <p:restoredTop sz="84152" autoAdjust="0"/>
  </p:normalViewPr>
  <p:slideViewPr>
    <p:cSldViewPr>
      <p:cViewPr varScale="1">
        <p:scale>
          <a:sx n="97" d="100"/>
          <a:sy n="97" d="100"/>
        </p:scale>
        <p:origin x="8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336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578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620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89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512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498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102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93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Mozek Obsahuje asi 50–100 miliard (tedy asi 10</a:t>
            </a:r>
            <a:r>
              <a:rPr lang="cs-CZ" baseline="30000" dirty="0"/>
              <a:t>11</a:t>
            </a:r>
            <a:r>
              <a:rPr lang="cs-CZ" dirty="0"/>
              <a:t>) </a:t>
            </a:r>
            <a:r>
              <a:rPr lang="cs-CZ" b="1" dirty="0"/>
              <a:t>neuronů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04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55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Pozor, na obrázku vpravo není regresní přímka! (je to separující</a:t>
            </a:r>
            <a:r>
              <a:rPr lang="cs-CZ" baseline="0" dirty="0" smtClean="0"/>
              <a:t> přímka pro třídy úvěr = ano a úvěr = ne)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49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2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714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009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https://news.cornell.edu/stories/2019/09/professors-perceptron-paved-way-ai-60-years-too-soon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588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https://slideplayer.com/slide/5323236/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246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berka@vse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10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Dolování dat</a:t>
            </a:r>
          </a:p>
          <a:p>
            <a:pPr algn="ctr"/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Neuronové sítě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Jan Górecki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60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Dvouvrstvý </a:t>
            </a:r>
            <a:r>
              <a:rPr lang="cs-CZ" b="1" dirty="0" err="1"/>
              <a:t>perceptron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43000" r="14952"/>
          <a:stretch/>
        </p:blipFill>
        <p:spPr>
          <a:xfrm>
            <a:off x="4355976" y="1707654"/>
            <a:ext cx="4536504" cy="293179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51520" y="784324"/>
            <a:ext cx="36724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Umí: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Rozpoznat písmena z abecedy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Rozpoznat tvary (</a:t>
            </a:r>
            <a:r>
              <a:rPr lang="cs-CZ" sz="1600" dirty="0" err="1"/>
              <a:t>pattern</a:t>
            </a:r>
            <a:r>
              <a:rPr lang="cs-CZ" sz="1600" dirty="0"/>
              <a:t> </a:t>
            </a:r>
            <a:r>
              <a:rPr lang="cs-CZ" sz="1600" dirty="0" err="1"/>
              <a:t>recognition</a:t>
            </a:r>
            <a:r>
              <a:rPr lang="cs-CZ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b="1" dirty="0"/>
              <a:t>Neumí: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XOR </a:t>
            </a:r>
            <a:r>
              <a:rPr lang="en-US" sz="1600" dirty="0" err="1"/>
              <a:t>problém</a:t>
            </a:r>
            <a:r>
              <a:rPr lang="cs-CZ" sz="1600" dirty="0"/>
              <a:t> (https://dev.to/</a:t>
            </a:r>
            <a:r>
              <a:rPr lang="cs-CZ" sz="1600" dirty="0" err="1"/>
              <a:t>jbahire</a:t>
            </a:r>
            <a:r>
              <a:rPr lang="cs-CZ" sz="1600" dirty="0"/>
              <a:t>/demystifying-the-xor-problem-1blk)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Neline</a:t>
            </a:r>
            <a:r>
              <a:rPr lang="cs-CZ" sz="1600" dirty="0" err="1"/>
              <a:t>árně</a:t>
            </a:r>
            <a:r>
              <a:rPr lang="cs-CZ" sz="1600" dirty="0"/>
              <a:t> </a:t>
            </a:r>
            <a:r>
              <a:rPr lang="cs-CZ" sz="1600" dirty="0" err="1"/>
              <a:t>separabilní</a:t>
            </a:r>
            <a:r>
              <a:rPr lang="cs-CZ" sz="1600" dirty="0"/>
              <a:t> problémy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b="1" dirty="0"/>
              <a:t>Problém: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Jak ho učit?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r>
              <a:rPr lang="cs-CZ" sz="1600" b="1" dirty="0"/>
              <a:t>=&gt; Celá oblast neuronových sítí utichla na téměř 20 let</a:t>
            </a:r>
            <a:r>
              <a:rPr lang="en-US" sz="1600" b="1" dirty="0"/>
              <a:t>!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2570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Vícevrstvý 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perceptron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(MLP)</a:t>
            </a:r>
          </a:p>
        </p:txBody>
      </p:sp>
      <p:pic>
        <p:nvPicPr>
          <p:cNvPr id="5" name="pic"/>
          <p:cNvPicPr/>
          <p:nvPr/>
        </p:nvPicPr>
        <p:blipFill>
          <a:blip r:embed="rId4"/>
          <a:stretch>
            <a:fillRect/>
          </a:stretch>
        </p:blipFill>
        <p:spPr>
          <a:xfrm>
            <a:off x="4751512" y="1077224"/>
            <a:ext cx="4248472" cy="2880320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4958460" y="4036989"/>
            <a:ext cx="38345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Vícevrstvý </a:t>
            </a:r>
            <a:r>
              <a:rPr lang="cs-CZ" sz="1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perceptron</a:t>
            </a:r>
            <a:r>
              <a:rPr lang="cs-CZ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 jednou skrytou vrstvou</a:t>
            </a:r>
            <a:endParaRPr lang="cs-CZ" sz="1400" b="1" dirty="0"/>
          </a:p>
        </p:txBody>
      </p:sp>
      <p:sp>
        <p:nvSpPr>
          <p:cNvPr id="3" name="Obdélník 2"/>
          <p:cNvSpPr/>
          <p:nvPr/>
        </p:nvSpPr>
        <p:spPr>
          <a:xfrm>
            <a:off x="179512" y="77155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/>
              <a:t>Síť používaná pro klasifikaci resp. predikci</a:t>
            </a:r>
          </a:p>
          <a:p>
            <a:r>
              <a:rPr lang="cs-CZ" sz="1600" dirty="0"/>
              <a:t> </a:t>
            </a:r>
          </a:p>
          <a:p>
            <a:r>
              <a:rPr lang="cs-CZ" sz="1600" b="1" dirty="0"/>
              <a:t>3 vrstvy:</a:t>
            </a:r>
          </a:p>
          <a:p>
            <a:pPr lvl="0">
              <a:buFont typeface="+mj-lt"/>
              <a:buAutoNum type="arabicPeriod"/>
            </a:pPr>
            <a:r>
              <a:rPr lang="cs-CZ" sz="1600" dirty="0"/>
              <a:t> vstupní – přenáší vstupní data dál</a:t>
            </a:r>
          </a:p>
          <a:p>
            <a:pPr lvl="0">
              <a:buFont typeface="+mj-lt"/>
              <a:buAutoNum type="arabicPeriod"/>
            </a:pPr>
            <a:r>
              <a:rPr lang="cs-CZ" sz="1600" dirty="0"/>
              <a:t> skrytá (tato umožňuje </a:t>
            </a:r>
            <a:r>
              <a:rPr lang="cs-CZ" sz="1600" dirty="0" smtClean="0"/>
              <a:t>řešit např. </a:t>
            </a:r>
            <a:r>
              <a:rPr lang="cs-CZ" sz="1600" dirty="0"/>
              <a:t>XOR problém)</a:t>
            </a:r>
          </a:p>
          <a:p>
            <a:pPr lvl="0">
              <a:buFont typeface="+mj-lt"/>
              <a:buAutoNum type="arabicPeriod"/>
            </a:pPr>
            <a:r>
              <a:rPr lang="cs-CZ" sz="1600" dirty="0"/>
              <a:t> výstupní – ukazuje výsledek klasifikace resp. predikce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6780" y="303906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err="1"/>
              <a:t>sigmoidální</a:t>
            </a:r>
            <a:r>
              <a:rPr lang="cs-CZ" sz="1600" dirty="0"/>
              <a:t> aktivační funkce pro neurony ve </a:t>
            </a:r>
            <a:r>
              <a:rPr lang="cs-CZ" sz="1600" b="1" dirty="0"/>
              <a:t>skryté</a:t>
            </a:r>
            <a:r>
              <a:rPr lang="cs-CZ" sz="1600" dirty="0"/>
              <a:t> a </a:t>
            </a:r>
            <a:r>
              <a:rPr lang="cs-CZ" sz="1600" b="1" dirty="0"/>
              <a:t>výstupní</a:t>
            </a:r>
            <a:r>
              <a:rPr lang="cs-CZ" sz="1600" dirty="0"/>
              <a:t> vrstvě</a:t>
            </a:r>
          </a:p>
        </p:txBody>
      </p:sp>
      <p:sp>
        <p:nvSpPr>
          <p:cNvPr id="7" name="Obdélník 6"/>
          <p:cNvSpPr/>
          <p:nvPr/>
        </p:nvSpPr>
        <p:spPr>
          <a:xfrm>
            <a:off x="4800127" y="3102015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vstupní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800127" y="2233215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skrytá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00127" y="1364415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výstupní</a:t>
            </a:r>
          </a:p>
        </p:txBody>
      </p:sp>
      <p:pic>
        <p:nvPicPr>
          <p:cNvPr id="11" name="Picture 2" descr="sigmoi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3634481"/>
            <a:ext cx="2213992" cy="116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872931"/>
              </p:ext>
            </p:extLst>
          </p:nvPr>
        </p:nvGraphicFramePr>
        <p:xfrm>
          <a:off x="2774223" y="3634481"/>
          <a:ext cx="1479887" cy="1048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1" name="Rastrový obrázek" r:id="rId6" imgW="1555920" imgH="1270080" progId="Paint.Picture">
                  <p:embed/>
                </p:oleObj>
              </mc:Choice>
              <mc:Fallback>
                <p:oleObj name="Rastrový obrázek" r:id="rId6" imgW="1555920" imgH="1270080" progId="Paint.Picture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4223" y="3634481"/>
                        <a:ext cx="1479887" cy="1048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bdélník 9"/>
          <p:cNvSpPr/>
          <p:nvPr/>
        </p:nvSpPr>
        <p:spPr>
          <a:xfrm>
            <a:off x="5117359" y="266097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w</a:t>
            </a:r>
            <a:r>
              <a:rPr lang="cs-CZ" baseline="-25000" dirty="0"/>
              <a:t>1,2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5088767" y="1765643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w</a:t>
            </a:r>
            <a:r>
              <a:rPr lang="cs-CZ" baseline="-25000" dirty="0"/>
              <a:t>2,3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2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08912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r>
                  <a:rPr lang="cs-CZ" sz="2400" dirty="0"/>
                  <a:t>cílem je minimalizovat chybu založenou na druhé </a:t>
                </a:r>
                <a:br>
                  <a:rPr lang="cs-CZ" sz="2400" dirty="0"/>
                </a:br>
                <a:r>
                  <a:rPr lang="cs-CZ" sz="2400" dirty="0"/>
                  <a:t>mocnině rozdílu mezi skutečným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cs-CZ" sz="2400" dirty="0"/>
                  <a:t>) a očekávaným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cs-CZ" sz="2400" dirty="0"/>
                  <a:t>)</a:t>
                </a:r>
                <a:br>
                  <a:rPr lang="cs-CZ" sz="2400" dirty="0"/>
                </a:br>
                <a:r>
                  <a:rPr lang="cs-CZ" sz="2400" dirty="0"/>
                  <a:t>výstupem sítě pro příklad </a:t>
                </a:r>
                <a:r>
                  <a:rPr lang="cs-CZ" sz="2400" b="1" i="1" dirty="0" err="1"/>
                  <a:t>x</a:t>
                </a:r>
                <a:r>
                  <a:rPr lang="cs-CZ" sz="2400" i="1" baseline="-25000" dirty="0" err="1"/>
                  <a:t>i</a:t>
                </a:r>
                <a:endParaRPr lang="cs-CZ" sz="2400" i="1" baseline="-25000" dirty="0"/>
              </a:p>
              <a:p>
                <a:endParaRPr lang="cs-CZ" sz="2400" i="1" baseline="-25000" dirty="0"/>
              </a:p>
              <a:p>
                <a:pPr marL="0" indent="0" algn="ctr">
                  <a:buNone/>
                </a:pPr>
                <a:r>
                  <a:rPr lang="cs-CZ" sz="2400" dirty="0" err="1"/>
                  <a:t>Err</a:t>
                </a:r>
                <a:r>
                  <a:rPr lang="cs-CZ" sz="2400" dirty="0"/>
                  <a:t>(</a:t>
                </a:r>
                <a:r>
                  <a:rPr lang="cs-CZ" sz="2400" b="1" dirty="0"/>
                  <a:t>w</a:t>
                </a:r>
                <a:r>
                  <a:rPr lang="cs-CZ" sz="2400" baseline="30000" dirty="0"/>
                  <a:t>(i)</a:t>
                </a:r>
                <a:r>
                  <a:rPr lang="cs-CZ" sz="2400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cs-CZ" sz="2400">
                            <a:latin typeface="Cambria Math" panose="02040503050406030204" pitchFamily="18" charset="0"/>
                          </a:rPr>
                          <m:t>ý</m:t>
                        </m:r>
                        <m:r>
                          <m:rPr>
                            <m:sty m:val="p"/>
                          </m:rPr>
                          <a:rPr lang="cs-CZ" sz="2400">
                            <a:latin typeface="Cambria Math" panose="02040503050406030204" pitchFamily="18" charset="0"/>
                          </a:rPr>
                          <m:t>stupy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</m:s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dirty="0"/>
                  <a:t>Změna váhy </a:t>
                </a:r>
                <a:r>
                  <a:rPr lang="cs-CZ" sz="2000" dirty="0" smtClean="0"/>
                  <a:t>vazby (váhy) </a:t>
                </a:r>
                <a:r>
                  <a:rPr lang="cs-CZ" sz="2000" dirty="0"/>
                  <a:t>vedoucí od neuronu </a:t>
                </a:r>
                <a:r>
                  <a:rPr lang="cs-CZ" sz="2000" i="1" dirty="0"/>
                  <a:t>j</a:t>
                </a:r>
                <a:r>
                  <a:rPr lang="cs-CZ" sz="2000" dirty="0"/>
                  <a:t> k neuronu </a:t>
                </a:r>
                <a:r>
                  <a:rPr lang="cs-CZ" sz="2000" i="1" dirty="0"/>
                  <a:t>k</a:t>
                </a:r>
                <a:r>
                  <a:rPr lang="cs-CZ" sz="2000" dirty="0"/>
                  <a:t> se bude řídit gradientem funkce </a:t>
                </a:r>
                <a:r>
                  <a:rPr lang="cs-CZ" sz="2000" i="1" dirty="0" err="1"/>
                  <a:t>Err</a:t>
                </a:r>
                <a:endParaRPr lang="cs-CZ" sz="2000" i="1" dirty="0"/>
              </a:p>
              <a:p>
                <a:pPr marL="0" indent="0" algn="ctr">
                  <a:buNone/>
                </a:pPr>
                <a:r>
                  <a:rPr lang="cs-CZ" sz="2000" dirty="0"/>
                  <a:t>∆</a:t>
                </a:r>
                <a:r>
                  <a:rPr lang="cs-CZ" sz="2000" b="1" dirty="0"/>
                  <a:t> </a:t>
                </a:r>
                <a:r>
                  <a:rPr lang="cs-CZ" sz="2000" i="1" dirty="0" err="1"/>
                  <a:t>w</a:t>
                </a:r>
                <a:r>
                  <a:rPr lang="cs-CZ" sz="2000" i="1" baseline="-25000" dirty="0" err="1"/>
                  <a:t>jk</a:t>
                </a:r>
                <a:r>
                  <a:rPr lang="cs-CZ" sz="2000" b="1" dirty="0"/>
                  <a:t> =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Err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cs-CZ" sz="2000" b="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cs-CZ" sz="2000" b="0" i="1" baseline="-25000" smtClean="0">
                            <a:latin typeface="Cambria Math" panose="02040503050406030204" pitchFamily="18" charset="0"/>
                          </a:rPr>
                          <m:t>𝑗𝑘</m:t>
                        </m:r>
                      </m:den>
                    </m:f>
                  </m:oMath>
                </a14:m>
                <a:endParaRPr lang="cs-CZ" sz="2000" i="1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08912" cy="3816424"/>
              </a:xfrm>
              <a:prstGeom prst="rect">
                <a:avLst/>
              </a:prstGeom>
              <a:blipFill>
                <a:blip r:embed="rId3"/>
                <a:stretch>
                  <a:fillRect l="-104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Backpropagation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algoritmus učení s učitelem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pic"/>
          <p:cNvPicPr/>
          <p:nvPr/>
        </p:nvPicPr>
        <p:blipFill>
          <a:blip r:embed="rId4"/>
          <a:stretch>
            <a:fillRect/>
          </a:stretch>
        </p:blipFill>
        <p:spPr>
          <a:xfrm>
            <a:off x="6804248" y="1779662"/>
            <a:ext cx="2268760" cy="135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400" dirty="0"/>
              <a:t>počet iterací</a:t>
            </a:r>
          </a:p>
          <a:p>
            <a:pPr lvl="0"/>
            <a:r>
              <a:rPr lang="cs-CZ" sz="2400" dirty="0"/>
              <a:t>velikost chyby</a:t>
            </a:r>
          </a:p>
          <a:p>
            <a:pPr lvl="0"/>
            <a:r>
              <a:rPr lang="cs-CZ" sz="2400" dirty="0"/>
              <a:t>změna chyby mezi iteracemi</a:t>
            </a:r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pPr lvl="0"/>
            <a:endParaRPr lang="cs-CZ" sz="2400" dirty="0"/>
          </a:p>
          <a:p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Kritéria zastavení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1441" name="Picture 1" descr="T08-EM-pocet_itera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708" y="2114649"/>
            <a:ext cx="383857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3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Implementace (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Weka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60417" name="Picture 1" descr="T8-weka_M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774489"/>
            <a:ext cx="4648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67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lvl="0"/>
            <a:r>
              <a:rPr lang="cs-CZ" sz="2400" dirty="0"/>
              <a:t>volba vhodné sítě (topologie, počet neuronů)</a:t>
            </a:r>
          </a:p>
          <a:p>
            <a:pPr lvl="0"/>
            <a:r>
              <a:rPr lang="cs-CZ" sz="2400" dirty="0"/>
              <a:t>výběr trénovacích příkladů</a:t>
            </a:r>
          </a:p>
          <a:p>
            <a:r>
              <a:rPr lang="cs-CZ" sz="2400" dirty="0"/>
              <a:t>učení sítě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Typy úloh:</a:t>
            </a:r>
          </a:p>
          <a:p>
            <a:pPr lvl="1" indent="-342900"/>
            <a:r>
              <a:rPr lang="cs-CZ" sz="2000" dirty="0" smtClean="0"/>
              <a:t>klasifikace </a:t>
            </a:r>
            <a:r>
              <a:rPr lang="cs-CZ" sz="2000" dirty="0"/>
              <a:t>(predikce)</a:t>
            </a:r>
            <a:endParaRPr lang="cs-CZ" sz="2000" dirty="0" smtClean="0"/>
          </a:p>
          <a:p>
            <a:pPr lvl="1" indent="-342900"/>
            <a:r>
              <a:rPr lang="cs-CZ" sz="2000" dirty="0" smtClean="0"/>
              <a:t>regrese</a:t>
            </a: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 aplikace neuronové sítě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87824" y="141962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883548"/>
              </p:ext>
            </p:extLst>
          </p:nvPr>
        </p:nvGraphicFramePr>
        <p:xfrm>
          <a:off x="4312443" y="881715"/>
          <a:ext cx="5127625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2" name="Document" r:id="rId4" imgW="5125212" imgH="3060192" progId="Word.Document.8">
                  <p:embed/>
                </p:oleObj>
              </mc:Choice>
              <mc:Fallback>
                <p:oleObj name="Document" r:id="rId4" imgW="5125212" imgH="3060192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443" y="881715"/>
                        <a:ext cx="5127625" cy="3063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/>
          <p:cNvSpPr/>
          <p:nvPr/>
        </p:nvSpPr>
        <p:spPr>
          <a:xfrm>
            <a:off x="5580112" y="3541533"/>
            <a:ext cx="33857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vyjadřovací síla vícevrstvého perceptronu</a:t>
            </a:r>
          </a:p>
        </p:txBody>
      </p:sp>
      <p:sp>
        <p:nvSpPr>
          <p:cNvPr id="9" name="Obdélník 8"/>
          <p:cNvSpPr/>
          <p:nvPr/>
        </p:nvSpPr>
        <p:spPr>
          <a:xfrm>
            <a:off x="4881798" y="397135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/>
              <a:t>• neuronové sítě jsou vhodnější pro numerické atributy</a:t>
            </a:r>
          </a:p>
          <a:p>
            <a:r>
              <a:rPr lang="cs-CZ" sz="1400" dirty="0"/>
              <a:t>• lze „popsat“ složité shluky v prostoru atributů</a:t>
            </a:r>
          </a:p>
          <a:p>
            <a:r>
              <a:rPr lang="cs-CZ" sz="1400" dirty="0"/>
              <a:t>• nalezené znalosti jen obtížně interpretovatelné </a:t>
            </a: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6012160" y="1851670"/>
            <a:ext cx="2088232" cy="1224136"/>
          </a:xfrm>
          <a:custGeom>
            <a:avLst/>
            <a:gdLst>
              <a:gd name="T0" fmla="*/ 0 w 3351"/>
              <a:gd name="T1" fmla="*/ 32 h 1859"/>
              <a:gd name="T2" fmla="*/ 460 w 3351"/>
              <a:gd name="T3" fmla="*/ 32 h 1859"/>
              <a:gd name="T4" fmla="*/ 580 w 3351"/>
              <a:gd name="T5" fmla="*/ 92 h 1859"/>
              <a:gd name="T6" fmla="*/ 660 w 3351"/>
              <a:gd name="T7" fmla="*/ 112 h 1859"/>
              <a:gd name="T8" fmla="*/ 780 w 3351"/>
              <a:gd name="T9" fmla="*/ 172 h 1859"/>
              <a:gd name="T10" fmla="*/ 900 w 3351"/>
              <a:gd name="T11" fmla="*/ 272 h 1859"/>
              <a:gd name="T12" fmla="*/ 960 w 3351"/>
              <a:gd name="T13" fmla="*/ 312 h 1859"/>
              <a:gd name="T14" fmla="*/ 1180 w 3351"/>
              <a:gd name="T15" fmla="*/ 532 h 1859"/>
              <a:gd name="T16" fmla="*/ 1320 w 3351"/>
              <a:gd name="T17" fmla="*/ 692 h 1859"/>
              <a:gd name="T18" fmla="*/ 1360 w 3351"/>
              <a:gd name="T19" fmla="*/ 752 h 1859"/>
              <a:gd name="T20" fmla="*/ 1420 w 3351"/>
              <a:gd name="T21" fmla="*/ 772 h 1859"/>
              <a:gd name="T22" fmla="*/ 1480 w 3351"/>
              <a:gd name="T23" fmla="*/ 812 h 1859"/>
              <a:gd name="T24" fmla="*/ 1620 w 3351"/>
              <a:gd name="T25" fmla="*/ 852 h 1859"/>
              <a:gd name="T26" fmla="*/ 2160 w 3351"/>
              <a:gd name="T27" fmla="*/ 972 h 1859"/>
              <a:gd name="T28" fmla="*/ 2440 w 3351"/>
              <a:gd name="T29" fmla="*/ 1052 h 1859"/>
              <a:gd name="T30" fmla="*/ 2580 w 3351"/>
              <a:gd name="T31" fmla="*/ 1092 h 1859"/>
              <a:gd name="T32" fmla="*/ 2720 w 3351"/>
              <a:gd name="T33" fmla="*/ 1192 h 1859"/>
              <a:gd name="T34" fmla="*/ 2800 w 3351"/>
              <a:gd name="T35" fmla="*/ 1232 h 1859"/>
              <a:gd name="T36" fmla="*/ 3000 w 3351"/>
              <a:gd name="T37" fmla="*/ 1392 h 1859"/>
              <a:gd name="T38" fmla="*/ 3160 w 3351"/>
              <a:gd name="T39" fmla="*/ 1572 h 1859"/>
              <a:gd name="T40" fmla="*/ 3280 w 3351"/>
              <a:gd name="T41" fmla="*/ 1752 h 1859"/>
              <a:gd name="T42" fmla="*/ 3340 w 3351"/>
              <a:gd name="T43" fmla="*/ 1832 h 1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51" h="1859">
                <a:moveTo>
                  <a:pt x="0" y="32"/>
                </a:moveTo>
                <a:cubicBezTo>
                  <a:pt x="233" y="9"/>
                  <a:pt x="203" y="0"/>
                  <a:pt x="460" y="32"/>
                </a:cubicBezTo>
                <a:cubicBezTo>
                  <a:pt x="539" y="42"/>
                  <a:pt x="506" y="60"/>
                  <a:pt x="580" y="92"/>
                </a:cubicBezTo>
                <a:cubicBezTo>
                  <a:pt x="605" y="103"/>
                  <a:pt x="633" y="105"/>
                  <a:pt x="660" y="112"/>
                </a:cubicBezTo>
                <a:cubicBezTo>
                  <a:pt x="832" y="227"/>
                  <a:pt x="614" y="89"/>
                  <a:pt x="780" y="172"/>
                </a:cubicBezTo>
                <a:cubicBezTo>
                  <a:pt x="854" y="209"/>
                  <a:pt x="834" y="217"/>
                  <a:pt x="900" y="272"/>
                </a:cubicBezTo>
                <a:cubicBezTo>
                  <a:pt x="918" y="287"/>
                  <a:pt x="942" y="296"/>
                  <a:pt x="960" y="312"/>
                </a:cubicBezTo>
                <a:cubicBezTo>
                  <a:pt x="1038" y="382"/>
                  <a:pt x="1095" y="475"/>
                  <a:pt x="1180" y="532"/>
                </a:cubicBezTo>
                <a:cubicBezTo>
                  <a:pt x="1273" y="672"/>
                  <a:pt x="1220" y="625"/>
                  <a:pt x="1320" y="692"/>
                </a:cubicBezTo>
                <a:cubicBezTo>
                  <a:pt x="1333" y="712"/>
                  <a:pt x="1341" y="737"/>
                  <a:pt x="1360" y="752"/>
                </a:cubicBezTo>
                <a:cubicBezTo>
                  <a:pt x="1376" y="765"/>
                  <a:pt x="1401" y="763"/>
                  <a:pt x="1420" y="772"/>
                </a:cubicBezTo>
                <a:cubicBezTo>
                  <a:pt x="1441" y="783"/>
                  <a:pt x="1459" y="801"/>
                  <a:pt x="1480" y="812"/>
                </a:cubicBezTo>
                <a:cubicBezTo>
                  <a:pt x="1514" y="829"/>
                  <a:pt x="1588" y="842"/>
                  <a:pt x="1620" y="852"/>
                </a:cubicBezTo>
                <a:cubicBezTo>
                  <a:pt x="1800" y="906"/>
                  <a:pt x="1972" y="949"/>
                  <a:pt x="2160" y="972"/>
                </a:cubicBezTo>
                <a:cubicBezTo>
                  <a:pt x="2332" y="1029"/>
                  <a:pt x="2239" y="1002"/>
                  <a:pt x="2440" y="1052"/>
                </a:cubicBezTo>
                <a:cubicBezTo>
                  <a:pt x="2466" y="1058"/>
                  <a:pt x="2551" y="1078"/>
                  <a:pt x="2580" y="1092"/>
                </a:cubicBezTo>
                <a:cubicBezTo>
                  <a:pt x="2622" y="1113"/>
                  <a:pt x="2684" y="1169"/>
                  <a:pt x="2720" y="1192"/>
                </a:cubicBezTo>
                <a:cubicBezTo>
                  <a:pt x="2745" y="1208"/>
                  <a:pt x="2775" y="1216"/>
                  <a:pt x="2800" y="1232"/>
                </a:cubicBezTo>
                <a:cubicBezTo>
                  <a:pt x="2874" y="1278"/>
                  <a:pt x="2928" y="1344"/>
                  <a:pt x="3000" y="1392"/>
                </a:cubicBezTo>
                <a:cubicBezTo>
                  <a:pt x="3071" y="1499"/>
                  <a:pt x="3023" y="1435"/>
                  <a:pt x="3160" y="1572"/>
                </a:cubicBezTo>
                <a:cubicBezTo>
                  <a:pt x="3160" y="1572"/>
                  <a:pt x="3260" y="1722"/>
                  <a:pt x="3280" y="1752"/>
                </a:cubicBezTo>
                <a:cubicBezTo>
                  <a:pt x="3351" y="1859"/>
                  <a:pt x="3340" y="1735"/>
                  <a:pt x="3340" y="1832"/>
                </a:cubicBezTo>
              </a:path>
            </a:pathLst>
          </a:cu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0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1400" b="1" dirty="0"/>
              <a:t>Úloha:  </a:t>
            </a:r>
            <a:r>
              <a:rPr lang="cs-CZ" sz="1400" dirty="0"/>
              <a:t>vyhodnocování bonity klienta banky</a:t>
            </a:r>
          </a:p>
          <a:p>
            <a:pPr marL="0" indent="0">
              <a:buNone/>
            </a:pPr>
            <a:r>
              <a:rPr lang="cs-CZ" sz="1400" dirty="0"/>
              <a:t> </a:t>
            </a:r>
          </a:p>
          <a:p>
            <a:pPr marL="0" indent="0">
              <a:buNone/>
            </a:pPr>
            <a:r>
              <a:rPr lang="cs-CZ" sz="1400" b="1" dirty="0"/>
              <a:t>Vstupy: </a:t>
            </a:r>
            <a:r>
              <a:rPr lang="cs-CZ" sz="1400" dirty="0"/>
              <a:t>údaje o žadateli</a:t>
            </a:r>
          </a:p>
          <a:p>
            <a:pPr marL="0" indent="0">
              <a:buNone/>
            </a:pPr>
            <a:r>
              <a:rPr lang="cs-CZ" sz="1400" b="1" dirty="0"/>
              <a:t>Výstupy:</a:t>
            </a:r>
            <a:r>
              <a:rPr lang="cs-CZ" sz="1400" dirty="0"/>
              <a:t> doporučení „poskytnout/neposkytnout úvěr“</a:t>
            </a:r>
          </a:p>
          <a:p>
            <a:pPr marL="0" indent="0">
              <a:buNone/>
            </a:pPr>
            <a:r>
              <a:rPr lang="cs-CZ" sz="1400" dirty="0"/>
              <a:t> </a:t>
            </a:r>
          </a:p>
          <a:p>
            <a:pPr marL="0" indent="0">
              <a:buNone/>
            </a:pPr>
            <a:r>
              <a:rPr lang="cs-CZ" sz="1400" b="1" dirty="0"/>
              <a:t> 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Řešení:</a:t>
            </a:r>
            <a:endParaRPr lang="cs-CZ" sz="1400" dirty="0"/>
          </a:p>
          <a:p>
            <a:pPr marL="0" indent="0">
              <a:buNone/>
            </a:pPr>
            <a:r>
              <a:rPr lang="cs-CZ" sz="1400" b="1" dirty="0"/>
              <a:t> </a:t>
            </a:r>
            <a:endParaRPr lang="cs-CZ" sz="1400" dirty="0"/>
          </a:p>
          <a:p>
            <a:pPr marL="0" lvl="0" indent="0">
              <a:buNone/>
            </a:pPr>
            <a:r>
              <a:rPr lang="cs-CZ" sz="1400" b="1" dirty="0"/>
              <a:t>Typ sítě: </a:t>
            </a:r>
            <a:r>
              <a:rPr lang="cs-CZ" sz="1400" dirty="0"/>
              <a:t>MLP</a:t>
            </a:r>
          </a:p>
          <a:p>
            <a:pPr marL="0" lvl="0" indent="0">
              <a:buNone/>
            </a:pPr>
            <a:r>
              <a:rPr lang="cs-CZ" sz="1400" b="1" dirty="0"/>
              <a:t>Vstupní vrstva: </a:t>
            </a:r>
            <a:r>
              <a:rPr lang="cs-CZ" sz="1400" dirty="0"/>
              <a:t>jeden neuron pro každý údaj o žadateli</a:t>
            </a:r>
          </a:p>
          <a:p>
            <a:pPr marL="0" lvl="0" indent="0">
              <a:buNone/>
            </a:pPr>
            <a:r>
              <a:rPr lang="cs-CZ" sz="1400" b="1" dirty="0"/>
              <a:t>Výstupní vrstva: </a:t>
            </a:r>
            <a:r>
              <a:rPr lang="cs-CZ" sz="1400" dirty="0"/>
              <a:t>jeden neuron</a:t>
            </a:r>
          </a:p>
          <a:p>
            <a:pPr marL="0" lvl="0" indent="0">
              <a:buNone/>
            </a:pPr>
            <a:r>
              <a:rPr lang="cs-CZ" sz="1400" b="1" dirty="0"/>
              <a:t>Skrytá vrstva: </a:t>
            </a:r>
            <a:r>
              <a:rPr lang="cs-CZ" sz="1400" dirty="0"/>
              <a:t>??</a:t>
            </a:r>
          </a:p>
          <a:p>
            <a:pPr marL="0" lvl="0" indent="0">
              <a:buNone/>
            </a:pPr>
            <a:r>
              <a:rPr lang="cs-CZ" sz="1400" b="1" dirty="0"/>
              <a:t>Učení: </a:t>
            </a:r>
            <a:r>
              <a:rPr lang="cs-CZ" sz="1400" dirty="0"/>
              <a:t>informace o dřívějších klientech + závěr banky</a:t>
            </a: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/>
              <a:t>Klasifikace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8D3D9F-B25E-4AE8-B8A4-E897C3A94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355726"/>
            <a:ext cx="1276528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cs-CZ" sz="1600" dirty="0"/>
              <a:t>Na základě historických dat předpověď dalšího vývoje</a:t>
            </a:r>
          </a:p>
          <a:p>
            <a:pPr marL="0" indent="0">
              <a:buNone/>
            </a:pPr>
            <a:r>
              <a:rPr lang="cs-CZ" sz="1600" b="1" dirty="0"/>
              <a:t> </a:t>
            </a: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Úloha:  </a:t>
            </a:r>
            <a:r>
              <a:rPr lang="cs-CZ" sz="1600" dirty="0"/>
              <a:t>predikce vývoje směnných kursů</a:t>
            </a:r>
          </a:p>
          <a:p>
            <a:pPr marL="0" indent="0">
              <a:buNone/>
            </a:pPr>
            <a:r>
              <a:rPr lang="cs-CZ" sz="1600" dirty="0"/>
              <a:t> </a:t>
            </a:r>
          </a:p>
          <a:p>
            <a:pPr marL="0" indent="0">
              <a:buNone/>
            </a:pPr>
            <a:r>
              <a:rPr lang="cs-CZ" sz="1600" b="1" dirty="0"/>
              <a:t>Vstupy: </a:t>
            </a:r>
            <a:r>
              <a:rPr lang="cs-CZ" sz="1600" dirty="0"/>
              <a:t>předchozí hodnoty kursu</a:t>
            </a:r>
          </a:p>
          <a:p>
            <a:pPr marL="0" indent="0">
              <a:buNone/>
            </a:pPr>
            <a:r>
              <a:rPr lang="cs-CZ" sz="1600" b="1" dirty="0"/>
              <a:t>Výstupy:</a:t>
            </a:r>
            <a:r>
              <a:rPr lang="cs-CZ" sz="1600" dirty="0"/>
              <a:t> budoucí hodnota kurzu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b="1" dirty="0"/>
              <a:t>Řešení:</a:t>
            </a:r>
            <a:endParaRPr lang="cs-CZ" sz="1600" dirty="0"/>
          </a:p>
          <a:p>
            <a:pPr marL="0" lvl="0" indent="0">
              <a:buNone/>
            </a:pPr>
            <a:r>
              <a:rPr lang="cs-CZ" sz="1600" b="1" dirty="0"/>
              <a:t>Typ sítě: </a:t>
            </a:r>
            <a:r>
              <a:rPr lang="cs-CZ" sz="1600" dirty="0"/>
              <a:t>MLP</a:t>
            </a:r>
          </a:p>
          <a:p>
            <a:pPr marL="0" lvl="0" indent="0">
              <a:buNone/>
            </a:pPr>
            <a:r>
              <a:rPr lang="cs-CZ" sz="1600" b="1" dirty="0"/>
              <a:t>Vstupní vrstva: </a:t>
            </a:r>
            <a:r>
              <a:rPr lang="cs-CZ" sz="1600" dirty="0"/>
              <a:t>jeden neuron pro každou hodnotu</a:t>
            </a:r>
          </a:p>
          <a:p>
            <a:pPr marL="0" lvl="0" indent="0">
              <a:buNone/>
            </a:pPr>
            <a:r>
              <a:rPr lang="cs-CZ" sz="1600" b="1" dirty="0"/>
              <a:t>Výstupní vrstva: </a:t>
            </a:r>
            <a:r>
              <a:rPr lang="cs-CZ" sz="1600" dirty="0"/>
              <a:t>jeden neuron pro </a:t>
            </a:r>
            <a:r>
              <a:rPr lang="cs-CZ" sz="1600" dirty="0" smtClean="0"/>
              <a:t>predikovanou</a:t>
            </a:r>
            <a:br>
              <a:rPr lang="cs-CZ" sz="1600" dirty="0" smtClean="0"/>
            </a:br>
            <a:r>
              <a:rPr lang="cs-CZ" sz="1600" dirty="0" smtClean="0"/>
              <a:t>hodnotu a jeden pro znaménko změny kursu</a:t>
            </a:r>
            <a:endParaRPr lang="cs-CZ" sz="1600" dirty="0"/>
          </a:p>
          <a:p>
            <a:pPr marL="0" lvl="0" indent="0">
              <a:buNone/>
            </a:pPr>
            <a:r>
              <a:rPr lang="cs-CZ" sz="1600" b="1" dirty="0"/>
              <a:t>Skrytá vrstva: </a:t>
            </a:r>
            <a:r>
              <a:rPr lang="cs-CZ" sz="1600" dirty="0"/>
              <a:t>??</a:t>
            </a:r>
          </a:p>
          <a:p>
            <a:pPr marL="0" lvl="0" indent="0">
              <a:buNone/>
            </a:pPr>
            <a:r>
              <a:rPr lang="cs-CZ" sz="1600" b="1" dirty="0"/>
              <a:t>Učení: </a:t>
            </a:r>
            <a:r>
              <a:rPr lang="cs-CZ" sz="1600" dirty="0"/>
              <a:t>historické + aktuální údaje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 smtClean="0"/>
              <a:t>Predikce (Regrese)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39369" t="32500" r="23619" b="22000"/>
          <a:stretch/>
        </p:blipFill>
        <p:spPr>
          <a:xfrm>
            <a:off x="4770345" y="1167594"/>
            <a:ext cx="437365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5"/>
          <p:cNvSpPr txBox="1">
            <a:spLocks/>
          </p:cNvSpPr>
          <p:nvPr/>
        </p:nvSpPr>
        <p:spPr>
          <a:xfrm>
            <a:off x="971600" y="1995686"/>
            <a:ext cx="7056784" cy="50770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67744" y="37238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altLang="cs-CZ" sz="1200" dirty="0"/>
              <a:t>Některé snímky převzaty od:</a:t>
            </a:r>
          </a:p>
          <a:p>
            <a:pPr algn="ctr">
              <a:lnSpc>
                <a:spcPct val="150000"/>
              </a:lnSpc>
            </a:pPr>
            <a:r>
              <a:rPr lang="nn-NO" altLang="cs-CZ" sz="1200" dirty="0"/>
              <a:t>prof. Ing. Petr Berka, CSc.</a:t>
            </a:r>
            <a:r>
              <a:rPr lang="cs-CZ" altLang="cs-CZ" sz="1200" dirty="0"/>
              <a:t> </a:t>
            </a:r>
            <a:r>
              <a:rPr lang="cs-CZ" altLang="cs-CZ" sz="1200" dirty="0">
                <a:hlinkClick r:id="rId2"/>
              </a:rPr>
              <a:t>berka@vse.cz</a:t>
            </a:r>
            <a:endParaRPr lang="cs-CZ" altLang="cs-CZ" sz="1200" dirty="0"/>
          </a:p>
        </p:txBody>
      </p:sp>
    </p:spTree>
    <p:extLst>
      <p:ext uri="{BB962C8B-B14F-4D97-AF65-F5344CB8AC3E}">
        <p14:creationId xmlns:p14="http://schemas.microsoft.com/office/powerpoint/2010/main" val="151156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395536" y="771550"/>
            <a:ext cx="8280920" cy="38164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/>
              <a:t>Biologický neuron</a:t>
            </a:r>
          </a:p>
          <a:p>
            <a:r>
              <a:rPr lang="cs-CZ" sz="2000" dirty="0"/>
              <a:t>Modely neuronu</a:t>
            </a:r>
          </a:p>
          <a:p>
            <a:r>
              <a:rPr lang="cs-CZ" sz="2000" dirty="0"/>
              <a:t>Učení neuronu</a:t>
            </a:r>
          </a:p>
          <a:p>
            <a:r>
              <a:rPr lang="cs-CZ" sz="2000" dirty="0"/>
              <a:t>Vícevrstvý </a:t>
            </a:r>
            <a:r>
              <a:rPr lang="cs-CZ" sz="2000" dirty="0" err="1"/>
              <a:t>perceptron</a:t>
            </a:r>
            <a:endParaRPr lang="cs-CZ" sz="2000" dirty="0"/>
          </a:p>
          <a:p>
            <a:r>
              <a:rPr lang="cs-CZ" sz="2000" dirty="0" err="1"/>
              <a:t>Backpropagation</a:t>
            </a:r>
            <a:endParaRPr lang="cs-CZ" sz="2000" dirty="0"/>
          </a:p>
          <a:p>
            <a:r>
              <a:rPr lang="cs-CZ" sz="2000" dirty="0"/>
              <a:t>Příklady použití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19622"/>
            <a:ext cx="4828129" cy="271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6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Biologický neuron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7833" r="14952" b="27567"/>
          <a:stretch/>
        </p:blipFill>
        <p:spPr>
          <a:xfrm>
            <a:off x="1763688" y="1059582"/>
            <a:ext cx="5112568" cy="3021063"/>
          </a:xfrm>
          <a:prstGeom prst="rect">
            <a:avLst/>
          </a:prstGeom>
        </p:spPr>
      </p:pic>
      <p:sp>
        <p:nvSpPr>
          <p:cNvPr id="3" name="Rovnoramenný trojúhelník 2"/>
          <p:cNvSpPr/>
          <p:nvPr/>
        </p:nvSpPr>
        <p:spPr>
          <a:xfrm>
            <a:off x="2915816" y="3651870"/>
            <a:ext cx="648072" cy="57606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628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Modely neuronu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83768" y="12756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2"/>
              <p:cNvSpPr txBox="1">
                <a:spLocks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+mj-lt"/>
                  <a:buAutoNum type="arabicPeriod"/>
                </a:pPr>
                <a:r>
                  <a:rPr lang="cs-CZ" sz="2400" dirty="0"/>
                  <a:t>Logický neuron (</a:t>
                </a:r>
                <a:r>
                  <a:rPr lang="cs-CZ" sz="2400" dirty="0" err="1"/>
                  <a:t>McCulloch</a:t>
                </a:r>
                <a:r>
                  <a:rPr lang="cs-CZ" sz="2400" dirty="0"/>
                  <a:t>, </a:t>
                </a:r>
                <a:r>
                  <a:rPr lang="cs-CZ" sz="2400" dirty="0" err="1"/>
                  <a:t>Pitts</a:t>
                </a:r>
                <a:r>
                  <a:rPr lang="cs-CZ" sz="2400" dirty="0"/>
                  <a:t>, 1943)</a:t>
                </a:r>
                <a:br>
                  <a:rPr lang="cs-CZ" sz="2400" dirty="0"/>
                </a:br>
                <a:r>
                  <a:rPr lang="cs-CZ" sz="2400" dirty="0"/>
                  <a:t>w</a:t>
                </a:r>
                <a:r>
                  <a:rPr lang="en-US" sz="2400" dirty="0"/>
                  <a:t> </a:t>
                </a:r>
                <a:r>
                  <a:rPr lang="cs-CZ" sz="2400" dirty="0">
                    <a:sym typeface="Symbol" panose="05050102010706020507" pitchFamily="18" charset="2"/>
                  </a:rPr>
                  <a:t></a:t>
                </a:r>
                <a:r>
                  <a:rPr lang="cs-CZ" sz="2400" dirty="0"/>
                  <a:t> R,  x</a:t>
                </a:r>
                <a:r>
                  <a:rPr lang="en-US" sz="2400" dirty="0"/>
                  <a:t>, y</a:t>
                </a:r>
                <a:r>
                  <a:rPr lang="cs-CZ" sz="2400" dirty="0"/>
                  <a:t> </a:t>
                </a:r>
                <a:r>
                  <a:rPr lang="cs-CZ" sz="2400" dirty="0">
                    <a:sym typeface="Symbol" panose="05050102010706020507" pitchFamily="18" charset="2"/>
                  </a:rPr>
                  <a:t></a:t>
                </a:r>
                <a:r>
                  <a:rPr lang="cs-CZ" sz="2400" dirty="0"/>
                  <a:t> {0, 1}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endParaRPr lang="en-US" sz="24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cs-CZ" sz="2400" dirty="0"/>
                  <a:t>ADALINE (</a:t>
                </a:r>
                <a:r>
                  <a:rPr lang="cs-CZ" sz="2400" dirty="0" err="1"/>
                  <a:t>Widrow</a:t>
                </a:r>
                <a:r>
                  <a:rPr lang="cs-CZ" sz="2400" dirty="0"/>
                  <a:t>, 1960)</a:t>
                </a:r>
                <a:br>
                  <a:rPr lang="cs-CZ" sz="2400" dirty="0"/>
                </a:br>
                <a:r>
                  <a:rPr lang="cs-CZ" sz="2400" dirty="0"/>
                  <a:t>x, w </a:t>
                </a:r>
                <a:r>
                  <a:rPr lang="cs-CZ" sz="2400" dirty="0">
                    <a:sym typeface="Symbol" panose="05050102010706020507" pitchFamily="18" charset="2"/>
                  </a:rPr>
                  <a:t></a:t>
                </a:r>
                <a:r>
                  <a:rPr lang="cs-CZ" sz="2400" dirty="0"/>
                  <a:t> R, y </a:t>
                </a:r>
                <a:r>
                  <a:rPr lang="cs-CZ" sz="2400" dirty="0">
                    <a:sym typeface="Symbol" panose="05050102010706020507" pitchFamily="18" charset="2"/>
                  </a:rPr>
                  <a:t></a:t>
                </a:r>
                <a:r>
                  <a:rPr lang="cs-CZ" sz="2400" dirty="0"/>
                  <a:t> {0, 1}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cs-CZ" sz="2400" dirty="0"/>
                  <a:t>ŷ = 1  pro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4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cs-CZ" sz="2400" dirty="0"/>
                  <a:t>ŷ = 0  pro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cs-CZ" sz="24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2000" dirty="0"/>
                  <a:t>,</a:t>
                </a:r>
                <a:br>
                  <a:rPr lang="cs-CZ" sz="2000" dirty="0"/>
                </a:br>
                <a:r>
                  <a:rPr lang="cs-CZ" sz="2000" dirty="0"/>
                  <a:t>kde </a:t>
                </a:r>
                <a:r>
                  <a:rPr lang="cs-CZ" sz="2000" i="1" dirty="0"/>
                  <a:t>d</a:t>
                </a:r>
                <a:r>
                  <a:rPr lang="cs-CZ" sz="2000" dirty="0"/>
                  <a:t> je počet vstupů</a:t>
                </a:r>
              </a:p>
            </p:txBody>
          </p:sp>
        </mc:Choice>
        <mc:Fallback xmlns="">
          <p:sp>
            <p:nvSpPr>
              <p:cNvPr id="9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4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278027"/>
              </p:ext>
            </p:extLst>
          </p:nvPr>
        </p:nvGraphicFramePr>
        <p:xfrm>
          <a:off x="4586064" y="1779663"/>
          <a:ext cx="4264305" cy="2088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87" name="Rastrový obrázek" r:id="rId5" imgW="3390476" imgH="1914286" progId="Paint.Picture">
                  <p:embed/>
                </p:oleObj>
              </mc:Choice>
              <mc:Fallback>
                <p:oleObj name="Rastrový obrázek" r:id="rId5" imgW="3390476" imgH="1914286" progId="Paint.Picture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064" y="1779663"/>
                        <a:ext cx="4264305" cy="20882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221622" y="1974197"/>
            <a:ext cx="4422385" cy="26821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98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/>
              <a:t>Příklad ADALINE</a:t>
            </a:r>
            <a:endParaRPr lang="cs-CZ" altLang="cs-CZ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9" name="pic"/>
          <p:cNvPicPr/>
          <p:nvPr/>
        </p:nvPicPr>
        <p:blipFill>
          <a:blip r:embed="rId3"/>
          <a:stretch>
            <a:fillRect/>
          </a:stretch>
        </p:blipFill>
        <p:spPr>
          <a:xfrm>
            <a:off x="4788024" y="1089901"/>
            <a:ext cx="4176464" cy="3030102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5580112" y="4241561"/>
            <a:ext cx="2499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příjem + 0.2 konto </a:t>
            </a:r>
            <a:r>
              <a:rPr lang="cs-CZ" sz="1600" dirty="0" smtClean="0"/>
              <a:t>= 16000</a:t>
            </a:r>
            <a:endParaRPr lang="cs-CZ" sz="16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9228"/>
              </p:ext>
            </p:extLst>
          </p:nvPr>
        </p:nvGraphicFramePr>
        <p:xfrm>
          <a:off x="330628" y="1119822"/>
          <a:ext cx="2162167" cy="303010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20535">
                  <a:extLst>
                    <a:ext uri="{9D8B030D-6E8A-4147-A177-3AD203B41FA5}">
                      <a16:colId xmlns:a16="http://schemas.microsoft.com/office/drawing/2014/main" val="1166717034"/>
                    </a:ext>
                  </a:extLst>
                </a:gridCol>
                <a:gridCol w="571819">
                  <a:extLst>
                    <a:ext uri="{9D8B030D-6E8A-4147-A177-3AD203B41FA5}">
                      <a16:colId xmlns:a16="http://schemas.microsoft.com/office/drawing/2014/main" val="3343964702"/>
                    </a:ext>
                  </a:extLst>
                </a:gridCol>
                <a:gridCol w="421813">
                  <a:extLst>
                    <a:ext uri="{9D8B030D-6E8A-4147-A177-3AD203B41FA5}">
                      <a16:colId xmlns:a16="http://schemas.microsoft.com/office/drawing/2014/main" val="55350253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2598897973"/>
                    </a:ext>
                  </a:extLst>
                </a:gridCol>
              </a:tblGrid>
              <a:tr h="253202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příjem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konto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úvěr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b="1" dirty="0">
                          <a:effectLst/>
                          <a:latin typeface="+mn-lt"/>
                        </a:rPr>
                        <a:t>úvěr(bin)</a:t>
                      </a:r>
                      <a:endParaRPr lang="cs-CZ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5746385"/>
                  </a:ext>
                </a:extLst>
              </a:tr>
              <a:tr h="22178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3000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15000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ne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5754635"/>
                  </a:ext>
                </a:extLst>
              </a:tr>
              <a:tr h="230099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15000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ne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8081890"/>
                  </a:ext>
                </a:extLst>
              </a:tr>
              <a:tr h="23102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17000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15000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8523812"/>
                  </a:ext>
                </a:extLst>
              </a:tr>
              <a:tr h="22640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5000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30000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ne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947441"/>
                  </a:ext>
                </a:extLst>
              </a:tr>
              <a:tr h="230099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15000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30000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7595979"/>
                  </a:ext>
                </a:extLst>
              </a:tr>
              <a:tr h="23102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20000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50000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1848296"/>
                  </a:ext>
                </a:extLst>
              </a:tr>
              <a:tr h="230099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2000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60000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ne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2109404"/>
                  </a:ext>
                </a:extLst>
              </a:tr>
              <a:tr h="22640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5000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90000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ano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4617279"/>
                  </a:ext>
                </a:extLst>
              </a:tr>
              <a:tr h="23102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90000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6886571"/>
                  </a:ext>
                </a:extLst>
              </a:tr>
              <a:tr h="22640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20000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90000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ano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46233000"/>
                  </a:ext>
                </a:extLst>
              </a:tr>
              <a:tr h="230099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ano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4985744"/>
                  </a:ext>
                </a:extLst>
              </a:tr>
              <a:tr h="262443"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17000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9375" algn="l">
                        <a:spcAft>
                          <a:spcPts val="0"/>
                        </a:spcAft>
                      </a:pPr>
                      <a:r>
                        <a:rPr lang="cs-CZ" sz="1000">
                          <a:effectLst/>
                          <a:latin typeface="+mn-lt"/>
                        </a:rPr>
                        <a:t>100000</a:t>
                      </a:r>
                      <a:endParaRPr lang="cs-CZ" sz="1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</a:rPr>
                        <a:t>ano</a:t>
                      </a:r>
                      <a:endParaRPr lang="cs-CZ" sz="1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algn="l"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5913219"/>
                  </a:ext>
                </a:extLst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3076145" y="1707654"/>
            <a:ext cx="13740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600" i="1" dirty="0"/>
              <a:t>x</a:t>
            </a:r>
            <a:r>
              <a:rPr lang="cs-CZ" sz="1600" baseline="-25000" dirty="0"/>
              <a:t>1</a:t>
            </a:r>
            <a:r>
              <a:rPr lang="cs-CZ" sz="1600" dirty="0"/>
              <a:t> = příjem, </a:t>
            </a:r>
          </a:p>
          <a:p>
            <a:pPr algn="ctr"/>
            <a:r>
              <a:rPr lang="cs-CZ" sz="1600" i="1" dirty="0"/>
              <a:t>x</a:t>
            </a:r>
            <a:r>
              <a:rPr lang="cs-CZ" sz="1600" baseline="-25000" dirty="0"/>
              <a:t>2</a:t>
            </a:r>
            <a:r>
              <a:rPr lang="cs-CZ" sz="1600" dirty="0"/>
              <a:t> = konto, </a:t>
            </a:r>
          </a:p>
          <a:p>
            <a:pPr algn="ctr"/>
            <a:r>
              <a:rPr lang="cs-CZ" sz="1600" dirty="0"/>
              <a:t>y = úvěr (bin),</a:t>
            </a:r>
          </a:p>
          <a:p>
            <a:pPr algn="ctr"/>
            <a:r>
              <a:rPr lang="cs-CZ" sz="1600" i="1" dirty="0"/>
              <a:t>w</a:t>
            </a:r>
            <a:r>
              <a:rPr lang="cs-CZ" sz="1600" baseline="-25000" dirty="0"/>
              <a:t>1</a:t>
            </a:r>
            <a:r>
              <a:rPr lang="cs-CZ" sz="1600" dirty="0"/>
              <a:t> = 1, </a:t>
            </a:r>
            <a:br>
              <a:rPr lang="cs-CZ" sz="1600" dirty="0"/>
            </a:br>
            <a:r>
              <a:rPr lang="cs-CZ" sz="1600" i="1" dirty="0"/>
              <a:t>w</a:t>
            </a:r>
            <a:r>
              <a:rPr lang="cs-CZ" sz="1600" baseline="-25000" dirty="0"/>
              <a:t>2</a:t>
            </a:r>
            <a:r>
              <a:rPr lang="cs-CZ" sz="1600" dirty="0"/>
              <a:t> = 0.2, </a:t>
            </a:r>
            <a:br>
              <a:rPr lang="cs-CZ" sz="1600" dirty="0"/>
            </a:br>
            <a:r>
              <a:rPr lang="cs-CZ" sz="1600" i="1" dirty="0"/>
              <a:t>w</a:t>
            </a:r>
            <a:r>
              <a:rPr lang="cs-CZ" sz="1600" baseline="-25000" dirty="0"/>
              <a:t>0</a:t>
            </a:r>
            <a:r>
              <a:rPr lang="cs-CZ" sz="1600" dirty="0"/>
              <a:t> = 16000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802031" y="3606425"/>
                <a:ext cx="1896673" cy="11539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/>
                  <a:t>Separující přímka:</a:t>
                </a:r>
                <a:endParaRPr lang="cs-CZ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cs-CZ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2031" y="3606425"/>
                <a:ext cx="1896673" cy="1153906"/>
              </a:xfrm>
              <a:prstGeom prst="rect">
                <a:avLst/>
              </a:prstGeom>
              <a:blipFill>
                <a:blip r:embed="rId4"/>
                <a:stretch>
                  <a:fillRect l="-2894" t="-3175" r="-160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705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Modely neuronu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395536" y="771550"/>
            <a:ext cx="4150167" cy="165618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cs-CZ" sz="2000" dirty="0"/>
              <a:t>Současné modely</a:t>
            </a:r>
            <a:br>
              <a:rPr lang="cs-CZ" sz="2000" dirty="0"/>
            </a:br>
            <a:r>
              <a:rPr lang="cs-CZ" sz="2000" dirty="0"/>
              <a:t>x, w </a:t>
            </a:r>
            <a:r>
              <a:rPr lang="cs-CZ" sz="2000" dirty="0">
                <a:sym typeface="Symbol" panose="05050102010706020507" pitchFamily="18" charset="2"/>
              </a:rPr>
              <a:t></a:t>
            </a:r>
            <a:r>
              <a:rPr lang="cs-CZ" sz="2000" dirty="0"/>
              <a:t> R, y </a:t>
            </a:r>
            <a:r>
              <a:rPr lang="cs-CZ" sz="2000" dirty="0">
                <a:sym typeface="Symbol" panose="05050102010706020507" pitchFamily="18" charset="2"/>
              </a:rPr>
              <a:t></a:t>
            </a:r>
            <a:r>
              <a:rPr lang="cs-CZ" sz="2000" dirty="0"/>
              <a:t> [0, 1] (nebo [-1,1])</a:t>
            </a:r>
          </a:p>
          <a:p>
            <a:pPr marL="0" indent="0">
              <a:buNone/>
            </a:pPr>
            <a:r>
              <a:rPr lang="cs-CZ" sz="1400" dirty="0"/>
              <a:t>Nelinearita v podobě skokové funkce, tak jak je použita v případě</a:t>
            </a:r>
            <a:r>
              <a:rPr lang="cs-CZ" sz="1400" i="1" dirty="0"/>
              <a:t> </a:t>
            </a:r>
            <a:r>
              <a:rPr lang="cs-CZ" sz="1400" i="1" dirty="0" err="1"/>
              <a:t>Adaline</a:t>
            </a:r>
            <a:r>
              <a:rPr lang="cs-CZ" sz="1400" dirty="0"/>
              <a:t> (dávající pouze dvě výstupní hodnoty neuronu), je ve složitějších modelech neuronu nahrazena hladkými funkcemi, které nabývají hodnot z celého intervalu (</a:t>
            </a:r>
            <a:r>
              <a:rPr lang="cs-CZ" sz="1400" dirty="0" err="1"/>
              <a:t>sigmoida</a:t>
            </a:r>
            <a:r>
              <a:rPr lang="cs-CZ" sz="1400" dirty="0"/>
              <a:t>, </a:t>
            </a:r>
            <a:r>
              <a:rPr lang="cs-CZ" sz="1400" dirty="0" err="1"/>
              <a:t>tanh</a:t>
            </a:r>
            <a:r>
              <a:rPr lang="cs-CZ" sz="1400" dirty="0"/>
              <a:t>, ale taky identita).</a:t>
            </a:r>
          </a:p>
        </p:txBody>
      </p:sp>
      <p:pic>
        <p:nvPicPr>
          <p:cNvPr id="7" name="Picture 1" descr="sigmo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4" y="2478016"/>
            <a:ext cx="3580515" cy="188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1207381" y="4358527"/>
                <a:ext cx="2274020" cy="40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400" b="1" dirty="0" err="1"/>
                  <a:t>Sigmoida</a:t>
                </a:r>
                <a:r>
                  <a:rPr lang="cs-CZ" sz="1400" b="1" dirty="0"/>
                  <a:t> f(</a:t>
                </a:r>
                <a:r>
                  <a:rPr lang="cs-CZ" sz="1400" b="1" i="1" dirty="0"/>
                  <a:t>SUM</a:t>
                </a:r>
                <a:r>
                  <a:rPr lang="cs-CZ" sz="1400" b="1" dirty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cs-CZ" sz="1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cs-CZ" sz="1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1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cs-CZ" sz="1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cs-CZ" sz="1400" b="1" i="1">
                                <a:latin typeface="Cambria Math" panose="02040503050406030204" pitchFamily="18" charset="0"/>
                              </a:rPr>
                              <m:t>𝑺𝑼𝑴</m:t>
                            </m:r>
                          </m:sup>
                        </m:sSup>
                      </m:den>
                    </m:f>
                  </m:oMath>
                </a14:m>
                <a:endParaRPr lang="cs-CZ" sz="1400" b="1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381" y="4358527"/>
                <a:ext cx="2274020" cy="403572"/>
              </a:xfrm>
              <a:prstGeom prst="rect">
                <a:avLst/>
              </a:prstGeom>
              <a:blipFill>
                <a:blip r:embed="rId5"/>
                <a:stretch>
                  <a:fillRect l="-804" b="-3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1" descr="ta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03" y="2476545"/>
            <a:ext cx="3816424" cy="19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796320" y="4378608"/>
            <a:ext cx="3549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hyperbolický tangens f(</a:t>
            </a:r>
            <a:r>
              <a:rPr lang="cs-CZ" sz="1400" b="1" i="1" dirty="0"/>
              <a:t>SUM</a:t>
            </a:r>
            <a:r>
              <a:rPr lang="cs-CZ" sz="1400" b="1" dirty="0"/>
              <a:t>) = </a:t>
            </a:r>
            <a:r>
              <a:rPr lang="cs-CZ" sz="1400" b="1" dirty="0" err="1"/>
              <a:t>tanh</a:t>
            </a:r>
            <a:r>
              <a:rPr lang="cs-CZ" sz="1400" b="1" dirty="0"/>
              <a:t>(</a:t>
            </a:r>
            <a:r>
              <a:rPr lang="cs-CZ" sz="1400" b="1" i="1" dirty="0"/>
              <a:t>SUM</a:t>
            </a:r>
            <a:r>
              <a:rPr lang="cs-CZ" sz="1400" b="1" dirty="0"/>
              <a:t>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796320" y="1691463"/>
                <a:ext cx="5212115" cy="358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1600" i="1" smtClean="0">
                        <a:latin typeface="Cambria Math" panose="02040503050406030204" pitchFamily="18" charset="0"/>
                      </a:rPr>
                      <m:t>𝑆𝑈𝑀</m:t>
                    </m:r>
                    <m:r>
                      <a:rPr lang="cs-CZ" sz="16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𝒘𝒙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nary>
                  </m:oMath>
                </a14:m>
                <a:r>
                  <a:rPr lang="cs-CZ" sz="1200" dirty="0"/>
                  <a:t> </a:t>
                </a: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20" y="1691463"/>
                <a:ext cx="5212115" cy="358560"/>
              </a:xfrm>
              <a:prstGeom prst="rect">
                <a:avLst/>
              </a:prstGeom>
              <a:blipFill>
                <a:blip r:embed="rId7"/>
                <a:stretch>
                  <a:fillRect t="-96610" b="-1610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796320" y="2020287"/>
                <a:ext cx="416524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sz="1600" dirty="0"/>
                  <a:t>kde </a:t>
                </a:r>
                <a14:m>
                  <m:oMath xmlns:m="http://schemas.openxmlformats.org/officeDocument/2006/math">
                    <m:r>
                      <a:rPr lang="cs-CZ" sz="1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−1, 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16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, …,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𝑥𝑑</m:t>
                        </m:r>
                      </m:e>
                    </m:d>
                    <m:r>
                      <a:rPr lang="cs-CZ" sz="16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16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sz="1600" b="0" i="1" baseline="-2500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cs-CZ" sz="16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𝑤𝑑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20" y="2020287"/>
                <a:ext cx="4165243" cy="338554"/>
              </a:xfrm>
              <a:prstGeom prst="rect">
                <a:avLst/>
              </a:prstGeom>
              <a:blipFill>
                <a:blip r:embed="rId8"/>
                <a:stretch>
                  <a:fillRect l="-878" t="-5357" b="-214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820805"/>
              </p:ext>
            </p:extLst>
          </p:nvPr>
        </p:nvGraphicFramePr>
        <p:xfrm>
          <a:off x="5077846" y="147949"/>
          <a:ext cx="2752137" cy="134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26" name="Rastrový obrázek" r:id="rId9" imgW="3390476" imgH="1914286" progId="Paint.Picture">
                  <p:embed/>
                </p:oleObj>
              </mc:Choice>
              <mc:Fallback>
                <p:oleObj name="Rastrový obrázek" r:id="rId9" imgW="3390476" imgH="1914286" progId="Paint.Picture">
                  <p:embed/>
                  <p:pic>
                    <p:nvPicPr>
                      <p:cNvPr id="7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846" y="147949"/>
                        <a:ext cx="2752137" cy="1347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8818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</p:spPr>
            <p:txBody>
              <a:bodyPr anchor="ctr" anchorCtr="0">
                <a:noAutofit/>
              </a:bodyPr>
              <a:lstStyle/>
              <a:p>
                <a:r>
                  <a:rPr lang="cs-CZ" sz="2000" dirty="0">
                    <a:latin typeface="+mj-lt"/>
                  </a:rPr>
                  <a:t>Modifikace vah</a:t>
                </a:r>
                <a:r>
                  <a:rPr lang="cs-CZ" sz="2000" b="1" dirty="0">
                    <a:latin typeface="+mj-lt"/>
                  </a:rPr>
                  <a:t> w</a:t>
                </a:r>
                <a:r>
                  <a:rPr lang="cs-CZ" sz="2000" dirty="0">
                    <a:latin typeface="+mj-lt"/>
                  </a:rPr>
                  <a:t> na základě dat [</a:t>
                </a:r>
                <a:r>
                  <a:rPr lang="cs-CZ" sz="2000" b="1" dirty="0" err="1">
                    <a:latin typeface="+mj-lt"/>
                  </a:rPr>
                  <a:t>x</a:t>
                </a:r>
                <a:r>
                  <a:rPr lang="cs-CZ" sz="2000" i="1" baseline="-25000" dirty="0" err="1">
                    <a:latin typeface="+mj-lt"/>
                  </a:rPr>
                  <a:t>i</a:t>
                </a:r>
                <a:r>
                  <a:rPr lang="cs-CZ" sz="2000" dirty="0">
                    <a:latin typeface="+mj-lt"/>
                  </a:rPr>
                  <a:t>, </a:t>
                </a:r>
                <a:r>
                  <a:rPr lang="cs-CZ" sz="2000" i="1" dirty="0" err="1">
                    <a:latin typeface="+mj-lt"/>
                  </a:rPr>
                  <a:t>y</a:t>
                </a:r>
                <a:r>
                  <a:rPr lang="cs-CZ" sz="2000" i="1" baseline="-25000" dirty="0" err="1">
                    <a:latin typeface="+mj-lt"/>
                  </a:rPr>
                  <a:t>i</a:t>
                </a:r>
                <a:r>
                  <a:rPr lang="cs-CZ" sz="2000" dirty="0">
                    <a:latin typeface="+mj-lt"/>
                  </a:rPr>
                  <a:t>], </a:t>
                </a:r>
                <a:r>
                  <a:rPr lang="cs-CZ" sz="2000" i="1" dirty="0">
                    <a:latin typeface="+mj-lt"/>
                  </a:rPr>
                  <a:t>i</a:t>
                </a:r>
                <a:r>
                  <a:rPr lang="cs-CZ" sz="2000" dirty="0">
                    <a:latin typeface="+mj-lt"/>
                  </a:rPr>
                  <a:t> = 1, …, </a:t>
                </a:r>
                <a:r>
                  <a:rPr lang="cs-CZ" sz="2000" i="1" dirty="0">
                    <a:latin typeface="+mj-lt"/>
                  </a:rPr>
                  <a:t>n</a:t>
                </a:r>
              </a:p>
              <a:p>
                <a:r>
                  <a:rPr lang="cs-CZ" sz="2000" dirty="0">
                    <a:latin typeface="+mj-lt"/>
                  </a:rPr>
                  <a:t>Učení jako aproximace – hledáme parametry dané funkce f(x)</a:t>
                </a:r>
                <a:br>
                  <a:rPr lang="cs-CZ" sz="2000" dirty="0">
                    <a:latin typeface="+mj-lt"/>
                  </a:rPr>
                </a:br>
                <a:endParaRPr lang="cs-CZ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cs-CZ" sz="2000" b="1" dirty="0">
                    <a:latin typeface="+mj-lt"/>
                  </a:rPr>
                  <a:t>Gradientní metoda</a:t>
                </a:r>
              </a:p>
              <a:p>
                <a:pPr marL="0" indent="0">
                  <a:buNone/>
                </a:pPr>
                <a:r>
                  <a:rPr lang="cs-CZ" sz="2000" i="1" dirty="0">
                    <a:latin typeface="+mj-lt"/>
                  </a:rPr>
                  <a:t>Střední kvadratická chyba</a:t>
                </a:r>
              </a:p>
              <a:p>
                <a:pPr marL="0" indent="0" algn="ctr">
                  <a:buNone/>
                </a:pPr>
                <a:r>
                  <a:rPr lang="cs-CZ" sz="2000" dirty="0" err="1">
                    <a:latin typeface="+mj-lt"/>
                  </a:rPr>
                  <a:t>Err</a:t>
                </a:r>
                <a:r>
                  <a:rPr lang="cs-CZ" sz="2000" dirty="0">
                    <a:latin typeface="+mj-lt"/>
                  </a:rPr>
                  <a:t>(</a:t>
                </a:r>
                <a:r>
                  <a:rPr lang="cs-CZ" sz="2000" b="1" dirty="0">
                    <a:latin typeface="+mj-lt"/>
                  </a:rPr>
                  <a:t>w</a:t>
                </a:r>
                <a:r>
                  <a:rPr lang="cs-CZ" sz="2000" dirty="0">
                    <a:latin typeface="+mj-lt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limLoc m:val="undOvr"/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cs-CZ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cs-CZ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cs-CZ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cs-CZ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cs-CZ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cs-CZ" sz="2000" dirty="0">
                    <a:latin typeface="+mj-lt"/>
                  </a:rPr>
                  <a:t>Minimalizace probíhá iterativně modifikací vah</a:t>
                </a:r>
              </a:p>
              <a:p>
                <a:pPr marL="0" indent="0" algn="ctr">
                  <a:buNone/>
                </a:pPr>
                <a:r>
                  <a:rPr lang="cs-CZ" sz="2000" b="1" dirty="0">
                    <a:latin typeface="+mj-lt"/>
                  </a:rPr>
                  <a:t>w </a:t>
                </a:r>
                <a:r>
                  <a:rPr lang="cs-CZ" sz="2000" dirty="0">
                    <a:latin typeface="+mj-lt"/>
                  </a:rPr>
                  <a:t>← </a:t>
                </a:r>
                <a:r>
                  <a:rPr lang="cs-CZ" sz="2000" b="1" dirty="0">
                    <a:latin typeface="+mj-lt"/>
                  </a:rPr>
                  <a:t>w</a:t>
                </a:r>
                <a:r>
                  <a:rPr lang="cs-CZ" sz="2000" dirty="0">
                    <a:latin typeface="+mj-lt"/>
                  </a:rPr>
                  <a:t> + ∆</a:t>
                </a:r>
                <a:r>
                  <a:rPr lang="cs-CZ" sz="2000" b="1" dirty="0">
                    <a:latin typeface="+mj-lt"/>
                  </a:rPr>
                  <a:t> w</a:t>
                </a:r>
                <a:r>
                  <a:rPr lang="cs-CZ" sz="2000" dirty="0">
                    <a:latin typeface="+mj-lt"/>
                  </a:rPr>
                  <a:t> ,</a:t>
                </a:r>
              </a:p>
              <a:p>
                <a:pPr marL="0" indent="0">
                  <a:buNone/>
                </a:pPr>
                <a:r>
                  <a:rPr lang="cs-CZ" sz="2000" dirty="0">
                    <a:latin typeface="+mj-lt"/>
                  </a:rPr>
                  <a:t>kde</a:t>
                </a:r>
              </a:p>
              <a:p>
                <a:pPr marL="0" indent="0" algn="ctr">
                  <a:buNone/>
                </a:pPr>
                <a:r>
                  <a:rPr lang="cs-CZ" sz="2000" dirty="0">
                    <a:latin typeface="+mj-lt"/>
                  </a:rPr>
                  <a:t>∆</a:t>
                </a:r>
                <a:r>
                  <a:rPr lang="cs-CZ" sz="2000" b="1" dirty="0">
                    <a:latin typeface="+mj-lt"/>
                  </a:rPr>
                  <a:t> w =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𝜂</m:t>
                    </m:r>
                    <m:f>
                      <m:f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cs-CZ" sz="2000">
                            <a:latin typeface="Cambria Math" panose="02040503050406030204" pitchFamily="18" charset="0"/>
                          </a:rPr>
                          <m:t>Err</m:t>
                        </m:r>
                      </m:num>
                      <m:den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cs-CZ" sz="2000" b="1" i="1">
                            <a:latin typeface="Cambria Math" panose="02040503050406030204" pitchFamily="18" charset="0"/>
                          </a:rPr>
                          <m:t>𝐰</m:t>
                        </m:r>
                      </m:den>
                    </m:f>
                  </m:oMath>
                </a14:m>
                <a:endParaRPr lang="cs-CZ" sz="20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395536" y="771550"/>
                <a:ext cx="8280920" cy="3816424"/>
              </a:xfrm>
              <a:prstGeom prst="rect">
                <a:avLst/>
              </a:prstGeom>
              <a:blipFill>
                <a:blip r:embed="rId3"/>
                <a:stretch>
                  <a:fillRect l="-810" t="-2716" b="-28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učení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2915816" y="2427734"/>
            <a:ext cx="3270258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936871" y="3363838"/>
            <a:ext cx="3270258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0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056784" cy="507703"/>
          </a:xfrm>
        </p:spPr>
        <p:txBody>
          <a:bodyPr/>
          <a:lstStyle/>
          <a:p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c</a:t>
            </a:r>
            <a:r>
              <a:rPr lang="it-IT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hybov</a:t>
            </a:r>
            <a:r>
              <a:rPr lang="cs-CZ" altLang="cs-CZ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ých</a:t>
            </a:r>
            <a:r>
              <a:rPr lang="it-IT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funkc</a:t>
            </a:r>
            <a:r>
              <a:rPr lang="cs-CZ" altLang="cs-CZ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3009" name="Picture 1" descr="nn-err-li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76" y="770133"/>
            <a:ext cx="4127985" cy="333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214002" y="4092228"/>
            <a:ext cx="2094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lineární aktivaci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cs-CZ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cs-CZ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endParaRPr lang="cs-CZ" sz="1600" i="1" dirty="0"/>
          </a:p>
        </p:txBody>
      </p:sp>
      <p:pic>
        <p:nvPicPr>
          <p:cNvPr id="7" name="Picture 2" descr="nn-err-ad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24" y="703189"/>
            <a:ext cx="4190251" cy="349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342189" y="3937791"/>
                <a:ext cx="45558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 </a:t>
                </a: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skokovou</a:t>
                </a:r>
                <a:r>
                  <a:rPr lang="it-IT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aktivaci</a:t>
                </a: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(ADALINE): </a:t>
                </a:r>
                <a:b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:r>
                  <a:rPr lang="cs-CZ" altLang="cs-CZ" sz="1600" b="1" i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</a:t>
                </a: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 pro </a:t>
                </a:r>
                <a:r>
                  <a:rPr lang="cs-CZ" altLang="cs-CZ" sz="1600" b="1" i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</a:t>
                </a: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0, </a:t>
                </a:r>
                <a:b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jinak f(</a:t>
                </a:r>
                <a:r>
                  <a:rPr lang="cs-CZ" altLang="cs-CZ" sz="1600" b="1" i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</a:t>
                </a:r>
                <a:r>
                  <a:rPr lang="cs-CZ" altLang="cs-CZ" sz="1600" b="1" dirty="0">
                    <a:solidFill>
                      <a:srgbClr val="30787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  </a:t>
                </a:r>
                <a:endParaRPr lang="cs-CZ" sz="1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89" y="3937791"/>
                <a:ext cx="4555871" cy="830997"/>
              </a:xfrm>
              <a:prstGeom prst="rect">
                <a:avLst/>
              </a:prstGeom>
              <a:blipFill>
                <a:blip r:embed="rId5"/>
                <a:stretch>
                  <a:fillRect t="-2206" b="-88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0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Perceptron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43558"/>
            <a:ext cx="3006531" cy="39399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89" y="168557"/>
            <a:ext cx="1156302" cy="14916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89" y="1751636"/>
            <a:ext cx="5695611" cy="33918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9982"/>
            <a:ext cx="1963723" cy="15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1040</Words>
  <Application>Microsoft Office PowerPoint</Application>
  <PresentationFormat>Předvádění na obrazovce (16:9)</PresentationFormat>
  <Paragraphs>221</Paragraphs>
  <Slides>18</Slides>
  <Notes>16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Enriqueta</vt:lpstr>
      <vt:lpstr>Symbol</vt:lpstr>
      <vt:lpstr>Times New Roman</vt:lpstr>
      <vt:lpstr>SLU</vt:lpstr>
      <vt:lpstr>Rastrový obrázek</vt:lpstr>
      <vt:lpstr>Document</vt:lpstr>
      <vt:lpstr>Název prezentace</vt:lpstr>
      <vt:lpstr>Obsah přednášky</vt:lpstr>
      <vt:lpstr>Biologický neuron</vt:lpstr>
      <vt:lpstr>Modely neuronu</vt:lpstr>
      <vt:lpstr>Příklad ADALINE</vt:lpstr>
      <vt:lpstr>Modely neuronu</vt:lpstr>
      <vt:lpstr>Schopnost učení</vt:lpstr>
      <vt:lpstr>Příklady chybových funkcí</vt:lpstr>
      <vt:lpstr>Perceptron</vt:lpstr>
      <vt:lpstr>Dvouvrstvý perceptron</vt:lpstr>
      <vt:lpstr>Vícevrstvý perceptron (MLP)</vt:lpstr>
      <vt:lpstr>Backpropagation - algoritmus učení s učitelem</vt:lpstr>
      <vt:lpstr>Kritéria zastavení</vt:lpstr>
      <vt:lpstr>Implementace (Weka)</vt:lpstr>
      <vt:lpstr>Způsob aplikace neuronové sítě</vt:lpstr>
      <vt:lpstr>Klasifikace</vt:lpstr>
      <vt:lpstr>Predikce (Regrese)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 Górecki</cp:lastModifiedBy>
  <cp:revision>238</cp:revision>
  <dcterms:created xsi:type="dcterms:W3CDTF">2016-07-06T15:42:34Z</dcterms:created>
  <dcterms:modified xsi:type="dcterms:W3CDTF">2022-11-07T10:07:27Z</dcterms:modified>
</cp:coreProperties>
</file>