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98" r:id="rId2"/>
    <p:sldId id="395" r:id="rId3"/>
    <p:sldId id="398" r:id="rId4"/>
    <p:sldId id="368" r:id="rId5"/>
    <p:sldId id="363" r:id="rId6"/>
    <p:sldId id="399" r:id="rId7"/>
    <p:sldId id="364" r:id="rId8"/>
    <p:sldId id="371" r:id="rId9"/>
    <p:sldId id="373" r:id="rId10"/>
    <p:sldId id="375" r:id="rId11"/>
    <p:sldId id="374" r:id="rId12"/>
    <p:sldId id="367" r:id="rId13"/>
    <p:sldId id="380" r:id="rId14"/>
    <p:sldId id="381" r:id="rId15"/>
    <p:sldId id="397" r:id="rId16"/>
    <p:sldId id="286" r:id="rId17"/>
    <p:sldId id="400" r:id="rId18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06" autoAdjust="0"/>
    <p:restoredTop sz="86257" autoAdjust="0"/>
  </p:normalViewPr>
  <p:slideViewPr>
    <p:cSldViewPr>
      <p:cViewPr varScale="1">
        <p:scale>
          <a:sx n="100" d="100"/>
          <a:sy n="100" d="100"/>
        </p:scale>
        <p:origin x="749" y="6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05.12.2023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64206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48845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23556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38548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79485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 je </a:t>
            </a:r>
            <a:r>
              <a:rPr lang="en-US" dirty="0" err="1" smtClean="0"/>
              <a:t>pravd</a:t>
            </a:r>
            <a:r>
              <a:rPr lang="cs-CZ" dirty="0" err="1" smtClean="0"/>
              <a:t>ěpodobnost</a:t>
            </a:r>
            <a:r>
              <a:rPr lang="cs-CZ" baseline="0" dirty="0" smtClean="0"/>
              <a:t> </a:t>
            </a:r>
            <a:r>
              <a:rPr lang="cs-CZ" baseline="0" dirty="0" err="1" smtClean="0"/>
              <a:t>vs</a:t>
            </a:r>
            <a:r>
              <a:rPr lang="cs-CZ" baseline="0" dirty="0" smtClean="0"/>
              <a:t> odhad pravděpodobnosti?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10194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https://en.wikipedia.org/wiki/Bayes%27_theorem</a:t>
            </a:r>
          </a:p>
          <a:p>
            <a:r>
              <a:rPr lang="cs-CZ" dirty="0"/>
              <a:t>𝑃(𝐻│𝐸)</a:t>
            </a:r>
            <a:r>
              <a:rPr lang="cs-CZ" baseline="0" dirty="0"/>
              <a:t> nejde typicky spočítat např. u spamových filtrů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17718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25642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87296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18625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11183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Ilustrovat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</a:t>
            </a:r>
            <a:r>
              <a:rPr lang="en-US" baseline="0" dirty="0" smtClean="0"/>
              <a:t> spam </a:t>
            </a:r>
            <a:r>
              <a:rPr lang="en-US" baseline="0" dirty="0" err="1" smtClean="0"/>
              <a:t>filtrech</a:t>
            </a:r>
            <a:r>
              <a:rPr lang="en-US" baseline="0" smtClean="0"/>
              <a:t>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64252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8562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berka@vse.cz" TargetMode="Externa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Dolování dat</a:t>
            </a:r>
          </a:p>
          <a:p>
            <a:pPr algn="ctr"/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Bayesovská klasifikace</a:t>
            </a: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Jan Górecki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/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86068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Naivní bayesovský klasifikátor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483768" y="127560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ástupný symbol pro obsah 2"/>
              <p:cNvSpPr txBox="1">
                <a:spLocks/>
              </p:cNvSpPr>
              <p:nvPr/>
            </p:nvSpPr>
            <p:spPr>
              <a:xfrm>
                <a:off x="395536" y="771550"/>
                <a:ext cx="8280920" cy="3816424"/>
              </a:xfrm>
              <a:prstGeom prst="rect">
                <a:avLst/>
              </a:prstGeom>
            </p:spPr>
            <p:txBody>
              <a:bodyPr anchor="ctr" anchorCtr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cs-CZ" sz="2000" dirty="0"/>
                  <a:t>Opět hledáme hypotézu s největší aposteriorní pravděpodobností H</a:t>
                </a:r>
                <a:r>
                  <a:rPr lang="cs-CZ" sz="2000" baseline="-25000" dirty="0"/>
                  <a:t>MAP</a:t>
                </a:r>
              </a:p>
              <a:p>
                <a:endParaRPr lang="cs-CZ" sz="2000" baseline="-25000" dirty="0"/>
              </a:p>
              <a:p>
                <a:pPr marL="0" indent="0" algn="ctr">
                  <a:buNone/>
                </a:pPr>
                <a:r>
                  <a:rPr lang="cs-CZ" sz="2000" i="1" dirty="0"/>
                  <a:t>H</a:t>
                </a:r>
                <a:r>
                  <a:rPr lang="cs-CZ" sz="2000" baseline="-25000" dirty="0"/>
                  <a:t>MAP</a:t>
                </a:r>
                <a:r>
                  <a:rPr lang="cs-CZ" sz="2000" dirty="0"/>
                  <a:t> = </a:t>
                </a:r>
                <a:r>
                  <a:rPr lang="cs-CZ" sz="2000" i="1" dirty="0"/>
                  <a:t>H</a:t>
                </a:r>
                <a:r>
                  <a:rPr lang="cs-CZ" sz="2000" baseline="-25000" dirty="0"/>
                  <a:t>J   </a:t>
                </a:r>
                <a:r>
                  <a:rPr lang="cs-CZ" sz="2000" dirty="0"/>
                  <a:t>právě když  P(</a:t>
                </a:r>
                <a:r>
                  <a:rPr lang="cs-CZ" sz="2000" i="1" dirty="0"/>
                  <a:t>H</a:t>
                </a:r>
                <a:r>
                  <a:rPr lang="cs-CZ" sz="2000" i="1" baseline="-25000" dirty="0"/>
                  <a:t>J</a:t>
                </a:r>
                <a:r>
                  <a:rPr lang="en-US" sz="2000" dirty="0"/>
                  <a:t>|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sz="200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cs-CZ" sz="2000"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cs-CZ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cs-CZ" sz="2000" i="1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</m:oMath>
                </a14:m>
                <a:r>
                  <a:rPr lang="cs-CZ" sz="2000" dirty="0"/>
                  <a:t>) = </a:t>
                </a:r>
                <a:r>
                  <a:rPr lang="cs-CZ" sz="2000" dirty="0" err="1"/>
                  <a:t>max</a:t>
                </a:r>
                <a:r>
                  <a:rPr lang="cs-CZ" sz="2000" i="1" baseline="-25000" dirty="0" err="1"/>
                  <a:t>t</a:t>
                </a:r>
                <a14:m>
                  <m:oMath xmlns:m="http://schemas.openxmlformats.org/officeDocument/2006/math">
                    <m:r>
                      <a:rPr lang="cs-CZ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cs-CZ" sz="2000">
                        <a:latin typeface="Cambria Math" panose="02040503050406030204" pitchFamily="18" charset="0"/>
                      </a:rPr>
                      <m:t>P</m:t>
                    </m:r>
                    <m:r>
                      <a:rPr lang="cs-CZ" sz="200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cs-CZ" sz="2000">
                        <a:latin typeface="Cambria Math" panose="02040503050406030204" pitchFamily="18" charset="0"/>
                      </a:rPr>
                      <m:t>)×</m:t>
                    </m:r>
                    <m:nary>
                      <m:naryPr>
                        <m:chr m:val="∏"/>
                        <m:ctrlPr>
                          <a:rPr lang="cs-CZ" sz="20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cs-CZ" sz="20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cs-CZ" sz="2000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cs-CZ" sz="2000" i="1"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  <m:e>
                        <m:r>
                          <m:rPr>
                            <m:sty m:val="p"/>
                          </m:rPr>
                          <a:rPr lang="cs-CZ" sz="2000">
                            <a:latin typeface="Cambria Math" panose="02040503050406030204" pitchFamily="18" charset="0"/>
                          </a:rPr>
                          <m:t>P</m:t>
                        </m:r>
                        <m:d>
                          <m:dPr>
                            <m:ctrlPr>
                              <a:rPr lang="cs-CZ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cs-CZ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e>
                              <m:sub>
                                <m:r>
                                  <a:rPr lang="cs-CZ" sz="20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sz="2000">
                                <a:latin typeface="Cambria Math" panose="02040503050406030204" pitchFamily="18" charset="0"/>
                              </a:rPr>
                              <m:t>|</m:t>
                            </m:r>
                            <m:sSub>
                              <m:sSub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b>
                            </m:sSub>
                          </m:e>
                        </m:d>
                      </m:e>
                    </m:nary>
                  </m:oMath>
                </a14:m>
                <a:endParaRPr lang="cs-CZ" sz="2000" baseline="-25000" dirty="0"/>
              </a:p>
              <a:p>
                <a:endParaRPr lang="cs-CZ" sz="2000" dirty="0"/>
              </a:p>
              <a:p>
                <a:pPr marL="0" indent="0">
                  <a:buNone/>
                </a:pPr>
                <a:r>
                  <a:rPr lang="cs-CZ" sz="2000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Evidence </a:t>
                </a:r>
                <a:r>
                  <a:rPr lang="cs-CZ" sz="2000" i="1" spc="-1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E</a:t>
                </a:r>
                <a:r>
                  <a:rPr lang="cs-CZ" sz="2000" i="1" spc="-10" baseline="-250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cs-CZ" sz="2000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jsou pak hodnoty jednotlivých vstupních atribut</a:t>
                </a:r>
                <a:r>
                  <a:rPr lang="cs-CZ" sz="1600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ů</a:t>
                </a:r>
                <a:r>
                  <a:rPr lang="cs-CZ" sz="2000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(tedy </a:t>
                </a:r>
                <a:r>
                  <a:rPr lang="cs-CZ" sz="2000" i="1" spc="-1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E</a:t>
                </a:r>
                <a:r>
                  <a:rPr lang="cs-CZ" sz="2000" i="1" spc="-10" baseline="-250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cs-CZ" sz="20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=</a:t>
                </a:r>
                <a:r>
                  <a:rPr lang="cs-CZ" sz="2000" i="1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A</a:t>
                </a:r>
                <a:r>
                  <a:rPr lang="cs-CZ" sz="2000" i="1" spc="-10" baseline="-250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j</a:t>
                </a:r>
                <a:r>
                  <a:rPr lang="cs-CZ" sz="2000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(</a:t>
                </a:r>
                <a:r>
                  <a:rPr lang="cs-CZ" sz="2000" i="1" spc="-1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v</a:t>
                </a:r>
                <a:r>
                  <a:rPr lang="cs-CZ" sz="2000" i="1" spc="-10" baseline="-250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cs-CZ" sz="2000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)) a hypotézy </a:t>
                </a:r>
                <a:r>
                  <a:rPr lang="cs-CZ" sz="2000" i="1" spc="-1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H</a:t>
                </a:r>
                <a:r>
                  <a:rPr lang="cs-CZ" sz="2000" i="1" spc="-10" baseline="-250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t</a:t>
                </a:r>
                <a:r>
                  <a:rPr lang="cs-CZ" sz="2000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jsou </a:t>
                </a:r>
                <a:r>
                  <a:rPr lang="cs-CZ" sz="2000" spc="-3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cílové t</a:t>
                </a:r>
                <a:r>
                  <a:rPr lang="cs-CZ" sz="1600" spc="-3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ř</a:t>
                </a:r>
                <a:r>
                  <a:rPr lang="cs-CZ" sz="2000" spc="-3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ídy (tedy </a:t>
                </a:r>
                <a:r>
                  <a:rPr lang="cs-CZ" sz="2000" i="1" spc="-1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H</a:t>
                </a:r>
                <a:r>
                  <a:rPr lang="cs-CZ" sz="2000" i="1" spc="-10" baseline="-250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t</a:t>
                </a:r>
                <a:r>
                  <a:rPr lang="cs-CZ" sz="2000" i="1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= C</a:t>
                </a:r>
                <a:r>
                  <a:rPr lang="cs-CZ" sz="2000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(</a:t>
                </a:r>
                <a:r>
                  <a:rPr lang="cs-CZ" sz="2000" i="1" spc="-1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v</a:t>
                </a:r>
                <a:r>
                  <a:rPr lang="cs-CZ" sz="2000" i="1" spc="-10" baseline="-250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t</a:t>
                </a:r>
                <a:r>
                  <a:rPr lang="cs-CZ" sz="2000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))</a:t>
                </a:r>
                <a:r>
                  <a:rPr lang="cs-CZ" sz="2000" i="1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.</a:t>
                </a:r>
              </a:p>
              <a:p>
                <a:pPr marL="0" indent="0">
                  <a:buNone/>
                </a:pPr>
                <a:endParaRPr lang="cs-CZ" sz="2000" dirty="0"/>
              </a:p>
            </p:txBody>
          </p:sp>
        </mc:Choice>
        <mc:Fallback xmlns="">
          <p:sp>
            <p:nvSpPr>
              <p:cNvPr id="8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771550"/>
                <a:ext cx="8280920" cy="3816424"/>
              </a:xfrm>
              <a:prstGeom prst="rect">
                <a:avLst/>
              </a:prstGeom>
              <a:blipFill>
                <a:blip r:embed="rId3"/>
                <a:stretch>
                  <a:fillRect l="-81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Obdélník 9"/>
          <p:cNvSpPr/>
          <p:nvPr/>
        </p:nvSpPr>
        <p:spPr>
          <a:xfrm>
            <a:off x="3203848" y="3736812"/>
            <a:ext cx="2250504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cs-CZ" sz="1600" dirty="0">
                <a:solidFill>
                  <a:srgbClr val="000000"/>
                </a:solidFill>
              </a:rPr>
              <a:t>Např. (bankovní úloha)</a:t>
            </a:r>
          </a:p>
          <a:p>
            <a:r>
              <a:rPr lang="cs-CZ" sz="1600" i="1" spc="-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</a:t>
            </a:r>
            <a:r>
              <a:rPr lang="cs-CZ" sz="1600" i="1" spc="-1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j</a:t>
            </a:r>
            <a:r>
              <a:rPr lang="cs-CZ" sz="1600" spc="-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cs-CZ" sz="1600" i="1" spc="-1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</a:t>
            </a:r>
            <a:r>
              <a:rPr lang="cs-CZ" sz="1600" i="1" spc="-10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</a:t>
            </a:r>
            <a:r>
              <a:rPr lang="cs-CZ" sz="1600" spc="-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r>
              <a:rPr lang="cs-CZ" sz="1600" dirty="0">
                <a:solidFill>
                  <a:srgbClr val="000000"/>
                </a:solidFill>
              </a:rPr>
              <a:t> = příjem(vysoký)</a:t>
            </a:r>
          </a:p>
          <a:p>
            <a:r>
              <a:rPr lang="cs-CZ" sz="1600" i="1" spc="-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</a:t>
            </a:r>
            <a:r>
              <a:rPr lang="cs-CZ" sz="1600" spc="-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cs-CZ" sz="1600" i="1" spc="-1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</a:t>
            </a:r>
            <a:r>
              <a:rPr lang="cs-CZ" sz="1600" i="1" spc="-10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</a:t>
            </a:r>
            <a:r>
              <a:rPr lang="cs-CZ" sz="1600" spc="-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r>
              <a:rPr lang="cs-CZ" sz="1600" dirty="0">
                <a:solidFill>
                  <a:srgbClr val="000000"/>
                </a:solidFill>
              </a:rPr>
              <a:t> = úvěr(půjčit)</a:t>
            </a:r>
          </a:p>
        </p:txBody>
      </p:sp>
      <p:sp>
        <p:nvSpPr>
          <p:cNvPr id="11" name="Zaoblený obdélník 10"/>
          <p:cNvSpPr/>
          <p:nvPr/>
        </p:nvSpPr>
        <p:spPr>
          <a:xfrm>
            <a:off x="755576" y="1980817"/>
            <a:ext cx="7560840" cy="64807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59001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Naivní bayesovský klasifikátor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483768" y="127560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/>
              <a:t>Neprovádí prohledávání prostoru hypotéz.</a:t>
            </a:r>
          </a:p>
          <a:p>
            <a:r>
              <a:rPr lang="cs-CZ" sz="2400" dirty="0"/>
              <a:t>Stačí jen spočítat příslušné pravděpodobnosti na základě četnosti výskytů hodnot jednotlivých atributů.</a:t>
            </a:r>
          </a:p>
          <a:p>
            <a:endParaRPr lang="cs-CZ" sz="2400" dirty="0"/>
          </a:p>
          <a:p>
            <a:endParaRPr lang="cs-CZ" sz="2400" dirty="0"/>
          </a:p>
          <a:p>
            <a:endParaRPr lang="cs-CZ" sz="2400" dirty="0"/>
          </a:p>
          <a:p>
            <a:endParaRPr lang="cs-CZ" sz="1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délník 2"/>
              <p:cNvSpPr/>
              <p:nvPr/>
            </p:nvSpPr>
            <p:spPr>
              <a:xfrm>
                <a:off x="2236008" y="3003798"/>
                <a:ext cx="4599978" cy="11977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cs-CZ" sz="2400" dirty="0"/>
                  <a:t>P(</a:t>
                </a:r>
                <a:r>
                  <a:rPr lang="en-US" sz="2400" i="1" dirty="0" err="1"/>
                  <a:t>H</a:t>
                </a:r>
                <a:r>
                  <a:rPr lang="en-US" sz="2400" i="1" baseline="-25000" dirty="0" err="1"/>
                  <a:t>t</a:t>
                </a:r>
                <a:r>
                  <a:rPr lang="cs-CZ" sz="2400" dirty="0"/>
                  <a:t>) = P(</a:t>
                </a:r>
                <a:r>
                  <a:rPr lang="cs-CZ" sz="2400" i="1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C</a:t>
                </a:r>
                <a:r>
                  <a:rPr lang="cs-CZ" sz="2400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(</a:t>
                </a:r>
                <a:r>
                  <a:rPr lang="cs-CZ" sz="2400" i="1" spc="-1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v</a:t>
                </a:r>
                <a:r>
                  <a:rPr lang="cs-CZ" sz="2400" i="1" spc="-10" baseline="-250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t</a:t>
                </a:r>
                <a:r>
                  <a:rPr lang="cs-CZ" sz="2400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)</a:t>
                </a:r>
                <a:r>
                  <a:rPr lang="cs-CZ" sz="2400" dirty="0"/>
                  <a:t>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i="1" spc="-1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400" i="1" spc="-1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400" i="1" spc="-1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cs-CZ" sz="2400" i="1" spc="-1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num>
                      <m:den>
                        <m:r>
                          <a:rPr lang="cs-CZ" sz="2400" b="0" i="1" spc="-10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cs-CZ" sz="2400" dirty="0"/>
              </a:p>
              <a:p>
                <a:pPr algn="ctr"/>
                <a:r>
                  <a:rPr lang="cs-CZ" sz="2400" dirty="0"/>
                  <a:t>P(</a:t>
                </a:r>
                <a:r>
                  <a:rPr lang="cs-CZ" sz="2400" i="1" dirty="0" err="1"/>
                  <a:t>E</a:t>
                </a:r>
                <a:r>
                  <a:rPr lang="cs-CZ" sz="2400" i="1" baseline="-25000" dirty="0" err="1"/>
                  <a:t>i</a:t>
                </a:r>
                <a:r>
                  <a:rPr lang="en-US" sz="2400" dirty="0"/>
                  <a:t>|</a:t>
                </a:r>
                <a:r>
                  <a:rPr lang="en-US" sz="2400" i="1" dirty="0" err="1"/>
                  <a:t>H</a:t>
                </a:r>
                <a:r>
                  <a:rPr lang="en-US" sz="2400" i="1" baseline="-25000" dirty="0" err="1"/>
                  <a:t>t</a:t>
                </a:r>
                <a:r>
                  <a:rPr lang="cs-CZ" sz="2400" dirty="0"/>
                  <a:t>) = </a:t>
                </a:r>
                <a:r>
                  <a:rPr lang="cs-CZ" sz="2400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P(</a:t>
                </a:r>
                <a:r>
                  <a:rPr lang="cs-CZ" sz="2400" i="1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A</a:t>
                </a:r>
                <a:r>
                  <a:rPr lang="cs-CZ" sz="2400" i="1" spc="-10" baseline="-250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j</a:t>
                </a:r>
                <a:r>
                  <a:rPr lang="cs-CZ" sz="2400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(</a:t>
                </a:r>
                <a:r>
                  <a:rPr lang="cs-CZ" sz="2400" i="1" spc="-1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v</a:t>
                </a:r>
                <a:r>
                  <a:rPr lang="cs-CZ" sz="2400" i="1" spc="-10" baseline="-250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cs-CZ" sz="2400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)</a:t>
                </a:r>
                <a:r>
                  <a:rPr lang="en-US" sz="2400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|</a:t>
                </a:r>
                <a:r>
                  <a:rPr lang="cs-CZ" sz="2400" i="1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C</a:t>
                </a:r>
                <a:r>
                  <a:rPr lang="cs-CZ" sz="2400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(</a:t>
                </a:r>
                <a:r>
                  <a:rPr lang="cs-CZ" sz="2400" i="1" spc="-1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v</a:t>
                </a:r>
                <a:r>
                  <a:rPr lang="cs-CZ" sz="2400" i="1" spc="-10" baseline="-250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t</a:t>
                </a:r>
                <a:r>
                  <a:rPr lang="cs-CZ" sz="2400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))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i="1" spc="-1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400" i="1" spc="-1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400" i="1" spc="-1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cs-CZ" sz="2400" i="1" spc="-1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cs-CZ" sz="2400" i="1" spc="-10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cs-CZ" sz="2400" i="1" spc="-1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400" i="1" spc="-1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cs-CZ" sz="2400" i="1" spc="-1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r>
                          <a:rPr lang="cs-CZ" sz="2400" i="1" spc="-10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cs-CZ" sz="2400" i="1" spc="-1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400" i="1" spc="-1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cs-CZ" sz="2400" i="1" spc="-1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cs-CZ" sz="2400" i="1" spc="-10">
                            <a:latin typeface="Cambria Math" panose="02040503050406030204" pitchFamily="18" charset="0"/>
                          </a:rPr>
                          <m:t>))</m:t>
                        </m:r>
                      </m:num>
                      <m:den>
                        <m:sSub>
                          <m:sSubPr>
                            <m:ctrlPr>
                              <a:rPr lang="cs-CZ" sz="2400" i="1" spc="-1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400" i="1" spc="-1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cs-CZ" sz="2400" i="1" spc="-1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den>
                    </m:f>
                  </m:oMath>
                </a14:m>
                <a:endParaRPr lang="cs-CZ" sz="2400" dirty="0"/>
              </a:p>
            </p:txBody>
          </p:sp>
        </mc:Choice>
        <mc:Fallback xmlns="">
          <p:sp>
            <p:nvSpPr>
              <p:cNvPr id="3" name="Obdélník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6008" y="3003798"/>
                <a:ext cx="4599978" cy="1197764"/>
              </a:xfrm>
              <a:prstGeom prst="rect">
                <a:avLst/>
              </a:prstGeom>
              <a:blipFill>
                <a:blip r:embed="rId3"/>
                <a:stretch>
                  <a:fillRect l="-1724" t="-510" b="-51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41141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483768" y="127560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810906"/>
            <a:ext cx="8280920" cy="2777068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r>
              <a:rPr lang="cs-CZ" sz="1800" dirty="0"/>
              <a:t>P(úvěr(ano)) = 8/12 = 0.667</a:t>
            </a:r>
          </a:p>
          <a:p>
            <a:pPr marL="0" indent="0">
              <a:buNone/>
            </a:pPr>
            <a:r>
              <a:rPr lang="cs-CZ" sz="1800" dirty="0"/>
              <a:t>P(úvěr(ne)) = 4/12 = 0.333</a:t>
            </a:r>
          </a:p>
          <a:p>
            <a:pPr marL="0" indent="0">
              <a:buNone/>
            </a:pPr>
            <a:endParaRPr lang="cs-CZ" sz="1800" dirty="0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0658076"/>
              </p:ext>
            </p:extLst>
          </p:nvPr>
        </p:nvGraphicFramePr>
        <p:xfrm>
          <a:off x="1331640" y="775327"/>
          <a:ext cx="5518150" cy="2424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7" name="Dokument" r:id="rId4" imgW="5518636" imgH="2424861" progId="Word.Document.12">
                  <p:embed/>
                </p:oleObj>
              </mc:Choice>
              <mc:Fallback>
                <p:oleObj name="Dokument" r:id="rId4" imgW="5518636" imgH="242486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31640" y="775327"/>
                        <a:ext cx="5518150" cy="2424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Obdélník 2"/>
          <p:cNvSpPr/>
          <p:nvPr/>
        </p:nvSpPr>
        <p:spPr>
          <a:xfrm>
            <a:off x="4283968" y="3099554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/>
              <a:t>P(konto(střední)|úvěr(ano)) = 2/8 = 0.25</a:t>
            </a:r>
          </a:p>
          <a:p>
            <a:r>
              <a:rPr lang="cs-CZ" dirty="0"/>
              <a:t>P(konto(střední)|úvěr(ne)) = 2/4 = 0.5</a:t>
            </a:r>
          </a:p>
          <a:p>
            <a:r>
              <a:rPr lang="cs-CZ" dirty="0"/>
              <a:t>P(nezaměstnaný(ne)|úvěr(ano)) = 5/8 = 0.625</a:t>
            </a:r>
          </a:p>
          <a:p>
            <a:r>
              <a:rPr lang="cs-CZ" dirty="0"/>
              <a:t>P(nezaměstnaný(ne)|úvěr(ne)) = 1/4= 0.25</a:t>
            </a:r>
            <a:endParaRPr lang="cs-CZ" sz="1100" dirty="0"/>
          </a:p>
        </p:txBody>
      </p:sp>
    </p:spTree>
    <p:extLst>
      <p:ext uri="{BB962C8B-B14F-4D97-AF65-F5344CB8AC3E}">
        <p14:creationId xmlns:p14="http://schemas.microsoft.com/office/powerpoint/2010/main" val="2601592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483768" y="127560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000" dirty="0"/>
              <a:t>Uchazeč o úvěr, který má střední konto a není nezaměstnaný:</a:t>
            </a:r>
            <a:endParaRPr lang="cs-CZ" sz="1200" dirty="0"/>
          </a:p>
          <a:p>
            <a:pPr marL="0" indent="0">
              <a:buNone/>
            </a:pPr>
            <a:endParaRPr lang="cs-CZ" sz="1200" dirty="0"/>
          </a:p>
          <a:p>
            <a:pPr marL="0" indent="0" algn="ctr">
              <a:buNone/>
            </a:pPr>
            <a:r>
              <a:rPr lang="cs-CZ" sz="1800" dirty="0"/>
              <a:t>P(úvěr(ano)) * P(konto(střední)|úvěr(ano)) * P(nezaměstnaný(ne) |úvěr(ano)) = 0.1042</a:t>
            </a:r>
          </a:p>
          <a:p>
            <a:pPr marL="0" indent="0" algn="ctr">
              <a:buNone/>
            </a:pPr>
            <a:r>
              <a:rPr lang="cs-CZ" sz="1800" dirty="0"/>
              <a:t>P(úvěr(ne)) * P(konto(střední)|úvěr(ne)) * P(nezaměstnaný(ne)|úvěr(ne)) = 0.0416</a:t>
            </a:r>
          </a:p>
          <a:p>
            <a:pPr marL="0" indent="0">
              <a:buNone/>
            </a:pPr>
            <a:endParaRPr lang="cs-CZ" sz="1200" dirty="0"/>
          </a:p>
          <a:p>
            <a:pPr marL="0" indent="0">
              <a:buNone/>
            </a:pPr>
            <a:r>
              <a:rPr lang="cs-CZ" sz="2000" dirty="0"/>
              <a:t>Naivní bayesovský klasifikátor zařadí tohoto uchazeče do třídy </a:t>
            </a:r>
            <a:r>
              <a:rPr lang="cs-CZ" sz="2000" i="1" dirty="0"/>
              <a:t>úvěr(ano).</a:t>
            </a:r>
          </a:p>
          <a:p>
            <a:pPr marL="0" indent="0">
              <a:buNone/>
            </a:pPr>
            <a:endParaRPr lang="cs-CZ" sz="2000" i="1" dirty="0"/>
          </a:p>
          <a:p>
            <a:r>
              <a:rPr lang="cs-CZ" sz="2000" dirty="0"/>
              <a:t>Klasifikovali jsme </a:t>
            </a:r>
            <a:r>
              <a:rPr lang="cs-CZ" sz="2000" i="1" dirty="0"/>
              <a:t>neúplně popsaný </a:t>
            </a:r>
            <a:r>
              <a:rPr lang="cs-CZ" sz="2000" dirty="0"/>
              <a:t>případ, který by zůstal nezařazen dříve vytvořenými rozhodovacími stromy nebo neuronovými sítěmi.</a:t>
            </a:r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val="39477036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483768" y="127560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000" dirty="0"/>
              <a:t>Pro ženu, která má nízký příjem, střední konto a není nezaměstnaná:</a:t>
            </a:r>
            <a:endParaRPr lang="cs-CZ" sz="1200" dirty="0"/>
          </a:p>
          <a:p>
            <a:pPr marL="0" indent="0">
              <a:buNone/>
            </a:pPr>
            <a:endParaRPr lang="cs-CZ" sz="1200" dirty="0"/>
          </a:p>
          <a:p>
            <a:pPr marL="0" indent="0" algn="ctr">
              <a:buNone/>
            </a:pPr>
            <a:r>
              <a:rPr lang="cs-CZ" sz="1800" dirty="0"/>
              <a:t>P(úvěr(ano)) P(příjem(nízký)|úvěr(ano)) P(konto(střední)|úvěr(ano)) P(pohlaví(žena)|úvěr(ano)) P(nezaměstnaný(ne)|úvěr(ano)) = 0.0195</a:t>
            </a:r>
          </a:p>
          <a:p>
            <a:pPr marL="0" indent="0" algn="ctr">
              <a:buNone/>
            </a:pPr>
            <a:endParaRPr lang="cs-CZ" sz="1800" dirty="0"/>
          </a:p>
          <a:p>
            <a:pPr marL="0" indent="0" algn="ctr">
              <a:buNone/>
            </a:pPr>
            <a:r>
              <a:rPr lang="cs-CZ" sz="1800" dirty="0"/>
              <a:t>P(úvěr(ne)) P(příjem(nízký)|úvěr(ne)) P(konto(střední)|úvěr(ne)) P(pohlaví(žena)|úvěr(ne)) P(nezaměstnaný(ne)|úvěr(ne)) = 0.0208</a:t>
            </a:r>
          </a:p>
          <a:p>
            <a:pPr marL="0" indent="0">
              <a:buNone/>
            </a:pPr>
            <a:endParaRPr lang="cs-CZ" sz="1200" dirty="0"/>
          </a:p>
          <a:p>
            <a:pPr marL="0" indent="0">
              <a:buNone/>
            </a:pPr>
            <a:r>
              <a:rPr lang="cs-CZ" sz="2000" dirty="0"/>
              <a:t>Uchazečka bude zařazena do třídy </a:t>
            </a:r>
            <a:r>
              <a:rPr lang="cs-CZ" sz="2000" i="1" dirty="0"/>
              <a:t>úvěr(ne)</a:t>
            </a:r>
            <a:r>
              <a:rPr lang="cs-CZ" sz="2000" dirty="0"/>
              <a:t>.</a:t>
            </a:r>
          </a:p>
          <a:p>
            <a:pPr marL="0" indent="0">
              <a:buNone/>
            </a:pPr>
            <a:endParaRPr lang="cs-CZ" sz="2000" i="1" dirty="0"/>
          </a:p>
          <a:p>
            <a:r>
              <a:rPr lang="cs-CZ" sz="2000" dirty="0"/>
              <a:t>Tento příklad nebyl v trénovacích datech, klasifikátor má tedy sc</a:t>
            </a:r>
            <a:r>
              <a:rPr lang="cs-CZ" sz="2000" i="1" dirty="0"/>
              <a:t>hopnost generalizovat</a:t>
            </a:r>
            <a:endParaRPr lang="cs-CZ" sz="1200" i="1" dirty="0"/>
          </a:p>
        </p:txBody>
      </p:sp>
    </p:spTree>
    <p:extLst>
      <p:ext uri="{BB962C8B-B14F-4D97-AF65-F5344CB8AC3E}">
        <p14:creationId xmlns:p14="http://schemas.microsoft.com/office/powerpoint/2010/main" val="23796267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Shrnutí</a:t>
            </a:r>
          </a:p>
        </p:txBody>
      </p:sp>
      <p:sp>
        <p:nvSpPr>
          <p:cNvPr id="3" name="Zástupný symbol pro obsah 2"/>
          <p:cNvSpPr txBox="1">
            <a:spLocks/>
          </p:cNvSpPr>
          <p:nvPr/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/>
              <a:t>Schopnost klasifikovat příklady do tříd s určitou pravděpodobností.</a:t>
            </a:r>
          </a:p>
          <a:p>
            <a:r>
              <a:rPr lang="cs-CZ" sz="2400" dirty="0"/>
              <a:t>Tuto pravděpodobnost můžeme interpretovat jako spolehlivost rozhodnutí. </a:t>
            </a:r>
            <a:endParaRPr lang="cs-CZ" sz="2400" dirty="0" smtClean="0"/>
          </a:p>
          <a:p>
            <a:r>
              <a:rPr lang="cs-CZ" sz="2400" dirty="0" smtClean="0"/>
              <a:t>I </a:t>
            </a:r>
            <a:r>
              <a:rPr lang="cs-CZ" sz="2400" dirty="0"/>
              <a:t>přes naivitu </a:t>
            </a:r>
            <a:r>
              <a:rPr lang="cs-CZ" sz="2400" dirty="0" smtClean="0"/>
              <a:t>je Naivní </a:t>
            </a:r>
            <a:r>
              <a:rPr lang="cs-CZ" sz="2400" dirty="0" err="1" smtClean="0"/>
              <a:t>Bayes</a:t>
            </a:r>
            <a:r>
              <a:rPr lang="cs-CZ" sz="2400" dirty="0" smtClean="0"/>
              <a:t> </a:t>
            </a:r>
            <a:r>
              <a:rPr lang="cs-CZ" sz="2400" dirty="0"/>
              <a:t>překvapivě přesný</a:t>
            </a:r>
          </a:p>
          <a:p>
            <a:r>
              <a:rPr lang="cs-CZ" sz="2400" dirty="0"/>
              <a:t>Lze jednoduše naimplementovat (naprogramovat)</a:t>
            </a:r>
          </a:p>
          <a:p>
            <a:r>
              <a:rPr lang="cs-CZ" sz="2400" dirty="0">
                <a:solidFill>
                  <a:schemeClr val="accent6">
                    <a:lumMod val="50000"/>
                  </a:schemeClr>
                </a:solidFill>
              </a:rPr>
              <a:t>Pro nezkušené uživatele však může být reprezentace znalostí ve formě (podmíněných) pravděpodobností méně srozumitelná</a:t>
            </a:r>
          </a:p>
        </p:txBody>
      </p:sp>
    </p:spTree>
    <p:extLst>
      <p:ext uri="{BB962C8B-B14F-4D97-AF65-F5344CB8AC3E}">
        <p14:creationId xmlns:p14="http://schemas.microsoft.com/office/powerpoint/2010/main" val="26677877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5"/>
          <p:cNvSpPr txBox="1">
            <a:spLocks/>
          </p:cNvSpPr>
          <p:nvPr/>
        </p:nvSpPr>
        <p:spPr>
          <a:xfrm>
            <a:off x="971600" y="1995686"/>
            <a:ext cx="7056784" cy="50770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Děkuji za pozornost</a:t>
            </a:r>
          </a:p>
        </p:txBody>
      </p:sp>
      <p:sp>
        <p:nvSpPr>
          <p:cNvPr id="3" name="Obdélník 2"/>
          <p:cNvSpPr/>
          <p:nvPr/>
        </p:nvSpPr>
        <p:spPr>
          <a:xfrm>
            <a:off x="2267744" y="372387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cs-CZ" altLang="cs-CZ" sz="1200" dirty="0"/>
              <a:t>Některé snímky převzaty od:</a:t>
            </a:r>
          </a:p>
          <a:p>
            <a:pPr algn="ctr">
              <a:lnSpc>
                <a:spcPct val="150000"/>
              </a:lnSpc>
            </a:pPr>
            <a:r>
              <a:rPr lang="nn-NO" altLang="cs-CZ" sz="1200" dirty="0"/>
              <a:t>prof. Ing. Petr Berka, CSc.</a:t>
            </a:r>
            <a:r>
              <a:rPr lang="cs-CZ" altLang="cs-CZ" sz="1200" dirty="0"/>
              <a:t> </a:t>
            </a:r>
            <a:r>
              <a:rPr lang="cs-CZ" altLang="cs-CZ" sz="1200" dirty="0">
                <a:hlinkClick r:id="rId2"/>
              </a:rPr>
              <a:t>berka@vse.cz</a:t>
            </a:r>
            <a:endParaRPr lang="cs-CZ" altLang="cs-CZ" sz="1200" dirty="0"/>
          </a:p>
        </p:txBody>
      </p:sp>
    </p:spTree>
    <p:extLst>
      <p:ext uri="{BB962C8B-B14F-4D97-AF65-F5344CB8AC3E}">
        <p14:creationId xmlns:p14="http://schemas.microsoft.com/office/powerpoint/2010/main" val="15115654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Pokud </a:t>
            </a:r>
            <a:r>
              <a:rPr lang="cs-CZ" b="1" i="1" dirty="0"/>
              <a:t>E</a:t>
            </a:r>
            <a:r>
              <a:rPr lang="cs-CZ" b="1" dirty="0"/>
              <a:t> je nekonečně mnoho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 txBox="1">
                <a:spLocks/>
              </p:cNvSpPr>
              <p:nvPr/>
            </p:nvSpPr>
            <p:spPr>
              <a:xfrm>
                <a:off x="395536" y="771550"/>
                <a:ext cx="8280920" cy="3816424"/>
              </a:xfrm>
              <a:prstGeom prst="rect">
                <a:avLst/>
              </a:prstGeom>
            </p:spPr>
            <p:txBody>
              <a:bodyPr anchor="ctr" anchorCtr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cs-CZ" sz="2400" dirty="0"/>
                  <a:t>Pokud </a:t>
                </a:r>
                <a:r>
                  <a:rPr lang="cs-CZ" sz="2400" i="1" dirty="0"/>
                  <a:t>E </a:t>
                </a:r>
                <a:r>
                  <a:rPr lang="cs-CZ" sz="2400" dirty="0"/>
                  <a:t>neodpovídá kategoriálnímu, ale numerickému atributu, např. </a:t>
                </a:r>
                <a:r>
                  <a:rPr lang="cs-CZ" sz="2400" i="1" dirty="0"/>
                  <a:t>E</a:t>
                </a:r>
                <a:r>
                  <a:rPr lang="cs-CZ" sz="2400" dirty="0"/>
                  <a:t> ∈ </a:t>
                </a:r>
                <a:r>
                  <a:rPr lang="cs-CZ" sz="2400" b="1" dirty="0"/>
                  <a:t>R</a:t>
                </a:r>
                <a:r>
                  <a:rPr lang="cs-CZ" sz="2400" dirty="0"/>
                  <a:t> -&gt; Diskriminační analýza (</a:t>
                </a:r>
                <a:r>
                  <a:rPr lang="cs-CZ" sz="2400" i="1" dirty="0"/>
                  <a:t>E</a:t>
                </a:r>
                <a:r>
                  <a:rPr lang="cs-CZ" sz="2400" dirty="0"/>
                  <a:t> = </a:t>
                </a:r>
                <a:r>
                  <a:rPr lang="cs-CZ" sz="2400" i="1" dirty="0"/>
                  <a:t>x</a:t>
                </a:r>
                <a:r>
                  <a:rPr lang="cs-CZ" sz="2400" dirty="0"/>
                  <a:t>)</a:t>
                </a:r>
              </a:p>
              <a:p>
                <a:pPr marL="0" indent="0" algn="ctr">
                  <a:buNone/>
                </a:pPr>
                <a:r>
                  <a:rPr lang="cs-CZ" sz="2400" dirty="0"/>
                  <a:t>P(</a:t>
                </a:r>
                <a:r>
                  <a:rPr lang="cs-CZ" sz="2400" i="1" dirty="0"/>
                  <a:t>H</a:t>
                </a:r>
                <a:r>
                  <a:rPr lang="cs-CZ" sz="2400" i="1" baseline="-25000" dirty="0"/>
                  <a:t>J</a:t>
                </a:r>
                <a:r>
                  <a:rPr lang="en-US" sz="2400" dirty="0"/>
                  <a:t>|</a:t>
                </a:r>
                <a:r>
                  <a:rPr lang="en-US" sz="2400" i="1" dirty="0"/>
                  <a:t>E</a:t>
                </a:r>
                <a:r>
                  <a:rPr lang="cs-CZ" sz="2400" dirty="0"/>
                  <a:t>) = </a:t>
                </a:r>
                <a:r>
                  <a:rPr lang="cs-CZ" sz="2400" dirty="0" err="1"/>
                  <a:t>max</a:t>
                </a:r>
                <a:r>
                  <a:rPr lang="cs-CZ" sz="2400" i="1" baseline="-25000" dirty="0" err="1"/>
                  <a:t>t</a:t>
                </a:r>
                <a:r>
                  <a:rPr lang="en-US" sz="2400" i="1" baseline="-25000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sz="2400">
                        <a:latin typeface="Cambria Math" panose="02040503050406030204" pitchFamily="18" charset="0"/>
                      </a:rPr>
                      <m:t>P</m:t>
                    </m:r>
                    <m:r>
                      <a:rPr lang="cs-CZ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cs-CZ" sz="2400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|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cs-CZ" sz="2400" i="1">
                        <a:latin typeface="Cambria Math" panose="02040503050406030204" pitchFamily="18" charset="0"/>
                      </a:rPr>
                      <m:t>)</m:t>
                    </m:r>
                    <m:r>
                      <m:rPr>
                        <m:sty m:val="p"/>
                      </m:rPr>
                      <a:rPr lang="cs-CZ" sz="2400">
                        <a:latin typeface="Cambria Math" panose="02040503050406030204" pitchFamily="18" charset="0"/>
                      </a:rPr>
                      <m:t>P</m:t>
                    </m:r>
                    <m:r>
                      <a:rPr lang="cs-CZ" sz="2400" i="1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cs-CZ" sz="2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cs-CZ" sz="2400" dirty="0"/>
                  <a:t> -&gt; max</a:t>
                </a:r>
                <a:r>
                  <a:rPr lang="cs-CZ" sz="2400" i="1" baseline="-25000" dirty="0" err="1"/>
                  <a:t>t</a:t>
                </a:r>
                <a:r>
                  <a:rPr lang="en-US" sz="2400" i="1" baseline="-25000" dirty="0"/>
                  <a:t>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cs-CZ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|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cs-CZ" sz="2400" i="1">
                        <a:latin typeface="Cambria Math" panose="02040503050406030204" pitchFamily="18" charset="0"/>
                      </a:rPr>
                      <m:t>)</m:t>
                    </m:r>
                    <m:r>
                      <m:rPr>
                        <m:sty m:val="p"/>
                      </m:rPr>
                      <a:rPr lang="cs-CZ" sz="2400">
                        <a:latin typeface="Cambria Math" panose="02040503050406030204" pitchFamily="18" charset="0"/>
                      </a:rPr>
                      <m:t>P</m:t>
                    </m:r>
                    <m:r>
                      <a:rPr lang="cs-CZ" sz="2400" i="1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cs-CZ" sz="2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cs-CZ" sz="2400" dirty="0"/>
                  <a:t> </a:t>
                </a:r>
              </a:p>
              <a:p>
                <a:pPr marL="0" indent="0">
                  <a:buNone/>
                </a:pPr>
                <a:endParaRPr lang="cs-CZ" sz="2400" dirty="0"/>
              </a:p>
              <a:p>
                <a:endParaRPr lang="cs-CZ" sz="2400" dirty="0"/>
              </a:p>
              <a:p>
                <a:endParaRPr lang="cs-CZ" sz="2400" dirty="0"/>
              </a:p>
              <a:p>
                <a:endParaRPr lang="cs-CZ" sz="2400" dirty="0"/>
              </a:p>
              <a:p>
                <a:endParaRPr lang="cs-CZ" sz="2400" dirty="0"/>
              </a:p>
              <a:p>
                <a:endParaRPr lang="cs-CZ" sz="2400" dirty="0"/>
              </a:p>
            </p:txBody>
          </p:sp>
        </mc:Choice>
        <mc:Fallback xmlns="">
          <p:sp>
            <p:nvSpPr>
              <p:cNvPr id="3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771550"/>
                <a:ext cx="8280920" cy="3816424"/>
              </a:xfrm>
              <a:prstGeom prst="rect">
                <a:avLst/>
              </a:prstGeom>
              <a:blipFill>
                <a:blip r:embed="rId2"/>
                <a:stretch>
                  <a:fillRect l="-1031" t="-239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 descr="T3-diskriminace_ruzneS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316582"/>
            <a:ext cx="2998510" cy="2282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Tabulka 5"/>
          <p:cNvGraphicFramePr>
            <a:graphicFrameLocks noGrp="1"/>
          </p:cNvGraphicFramePr>
          <p:nvPr>
            <p:extLst/>
          </p:nvPr>
        </p:nvGraphicFramePr>
        <p:xfrm>
          <a:off x="6084168" y="2193878"/>
          <a:ext cx="1219200" cy="238379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26362007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907635457"/>
                    </a:ext>
                  </a:extLst>
                </a:gridCol>
              </a:tblGrid>
              <a:tr h="9997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u="none" strike="noStrike" dirty="0">
                          <a:effectLst/>
                        </a:rPr>
                        <a:t>příjem</a:t>
                      </a:r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u="none" strike="noStrike" dirty="0" err="1">
                          <a:effectLst/>
                        </a:rPr>
                        <a:t>uver</a:t>
                      </a:r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5052831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5000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ano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399810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10000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ano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31848913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10000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ano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04259802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15000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ano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86486469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17000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ano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41995091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17000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ano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64041413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20000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ano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3920144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20000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ano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506322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2000</a:t>
                      </a:r>
                      <a:endParaRPr lang="cs-CZ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solidFill>
                            <a:srgbClr val="FF0000"/>
                          </a:solidFill>
                          <a:effectLst/>
                        </a:rPr>
                        <a:t>ne</a:t>
                      </a:r>
                      <a:endParaRPr lang="cs-CZ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81532692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3000</a:t>
                      </a:r>
                      <a:endParaRPr lang="cs-CZ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solidFill>
                            <a:srgbClr val="FF0000"/>
                          </a:solidFill>
                          <a:effectLst/>
                        </a:rPr>
                        <a:t>ne</a:t>
                      </a:r>
                      <a:endParaRPr lang="cs-CZ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40755928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5000</a:t>
                      </a:r>
                      <a:endParaRPr lang="cs-CZ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ne</a:t>
                      </a:r>
                      <a:endParaRPr lang="cs-CZ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46153625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solidFill>
                            <a:srgbClr val="FF0000"/>
                          </a:solidFill>
                          <a:effectLst/>
                        </a:rPr>
                        <a:t>10000</a:t>
                      </a:r>
                      <a:endParaRPr lang="cs-CZ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ne</a:t>
                      </a:r>
                      <a:endParaRPr lang="cs-CZ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824171544"/>
                  </a:ext>
                </a:extLst>
              </a:tr>
            </a:tbl>
          </a:graphicData>
        </a:graphic>
      </p:graphicFrame>
      <p:sp>
        <p:nvSpPr>
          <p:cNvPr id="7" name="Obdélník 6"/>
          <p:cNvSpPr/>
          <p:nvPr/>
        </p:nvSpPr>
        <p:spPr>
          <a:xfrm>
            <a:off x="2195736" y="4523357"/>
            <a:ext cx="3024336" cy="7565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4000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Obsah přednášky</a:t>
            </a:r>
          </a:p>
        </p:txBody>
      </p:sp>
      <p:sp>
        <p:nvSpPr>
          <p:cNvPr id="3" name="Zástupný symbol pro obsah 2"/>
          <p:cNvSpPr txBox="1">
            <a:spLocks/>
          </p:cNvSpPr>
          <p:nvPr/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/>
              <a:t>Podmíněná pravděpodobnost</a:t>
            </a:r>
          </a:p>
          <a:p>
            <a:r>
              <a:rPr lang="cs-CZ" sz="2000" dirty="0" err="1"/>
              <a:t>Bayesova</a:t>
            </a:r>
            <a:r>
              <a:rPr lang="cs-CZ" sz="2000" dirty="0"/>
              <a:t> věta</a:t>
            </a:r>
          </a:p>
          <a:p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Použití pro klasifikaci</a:t>
            </a:r>
            <a:endParaRPr lang="cs-CZ" sz="2000" dirty="0"/>
          </a:p>
          <a:p>
            <a:r>
              <a:rPr lang="cs-CZ" sz="2000" dirty="0"/>
              <a:t>Příklad</a:t>
            </a:r>
          </a:p>
          <a:p>
            <a:r>
              <a:rPr lang="cs-CZ" sz="2000" dirty="0"/>
              <a:t>Naivní </a:t>
            </a:r>
            <a:r>
              <a:rPr lang="cs-CZ" sz="2000" dirty="0" err="1"/>
              <a:t>bayesovský</a:t>
            </a:r>
            <a:r>
              <a:rPr lang="cs-CZ" sz="2000" dirty="0"/>
              <a:t> klasifikátor</a:t>
            </a:r>
          </a:p>
          <a:p>
            <a:r>
              <a:rPr lang="cs-CZ" sz="2000" dirty="0"/>
              <a:t>Příklad</a:t>
            </a:r>
          </a:p>
          <a:p>
            <a:r>
              <a:rPr lang="cs-CZ" sz="2000" dirty="0"/>
              <a:t>Shrnutí</a:t>
            </a:r>
          </a:p>
        </p:txBody>
      </p:sp>
      <p:pic>
        <p:nvPicPr>
          <p:cNvPr id="4" name="Obrázek 3" descr="mineiro2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20072" y="1347614"/>
            <a:ext cx="2016224" cy="23042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725301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97BBE2-A40C-4E2D-9D9E-5FEDBD545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Podmíněná pravděpodobnost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délník 2">
                <a:extLst>
                  <a:ext uri="{FF2B5EF4-FFF2-40B4-BE49-F238E27FC236}">
                    <a16:creationId xmlns:a16="http://schemas.microsoft.com/office/drawing/2014/main" id="{82E2480D-3BE3-4E3A-B17C-59B1FCD20949}"/>
                  </a:ext>
                </a:extLst>
              </p:cNvPr>
              <p:cNvSpPr/>
              <p:nvPr/>
            </p:nvSpPr>
            <p:spPr>
              <a:xfrm>
                <a:off x="251520" y="668793"/>
                <a:ext cx="8784976" cy="39136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cs-CZ" b="1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Zajímáme se o situace, kdy nastane jev </a:t>
                </a:r>
                <a:r>
                  <a:rPr lang="cs-CZ" b="1" i="1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 </a:t>
                </a:r>
                <a:r>
                  <a:rPr lang="cs-CZ" b="1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za PODMÍNKY, že nastal jev </a:t>
                </a:r>
                <a:r>
                  <a:rPr lang="cs-CZ" b="1" i="1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cs-CZ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např. H = </a:t>
                </a:r>
                <a:r>
                  <a:rPr lang="cs-CZ" dirty="0" smtClean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splatil, </a:t>
                </a:r>
                <a:r>
                  <a:rPr lang="cs-CZ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 = příjem(vysoký)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cs-CZ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podmíněná pravděpodobnost jevu </a:t>
                </a:r>
                <a:r>
                  <a:rPr lang="cs-CZ" i="1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cs-CZ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vzhledem k jevu </a:t>
                </a:r>
                <a:r>
                  <a:rPr lang="cs-CZ" i="1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 </a:t>
                </a:r>
                <a:r>
                  <a:rPr lang="cs-CZ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se značí</a:t>
                </a:r>
                <a:r>
                  <a:rPr lang="cs-CZ" i="1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P(H|E)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cs-CZ" i="1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průnik jevů H a E je </a:t>
                </a:r>
                <a:r>
                  <a:rPr lang="cs-CZ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současný výskyt jevů </a:t>
                </a:r>
                <a:r>
                  <a:rPr lang="cs-CZ" i="1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 a E, značí se  </a:t>
                </a:r>
                <a14:m>
                  <m:oMath xmlns:m="http://schemas.openxmlformats.org/officeDocument/2006/math">
                    <m:r>
                      <a:rPr lang="cs-CZ" b="0" i="1" smtClean="0">
                        <a:solidFill>
                          <a:srgbClr val="30787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𝐻</m:t>
                    </m:r>
                    <m:r>
                      <a:rPr lang="cs-CZ" i="1">
                        <a:solidFill>
                          <a:srgbClr val="30787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∩</m:t>
                    </m:r>
                    <m:r>
                      <a:rPr lang="cs-CZ" b="0" i="1" smtClean="0">
                        <a:solidFill>
                          <a:srgbClr val="30787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𝐸</m:t>
                    </m:r>
                  </m:oMath>
                </a14:m>
                <a:r>
                  <a:rPr lang="cs-CZ" i="1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cs-CZ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pravděpodobnost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i="1">
                        <a:solidFill>
                          <a:srgbClr val="30787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P</m:t>
                    </m:r>
                    <m:d>
                      <m:dPr>
                        <m:ctrlPr>
                          <a:rPr lang="cs-CZ" i="1">
                            <a:solidFill>
                              <a:srgbClr val="30787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rgbClr val="30787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𝐻</m:t>
                        </m:r>
                        <m:r>
                          <a:rPr lang="cs-CZ" i="1">
                            <a:solidFill>
                              <a:srgbClr val="30787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∩</m:t>
                        </m:r>
                        <m:r>
                          <a:rPr lang="cs-CZ" b="0" i="1" smtClean="0">
                            <a:solidFill>
                              <a:srgbClr val="30787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𝐸</m:t>
                        </m:r>
                      </m:e>
                    </m:d>
                  </m:oMath>
                </a14:m>
                <a:endParaRPr lang="cs-CZ" i="1" dirty="0">
                  <a:solidFill>
                    <a:srgbClr val="30787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742950" lvl="1" indent="-28575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cs-CZ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podmíněná pravděpodobnost je definována</a:t>
                </a:r>
                <a:r>
                  <a:rPr lang="cs-CZ" i="1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lv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1600" i="1">
                          <a:solidFill>
                            <a:srgbClr val="30787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𝑃</m:t>
                      </m:r>
                      <m:d>
                        <m:dPr>
                          <m:ctrlPr>
                            <a:rPr lang="cs-CZ" sz="1600" i="1">
                              <a:solidFill>
                                <a:srgbClr val="30787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cs-CZ" sz="1600" b="0" i="1" smtClean="0">
                              <a:solidFill>
                                <a:srgbClr val="30787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𝐻</m:t>
                          </m:r>
                        </m:e>
                        <m:e>
                          <m:r>
                            <a:rPr lang="cs-CZ" sz="1600" b="0" i="1" smtClean="0">
                              <a:solidFill>
                                <a:srgbClr val="30787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𝐸</m:t>
                          </m:r>
                        </m:e>
                      </m:d>
                      <m:r>
                        <a:rPr lang="cs-CZ" sz="1600" i="1">
                          <a:solidFill>
                            <a:srgbClr val="30787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1600" i="1">
                              <a:solidFill>
                                <a:srgbClr val="30787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cs-CZ" sz="1600" i="1">
                              <a:solidFill>
                                <a:srgbClr val="30787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𝑃</m:t>
                          </m:r>
                          <m:r>
                            <a:rPr lang="cs-CZ" sz="1600" i="1">
                              <a:solidFill>
                                <a:srgbClr val="30787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(</m:t>
                          </m:r>
                          <m:r>
                            <a:rPr lang="cs-CZ" sz="1600" b="0" i="1" smtClean="0">
                              <a:solidFill>
                                <a:srgbClr val="30787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𝐻</m:t>
                          </m:r>
                          <m:r>
                            <a:rPr lang="cs-CZ" sz="1600" i="1">
                              <a:solidFill>
                                <a:srgbClr val="30787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∩</m:t>
                          </m:r>
                          <m:r>
                            <a:rPr lang="cs-CZ" sz="1600" b="0" i="1" smtClean="0">
                              <a:solidFill>
                                <a:srgbClr val="30787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𝐸</m:t>
                          </m:r>
                          <m:r>
                            <a:rPr lang="cs-CZ" sz="1600" i="1">
                              <a:solidFill>
                                <a:srgbClr val="30787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cs-CZ" sz="1600" i="1">
                              <a:solidFill>
                                <a:srgbClr val="30787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𝑃</m:t>
                          </m:r>
                          <m:r>
                            <a:rPr lang="cs-CZ" sz="1600" i="1">
                              <a:solidFill>
                                <a:srgbClr val="30787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(</m:t>
                          </m:r>
                          <m:r>
                            <a:rPr lang="cs-CZ" sz="1600" b="0" i="1" smtClean="0">
                              <a:solidFill>
                                <a:srgbClr val="30787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𝐸</m:t>
                          </m:r>
                          <m:r>
                            <a:rPr lang="cs-CZ" sz="1600" i="1">
                              <a:solidFill>
                                <a:srgbClr val="30787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cs-CZ" sz="1400" dirty="0">
                  <a:solidFill>
                    <a:srgbClr val="30787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1"/>
                <a:r>
                  <a:rPr lang="cs-CZ" sz="1400" b="1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Příklad: </a:t>
                </a:r>
                <a:br>
                  <a:rPr lang="cs-CZ" sz="1400" b="1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cs-CZ" sz="1400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 – klient </a:t>
                </a:r>
                <a:r>
                  <a:rPr lang="cs-CZ" sz="1400" dirty="0" smtClean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splatil </a:t>
                </a:r>
                <a:r>
                  <a:rPr lang="cs-CZ" sz="1400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úvěr</a:t>
                </a:r>
              </a:p>
              <a:p>
                <a:pPr marL="0" lvl="1"/>
                <a:r>
                  <a:rPr lang="cs-CZ" sz="1400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 – klient má vysoký příjem</a:t>
                </a:r>
              </a:p>
              <a:p>
                <a:pPr marL="0" lvl="1"/>
                <a:r>
                  <a:rPr lang="cs-CZ" sz="1400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Víme, že </a:t>
                </a:r>
                <a:r>
                  <a:rPr lang="cs-CZ" sz="1400" b="1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osm</a:t>
                </a:r>
                <a:r>
                  <a:rPr lang="cs-CZ" sz="1400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cs-CZ" sz="1400" b="1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ze sta </a:t>
                </a:r>
                <a:r>
                  <a:rPr lang="cs-CZ" sz="1400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klientů </a:t>
                </a:r>
                <a:r>
                  <a:rPr lang="cs-CZ" sz="1400" b="1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zároveň</a:t>
                </a:r>
                <a:r>
                  <a:rPr lang="cs-CZ" sz="1400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cs-CZ" sz="1400" dirty="0" smtClean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splatilo </a:t>
                </a:r>
                <a:r>
                  <a:rPr lang="cs-CZ" sz="1400" i="1" dirty="0" smtClean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úvěr</a:t>
                </a:r>
                <a:r>
                  <a:rPr lang="cs-CZ" sz="1400" dirty="0" smtClean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cs-CZ" sz="1400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má </a:t>
                </a:r>
                <a:r>
                  <a:rPr lang="cs-CZ" sz="1400" i="1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vysoký příjem</a:t>
                </a:r>
                <a:r>
                  <a:rPr lang="cs-CZ" sz="1400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Dále víme, že každý </a:t>
                </a:r>
                <a:r>
                  <a:rPr lang="cs-CZ" sz="1400" b="1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desátý</a:t>
                </a:r>
                <a:r>
                  <a:rPr lang="cs-CZ" sz="1400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klient </a:t>
                </a:r>
                <a:r>
                  <a:rPr lang="cs-CZ" sz="1400" b="1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ze sta </a:t>
                </a:r>
                <a:r>
                  <a:rPr lang="cs-CZ" sz="1400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má </a:t>
                </a:r>
                <a:r>
                  <a:rPr lang="cs-CZ" sz="1400" i="1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vysoký příjem</a:t>
                </a:r>
                <a:r>
                  <a:rPr lang="cs-CZ" sz="1400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Jaká je pravděpodobnost, že klient s vysokým příjmem </a:t>
                </a:r>
                <a:r>
                  <a:rPr lang="cs-CZ" sz="1400" dirty="0" smtClean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splatí úvěr</a:t>
                </a:r>
                <a:r>
                  <a:rPr lang="cs-CZ" sz="1400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  <a:p>
                <a:pPr marL="0" lvl="1"/>
                <a:endParaRPr lang="cs-CZ" sz="1400" dirty="0">
                  <a:solidFill>
                    <a:srgbClr val="30787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cs-CZ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Pokud </a:t>
                </a:r>
                <a:r>
                  <a:rPr lang="cs-CZ" i="1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P(H|E) = P(H)</a:t>
                </a:r>
                <a:r>
                  <a:rPr lang="cs-CZ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potom je jev </a:t>
                </a:r>
                <a:r>
                  <a:rPr lang="cs-CZ" i="1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cs-CZ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cs-CZ" b="1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nezávislý </a:t>
                </a:r>
                <a:r>
                  <a:rPr lang="cs-CZ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 jevu </a:t>
                </a:r>
                <a:r>
                  <a:rPr lang="cs-CZ" i="1" dirty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r>
                  <a:rPr lang="cs-CZ" i="1" dirty="0" smtClean="0">
                    <a:solidFill>
                      <a:srgbClr val="30787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cs-CZ" i="1" dirty="0">
                  <a:solidFill>
                    <a:srgbClr val="30787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Obdélník 2">
                <a:extLst>
                  <a:ext uri="{FF2B5EF4-FFF2-40B4-BE49-F238E27FC236}">
                    <a16:creationId xmlns:a16="http://schemas.microsoft.com/office/drawing/2014/main" id="{82E2480D-3BE3-4E3A-B17C-59B1FCD2094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668793"/>
                <a:ext cx="8784976" cy="3913635"/>
              </a:xfrm>
              <a:prstGeom prst="rect">
                <a:avLst/>
              </a:prstGeom>
              <a:blipFill>
                <a:blip r:embed="rId3"/>
                <a:stretch>
                  <a:fillRect l="-416" t="-935" b="-15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321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Bayesova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věta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483768" y="127560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ástupný symbol pro obsah 2"/>
              <p:cNvSpPr txBox="1">
                <a:spLocks/>
              </p:cNvSpPr>
              <p:nvPr/>
            </p:nvSpPr>
            <p:spPr>
              <a:xfrm>
                <a:off x="395536" y="627534"/>
                <a:ext cx="8280920" cy="3960440"/>
              </a:xfrm>
              <a:prstGeom prst="rect">
                <a:avLst/>
              </a:prstGeom>
            </p:spPr>
            <p:txBody>
              <a:bodyPr anchor="ctr" anchorCtr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endParaRPr lang="cs-CZ" sz="2400" dirty="0">
                  <a:latin typeface="Cambria" panose="02040503050406030204" pitchFamily="18" charset="0"/>
                  <a:ea typeface="Cambria" panose="02040503050406030204" pitchFamily="18" charset="0"/>
                </a:endParaRPr>
              </a:p>
              <a:p>
                <a:pPr marL="0" indent="0" algn="ctr">
                  <a:buNone/>
                </a:pPr>
                <a:endParaRPr lang="cs-CZ" sz="2400" dirty="0">
                  <a:latin typeface="Cambria" panose="02040503050406030204" pitchFamily="18" charset="0"/>
                  <a:ea typeface="Cambria" panose="02040503050406030204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cs-CZ" sz="2800">
                              <a:latin typeface="Cambria Math" panose="02040503050406030204" pitchFamily="18" charset="0"/>
                            </a:rPr>
                            <m:t>P</m:t>
                          </m:r>
                          <m:r>
                            <a:rPr lang="cs-CZ" sz="28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cs-CZ" sz="2800" i="1"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𝐻</m:t>
                          </m:r>
                          <m:r>
                            <a:rPr lang="cs-CZ" sz="2800" i="1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m:rPr>
                              <m:sty m:val="p"/>
                            </m:rPr>
                            <a:rPr lang="cs-CZ" sz="2800">
                              <a:latin typeface="Cambria Math" panose="02040503050406030204" pitchFamily="18" charset="0"/>
                            </a:rPr>
                            <m:t>P</m:t>
                          </m:r>
                          <m:r>
                            <a:rPr lang="cs-CZ" sz="28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cs-CZ" sz="2800" i="1">
                              <a:latin typeface="Cambria Math" panose="02040503050406030204" pitchFamily="18" charset="0"/>
                            </a:rPr>
                            <m:t>𝐻</m:t>
                          </m:r>
                          <m:r>
                            <a:rPr lang="cs-CZ" sz="2800" i="1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800">
                              <a:latin typeface="Cambria Math" panose="02040503050406030204" pitchFamily="18" charset="0"/>
                            </a:rPr>
                            <m:t>P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cs-CZ" dirty="0"/>
              </a:p>
              <a:p>
                <a:pPr marL="0" indent="0">
                  <a:buNone/>
                </a:pPr>
                <a:endParaRPr lang="cs-CZ" sz="1800" dirty="0"/>
              </a:p>
              <a:p>
                <a:pPr marL="0" indent="0">
                  <a:buNone/>
                </a:pPr>
                <a:r>
                  <a:rPr lang="cs-CZ" sz="1700" dirty="0"/>
                  <a:t>P(</a:t>
                </a:r>
                <a:r>
                  <a:rPr lang="cs-CZ" sz="1700" i="1" dirty="0"/>
                  <a:t>H|E</a:t>
                </a:r>
                <a:r>
                  <a:rPr lang="cs-CZ" sz="1700" dirty="0"/>
                  <a:t>)</a:t>
                </a:r>
                <a:r>
                  <a:rPr lang="en-US" sz="1700" i="1" dirty="0"/>
                  <a:t> - A</a:t>
                </a:r>
                <a:r>
                  <a:rPr lang="cs-CZ" sz="1700" i="1" dirty="0"/>
                  <a:t>posteriorní </a:t>
                </a:r>
                <a:r>
                  <a:rPr lang="cs-CZ" sz="1700" dirty="0"/>
                  <a:t>pravděpodobnost</a:t>
                </a:r>
                <a:r>
                  <a:rPr lang="en-US" sz="1700" dirty="0"/>
                  <a:t> </a:t>
                </a:r>
                <a:r>
                  <a:rPr lang="cs-CZ" sz="1700" dirty="0"/>
                  <a:t>hypotézy </a:t>
                </a:r>
                <a:r>
                  <a:rPr lang="en-US" sz="1700" i="1" dirty="0"/>
                  <a:t>H</a:t>
                </a:r>
                <a:r>
                  <a:rPr lang="en-US" sz="1700" dirty="0"/>
                  <a:t> </a:t>
                </a:r>
                <a:r>
                  <a:rPr lang="cs-CZ" sz="1700" dirty="0"/>
                  <a:t>při pozorování evidence </a:t>
                </a:r>
                <a:r>
                  <a:rPr lang="cs-CZ" sz="1700" i="1" dirty="0"/>
                  <a:t>E </a:t>
                </a:r>
                <a:r>
                  <a:rPr lang="en-US" sz="1700" dirty="0"/>
                  <a:t>- </a:t>
                </a:r>
                <a:r>
                  <a:rPr lang="cs-CZ" sz="1700" dirty="0"/>
                  <a:t>vyjadřuje, jak se změní pravděpodobnost hypotézy, pokud víme, že nastalo </a:t>
                </a:r>
                <a:r>
                  <a:rPr lang="cs-CZ" sz="1700" i="1" dirty="0"/>
                  <a:t>E</a:t>
                </a:r>
                <a:r>
                  <a:rPr lang="cs-CZ" sz="1700" dirty="0"/>
                  <a:t>. </a:t>
                </a:r>
              </a:p>
              <a:p>
                <a:pPr marL="0" indent="0">
                  <a:buNone/>
                </a:pPr>
                <a:r>
                  <a:rPr lang="cs-CZ" sz="1700" dirty="0"/>
                  <a:t>P(</a:t>
                </a:r>
                <a:r>
                  <a:rPr lang="cs-CZ" sz="1700" i="1" dirty="0"/>
                  <a:t>H</a:t>
                </a:r>
                <a:r>
                  <a:rPr lang="cs-CZ" sz="1700" dirty="0"/>
                  <a:t>)</a:t>
                </a:r>
                <a:r>
                  <a:rPr lang="cs-CZ" sz="1700" i="1" dirty="0"/>
                  <a:t> </a:t>
                </a:r>
                <a:r>
                  <a:rPr lang="en-US" sz="1700" i="1" dirty="0"/>
                  <a:t>- </a:t>
                </a:r>
                <a:r>
                  <a:rPr lang="cs-CZ" sz="1700" i="1" dirty="0"/>
                  <a:t>Apriorní</a:t>
                </a:r>
                <a:r>
                  <a:rPr lang="cs-CZ" sz="1700" dirty="0"/>
                  <a:t> pravděpodobnost hypotézy </a:t>
                </a:r>
                <a:r>
                  <a:rPr lang="en-US" sz="1700" i="1" dirty="0"/>
                  <a:t>H</a:t>
                </a:r>
                <a:r>
                  <a:rPr lang="en-US" sz="1700" dirty="0"/>
                  <a:t> - </a:t>
                </a:r>
                <a:r>
                  <a:rPr lang="cs-CZ" sz="1700" dirty="0"/>
                  <a:t>odpovídá znalostem o zastoupení jednotlivých hypotéz (tříd) bez ohledu na nějaké další informace. </a:t>
                </a:r>
              </a:p>
              <a:p>
                <a:pPr marL="0" indent="0">
                  <a:buNone/>
                </a:pPr>
                <a:r>
                  <a:rPr lang="cs-CZ" sz="1700" dirty="0"/>
                  <a:t>P(</a:t>
                </a:r>
                <a:r>
                  <a:rPr lang="cs-CZ" sz="1700" i="1" dirty="0"/>
                  <a:t>E|H</a:t>
                </a:r>
                <a:r>
                  <a:rPr lang="cs-CZ" sz="1700" dirty="0"/>
                  <a:t>)</a:t>
                </a:r>
                <a:r>
                  <a:rPr lang="cs-CZ" sz="1700" i="1" dirty="0"/>
                  <a:t> - </a:t>
                </a:r>
                <a:r>
                  <a:rPr lang="cs-CZ" sz="1700" dirty="0"/>
                  <a:t>podmíněná pravděpodobnost</a:t>
                </a:r>
                <a:r>
                  <a:rPr lang="cs-CZ" sz="1700" i="1" dirty="0"/>
                  <a:t> </a:t>
                </a:r>
                <a:r>
                  <a:rPr lang="cs-CZ" sz="1700" dirty="0"/>
                  <a:t>evidence E při pozorování hypotézy H – pravděpodobnost </a:t>
                </a:r>
                <a:r>
                  <a:rPr lang="cs-CZ" sz="1700" i="1" dirty="0"/>
                  <a:t>E</a:t>
                </a:r>
                <a:r>
                  <a:rPr lang="cs-CZ" sz="1700" dirty="0"/>
                  <a:t> ve třídě </a:t>
                </a:r>
                <a:r>
                  <a:rPr lang="cs-CZ" sz="1700" i="1" dirty="0"/>
                  <a:t>H</a:t>
                </a:r>
                <a:r>
                  <a:rPr lang="cs-CZ" sz="1700" dirty="0"/>
                  <a:t>  </a:t>
                </a:r>
              </a:p>
              <a:p>
                <a:pPr marL="0" indent="0">
                  <a:buNone/>
                </a:pPr>
                <a:r>
                  <a:rPr lang="cs-CZ" sz="1700" dirty="0"/>
                  <a:t>P(</a:t>
                </a:r>
                <a:r>
                  <a:rPr lang="cs-CZ" sz="1700" i="1" dirty="0"/>
                  <a:t>E</a:t>
                </a:r>
                <a:r>
                  <a:rPr lang="cs-CZ" sz="1700" dirty="0"/>
                  <a:t>) - pravděpodobnost evidence (pozorování).</a:t>
                </a:r>
              </a:p>
              <a:p>
                <a:pPr marL="0" indent="0">
                  <a:buNone/>
                </a:pPr>
                <a:endParaRPr lang="cs-CZ" sz="1600" dirty="0"/>
              </a:p>
            </p:txBody>
          </p:sp>
        </mc:Choice>
        <mc:Fallback xmlns="">
          <p:sp>
            <p:nvSpPr>
              <p:cNvPr id="8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627534"/>
                <a:ext cx="8280920" cy="3960440"/>
              </a:xfrm>
              <a:prstGeom prst="rect">
                <a:avLst/>
              </a:prstGeom>
              <a:blipFill>
                <a:blip r:embed="rId3"/>
                <a:stretch>
                  <a:fillRect l="-515" b="-76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Zaoblený obdélník 8"/>
          <p:cNvSpPr/>
          <p:nvPr/>
        </p:nvSpPr>
        <p:spPr>
          <a:xfrm>
            <a:off x="2420761" y="987574"/>
            <a:ext cx="4302478" cy="129614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/>
          <p:cNvSpPr/>
          <p:nvPr/>
        </p:nvSpPr>
        <p:spPr>
          <a:xfrm>
            <a:off x="6948264" y="1204759"/>
            <a:ext cx="2088232" cy="86177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cs-CZ" sz="1600" dirty="0">
                <a:solidFill>
                  <a:srgbClr val="000000"/>
                </a:solidFill>
              </a:rPr>
              <a:t>Např. (bankovní úloha)</a:t>
            </a:r>
          </a:p>
          <a:p>
            <a:r>
              <a:rPr lang="cs-CZ" sz="1600" i="1" dirty="0">
                <a:solidFill>
                  <a:srgbClr val="000000"/>
                </a:solidFill>
              </a:rPr>
              <a:t>H</a:t>
            </a:r>
            <a:r>
              <a:rPr lang="cs-CZ" sz="1600" dirty="0">
                <a:solidFill>
                  <a:srgbClr val="000000"/>
                </a:solidFill>
              </a:rPr>
              <a:t> = </a:t>
            </a:r>
            <a:r>
              <a:rPr lang="cs-CZ" sz="1600" dirty="0" smtClean="0">
                <a:solidFill>
                  <a:srgbClr val="000000"/>
                </a:solidFill>
              </a:rPr>
              <a:t>splatil úvěr </a:t>
            </a:r>
            <a:endParaRPr lang="cs-CZ" sz="1600" dirty="0">
              <a:solidFill>
                <a:srgbClr val="000000"/>
              </a:solidFill>
            </a:endParaRPr>
          </a:p>
          <a:p>
            <a:r>
              <a:rPr lang="cs-CZ" sz="1600" i="1" dirty="0">
                <a:solidFill>
                  <a:srgbClr val="000000"/>
                </a:solidFill>
              </a:rPr>
              <a:t>E</a:t>
            </a:r>
            <a:r>
              <a:rPr lang="cs-CZ" sz="1600" dirty="0">
                <a:solidFill>
                  <a:srgbClr val="000000"/>
                </a:solidFill>
              </a:rPr>
              <a:t> = příjem(vysoký)</a:t>
            </a:r>
          </a:p>
        </p:txBody>
      </p:sp>
    </p:spTree>
    <p:extLst>
      <p:ext uri="{BB962C8B-B14F-4D97-AF65-F5344CB8AC3E}">
        <p14:creationId xmlns:p14="http://schemas.microsoft.com/office/powerpoint/2010/main" val="34414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Použití pro klasifikaci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483768" y="127560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ástupný symbol pro obsah 2"/>
              <p:cNvSpPr txBox="1">
                <a:spLocks/>
              </p:cNvSpPr>
              <p:nvPr/>
            </p:nvSpPr>
            <p:spPr>
              <a:xfrm>
                <a:off x="395536" y="771550"/>
                <a:ext cx="8280920" cy="3816424"/>
              </a:xfrm>
              <a:prstGeom prst="rect">
                <a:avLst/>
              </a:prstGeom>
            </p:spPr>
            <p:txBody>
              <a:bodyPr anchor="ctr" anchorCtr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cs-CZ" sz="2000" dirty="0"/>
                  <a:t>Při více (</a:t>
                </a:r>
                <a:r>
                  <a:rPr lang="cs-CZ" sz="2000" i="1" dirty="0"/>
                  <a:t>T</a:t>
                </a:r>
                <a:r>
                  <a:rPr lang="cs-CZ" sz="2000" dirty="0"/>
                  <a:t>) hypotézách </a:t>
                </a:r>
                <a:r>
                  <a:rPr lang="cs-CZ" sz="2000" i="1" dirty="0"/>
                  <a:t>H</a:t>
                </a:r>
                <a:r>
                  <a:rPr lang="cs-CZ" sz="2000" baseline="-25000" dirty="0"/>
                  <a:t>1</a:t>
                </a:r>
                <a:r>
                  <a:rPr lang="cs-CZ" sz="2000" dirty="0"/>
                  <a:t>, …, </a:t>
                </a:r>
                <a:r>
                  <a:rPr lang="cs-CZ" sz="2000" i="1" dirty="0"/>
                  <a:t>H</a:t>
                </a:r>
                <a:r>
                  <a:rPr lang="cs-CZ" sz="2000" i="1" baseline="-25000" dirty="0"/>
                  <a:t>T</a:t>
                </a:r>
                <a:r>
                  <a:rPr lang="cs-CZ" sz="2000" dirty="0"/>
                  <a:t> (např. </a:t>
                </a:r>
                <a:r>
                  <a:rPr lang="cs-CZ" sz="2000" i="1" dirty="0"/>
                  <a:t>H</a:t>
                </a:r>
                <a:r>
                  <a:rPr lang="cs-CZ" sz="2000" baseline="-25000" dirty="0"/>
                  <a:t>1</a:t>
                </a:r>
                <a:r>
                  <a:rPr lang="cs-CZ" sz="2000" dirty="0"/>
                  <a:t> = </a:t>
                </a:r>
                <a:r>
                  <a:rPr lang="cs-CZ" sz="2000" dirty="0" smtClean="0"/>
                  <a:t>splatil, </a:t>
                </a:r>
                <a:r>
                  <a:rPr lang="cs-CZ" sz="2000" i="1" dirty="0"/>
                  <a:t>H</a:t>
                </a:r>
                <a:r>
                  <a:rPr lang="cs-CZ" sz="2000" baseline="-25000" dirty="0"/>
                  <a:t>2</a:t>
                </a:r>
                <a:r>
                  <a:rPr lang="cs-CZ" sz="2000" dirty="0"/>
                  <a:t> = </a:t>
                </a:r>
                <a:r>
                  <a:rPr lang="cs-CZ" sz="2000" dirty="0" smtClean="0"/>
                  <a:t>nesplatil)</a:t>
                </a:r>
                <a:endParaRPr lang="cs-CZ" sz="2000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cs-CZ" sz="2000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cs-CZ" sz="2000"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lang="cs-CZ" sz="20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cs-CZ" sz="2000" i="1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cs-CZ" sz="2000" i="1"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m:rPr>
                            <m:sty m:val="p"/>
                          </m:rPr>
                          <a:rPr lang="cs-CZ" sz="2000"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lang="cs-CZ" sz="20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cs-CZ" sz="2000" i="1"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cs-CZ" sz="2000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cs-CZ" sz="2000"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2000" dirty="0"/>
                  <a:t>               </a:t>
                </a:r>
                <a14:m>
                  <m:oMath xmlns:m="http://schemas.openxmlformats.org/officeDocument/2006/math">
                    <m:r>
                      <a:rPr lang="cs-CZ" sz="2000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e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cs-CZ" sz="2000"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lang="cs-CZ" sz="20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cs-CZ" sz="2000" i="1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|</m:t>
                        </m:r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cs-CZ" sz="2000" i="1"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m:rPr>
                            <m:sty m:val="p"/>
                          </m:rPr>
                          <a:rPr lang="cs-CZ" sz="2000"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lang="cs-CZ" sz="2000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cs-CZ" sz="2000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nary>
                          <m:naryPr>
                            <m:chr m:val="∑"/>
                            <m:ctrlPr>
                              <a:rPr lang="cs-CZ" sz="200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p>
                          <m:e>
                            <m:r>
                              <m:rPr>
                                <m:sty m:val="p"/>
                              </m:rPr>
                              <a:rPr lang="cs-CZ" sz="2000">
                                <a:latin typeface="Cambria Math" panose="02040503050406030204" pitchFamily="18" charset="0"/>
                              </a:rPr>
                              <m:t>P</m:t>
                            </m:r>
                            <m:r>
                              <a:rPr lang="cs-CZ" sz="20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cs-CZ" sz="2000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|</m:t>
                            </m:r>
                            <m:sSub>
                              <m:sSub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e>
                              <m:sub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cs-CZ" sz="20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  <m:r>
                              <m:rPr>
                                <m:sty m:val="p"/>
                              </m:rPr>
                              <a:rPr lang="cs-CZ" sz="2000">
                                <a:latin typeface="Cambria Math" panose="02040503050406030204" pitchFamily="18" charset="0"/>
                              </a:rPr>
                              <m:t>P</m:t>
                            </m:r>
                            <m:r>
                              <a:rPr lang="cs-CZ" sz="20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e>
                              <m:sub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cs-CZ" sz="20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nary>
                      </m:den>
                    </m:f>
                  </m:oMath>
                </a14:m>
                <a:endParaRPr lang="cs-CZ" sz="2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cs-CZ" sz="2000" dirty="0"/>
              </a:p>
              <a:p>
                <a:pPr marL="0" indent="0">
                  <a:buNone/>
                </a:pPr>
                <a:r>
                  <a:rPr lang="cs-CZ" sz="2000" dirty="0"/>
                  <a:t>Hledáme hypotézu s maximální aposteriorní pravděpodobností (</a:t>
                </a:r>
                <a:r>
                  <a:rPr lang="cs-CZ" sz="2000" i="1" dirty="0"/>
                  <a:t>H</a:t>
                </a:r>
                <a:r>
                  <a:rPr lang="cs-CZ" sz="2000" baseline="-25000" dirty="0"/>
                  <a:t>MAP</a:t>
                </a:r>
                <a:r>
                  <a:rPr lang="cs-CZ" sz="2000" dirty="0"/>
                  <a:t>), tedy:</a:t>
                </a:r>
              </a:p>
              <a:p>
                <a:pPr marL="0" indent="0" algn="ctr">
                  <a:buNone/>
                </a:pPr>
                <a:r>
                  <a:rPr lang="cs-CZ" sz="2000" i="1" dirty="0"/>
                  <a:t>H</a:t>
                </a:r>
                <a:r>
                  <a:rPr lang="cs-CZ" sz="2000" baseline="-25000" dirty="0"/>
                  <a:t>MAP</a:t>
                </a:r>
                <a:r>
                  <a:rPr lang="cs-CZ" sz="2000" dirty="0"/>
                  <a:t> = </a:t>
                </a:r>
                <a:r>
                  <a:rPr lang="cs-CZ" sz="2000" i="1" dirty="0"/>
                  <a:t>H</a:t>
                </a:r>
                <a:r>
                  <a:rPr lang="cs-CZ" sz="2000" baseline="-25000" dirty="0"/>
                  <a:t>J   </a:t>
                </a:r>
                <a:r>
                  <a:rPr lang="cs-CZ" sz="2000" dirty="0"/>
                  <a:t>právě když  P(</a:t>
                </a:r>
                <a:r>
                  <a:rPr lang="cs-CZ" sz="2000" i="1" dirty="0"/>
                  <a:t>H</a:t>
                </a:r>
                <a:r>
                  <a:rPr lang="cs-CZ" sz="2000" i="1" baseline="-25000" dirty="0"/>
                  <a:t>J</a:t>
                </a:r>
                <a:r>
                  <a:rPr lang="en-US" sz="2000" dirty="0"/>
                  <a:t>|</a:t>
                </a:r>
                <a:r>
                  <a:rPr lang="en-US" sz="2000" i="1" dirty="0"/>
                  <a:t>E</a:t>
                </a:r>
                <a:r>
                  <a:rPr lang="cs-CZ" sz="2000" dirty="0"/>
                  <a:t>) = </a:t>
                </a:r>
                <a:r>
                  <a:rPr lang="cs-CZ" sz="2000" dirty="0" err="1"/>
                  <a:t>max</a:t>
                </a:r>
                <a:r>
                  <a:rPr lang="cs-CZ" sz="2000" i="1" baseline="-25000" dirty="0" err="1"/>
                  <a:t>t</a:t>
                </a:r>
                <a:r>
                  <a:rPr lang="en-US" sz="2000" i="1" baseline="-25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cs-CZ" sz="2000"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lang="cs-CZ" sz="20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cs-CZ" sz="2000" i="1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|</m:t>
                        </m:r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cs-CZ" sz="2000" i="1"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m:rPr>
                            <m:sty m:val="p"/>
                          </m:rPr>
                          <a:rPr lang="cs-CZ" sz="2000"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lang="cs-CZ" sz="2000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cs-CZ" sz="2000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nary>
                          <m:naryPr>
                            <m:chr m:val="∑"/>
                            <m:ctrlPr>
                              <a:rPr lang="cs-CZ" sz="20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sz="20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p>
                          <m:e>
                            <m:r>
                              <m:rPr>
                                <m:sty m:val="p"/>
                              </m:rPr>
                              <a:rPr lang="cs-CZ" sz="2000">
                                <a:latin typeface="Cambria Math" panose="02040503050406030204" pitchFamily="18" charset="0"/>
                              </a:rPr>
                              <m:t>P</m:t>
                            </m:r>
                            <m:r>
                              <a:rPr lang="cs-CZ" sz="20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cs-CZ" sz="2000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|</m:t>
                            </m:r>
                            <m:sSub>
                              <m:sSub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cs-CZ" sz="20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  <m:r>
                              <m:rPr>
                                <m:sty m:val="p"/>
                              </m:rPr>
                              <a:rPr lang="cs-CZ" sz="2000">
                                <a:latin typeface="Cambria Math" panose="02040503050406030204" pitchFamily="18" charset="0"/>
                              </a:rPr>
                              <m:t>P</m:t>
                            </m:r>
                            <m:r>
                              <a:rPr lang="cs-CZ" sz="20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cs-CZ" sz="20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nary>
                      </m:den>
                    </m:f>
                  </m:oMath>
                </a14:m>
                <a:endParaRPr lang="cs-CZ" sz="2000" dirty="0"/>
              </a:p>
              <a:p>
                <a:pPr marL="0" indent="0">
                  <a:buNone/>
                </a:pPr>
                <a:endParaRPr lang="cs-CZ" sz="2000" dirty="0"/>
              </a:p>
              <a:p>
                <a:pPr marL="0" indent="0">
                  <a:buNone/>
                </a:pPr>
                <a:r>
                  <a:rPr lang="cs-CZ" sz="2000" dirty="0"/>
                  <a:t>Hledání lze zjednodušit:</a:t>
                </a:r>
              </a:p>
              <a:p>
                <a:pPr marL="0" indent="0" algn="ctr">
                  <a:buNone/>
                </a:pPr>
                <a:r>
                  <a:rPr lang="cs-CZ" sz="2000" i="1" dirty="0"/>
                  <a:t>H</a:t>
                </a:r>
                <a:r>
                  <a:rPr lang="cs-CZ" sz="2000" baseline="-25000" dirty="0"/>
                  <a:t>MAP</a:t>
                </a:r>
                <a:r>
                  <a:rPr lang="cs-CZ" sz="2000" dirty="0"/>
                  <a:t> = </a:t>
                </a:r>
                <a:r>
                  <a:rPr lang="cs-CZ" sz="2000" i="1" dirty="0"/>
                  <a:t>H</a:t>
                </a:r>
                <a:r>
                  <a:rPr lang="cs-CZ" sz="2000" i="1" baseline="-25000" dirty="0"/>
                  <a:t>J</a:t>
                </a:r>
                <a:r>
                  <a:rPr lang="cs-CZ" sz="2000" baseline="-25000" dirty="0"/>
                  <a:t>   </a:t>
                </a:r>
                <a:r>
                  <a:rPr lang="cs-CZ" sz="2000" dirty="0"/>
                  <a:t>právě když  P(</a:t>
                </a:r>
                <a:r>
                  <a:rPr lang="cs-CZ" sz="2000" i="1" dirty="0"/>
                  <a:t>H</a:t>
                </a:r>
                <a:r>
                  <a:rPr lang="cs-CZ" sz="2000" i="1" baseline="-25000" dirty="0"/>
                  <a:t>J</a:t>
                </a:r>
                <a:r>
                  <a:rPr lang="en-US" sz="2000" dirty="0"/>
                  <a:t>|</a:t>
                </a:r>
                <a:r>
                  <a:rPr lang="en-US" sz="2000" i="1" dirty="0"/>
                  <a:t>E</a:t>
                </a:r>
                <a:r>
                  <a:rPr lang="cs-CZ" sz="2000" dirty="0"/>
                  <a:t>) = </a:t>
                </a:r>
                <a:r>
                  <a:rPr lang="cs-CZ" sz="2000" dirty="0" err="1"/>
                  <a:t>max</a:t>
                </a:r>
                <a:r>
                  <a:rPr lang="cs-CZ" sz="2000" i="1" baseline="-25000" dirty="0" err="1"/>
                  <a:t>t</a:t>
                </a:r>
                <a:r>
                  <a:rPr lang="en-US" sz="2000" i="1" baseline="-25000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sz="2000">
                        <a:latin typeface="Cambria Math" panose="02040503050406030204" pitchFamily="18" charset="0"/>
                      </a:rPr>
                      <m:t>P</m:t>
                    </m:r>
                    <m:r>
                      <a:rPr lang="cs-CZ" sz="20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cs-CZ" sz="2000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|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cs-CZ" sz="2000" i="1">
                        <a:latin typeface="Cambria Math" panose="02040503050406030204" pitchFamily="18" charset="0"/>
                      </a:rPr>
                      <m:t>)</m:t>
                    </m:r>
                    <m:r>
                      <m:rPr>
                        <m:sty m:val="p"/>
                      </m:rPr>
                      <a:rPr lang="cs-CZ" sz="2000">
                        <a:latin typeface="Cambria Math" panose="02040503050406030204" pitchFamily="18" charset="0"/>
                      </a:rPr>
                      <m:t>P</m:t>
                    </m:r>
                    <m:r>
                      <a:rPr lang="cs-CZ" sz="2000" i="1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cs-CZ" sz="20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cs-CZ" sz="2000" dirty="0"/>
              </a:p>
            </p:txBody>
          </p:sp>
        </mc:Choice>
        <mc:Fallback xmlns="">
          <p:sp>
            <p:nvSpPr>
              <p:cNvPr id="8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771550"/>
                <a:ext cx="8280920" cy="3816424"/>
              </a:xfrm>
              <a:prstGeom prst="rect">
                <a:avLst/>
              </a:prstGeom>
              <a:blipFill>
                <a:blip r:embed="rId3"/>
                <a:stretch>
                  <a:fillRect l="-81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Šipka doprava 2"/>
          <p:cNvSpPr/>
          <p:nvPr/>
        </p:nvSpPr>
        <p:spPr>
          <a:xfrm>
            <a:off x="3884723" y="1563638"/>
            <a:ext cx="648072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Zaoblený obdélník 6"/>
          <p:cNvSpPr/>
          <p:nvPr/>
        </p:nvSpPr>
        <p:spPr>
          <a:xfrm>
            <a:off x="1652475" y="4008263"/>
            <a:ext cx="5760640" cy="43569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8587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 smtClean="0"/>
              <a:t>Optimalita bayesovské klasifikace vzhledem ke správnosti klasifikace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483768" y="127560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ástupný symbol pro obsah 2"/>
              <p:cNvSpPr txBox="1">
                <a:spLocks/>
              </p:cNvSpPr>
              <p:nvPr/>
            </p:nvSpPr>
            <p:spPr>
              <a:xfrm>
                <a:off x="395536" y="771550"/>
                <a:ext cx="8280920" cy="3816424"/>
              </a:xfrm>
              <a:prstGeom prst="rect">
                <a:avLst/>
              </a:prstGeom>
            </p:spPr>
            <p:txBody>
              <a:bodyPr anchor="ctr" anchorCtr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cs-CZ" sz="2200" dirty="0" smtClean="0"/>
                  <a:t>P</a:t>
                </a:r>
                <a:r>
                  <a:rPr lang="en-US" sz="2200" dirty="0" err="1" smtClean="0"/>
                  <a:t>okud</a:t>
                </a:r>
                <a:r>
                  <a:rPr lang="en-US" sz="2200" dirty="0" smtClean="0"/>
                  <a:t> </a:t>
                </a:r>
                <a:r>
                  <a:rPr lang="cs-CZ" sz="2200" dirty="0"/>
                  <a:t>bychom měli k dispozici skutečné rozdělení veličin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sz="2200">
                        <a:latin typeface="Cambria Math" panose="02040503050406030204" pitchFamily="18" charset="0"/>
                      </a:rPr>
                      <m:t>P</m:t>
                    </m:r>
                    <m:d>
                      <m:dPr>
                        <m:ctrlPr>
                          <a:rPr lang="cs-CZ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20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e>
                        <m:sSub>
                          <m:sSubPr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e>
                    </m:d>
                  </m:oMath>
                </a14:m>
                <a:r>
                  <a:rPr lang="cs-CZ" sz="2200" dirty="0"/>
                  <a:t> a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sz="2200">
                        <a:latin typeface="Cambria Math" panose="02040503050406030204" pitchFamily="18" charset="0"/>
                      </a:rPr>
                      <m:t>P</m:t>
                    </m:r>
                    <m:r>
                      <a:rPr lang="cs-CZ" sz="2200" i="1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cs-CZ" sz="22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cs-CZ" sz="2200" dirty="0"/>
                  <a:t>, potom </a:t>
                </a:r>
                <a:r>
                  <a:rPr lang="cs-CZ" sz="2200" dirty="0" err="1"/>
                  <a:t>bayesovská</a:t>
                </a:r>
                <a:r>
                  <a:rPr lang="cs-CZ" sz="2200" dirty="0"/>
                  <a:t> klasifikace je </a:t>
                </a:r>
                <a:r>
                  <a:rPr lang="cs-CZ" sz="2200" b="1" dirty="0"/>
                  <a:t>optimální</a:t>
                </a:r>
                <a:r>
                  <a:rPr lang="cs-CZ" sz="2200" dirty="0"/>
                  <a:t> vzhledem ke </a:t>
                </a:r>
                <a:r>
                  <a:rPr lang="cs-CZ" sz="2200" b="1" dirty="0"/>
                  <a:t>skutečné chybě </a:t>
                </a:r>
                <a:r>
                  <a:rPr lang="cs-CZ" sz="2200" dirty="0"/>
                  <a:t>klasifikace (nelze zkonstruovat lepší klasifikátor než právě ten </a:t>
                </a:r>
                <a:r>
                  <a:rPr lang="cs-CZ" sz="2200" dirty="0" err="1"/>
                  <a:t>bayesovský</a:t>
                </a:r>
                <a:r>
                  <a:rPr lang="cs-CZ" sz="2200" dirty="0"/>
                  <a:t>) </a:t>
                </a:r>
                <a:r>
                  <a:rPr lang="cs-CZ" sz="2200" dirty="0" smtClean="0"/>
                  <a:t/>
                </a:r>
                <a:br>
                  <a:rPr lang="cs-CZ" sz="2200" dirty="0" smtClean="0"/>
                </a:br>
                <a:r>
                  <a:rPr lang="cs-CZ" sz="2200" dirty="0" smtClean="0"/>
                  <a:t>– </a:t>
                </a:r>
                <a:r>
                  <a:rPr lang="cs-CZ" sz="2200" dirty="0"/>
                  <a:t>zjednodušená verze důkazu zde:</a:t>
                </a:r>
                <a:br>
                  <a:rPr lang="cs-CZ" sz="2200" dirty="0"/>
                </a:br>
                <a:r>
                  <a:rPr lang="cs-CZ" sz="2200" dirty="0"/>
                  <a:t>https://cs.stackexchange.com/questions/72295/showing-that-bayes-classifier-is-optimal</a:t>
                </a:r>
              </a:p>
            </p:txBody>
          </p:sp>
        </mc:Choice>
        <mc:Fallback xmlns="">
          <p:sp>
            <p:nvSpPr>
              <p:cNvPr id="8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771550"/>
                <a:ext cx="8280920" cy="3816424"/>
              </a:xfrm>
              <a:prstGeom prst="rect">
                <a:avLst/>
              </a:prstGeom>
              <a:blipFill>
                <a:blip r:embed="rId3"/>
                <a:stretch>
                  <a:fillRect l="-884" r="-176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7038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483768" y="127560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/>
              <a:t>poskytování úvěru, tentokrát ale pouze na základě výše příjmu</a:t>
            </a:r>
          </a:p>
          <a:p>
            <a:r>
              <a:rPr lang="cs-CZ" sz="2000" dirty="0"/>
              <a:t>banka vyhoví u 2/3 žádosti o úvěr; tedy apriorní pravděpodobnosti budou P(půjčit)=0.667 a P(nepůjčit)=0.333</a:t>
            </a:r>
          </a:p>
          <a:p>
            <a:r>
              <a:rPr lang="cs-CZ" sz="2000" dirty="0"/>
              <a:t>vysoký příjem mělo 91% klientů, kterým banka půjčila a nízký příjem mělo 88% klientů, kterým banka nepůjčila</a:t>
            </a:r>
          </a:p>
          <a:p>
            <a:endParaRPr lang="cs-CZ" sz="2000" dirty="0"/>
          </a:p>
          <a:p>
            <a:endParaRPr lang="cs-CZ" sz="2000" dirty="0"/>
          </a:p>
          <a:p>
            <a:pPr marL="0" indent="0">
              <a:buNone/>
            </a:pPr>
            <a:r>
              <a:rPr lang="cs-CZ" sz="2000" dirty="0"/>
              <a:t>P(příjem(vysoký)|půjčit) = 0.91		P(příjem(nízký)|půjčit) = 0.09</a:t>
            </a:r>
          </a:p>
          <a:p>
            <a:pPr marL="0" indent="0">
              <a:buNone/>
            </a:pPr>
            <a:r>
              <a:rPr lang="cs-CZ" sz="2000" dirty="0"/>
              <a:t>P(příjem(vysoký)|nepůjčit) = 0.12     	P(příjem(nízký)|nepůjčit) = 0.88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757404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483768" y="127560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/>
              <a:t>Předpokládejme, že posuzujeme klienta s vysokým příjmem.</a:t>
            </a:r>
          </a:p>
          <a:p>
            <a:r>
              <a:rPr lang="cs-CZ" sz="2400" dirty="0"/>
              <a:t>Bude větší pravděpodobnost, že banka půjčí nebo že nepůjčí?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400" dirty="0"/>
              <a:t>Podle </a:t>
            </a:r>
            <a:r>
              <a:rPr lang="cs-CZ" sz="2400" dirty="0" err="1"/>
              <a:t>Bayesovy</a:t>
            </a:r>
            <a:r>
              <a:rPr lang="cs-CZ" sz="2400" dirty="0"/>
              <a:t> věty:</a:t>
            </a:r>
          </a:p>
          <a:p>
            <a:pPr marL="0" indent="0">
              <a:buNone/>
            </a:pPr>
            <a:r>
              <a:rPr lang="cs-CZ" sz="2400" dirty="0"/>
              <a:t>P(příjem(vysoký)|půjčit) </a:t>
            </a:r>
            <a:r>
              <a:rPr lang="en-US" sz="2400" dirty="0"/>
              <a:t>× </a:t>
            </a:r>
            <a:r>
              <a:rPr lang="cs-CZ" sz="2400" dirty="0"/>
              <a:t>P(půjčit) = 0.607 </a:t>
            </a:r>
            <a:br>
              <a:rPr lang="cs-CZ" sz="2400" dirty="0"/>
            </a:br>
            <a:r>
              <a:rPr lang="cs-CZ" sz="2400" dirty="0"/>
              <a:t>P(příjem(vysoký)|nepůjčit) </a:t>
            </a:r>
            <a:r>
              <a:rPr lang="en-US" sz="2400" dirty="0"/>
              <a:t>×</a:t>
            </a:r>
            <a:r>
              <a:rPr lang="cs-CZ" sz="2400" dirty="0"/>
              <a:t> P(nepůjčit) = 0.040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400" dirty="0"/>
              <a:t>Tedy </a:t>
            </a:r>
            <a:r>
              <a:rPr lang="cs-CZ" sz="2400" b="1" i="1" dirty="0"/>
              <a:t>H</a:t>
            </a:r>
            <a:r>
              <a:rPr lang="cs-CZ" sz="2400" b="1" baseline="-25000" dirty="0"/>
              <a:t>MAP</a:t>
            </a:r>
            <a:r>
              <a:rPr lang="cs-CZ" sz="2400" b="1" dirty="0"/>
              <a:t> = půjčit</a:t>
            </a:r>
            <a:r>
              <a:rPr lang="cs-CZ" sz="2400" dirty="0"/>
              <a:t>.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258743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Naivní bayesovský klasifikátor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483768" y="127560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ástupný symbol pro obsah 2"/>
              <p:cNvSpPr txBox="1">
                <a:spLocks/>
              </p:cNvSpPr>
              <p:nvPr/>
            </p:nvSpPr>
            <p:spPr>
              <a:xfrm>
                <a:off x="395536" y="771550"/>
                <a:ext cx="7488832" cy="3816424"/>
              </a:xfrm>
              <a:prstGeom prst="rect">
                <a:avLst/>
              </a:prstGeom>
            </p:spPr>
            <p:txBody>
              <a:bodyPr anchor="ctr" anchorCtr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cs-CZ" sz="2000" dirty="0"/>
                  <a:t>vychází z předpokladu, že jednotlivé evidence </a:t>
                </a:r>
                <a:r>
                  <a:rPr lang="cs-CZ" sz="2000" i="1" dirty="0"/>
                  <a:t>E</a:t>
                </a:r>
                <a:r>
                  <a:rPr lang="cs-CZ" sz="2000" i="1" baseline="-25000" dirty="0"/>
                  <a:t>1</a:t>
                </a:r>
                <a:r>
                  <a:rPr lang="cs-CZ" sz="2000" i="1" dirty="0"/>
                  <a:t>,...,E</a:t>
                </a:r>
                <a:r>
                  <a:rPr lang="cs-CZ" sz="2000" i="1" baseline="-25000" dirty="0"/>
                  <a:t>d</a:t>
                </a:r>
                <a:r>
                  <a:rPr lang="cs-CZ" sz="2000" dirty="0"/>
                  <a:t> jsou </a:t>
                </a:r>
                <a:r>
                  <a:rPr lang="cs-CZ" sz="2000" b="1" dirty="0"/>
                  <a:t>podmíněně nezávislé </a:t>
                </a:r>
                <a:r>
                  <a:rPr lang="cs-CZ" sz="2000" dirty="0"/>
                  <a:t>při platnosti hypotézy </a:t>
                </a:r>
                <a:r>
                  <a:rPr lang="cs-CZ" sz="2000" i="1" dirty="0"/>
                  <a:t>H</a:t>
                </a:r>
                <a:r>
                  <a:rPr lang="cs-CZ" sz="2000" dirty="0"/>
                  <a:t> </a:t>
                </a:r>
              </a:p>
              <a:p>
                <a:r>
                  <a:rPr lang="cs-CZ" sz="2000" dirty="0"/>
                  <a:t>zjednodušující předpoklad umožňuje spočítat aposteriorní pravděpodobnost hypotézy při platnosti všech evidencí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2000">
                          <a:latin typeface="Cambria Math" panose="02040503050406030204" pitchFamily="18" charset="0"/>
                        </a:rPr>
                        <m:t>P</m:t>
                      </m:r>
                      <m:d>
                        <m:dPr>
                          <m:ctrlPr>
                            <a:rPr lang="cs-CZ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000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e>
                          <m:sSub>
                            <m:sSubPr>
                              <m:ctrlPr>
                                <a:rPr lang="cs-CZ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cs-CZ" sz="2000">
                              <a:latin typeface="Cambria Math" panose="02040503050406030204" pitchFamily="18" charset="0"/>
                            </a:rPr>
                            <m:t>, …, </m:t>
                          </m:r>
                          <m:sSub>
                            <m:sSubPr>
                              <m:ctrlPr>
                                <a:rPr lang="cs-CZ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cs-CZ" sz="2000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b>
                          </m:sSub>
                        </m:e>
                      </m:d>
                      <m:r>
                        <a:rPr lang="cs-CZ" sz="200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cs-CZ" sz="2000">
                              <a:latin typeface="Cambria Math" panose="02040503050406030204" pitchFamily="18" charset="0"/>
                            </a:rPr>
                            <m:t>P</m:t>
                          </m:r>
                          <m:d>
                            <m:dPr>
                              <m:ctrlPr>
                                <a:rPr lang="cs-CZ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cs-CZ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sz="200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cs-CZ" sz="2000">
                                  <a:latin typeface="Cambria Math" panose="02040503050406030204" pitchFamily="18" charset="0"/>
                                </a:rPr>
                                <m:t>, …, </m:t>
                              </m:r>
                              <m:sSub>
                                <m:sSubPr>
                                  <m:ctrlPr>
                                    <a:rPr lang="cs-CZ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cs-CZ" sz="2000" b="0" i="1" smtClean="0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sub>
                              </m:sSub>
                              <m:r>
                                <a:rPr lang="en-US" sz="2000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</m:d>
                          <m:r>
                            <a:rPr lang="cs-CZ" sz="2000">
                              <a:latin typeface="Cambria Math" panose="02040503050406030204" pitchFamily="18" charset="0"/>
                            </a:rPr>
                            <m:t>×</m:t>
                          </m:r>
                          <m:r>
                            <m:rPr>
                              <m:sty m:val="p"/>
                            </m:rPr>
                            <a:rPr lang="cs-CZ" sz="2000">
                              <a:latin typeface="Cambria Math" panose="02040503050406030204" pitchFamily="18" charset="0"/>
                            </a:rPr>
                            <m:t>P</m:t>
                          </m:r>
                          <m:r>
                            <a:rPr lang="cs-CZ" sz="200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cs-CZ" sz="2000" i="1">
                              <a:latin typeface="Cambria Math" panose="02040503050406030204" pitchFamily="18" charset="0"/>
                            </a:rPr>
                            <m:t>𝐻</m:t>
                          </m:r>
                          <m:r>
                            <a:rPr lang="cs-CZ" sz="200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000">
                              <a:latin typeface="Cambria Math" panose="02040503050406030204" pitchFamily="18" charset="0"/>
                            </a:rPr>
                            <m:t>P</m:t>
                          </m:r>
                          <m:d>
                            <m:dPr>
                              <m:ctrlPr>
                                <a:rPr lang="cs-CZ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cs-CZ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sz="200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cs-CZ" sz="2000">
                                  <a:latin typeface="Cambria Math" panose="02040503050406030204" pitchFamily="18" charset="0"/>
                                </a:rPr>
                                <m:t>, …, </m:t>
                              </m:r>
                              <m:sSub>
                                <m:sSubPr>
                                  <m:ctrlPr>
                                    <a:rPr lang="cs-CZ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cs-CZ" sz="2000" b="0" i="1" smtClean="0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cs-CZ" sz="2000" dirty="0"/>
              </a:p>
              <a:p>
                <a:pPr marL="0" indent="0">
                  <a:buNone/>
                </a:pPr>
                <a:r>
                  <a:rPr lang="cs-CZ" sz="2000" dirty="0"/>
                  <a:t>jako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2000">
                          <a:latin typeface="Cambria Math" panose="02040503050406030204" pitchFamily="18" charset="0"/>
                        </a:rPr>
                        <m:t>P</m:t>
                      </m:r>
                      <m:d>
                        <m:dPr>
                          <m:ctrlPr>
                            <a:rPr lang="cs-CZ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000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e>
                          <m:sSub>
                            <m:sSubPr>
                              <m:ctrlPr>
                                <a:rPr lang="cs-CZ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cs-CZ" sz="2000">
                              <a:latin typeface="Cambria Math" panose="02040503050406030204" pitchFamily="18" charset="0"/>
                            </a:rPr>
                            <m:t>, …, </m:t>
                          </m:r>
                          <m:sSub>
                            <m:sSubPr>
                              <m:ctrlPr>
                                <a:rPr lang="cs-CZ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cs-CZ" sz="2000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b>
                          </m:sSub>
                        </m:e>
                      </m:d>
                      <m:r>
                        <a:rPr lang="cs-CZ" sz="200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cs-CZ" sz="2000">
                              <a:latin typeface="Cambria Math" panose="02040503050406030204" pitchFamily="18" charset="0"/>
                            </a:rPr>
                            <m:t>P</m:t>
                          </m:r>
                          <m:r>
                            <a:rPr lang="cs-CZ" sz="200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cs-CZ" sz="2000" i="1">
                              <a:latin typeface="Cambria Math" panose="02040503050406030204" pitchFamily="18" charset="0"/>
                            </a:rPr>
                            <m:t>𝐻</m:t>
                          </m:r>
                          <m:r>
                            <a:rPr lang="cs-CZ" sz="200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cs-CZ" sz="200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000">
                              <a:latin typeface="Cambria Math" panose="02040503050406030204" pitchFamily="18" charset="0"/>
                            </a:rPr>
                            <m:t>P</m:t>
                          </m:r>
                          <m:d>
                            <m:dPr>
                              <m:ctrlPr>
                                <a:rPr lang="cs-CZ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cs-CZ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sz="200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cs-CZ" sz="2000">
                                  <a:latin typeface="Cambria Math" panose="02040503050406030204" pitchFamily="18" charset="0"/>
                                </a:rPr>
                                <m:t>, …, </m:t>
                              </m:r>
                              <m:sSub>
                                <m:sSubPr>
                                  <m:ctrlPr>
                                    <a:rPr lang="cs-CZ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cs-CZ" sz="2000" i="1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sub>
                              </m:sSub>
                            </m:e>
                          </m:d>
                        </m:den>
                      </m:f>
                      <m:r>
                        <a:rPr lang="cs-CZ" sz="2000">
                          <a:latin typeface="Cambria Math" panose="02040503050406030204" pitchFamily="18" charset="0"/>
                        </a:rPr>
                        <m:t>×</m:t>
                      </m:r>
                      <m:nary>
                        <m:naryPr>
                          <m:chr m:val="∏"/>
                          <m:ctrlPr>
                            <a:rPr lang="cs-CZ" sz="2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cs-CZ" sz="2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cs-CZ" sz="20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cs-CZ" sz="20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p>
                        <m:e>
                          <m:r>
                            <m:rPr>
                              <m:sty m:val="p"/>
                            </m:rPr>
                            <a:rPr lang="cs-CZ" sz="2000">
                              <a:latin typeface="Cambria Math" panose="02040503050406030204" pitchFamily="18" charset="0"/>
                            </a:rPr>
                            <m:t>P</m:t>
                          </m:r>
                          <m:d>
                            <m:dPr>
                              <m:ctrlPr>
                                <a:rPr lang="cs-CZ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cs-CZ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cs-CZ" sz="20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2000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8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771550"/>
                <a:ext cx="7488832" cy="3816424"/>
              </a:xfrm>
              <a:prstGeom prst="rect">
                <a:avLst/>
              </a:prstGeom>
              <a:blipFill>
                <a:blip r:embed="rId3"/>
                <a:stretch>
                  <a:fillRect l="-89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Obdélník 8"/>
          <p:cNvSpPr/>
          <p:nvPr/>
        </p:nvSpPr>
        <p:spPr>
          <a:xfrm>
            <a:off x="6759116" y="2283718"/>
            <a:ext cx="2250504" cy="107721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cs-CZ" sz="1600" dirty="0">
                <a:solidFill>
                  <a:srgbClr val="000000"/>
                </a:solidFill>
              </a:rPr>
              <a:t>Např. (bankovní úloha)</a:t>
            </a:r>
          </a:p>
          <a:p>
            <a:r>
              <a:rPr lang="cs-CZ" sz="1600" i="1" dirty="0">
                <a:solidFill>
                  <a:srgbClr val="000000"/>
                </a:solidFill>
              </a:rPr>
              <a:t>H</a:t>
            </a:r>
            <a:r>
              <a:rPr lang="cs-CZ" sz="1600" dirty="0">
                <a:solidFill>
                  <a:srgbClr val="000000"/>
                </a:solidFill>
              </a:rPr>
              <a:t> = půjčit</a:t>
            </a:r>
          </a:p>
          <a:p>
            <a:r>
              <a:rPr lang="cs-CZ" sz="1600" i="1" dirty="0">
                <a:solidFill>
                  <a:srgbClr val="000000"/>
                </a:solidFill>
              </a:rPr>
              <a:t>E</a:t>
            </a:r>
            <a:r>
              <a:rPr lang="cs-CZ" sz="1600" baseline="-25000" dirty="0">
                <a:solidFill>
                  <a:srgbClr val="000000"/>
                </a:solidFill>
              </a:rPr>
              <a:t>1</a:t>
            </a:r>
            <a:r>
              <a:rPr lang="cs-CZ" sz="1600" dirty="0">
                <a:solidFill>
                  <a:srgbClr val="000000"/>
                </a:solidFill>
              </a:rPr>
              <a:t> = příjem(vysoký)</a:t>
            </a:r>
          </a:p>
          <a:p>
            <a:r>
              <a:rPr lang="cs-CZ" sz="1600" i="1" dirty="0">
                <a:solidFill>
                  <a:srgbClr val="000000"/>
                </a:solidFill>
              </a:rPr>
              <a:t>E</a:t>
            </a:r>
            <a:r>
              <a:rPr lang="cs-CZ" sz="1600" baseline="-25000" dirty="0">
                <a:solidFill>
                  <a:srgbClr val="000000"/>
                </a:solidFill>
              </a:rPr>
              <a:t>2</a:t>
            </a:r>
            <a:r>
              <a:rPr lang="cs-CZ" sz="1600" dirty="0">
                <a:solidFill>
                  <a:srgbClr val="000000"/>
                </a:solidFill>
              </a:rPr>
              <a:t> = konto(střední)</a:t>
            </a:r>
          </a:p>
        </p:txBody>
      </p:sp>
    </p:spTree>
    <p:extLst>
      <p:ext uri="{BB962C8B-B14F-4D97-AF65-F5344CB8AC3E}">
        <p14:creationId xmlns:p14="http://schemas.microsoft.com/office/powerpoint/2010/main" val="406591266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3408</TotalTime>
  <Words>1477</Words>
  <Application>Microsoft Office PowerPoint</Application>
  <PresentationFormat>Předvádění na obrazovce (16:9)</PresentationFormat>
  <Paragraphs>193</Paragraphs>
  <Slides>17</Slides>
  <Notes>13</Notes>
  <HiddenSlides>0</HiddenSlides>
  <MMClips>0</MMClips>
  <ScaleCrop>false</ScaleCrop>
  <HeadingPairs>
    <vt:vector size="8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5" baseType="lpstr">
      <vt:lpstr>Arial</vt:lpstr>
      <vt:lpstr>Calibri</vt:lpstr>
      <vt:lpstr>Cambria</vt:lpstr>
      <vt:lpstr>Cambria Math</vt:lpstr>
      <vt:lpstr>Enriqueta</vt:lpstr>
      <vt:lpstr>Times New Roman</vt:lpstr>
      <vt:lpstr>SLU</vt:lpstr>
      <vt:lpstr>Dokument</vt:lpstr>
      <vt:lpstr>Název prezentace</vt:lpstr>
      <vt:lpstr>Obsah přednášky</vt:lpstr>
      <vt:lpstr>Podmíněná pravděpodobnost</vt:lpstr>
      <vt:lpstr>Bayesova věta </vt:lpstr>
      <vt:lpstr>Použití pro klasifikaci</vt:lpstr>
      <vt:lpstr>Optimalita bayesovské klasifikace vzhledem ke správnosti klasifikace</vt:lpstr>
      <vt:lpstr>Příklad</vt:lpstr>
      <vt:lpstr>Příklad</vt:lpstr>
      <vt:lpstr>Naivní bayesovský klasifikátor</vt:lpstr>
      <vt:lpstr>Naivní bayesovský klasifikátor</vt:lpstr>
      <vt:lpstr>Naivní bayesovský klasifikátor</vt:lpstr>
      <vt:lpstr>Příklad</vt:lpstr>
      <vt:lpstr>Příklad</vt:lpstr>
      <vt:lpstr>Příklad</vt:lpstr>
      <vt:lpstr>Shrnutí</vt:lpstr>
      <vt:lpstr>Prezentace aplikace PowerPoint</vt:lpstr>
      <vt:lpstr>Pokud E je nekonečně mnoho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Jan Górecki</cp:lastModifiedBy>
  <cp:revision>254</cp:revision>
  <dcterms:created xsi:type="dcterms:W3CDTF">2016-07-06T15:42:34Z</dcterms:created>
  <dcterms:modified xsi:type="dcterms:W3CDTF">2023-12-05T13:16:09Z</dcterms:modified>
</cp:coreProperties>
</file>