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8" r:id="rId2"/>
    <p:sldId id="393" r:id="rId3"/>
    <p:sldId id="404" r:id="rId4"/>
    <p:sldId id="362" r:id="rId5"/>
    <p:sldId id="405" r:id="rId6"/>
    <p:sldId id="367" r:id="rId7"/>
    <p:sldId id="396" r:id="rId8"/>
    <p:sldId id="398" r:id="rId9"/>
    <p:sldId id="399" r:id="rId10"/>
    <p:sldId id="371" r:id="rId11"/>
    <p:sldId id="374" r:id="rId12"/>
    <p:sldId id="375" r:id="rId13"/>
    <p:sldId id="394" r:id="rId14"/>
    <p:sldId id="400" r:id="rId15"/>
    <p:sldId id="401" r:id="rId16"/>
    <p:sldId id="403" r:id="rId17"/>
    <p:sldId id="402" r:id="rId18"/>
    <p:sldId id="286" r:id="rId19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4B083"/>
    <a:srgbClr val="8EAADB"/>
    <a:srgbClr val="FFD966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19" autoAdjust="0"/>
    <p:restoredTop sz="85627" autoAdjust="0"/>
  </p:normalViewPr>
  <p:slideViewPr>
    <p:cSldViewPr>
      <p:cViewPr varScale="1">
        <p:scale>
          <a:sx n="99" d="100"/>
          <a:sy n="99" d="100"/>
        </p:scale>
        <p:origin x="782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0225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:</a:t>
            </a:r>
            <a:r>
              <a:rPr lang="en-US" baseline="0" dirty="0"/>
              <a:t> </a:t>
            </a:r>
            <a:r>
              <a:rPr lang="en-US" baseline="0" dirty="0" err="1"/>
              <a:t>radky</a:t>
            </a:r>
            <a:r>
              <a:rPr lang="en-US" baseline="0" dirty="0"/>
              <a:t> a </a:t>
            </a:r>
            <a:r>
              <a:rPr lang="en-US" baseline="0" dirty="0" err="1"/>
              <a:t>sloupce</a:t>
            </a:r>
            <a:r>
              <a:rPr lang="en-US" baseline="0" dirty="0"/>
              <a:t> </a:t>
            </a:r>
            <a:r>
              <a:rPr lang="en-US" baseline="0" dirty="0" err="1"/>
              <a:t>jsou</a:t>
            </a:r>
            <a:r>
              <a:rPr lang="en-US" baseline="0" dirty="0"/>
              <a:t> </a:t>
            </a:r>
            <a:r>
              <a:rPr lang="en-US" baseline="0" dirty="0" err="1"/>
              <a:t>prehozene</a:t>
            </a:r>
            <a:r>
              <a:rPr lang="en-US" baseline="0" dirty="0"/>
              <a:t> </a:t>
            </a:r>
            <a:r>
              <a:rPr lang="en-US" baseline="0" dirty="0" err="1"/>
              <a:t>vuci</a:t>
            </a:r>
            <a:r>
              <a:rPr lang="en-US" baseline="0" dirty="0"/>
              <a:t> </a:t>
            </a:r>
            <a:r>
              <a:rPr lang="en-US" baseline="0" dirty="0" err="1"/>
              <a:t>Matici</a:t>
            </a:r>
            <a:r>
              <a:rPr lang="en-US" baseline="0" dirty="0"/>
              <a:t> </a:t>
            </a:r>
            <a:r>
              <a:rPr lang="cs-CZ" baseline="0" dirty="0"/>
              <a:t>záměn v předchozích </a:t>
            </a:r>
            <a:r>
              <a:rPr lang="cs-CZ" baseline="0" dirty="0" err="1"/>
              <a:t>slidech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3794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127 + 1130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testovaci</a:t>
            </a:r>
            <a:r>
              <a:rPr lang="en-US" dirty="0"/>
              <a:t> data!!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1532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:</a:t>
            </a:r>
            <a:r>
              <a:rPr lang="en-US" baseline="0" dirty="0"/>
              <a:t> </a:t>
            </a:r>
            <a:r>
              <a:rPr lang="en-US" baseline="0" dirty="0" err="1"/>
              <a:t>radky</a:t>
            </a:r>
            <a:r>
              <a:rPr lang="en-US" baseline="0" dirty="0"/>
              <a:t> a </a:t>
            </a:r>
            <a:r>
              <a:rPr lang="en-US" baseline="0" dirty="0" err="1"/>
              <a:t>sloupce</a:t>
            </a:r>
            <a:r>
              <a:rPr lang="en-US" baseline="0" dirty="0"/>
              <a:t> </a:t>
            </a:r>
            <a:r>
              <a:rPr lang="en-US" baseline="0" dirty="0" err="1"/>
              <a:t>jsou</a:t>
            </a:r>
            <a:r>
              <a:rPr lang="en-US" baseline="0" dirty="0"/>
              <a:t> </a:t>
            </a:r>
            <a:r>
              <a:rPr lang="en-US" baseline="0" dirty="0" err="1"/>
              <a:t>prehozene</a:t>
            </a:r>
            <a:r>
              <a:rPr lang="en-US" baseline="0" dirty="0"/>
              <a:t> </a:t>
            </a:r>
            <a:r>
              <a:rPr lang="en-US" baseline="0" dirty="0" err="1"/>
              <a:t>vuci</a:t>
            </a:r>
            <a:r>
              <a:rPr lang="en-US" baseline="0" dirty="0"/>
              <a:t> </a:t>
            </a:r>
            <a:r>
              <a:rPr lang="en-US" baseline="0" dirty="0" err="1"/>
              <a:t>Matici</a:t>
            </a:r>
            <a:r>
              <a:rPr lang="en-US" baseline="0" dirty="0"/>
              <a:t> </a:t>
            </a:r>
            <a:r>
              <a:rPr lang="cs-CZ" baseline="0" dirty="0"/>
              <a:t>záměn v předchozích </a:t>
            </a:r>
            <a:r>
              <a:rPr lang="cs-CZ" baseline="0" dirty="0" err="1" smtClean="0"/>
              <a:t>slidech</a:t>
            </a:r>
            <a:endParaRPr lang="cs-CZ" baseline="0" dirty="0" smtClean="0"/>
          </a:p>
          <a:p>
            <a:r>
              <a:rPr lang="cs-CZ" baseline="0" dirty="0" smtClean="0"/>
              <a:t>Pozorování: Target </a:t>
            </a:r>
            <a:r>
              <a:rPr lang="cs-CZ" baseline="0" dirty="0" err="1" smtClean="0"/>
              <a:t>class</a:t>
            </a:r>
            <a:r>
              <a:rPr lang="cs-CZ" baseline="0" dirty="0" smtClean="0"/>
              <a:t> (skutečnost) 2 (=koupili) u modelu s váženou chybou má daleko větší pokrytí než zbylé modely, což, i přesto že má model nižší správnost a přesnost pro třídu 2´, dává vyšší zisk!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6177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https://cs.bab.la/slovnik/anglicky-cesky/there-s-no-such-thing-as-free-lunch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647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Učení bez učitele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850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7036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88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099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541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780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383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1.e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1.e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1.e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emf"/><Relationship Id="rId5" Type="http://schemas.openxmlformats.org/officeDocument/2006/relationships/package" Target="../embeddings/Dokument_aplikace_Microsoft_Word.docx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em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1.emf"/><Relationship Id="rId10" Type="http://schemas.openxmlformats.org/officeDocument/2006/relationships/image" Target="../media/image28.png"/><Relationship Id="rId4" Type="http://schemas.openxmlformats.org/officeDocument/2006/relationships/image" Target="../media/image20.emf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berka@vse.cz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2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6" y="2365808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Dolování dat</a:t>
            </a:r>
          </a:p>
          <a:p>
            <a:pPr algn="ctr"/>
            <a:endParaRPr lang="cs-CZ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Vyhodnocení výsledků – 1. část</a:t>
            </a:r>
          </a:p>
          <a:p>
            <a:pPr algn="ctr"/>
            <a:endParaRPr lang="cs-CZ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Jan Górecki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8"/>
            <a:ext cx="5111750" cy="2159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782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1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8606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Správnost pro jednotlivé třídy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2"/>
              <p:cNvSpPr txBox="1">
                <a:spLocks/>
              </p:cNvSpPr>
              <p:nvPr/>
            </p:nvSpPr>
            <p:spPr>
              <a:xfrm>
                <a:off x="395536" y="868701"/>
                <a:ext cx="8280920" cy="3816424"/>
              </a:xfrm>
              <a:prstGeom prst="rect">
                <a:avLst/>
              </a:prstGeom>
            </p:spPr>
            <p:txBody>
              <a:bodyPr anchor="ctr" anchorCtr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1800" dirty="0"/>
                  <a:t>V případě, že třídy jsou v datech rozloženy výrazně nerovnoměrně (např. </a:t>
                </a:r>
                <a:br>
                  <a:rPr lang="cs-CZ" sz="1800" dirty="0"/>
                </a:br>
                <a:r>
                  <a:rPr lang="cs-CZ" sz="1800" dirty="0"/>
                  <a:t>pouze 5% klientů banky je podezřelých, zbylých 95% je v pořádku)</a:t>
                </a:r>
              </a:p>
              <a:p>
                <a:endParaRPr lang="cs-CZ" sz="18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Acc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𝑎𝑛𝑜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TP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TP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FP</m:t>
                        </m:r>
                      </m:den>
                    </m:f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cs-CZ" sz="2400" b="0" i="0" smtClean="0">
                        <a:latin typeface="Cambria Math" panose="02040503050406030204" pitchFamily="18" charset="0"/>
                      </a:rPr>
                      <m:t>          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Acc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𝑛𝑒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TN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TN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FN</m:t>
                        </m:r>
                      </m:den>
                    </m:f>
                  </m:oMath>
                </a14:m>
                <a:endParaRPr lang="en-US" sz="2400" dirty="0"/>
              </a:p>
              <a:p>
                <a:pPr marL="0" indent="0" algn="ctr">
                  <a:buNone/>
                </a:pPr>
                <a:endParaRPr lang="cs-CZ" sz="1800" b="1" dirty="0">
                  <a:solidFill>
                    <a:srgbClr val="307871"/>
                  </a:solidFill>
                </a:endParaRPr>
              </a:p>
              <a:p>
                <a:pPr marL="0" indent="0" algn="ctr">
                  <a:buNone/>
                </a:pPr>
                <a:r>
                  <a:rPr lang="cs-CZ" sz="1800" b="1" dirty="0">
                    <a:solidFill>
                      <a:srgbClr val="307871"/>
                    </a:solidFill>
                  </a:rPr>
                  <a:t>Interpretace:</a:t>
                </a:r>
                <a:r>
                  <a:rPr lang="cs-CZ" sz="1800" dirty="0">
                    <a:solidFill>
                      <a:srgbClr val="307871"/>
                    </a:solidFill>
                  </a:rPr>
                  <a:t> Z těch co jsou predikováni jako </a:t>
                </a:r>
                <a:r>
                  <a:rPr lang="cs-CZ" sz="1800" i="1" dirty="0">
                    <a:solidFill>
                      <a:srgbClr val="307871"/>
                    </a:solidFill>
                  </a:rPr>
                  <a:t>ano</a:t>
                </a:r>
                <a:r>
                  <a:rPr lang="cs-CZ" sz="1800" dirty="0">
                    <a:solidFill>
                      <a:srgbClr val="307871"/>
                    </a:solidFill>
                  </a:rPr>
                  <a:t> (</a:t>
                </a:r>
                <a:r>
                  <a:rPr lang="cs-CZ" sz="1800" i="1" dirty="0">
                    <a:solidFill>
                      <a:srgbClr val="307871"/>
                    </a:solidFill>
                  </a:rPr>
                  <a:t>ne</a:t>
                </a:r>
                <a:r>
                  <a:rPr lang="cs-CZ" sz="1800" dirty="0">
                    <a:solidFill>
                      <a:srgbClr val="307871"/>
                    </a:solidFill>
                  </a:rPr>
                  <a:t>), kolik jich je skutečně </a:t>
                </a:r>
                <a:r>
                  <a:rPr lang="cs-CZ" sz="1800" i="1" dirty="0">
                    <a:solidFill>
                      <a:srgbClr val="307871"/>
                    </a:solidFill>
                  </a:rPr>
                  <a:t>ano</a:t>
                </a:r>
                <a:r>
                  <a:rPr lang="cs-CZ" sz="1800" dirty="0">
                    <a:solidFill>
                      <a:srgbClr val="307871"/>
                    </a:solidFill>
                  </a:rPr>
                  <a:t> (</a:t>
                </a:r>
                <a:r>
                  <a:rPr lang="cs-CZ" sz="1800" i="1" dirty="0">
                    <a:solidFill>
                      <a:srgbClr val="307871"/>
                    </a:solidFill>
                  </a:rPr>
                  <a:t>ne</a:t>
                </a:r>
                <a:r>
                  <a:rPr lang="cs-CZ" sz="1800" dirty="0">
                    <a:solidFill>
                      <a:srgbClr val="307871"/>
                    </a:solidFill>
                  </a:rPr>
                  <a:t>).</a:t>
                </a:r>
              </a:p>
              <a:p>
                <a:pPr marL="0" indent="0" algn="ctr">
                  <a:buNone/>
                </a:pPr>
                <a:endParaRPr lang="cs-CZ" sz="1800" dirty="0">
                  <a:solidFill>
                    <a:srgbClr val="307871"/>
                  </a:solidFill>
                </a:endParaRPr>
              </a:p>
              <a:p>
                <a:pPr marL="0" indent="0" algn="ctr">
                  <a:buNone/>
                </a:pPr>
                <a:endParaRPr lang="cs-CZ" sz="1800" dirty="0">
                  <a:solidFill>
                    <a:srgbClr val="307871"/>
                  </a:solidFill>
                </a:endParaRPr>
              </a:p>
              <a:p>
                <a:pPr marL="0" indent="0" algn="ctr">
                  <a:buNone/>
                </a:pPr>
                <a:endParaRPr lang="cs-CZ" sz="1800" dirty="0">
                  <a:solidFill>
                    <a:srgbClr val="307871"/>
                  </a:solidFill>
                </a:endParaRPr>
              </a:p>
              <a:p>
                <a:pPr marL="0" indent="0" algn="ctr">
                  <a:buNone/>
                </a:pPr>
                <a:endParaRPr lang="cs-CZ" sz="1800" dirty="0">
                  <a:solidFill>
                    <a:srgbClr val="307871"/>
                  </a:solidFill>
                </a:endParaRPr>
              </a:p>
              <a:p>
                <a:pPr marL="0" indent="0" algn="ctr">
                  <a:buNone/>
                </a:pPr>
                <a:endParaRPr lang="cs-CZ" sz="1800" dirty="0">
                  <a:solidFill>
                    <a:srgbClr val="307871"/>
                  </a:solidFill>
                </a:endParaRPr>
              </a:p>
              <a:p>
                <a:pPr marL="0" indent="0" algn="ctr">
                  <a:buNone/>
                </a:pPr>
                <a:endParaRPr lang="cs-CZ" sz="900" dirty="0"/>
              </a:p>
            </p:txBody>
          </p:sp>
        </mc:Choice>
        <mc:Fallback xmlns="">
          <p:sp>
            <p:nvSpPr>
              <p:cNvPr id="8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68701"/>
                <a:ext cx="8280920" cy="3816424"/>
              </a:xfrm>
              <a:prstGeom prst="rect">
                <a:avLst/>
              </a:prstGeom>
              <a:blipFill>
                <a:blip r:embed="rId4"/>
                <a:stretch>
                  <a:fillRect l="-515" t="-4313" r="-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785777"/>
              </p:ext>
            </p:extLst>
          </p:nvPr>
        </p:nvGraphicFramePr>
        <p:xfrm>
          <a:off x="-509235" y="3373589"/>
          <a:ext cx="5640282" cy="128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1" name="Dokument" r:id="rId5" imgW="5819633" imgH="1334124" progId="Word.Document.12">
                  <p:embed/>
                </p:oleObj>
              </mc:Choice>
              <mc:Fallback>
                <p:oleObj name="Dokument" r:id="rId5" imgW="5819633" imgH="1334124" progId="Word.Document.12">
                  <p:embed/>
                  <p:pic>
                    <p:nvPicPr>
                      <p:cNvPr id="9" name="Objek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509235" y="3373589"/>
                        <a:ext cx="5640282" cy="1289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927738"/>
              </p:ext>
            </p:extLst>
          </p:nvPr>
        </p:nvGraphicFramePr>
        <p:xfrm>
          <a:off x="2298408" y="3291351"/>
          <a:ext cx="596741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2" name="Dokument" r:id="rId7" imgW="5819633" imgH="1337370" progId="Word.Document.12">
                  <p:embed/>
                </p:oleObj>
              </mc:Choice>
              <mc:Fallback>
                <p:oleObj name="Dokument" r:id="rId7" imgW="5819633" imgH="1337370" progId="Word.Document.12">
                  <p:embed/>
                  <p:pic>
                    <p:nvPicPr>
                      <p:cNvPr id="10" name="Objek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98408" y="3291351"/>
                        <a:ext cx="5967412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462292"/>
              </p:ext>
            </p:extLst>
          </p:nvPr>
        </p:nvGraphicFramePr>
        <p:xfrm>
          <a:off x="5230905" y="3317905"/>
          <a:ext cx="5954914" cy="1364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3" name="Dokument" r:id="rId9" imgW="5819633" imgH="1338812" progId="Word.Document.12">
                  <p:embed/>
                </p:oleObj>
              </mc:Choice>
              <mc:Fallback>
                <p:oleObj name="Dokument" r:id="rId9" imgW="5819633" imgH="1338812" progId="Word.Document.12">
                  <p:embed/>
                  <p:pic>
                    <p:nvPicPr>
                      <p:cNvPr id="8" name="Objekt 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30905" y="3317905"/>
                        <a:ext cx="5954914" cy="1364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aoblený obdélník 12"/>
          <p:cNvSpPr/>
          <p:nvPr/>
        </p:nvSpPr>
        <p:spPr>
          <a:xfrm>
            <a:off x="1691680" y="1656558"/>
            <a:ext cx="6048672" cy="7711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6550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Přesnost a úplnost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2"/>
              <p:cNvSpPr txBox="1">
                <a:spLocks/>
              </p:cNvSpPr>
              <p:nvPr/>
            </p:nvSpPr>
            <p:spPr>
              <a:xfrm>
                <a:off x="251520" y="770374"/>
                <a:ext cx="8280920" cy="2627011"/>
              </a:xfrm>
              <a:prstGeom prst="rect">
                <a:avLst/>
              </a:prstGeom>
            </p:spPr>
            <p:txBody>
              <a:bodyPr anchor="ctr" anchorCtr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800" smtClean="0">
                          <a:latin typeface="Cambria Math" panose="02040503050406030204" pitchFamily="18" charset="0"/>
                        </a:rPr>
                        <m:t>ř</m:t>
                      </m:r>
                      <m:r>
                        <m:rPr>
                          <m:sty m:val="p"/>
                        </m:rPr>
                        <a:rPr lang="en-US" sz="2800" smtClean="0">
                          <a:latin typeface="Cambria Math" panose="02040503050406030204" pitchFamily="18" charset="0"/>
                        </a:rPr>
                        <m:t>esnost</m:t>
                      </m:r>
                      <m:r>
                        <a:rPr lang="en-US" sz="280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TP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TP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FP</m:t>
                          </m:r>
                        </m:den>
                      </m:f>
                      <m:r>
                        <a:rPr lang="cs-CZ" sz="2800" b="0" i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Ú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plnost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TP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TP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FN</m:t>
                          </m:r>
                        </m:den>
                      </m:f>
                    </m:oMath>
                  </m:oMathPara>
                </a14:m>
                <a:endParaRPr lang="cs-CZ" sz="1100" dirty="0"/>
              </a:p>
            </p:txBody>
          </p:sp>
        </mc:Choice>
        <mc:Fallback xmlns="">
          <p:sp>
            <p:nvSpPr>
              <p:cNvPr id="8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0374"/>
                <a:ext cx="8280920" cy="26270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bdélník 2"/>
          <p:cNvSpPr/>
          <p:nvPr/>
        </p:nvSpPr>
        <p:spPr>
          <a:xfrm>
            <a:off x="179512" y="707644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Vyhledávání informací - </a:t>
            </a:r>
            <a:r>
              <a:rPr lang="cs-CZ" i="1" dirty="0">
                <a:latin typeface="Times New Roman" panose="02020603050405020304" pitchFamily="18" charset="0"/>
                <a:ea typeface="Calibri" panose="020F0502020204030204" pitchFamily="34" charset="0"/>
              </a:rPr>
              <a:t>Přesnost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 nám říká, kolik nalezených dokumentů se skutečně týká daného tématu a </a:t>
            </a:r>
            <a:r>
              <a:rPr lang="cs-CZ" i="1" dirty="0">
                <a:latin typeface="Times New Roman" panose="02020603050405020304" pitchFamily="18" charset="0"/>
                <a:ea typeface="Calibri" panose="020F0502020204030204" pitchFamily="34" charset="0"/>
              </a:rPr>
              <a:t>úplnost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 nám říká, kolik dokumentů týkajících se tématu jsme nalezli</a:t>
            </a:r>
            <a:endParaRPr lang="cs-CZ" dirty="0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792601"/>
              </p:ext>
            </p:extLst>
          </p:nvPr>
        </p:nvGraphicFramePr>
        <p:xfrm>
          <a:off x="-509235" y="3373589"/>
          <a:ext cx="5640282" cy="128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3" name="Dokument" r:id="rId5" imgW="5819633" imgH="1334124" progId="Word.Document.12">
                  <p:embed/>
                </p:oleObj>
              </mc:Choice>
              <mc:Fallback>
                <p:oleObj name="Dokument" r:id="rId5" imgW="5819633" imgH="1334124" progId="Word.Document.12">
                  <p:embed/>
                  <p:pic>
                    <p:nvPicPr>
                      <p:cNvPr id="9" name="Objek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509235" y="3373589"/>
                        <a:ext cx="5640282" cy="1289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070403"/>
              </p:ext>
            </p:extLst>
          </p:nvPr>
        </p:nvGraphicFramePr>
        <p:xfrm>
          <a:off x="2298408" y="3291351"/>
          <a:ext cx="596741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4" name="Dokument" r:id="rId7" imgW="5819633" imgH="1337370" progId="Word.Document.12">
                  <p:embed/>
                </p:oleObj>
              </mc:Choice>
              <mc:Fallback>
                <p:oleObj name="Dokument" r:id="rId7" imgW="5819633" imgH="1337370" progId="Word.Document.12">
                  <p:embed/>
                  <p:pic>
                    <p:nvPicPr>
                      <p:cNvPr id="10" name="Objek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98408" y="3291351"/>
                        <a:ext cx="5967412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737844"/>
              </p:ext>
            </p:extLst>
          </p:nvPr>
        </p:nvGraphicFramePr>
        <p:xfrm>
          <a:off x="5230905" y="3317905"/>
          <a:ext cx="5954914" cy="1364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5" name="Dokument" r:id="rId9" imgW="5819633" imgH="1338812" progId="Word.Document.12">
                  <p:embed/>
                </p:oleObj>
              </mc:Choice>
              <mc:Fallback>
                <p:oleObj name="Dokument" r:id="rId9" imgW="5819633" imgH="1338812" progId="Word.Document.12">
                  <p:embed/>
                  <p:pic>
                    <p:nvPicPr>
                      <p:cNvPr id="11" name="Objekt 1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30905" y="3317905"/>
                        <a:ext cx="5954914" cy="1364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bdélník 8"/>
          <p:cNvSpPr/>
          <p:nvPr/>
        </p:nvSpPr>
        <p:spPr>
          <a:xfrm>
            <a:off x="251520" y="2732542"/>
            <a:ext cx="8550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rgbClr val="307871"/>
                </a:solidFill>
              </a:rPr>
              <a:t>Interpretace úplnosti:</a:t>
            </a:r>
            <a:r>
              <a:rPr lang="cs-CZ" dirty="0">
                <a:solidFill>
                  <a:srgbClr val="307871"/>
                </a:solidFill>
              </a:rPr>
              <a:t> Z těch, co jsou </a:t>
            </a:r>
            <a:r>
              <a:rPr lang="cs-CZ" i="1" dirty="0">
                <a:solidFill>
                  <a:srgbClr val="307871"/>
                </a:solidFill>
              </a:rPr>
              <a:t>ano</a:t>
            </a:r>
            <a:r>
              <a:rPr lang="cs-CZ" dirty="0">
                <a:solidFill>
                  <a:srgbClr val="307871"/>
                </a:solidFill>
              </a:rPr>
              <a:t>, kolik z nich predikujeme, že jsou </a:t>
            </a:r>
            <a:r>
              <a:rPr lang="cs-CZ" i="1" dirty="0">
                <a:solidFill>
                  <a:srgbClr val="307871"/>
                </a:solidFill>
              </a:rPr>
              <a:t>ano.</a:t>
            </a:r>
            <a:endParaRPr lang="cs-CZ" dirty="0">
              <a:solidFill>
                <a:srgbClr val="30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446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Sensitivita a specificita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2"/>
              <p:cNvSpPr txBox="1">
                <a:spLocks/>
              </p:cNvSpPr>
              <p:nvPr/>
            </p:nvSpPr>
            <p:spPr>
              <a:xfrm>
                <a:off x="395536" y="1266555"/>
                <a:ext cx="8280920" cy="2160240"/>
              </a:xfrm>
              <a:prstGeom prst="rect">
                <a:avLst/>
              </a:prstGeom>
            </p:spPr>
            <p:txBody>
              <a:bodyPr anchor="ctr" anchorCtr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Sensitivita</m:t>
                      </m:r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TP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TP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FN</m:t>
                          </m:r>
                        </m:den>
                      </m:f>
                      <m:r>
                        <a:rPr lang="cs-CZ" sz="2400" b="0" i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Specificita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TN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TN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FP</m:t>
                          </m:r>
                        </m:den>
                      </m:f>
                    </m:oMath>
                  </m:oMathPara>
                </a14:m>
                <a:endParaRPr lang="cs-CZ" sz="1050" dirty="0"/>
              </a:p>
            </p:txBody>
          </p:sp>
        </mc:Choice>
        <mc:Fallback xmlns="">
          <p:sp>
            <p:nvSpPr>
              <p:cNvPr id="8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66555"/>
                <a:ext cx="8280920" cy="21602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bdélník 2"/>
          <p:cNvSpPr/>
          <p:nvPr/>
        </p:nvSpPr>
        <p:spPr>
          <a:xfrm>
            <a:off x="179512" y="813941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Hodnocení kvality testu na nějakou nemoc: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U kolika nemocných (</a:t>
            </a:r>
            <a:r>
              <a:rPr lang="cs-CZ" i="1" dirty="0">
                <a:latin typeface="Times New Roman" panose="02020603050405020304" pitchFamily="18" charset="0"/>
                <a:ea typeface="Calibri" panose="020F0502020204030204" pitchFamily="34" charset="0"/>
              </a:rPr>
              <a:t>ano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) pacientů řekne test, že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jsou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nemocní (</a:t>
            </a:r>
            <a:r>
              <a:rPr lang="cs-CZ" i="1" dirty="0">
                <a:latin typeface="Times New Roman" panose="02020603050405020304" pitchFamily="18" charset="0"/>
                <a:ea typeface="Calibri" panose="020F0502020204030204" pitchFamily="34" charset="0"/>
              </a:rPr>
              <a:t>ano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) – </a:t>
            </a: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</a:rPr>
              <a:t>sensitivita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U kolika zdravých (</a:t>
            </a:r>
            <a:r>
              <a:rPr lang="cs-CZ" i="1" dirty="0">
                <a:latin typeface="Times New Roman" panose="02020603050405020304" pitchFamily="18" charset="0"/>
                <a:ea typeface="Calibri" panose="020F0502020204030204" pitchFamily="34" charset="0"/>
              </a:rPr>
              <a:t>ne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) pacientů řekne test, že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jsou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zdraví (</a:t>
            </a:r>
            <a:r>
              <a:rPr lang="cs-CZ" i="1" dirty="0">
                <a:latin typeface="Times New Roman" panose="02020603050405020304" pitchFamily="18" charset="0"/>
                <a:ea typeface="Calibri" panose="020F0502020204030204" pitchFamily="34" charset="0"/>
              </a:rPr>
              <a:t>ne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) - </a:t>
            </a: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</a:rPr>
              <a:t>specificita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cs-CZ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215570"/>
              </p:ext>
            </p:extLst>
          </p:nvPr>
        </p:nvGraphicFramePr>
        <p:xfrm>
          <a:off x="-467891" y="4060114"/>
          <a:ext cx="5640282" cy="128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3" name="Dokument" r:id="rId5" imgW="5819633" imgH="1334124" progId="Word.Document.12">
                  <p:embed/>
                </p:oleObj>
              </mc:Choice>
              <mc:Fallback>
                <p:oleObj name="Dokument" r:id="rId5" imgW="5819633" imgH="1334124" progId="Word.Document.12">
                  <p:embed/>
                  <p:pic>
                    <p:nvPicPr>
                      <p:cNvPr id="11" name="Objekt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467891" y="4060114"/>
                        <a:ext cx="5640282" cy="1289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554024"/>
              </p:ext>
            </p:extLst>
          </p:nvPr>
        </p:nvGraphicFramePr>
        <p:xfrm>
          <a:off x="2339752" y="3977876"/>
          <a:ext cx="596741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4" name="Dokument" r:id="rId7" imgW="5819633" imgH="1337370" progId="Word.Document.12">
                  <p:embed/>
                </p:oleObj>
              </mc:Choice>
              <mc:Fallback>
                <p:oleObj name="Dokument" r:id="rId7" imgW="5819633" imgH="1337370" progId="Word.Document.12">
                  <p:embed/>
                  <p:pic>
                    <p:nvPicPr>
                      <p:cNvPr id="13" name="Objekt 1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39752" y="3977876"/>
                        <a:ext cx="5967412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255320"/>
              </p:ext>
            </p:extLst>
          </p:nvPr>
        </p:nvGraphicFramePr>
        <p:xfrm>
          <a:off x="5272249" y="4004430"/>
          <a:ext cx="5954914" cy="1364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5" name="Dokument" r:id="rId9" imgW="5819633" imgH="1338812" progId="Word.Document.12">
                  <p:embed/>
                </p:oleObj>
              </mc:Choice>
              <mc:Fallback>
                <p:oleObj name="Dokument" r:id="rId9" imgW="5819633" imgH="1338812" progId="Word.Document.12">
                  <p:embed/>
                  <p:pic>
                    <p:nvPicPr>
                      <p:cNvPr id="14" name="Objekt 1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72249" y="4004430"/>
                        <a:ext cx="5954914" cy="1364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bdélník 3"/>
          <p:cNvSpPr/>
          <p:nvPr/>
        </p:nvSpPr>
        <p:spPr>
          <a:xfrm>
            <a:off x="296652" y="2993815"/>
            <a:ext cx="8478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rgbClr val="307871"/>
                </a:solidFill>
              </a:rPr>
              <a:t>Interpretace sensitivity: </a:t>
            </a:r>
            <a:r>
              <a:rPr lang="cs-CZ" dirty="0">
                <a:solidFill>
                  <a:srgbClr val="307871"/>
                </a:solidFill>
              </a:rPr>
              <a:t>Úplnost pro třídu </a:t>
            </a:r>
            <a:r>
              <a:rPr lang="cs-CZ" i="1" dirty="0">
                <a:solidFill>
                  <a:srgbClr val="307871"/>
                </a:solidFill>
              </a:rPr>
              <a:t>ano</a:t>
            </a:r>
            <a:r>
              <a:rPr lang="cs-CZ" dirty="0">
                <a:solidFill>
                  <a:srgbClr val="307871"/>
                </a:solidFill>
              </a:rPr>
              <a:t>.</a:t>
            </a:r>
          </a:p>
          <a:p>
            <a:pPr algn="ctr"/>
            <a:r>
              <a:rPr lang="cs-CZ" b="1" dirty="0">
                <a:solidFill>
                  <a:srgbClr val="307871"/>
                </a:solidFill>
              </a:rPr>
              <a:t>Interpretace specificity:</a:t>
            </a:r>
            <a:r>
              <a:rPr lang="cs-CZ" dirty="0">
                <a:solidFill>
                  <a:srgbClr val="307871"/>
                </a:solidFill>
              </a:rPr>
              <a:t> Úplnost pro třídu </a:t>
            </a:r>
            <a:r>
              <a:rPr lang="cs-CZ" i="1" dirty="0">
                <a:solidFill>
                  <a:srgbClr val="307871"/>
                </a:solidFill>
              </a:rPr>
              <a:t>ne</a:t>
            </a:r>
            <a:r>
              <a:rPr lang="cs-CZ" dirty="0">
                <a:solidFill>
                  <a:srgbClr val="30787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9080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pl-PL" b="1" dirty="0"/>
              <a:t>Jen počet chyb nebo i ceny/náklady a výnosy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 dirty="0"/>
              <a:t>Chyba bez ceny </a:t>
            </a:r>
            <a:endParaRPr lang="cs-CZ" sz="2400" dirty="0"/>
          </a:p>
          <a:p>
            <a:pPr marL="0" indent="0" algn="ctr">
              <a:buNone/>
            </a:pPr>
            <a:r>
              <a:rPr lang="cs-CZ" sz="2400" dirty="0" err="1"/>
              <a:t>Err</a:t>
            </a:r>
            <a:r>
              <a:rPr lang="cs-CZ" sz="2400" dirty="0"/>
              <a:t> = 1 – </a:t>
            </a:r>
            <a:r>
              <a:rPr lang="cs-CZ" sz="2400" dirty="0" err="1"/>
              <a:t>Acc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Chyba s cenami</a:t>
            </a:r>
          </a:p>
          <a:p>
            <a:pPr marL="0" indent="0" algn="ctr">
              <a:buNone/>
            </a:pPr>
            <a:r>
              <a:rPr lang="cs-CZ" sz="2400" dirty="0" err="1"/>
              <a:t>Err</a:t>
            </a:r>
            <a:r>
              <a:rPr lang="cs-CZ" sz="2400" dirty="0"/>
              <a:t> = FP * c</a:t>
            </a:r>
            <a:r>
              <a:rPr lang="en-US" sz="2400" baseline="-25000" dirty="0"/>
              <a:t>FP</a:t>
            </a:r>
            <a:r>
              <a:rPr lang="cs-CZ" sz="2400" dirty="0"/>
              <a:t> + FN * </a:t>
            </a:r>
            <a:r>
              <a:rPr lang="cs-CZ" sz="2400" dirty="0" err="1"/>
              <a:t>c</a:t>
            </a:r>
            <a:r>
              <a:rPr lang="cs-CZ" sz="2400" baseline="-25000" dirty="0" err="1"/>
              <a:t>FN</a:t>
            </a:r>
            <a:endParaRPr lang="cs-CZ" sz="2400" baseline="-250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800" dirty="0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881543"/>
              </p:ext>
            </p:extLst>
          </p:nvPr>
        </p:nvGraphicFramePr>
        <p:xfrm>
          <a:off x="2267744" y="3691265"/>
          <a:ext cx="5640282" cy="128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3" name="Dokument" r:id="rId4" imgW="5819633" imgH="1334124" progId="Word.Document.12">
                  <p:embed/>
                </p:oleObj>
              </mc:Choice>
              <mc:Fallback>
                <p:oleObj name="Dokument" r:id="rId4" imgW="5819633" imgH="1334124" progId="Word.Document.12">
                  <p:embed/>
                  <p:pic>
                    <p:nvPicPr>
                      <p:cNvPr id="9" name="Objek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67744" y="3691265"/>
                        <a:ext cx="5640282" cy="1289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bdélník 2"/>
          <p:cNvSpPr/>
          <p:nvPr/>
        </p:nvSpPr>
        <p:spPr>
          <a:xfrm>
            <a:off x="2771800" y="2795681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c</a:t>
            </a:r>
            <a:r>
              <a:rPr lang="en-US" baseline="-25000" dirty="0"/>
              <a:t>FP</a:t>
            </a:r>
            <a:r>
              <a:rPr lang="cs-CZ" dirty="0"/>
              <a:t> – cena za chybné zařazení </a:t>
            </a:r>
            <a:r>
              <a:rPr lang="cs-CZ" i="1" dirty="0"/>
              <a:t>ne</a:t>
            </a:r>
            <a:r>
              <a:rPr lang="cs-CZ" dirty="0"/>
              <a:t> do </a:t>
            </a:r>
            <a:r>
              <a:rPr lang="cs-CZ" i="1" dirty="0"/>
              <a:t>ano</a:t>
            </a:r>
          </a:p>
          <a:p>
            <a:r>
              <a:rPr lang="cs-CZ" dirty="0" err="1"/>
              <a:t>c</a:t>
            </a:r>
            <a:r>
              <a:rPr lang="cs-CZ" baseline="-25000" dirty="0" err="1"/>
              <a:t>FN</a:t>
            </a:r>
            <a:r>
              <a:rPr lang="cs-CZ" baseline="-25000" dirty="0"/>
              <a:t> </a:t>
            </a:r>
            <a:r>
              <a:rPr lang="cs-CZ" dirty="0"/>
              <a:t>– cena za chybné zařazení </a:t>
            </a:r>
            <a:r>
              <a:rPr lang="cs-CZ" i="1" dirty="0"/>
              <a:t>ano</a:t>
            </a:r>
            <a:r>
              <a:rPr lang="cs-CZ" dirty="0"/>
              <a:t> do </a:t>
            </a:r>
            <a:r>
              <a:rPr lang="cs-CZ" i="1" dirty="0"/>
              <a:t>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566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245675" y="874613"/>
            <a:ext cx="8280920" cy="122413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 err="1"/>
              <a:t>Evaluace</a:t>
            </a:r>
            <a:r>
              <a:rPr lang="en-US" sz="1500" dirty="0"/>
              <a:t> </a:t>
            </a:r>
            <a:r>
              <a:rPr lang="cs-CZ" sz="1500" dirty="0"/>
              <a:t>tří </a:t>
            </a:r>
            <a:r>
              <a:rPr lang="en-US" sz="1500" dirty="0"/>
              <a:t>model</a:t>
            </a:r>
            <a:r>
              <a:rPr lang="cs-CZ" sz="1500" dirty="0"/>
              <a:t>ů získaných pro data 45</a:t>
            </a:r>
            <a:r>
              <a:rPr lang="en-US" sz="1500" dirty="0"/>
              <a:t>21 </a:t>
            </a:r>
            <a:r>
              <a:rPr lang="en-US" sz="1500" dirty="0" err="1"/>
              <a:t>klient</a:t>
            </a:r>
            <a:r>
              <a:rPr lang="cs-CZ" sz="1500" dirty="0"/>
              <a:t>ů portugalské banky </a:t>
            </a:r>
            <a:br>
              <a:rPr lang="cs-CZ" sz="1500" dirty="0"/>
            </a:br>
            <a:r>
              <a:rPr lang="cs-CZ" sz="1500" dirty="0"/>
              <a:t>(L:\</a:t>
            </a:r>
            <a:r>
              <a:rPr lang="cs-CZ" sz="1500" dirty="0" err="1"/>
              <a:t>gorecki</a:t>
            </a:r>
            <a:r>
              <a:rPr lang="cs-CZ" sz="1500" dirty="0"/>
              <a:t>\Public\NPDOD-NKDOD\Data\bank.csv)</a:t>
            </a:r>
          </a:p>
          <a:p>
            <a:pPr>
              <a:buFont typeface="+mj-lt"/>
              <a:buAutoNum type="arabicPeriod"/>
            </a:pPr>
            <a:r>
              <a:rPr lang="cs-CZ" sz="1500" dirty="0" err="1"/>
              <a:t>Naive</a:t>
            </a:r>
            <a:r>
              <a:rPr lang="cs-CZ" sz="1500" dirty="0"/>
              <a:t> </a:t>
            </a:r>
            <a:r>
              <a:rPr lang="cs-CZ" sz="1500" dirty="0" err="1"/>
              <a:t>Bayes</a:t>
            </a:r>
            <a:endParaRPr lang="cs-CZ" sz="1500" dirty="0"/>
          </a:p>
          <a:p>
            <a:pPr>
              <a:buFont typeface="+mj-lt"/>
              <a:buAutoNum type="arabicPeriod"/>
            </a:pPr>
            <a:r>
              <a:rPr lang="cs-CZ" sz="1500" dirty="0" err="1"/>
              <a:t>Classification</a:t>
            </a:r>
            <a:r>
              <a:rPr lang="cs-CZ" sz="1500" dirty="0"/>
              <a:t> </a:t>
            </a:r>
            <a:r>
              <a:rPr lang="cs-CZ" sz="1500" dirty="0" err="1"/>
              <a:t>Tree</a:t>
            </a:r>
            <a:endParaRPr lang="cs-CZ" sz="1500" dirty="0"/>
          </a:p>
          <a:p>
            <a:pPr>
              <a:buFont typeface="+mj-lt"/>
              <a:buAutoNum type="arabicPeriod"/>
            </a:pPr>
            <a:r>
              <a:rPr lang="cs-CZ" sz="1500" dirty="0" err="1"/>
              <a:t>Classification</a:t>
            </a:r>
            <a:r>
              <a:rPr lang="cs-CZ" sz="1500" dirty="0"/>
              <a:t> </a:t>
            </a:r>
            <a:r>
              <a:rPr lang="cs-CZ" sz="1500" dirty="0" err="1"/>
              <a:t>Tree</a:t>
            </a:r>
            <a:r>
              <a:rPr lang="cs-CZ" sz="1500" dirty="0"/>
              <a:t> – Optimalizovaný parametr Minimální velikost listu</a:t>
            </a:r>
            <a:r>
              <a:rPr lang="en-US" sz="1500" dirty="0"/>
              <a:t> (</a:t>
            </a:r>
            <a:r>
              <a:rPr lang="en-US" sz="1500" dirty="0" err="1"/>
              <a:t>MinLeafSize</a:t>
            </a:r>
            <a:r>
              <a:rPr lang="en-US" sz="1500" dirty="0"/>
              <a:t>)</a:t>
            </a:r>
            <a:endParaRPr lang="cs-CZ" sz="1500" dirty="0"/>
          </a:p>
          <a:p>
            <a:pPr marL="0" indent="0">
              <a:buNone/>
            </a:pPr>
            <a:r>
              <a:rPr lang="cs-CZ" sz="1600" b="1" dirty="0"/>
              <a:t>(75</a:t>
            </a:r>
            <a:r>
              <a:rPr lang="en-US" sz="1600" b="1" dirty="0"/>
              <a:t>% </a:t>
            </a:r>
            <a:r>
              <a:rPr lang="en-US" sz="1600" b="1" dirty="0" err="1"/>
              <a:t>tr</a:t>
            </a:r>
            <a:r>
              <a:rPr lang="cs-CZ" sz="1600" b="1" dirty="0" err="1"/>
              <a:t>énovací</a:t>
            </a:r>
            <a:r>
              <a:rPr lang="cs-CZ" sz="1600" b="1" dirty="0"/>
              <a:t>, 25</a:t>
            </a:r>
            <a:r>
              <a:rPr lang="en-US" sz="1600" b="1" dirty="0"/>
              <a:t>% </a:t>
            </a:r>
            <a:r>
              <a:rPr lang="en-US" sz="1600" b="1" dirty="0" err="1"/>
              <a:t>testovac</a:t>
            </a:r>
            <a:r>
              <a:rPr lang="cs-CZ" sz="1600" b="1" dirty="0"/>
              <a:t>í)</a:t>
            </a:r>
            <a:endParaRPr lang="cs-CZ" sz="15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113" y="1594414"/>
            <a:ext cx="1800200" cy="171658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048" y="3270351"/>
            <a:ext cx="2132460" cy="159566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0174"/>
            <a:ext cx="4704628" cy="2232248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1626258" y="4502422"/>
            <a:ext cx="17870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2. </a:t>
            </a:r>
            <a:r>
              <a:rPr lang="cs-CZ" sz="1400" b="1" dirty="0" err="1"/>
              <a:t>Classification</a:t>
            </a:r>
            <a:r>
              <a:rPr lang="cs-CZ" sz="1400" b="1" dirty="0"/>
              <a:t> </a:t>
            </a:r>
            <a:r>
              <a:rPr lang="cs-CZ" sz="1400" b="1" dirty="0" err="1"/>
              <a:t>Tree</a:t>
            </a:r>
            <a:endParaRPr lang="cs-CZ" sz="1400" b="1" dirty="0"/>
          </a:p>
        </p:txBody>
      </p:sp>
      <p:sp>
        <p:nvSpPr>
          <p:cNvPr id="10" name="Obdélník 9"/>
          <p:cNvSpPr/>
          <p:nvPr/>
        </p:nvSpPr>
        <p:spPr>
          <a:xfrm>
            <a:off x="4967192" y="4427123"/>
            <a:ext cx="17870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3. </a:t>
            </a:r>
            <a:r>
              <a:rPr lang="cs-CZ" sz="1400" b="1" dirty="0" err="1"/>
              <a:t>Classification</a:t>
            </a:r>
            <a:r>
              <a:rPr lang="cs-CZ" sz="1400" b="1" dirty="0"/>
              <a:t> </a:t>
            </a:r>
            <a:r>
              <a:rPr lang="cs-CZ" sz="1400" b="1" dirty="0" err="1"/>
              <a:t>Tree</a:t>
            </a:r>
            <a:endParaRPr lang="cs-CZ" sz="1400" b="1" dirty="0"/>
          </a:p>
        </p:txBody>
      </p:sp>
      <p:sp>
        <p:nvSpPr>
          <p:cNvPr id="11" name="Obdélník 10"/>
          <p:cNvSpPr/>
          <p:nvPr/>
        </p:nvSpPr>
        <p:spPr>
          <a:xfrm>
            <a:off x="7245821" y="4809642"/>
            <a:ext cx="1943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3. </a:t>
            </a:r>
            <a:r>
              <a:rPr lang="en-US" sz="1400" b="1" dirty="0" err="1"/>
              <a:t>Pr</a:t>
            </a:r>
            <a:r>
              <a:rPr lang="cs-CZ" sz="1400" b="1" dirty="0" err="1"/>
              <a:t>ůběh</a:t>
            </a:r>
            <a:r>
              <a:rPr lang="cs-CZ" sz="1400" b="1" dirty="0"/>
              <a:t> optimalizace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440" y="2563335"/>
            <a:ext cx="2595861" cy="164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5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264696" cy="507703"/>
          </a:xfrm>
        </p:spPr>
        <p:txBody>
          <a:bodyPr/>
          <a:lstStyle/>
          <a:p>
            <a:r>
              <a:rPr lang="cs-CZ" b="1" dirty="0"/>
              <a:t>Příklad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35" y="703189"/>
            <a:ext cx="2576508" cy="2160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1992" y="714556"/>
            <a:ext cx="2422209" cy="2160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351" y="714556"/>
            <a:ext cx="2624589" cy="2160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684" y="2874556"/>
            <a:ext cx="2107809" cy="2160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6460" y="2863189"/>
            <a:ext cx="2213273" cy="2160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1920" y="2874556"/>
            <a:ext cx="2564020" cy="2160000"/>
          </a:xfrm>
          <a:prstGeom prst="rect">
            <a:avLst/>
          </a:prstGeom>
        </p:spPr>
      </p:pic>
      <p:sp>
        <p:nvSpPr>
          <p:cNvPr id="9" name="Ovál 8"/>
          <p:cNvSpPr/>
          <p:nvPr/>
        </p:nvSpPr>
        <p:spPr>
          <a:xfrm>
            <a:off x="4211960" y="4155926"/>
            <a:ext cx="79208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4203359" y="1995926"/>
            <a:ext cx="79208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223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– Matice cen za chybu</a:t>
            </a:r>
          </a:p>
        </p:txBody>
      </p:sp>
      <p:pic>
        <p:nvPicPr>
          <p:cNvPr id="3" name="Picture 2" descr="T12-SAS-matice-c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39" y="1419621"/>
            <a:ext cx="2877920" cy="26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184897"/>
              </p:ext>
            </p:extLst>
          </p:nvPr>
        </p:nvGraphicFramePr>
        <p:xfrm>
          <a:off x="4792663" y="1951038"/>
          <a:ext cx="557053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2" name="Document" r:id="rId5" imgW="5804926" imgH="1351128" progId="Word.Document.12">
                  <p:embed/>
                </p:oleObj>
              </mc:Choice>
              <mc:Fallback>
                <p:oleObj name="Document" r:id="rId5" imgW="5804926" imgH="1351128" progId="Word.Document.12">
                  <p:embed/>
                  <p:pic>
                    <p:nvPicPr>
                      <p:cNvPr id="10" name="Objek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92663" y="1951038"/>
                        <a:ext cx="5570537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Šipka doprava 5"/>
          <p:cNvSpPr/>
          <p:nvPr/>
        </p:nvSpPr>
        <p:spPr>
          <a:xfrm>
            <a:off x="3923928" y="2597099"/>
            <a:ext cx="136815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4644008" y="3579862"/>
            <a:ext cx="381642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Pokud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cs-CZ" dirty="0" err="1"/>
              <a:t>šlu</a:t>
            </a:r>
            <a:r>
              <a:rPr lang="cs-CZ" dirty="0"/>
              <a:t> leták všem:</a:t>
            </a:r>
          </a:p>
          <a:p>
            <a:r>
              <a:rPr lang="en-US" dirty="0" err="1"/>
              <a:t>zisk</a:t>
            </a:r>
            <a:r>
              <a:rPr lang="cs-CZ" dirty="0"/>
              <a:t> = </a:t>
            </a:r>
            <a:r>
              <a:rPr lang="en-US" dirty="0">
                <a:solidFill>
                  <a:srgbClr val="000000"/>
                </a:solidFill>
              </a:rPr>
              <a:t>90</a:t>
            </a:r>
            <a:r>
              <a:rPr lang="en-US" dirty="0"/>
              <a:t> * 127 – </a:t>
            </a:r>
            <a:r>
              <a:rPr lang="en-US" dirty="0">
                <a:solidFill>
                  <a:srgbClr val="000000"/>
                </a:solidFill>
              </a:rPr>
              <a:t>10</a:t>
            </a:r>
            <a:r>
              <a:rPr lang="en-US" dirty="0"/>
              <a:t> * 1130 = </a:t>
            </a:r>
            <a:r>
              <a:rPr lang="en-US" b="1" dirty="0"/>
              <a:t>130</a:t>
            </a:r>
            <a:endParaRPr lang="cs-CZ" b="1" dirty="0"/>
          </a:p>
        </p:txBody>
      </p:sp>
      <p:sp>
        <p:nvSpPr>
          <p:cNvPr id="7" name="Řečová bublina: obdélníkový bublinový popisek 6">
            <a:extLst>
              <a:ext uri="{FF2B5EF4-FFF2-40B4-BE49-F238E27FC236}">
                <a16:creationId xmlns:a16="http://schemas.microsoft.com/office/drawing/2014/main" id="{DBFA4072-8A46-420A-83BC-28789E41BEAC}"/>
              </a:ext>
            </a:extLst>
          </p:cNvPr>
          <p:cNvSpPr/>
          <p:nvPr/>
        </p:nvSpPr>
        <p:spPr>
          <a:xfrm>
            <a:off x="6660232" y="30159"/>
            <a:ext cx="2448272" cy="1584176"/>
          </a:xfrm>
          <a:prstGeom prst="wedgeRectCallout">
            <a:avLst>
              <a:gd name="adj1" fmla="val 3777"/>
              <a:gd name="adj2" fmla="val 1139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Interpretace</a:t>
            </a:r>
            <a:r>
              <a:rPr lang="en-US" dirty="0"/>
              <a:t>:</a:t>
            </a:r>
            <a:endParaRPr lang="cs-CZ" dirty="0"/>
          </a:p>
          <a:p>
            <a:r>
              <a:rPr lang="cs-CZ" sz="1000" dirty="0"/>
              <a:t>Když predikuji 100</a:t>
            </a:r>
            <a:r>
              <a:rPr lang="en-US" sz="1000" dirty="0"/>
              <a:t>% </a:t>
            </a:r>
            <a:r>
              <a:rPr lang="cs-CZ" sz="1000" dirty="0"/>
              <a:t>správně, vydělám </a:t>
            </a:r>
            <a:r>
              <a:rPr lang="cs-CZ" sz="1000"/>
              <a:t>maximum  </a:t>
            </a:r>
            <a:r>
              <a:rPr lang="cs-CZ" sz="1000" smtClean="0"/>
              <a:t>(=MAX</a:t>
            </a:r>
            <a:r>
              <a:rPr lang="cs-CZ" sz="1000" dirty="0" smtClean="0"/>
              <a:t>) </a:t>
            </a:r>
          </a:p>
          <a:p>
            <a:r>
              <a:rPr lang="cs-CZ" sz="1000" dirty="0" smtClean="0"/>
              <a:t>1) Pokud udělám chybu </a:t>
            </a:r>
            <a:r>
              <a:rPr lang="en-US" sz="1000" dirty="0" smtClean="0"/>
              <a:t>“</a:t>
            </a:r>
            <a:r>
              <a:rPr lang="cs-CZ" sz="1000" dirty="0" smtClean="0"/>
              <a:t>predikce </a:t>
            </a:r>
            <a:r>
              <a:rPr lang="cs-CZ" sz="1000" dirty="0" err="1" smtClean="0"/>
              <a:t>yes</a:t>
            </a:r>
            <a:r>
              <a:rPr lang="cs-CZ" sz="1000" dirty="0" smtClean="0"/>
              <a:t>, ale skutečnost no</a:t>
            </a:r>
            <a:r>
              <a:rPr lang="en-US" sz="1000" dirty="0" smtClean="0"/>
              <a:t>”</a:t>
            </a:r>
            <a:r>
              <a:rPr lang="cs-CZ" sz="1000" dirty="0" smtClean="0"/>
              <a:t>, pak prodělám </a:t>
            </a:r>
            <a:r>
              <a:rPr lang="cs-CZ" sz="1000" b="1" dirty="0" smtClean="0"/>
              <a:t>10</a:t>
            </a:r>
            <a:r>
              <a:rPr lang="en-US" sz="1000" b="1" dirty="0" smtClean="0"/>
              <a:t>$</a:t>
            </a:r>
            <a:r>
              <a:rPr lang="en-US" sz="1000" dirty="0" smtClean="0"/>
              <a:t>.</a:t>
            </a:r>
            <a:br>
              <a:rPr lang="en-US" sz="1000" dirty="0" smtClean="0"/>
            </a:br>
            <a:r>
              <a:rPr lang="cs-CZ" sz="1000" dirty="0" smtClean="0"/>
              <a:t>2) Pokud udělám chybu </a:t>
            </a:r>
            <a:r>
              <a:rPr lang="en-US" sz="1000" dirty="0" smtClean="0"/>
              <a:t>“</a:t>
            </a:r>
            <a:r>
              <a:rPr lang="cs-CZ" sz="1000" dirty="0" smtClean="0"/>
              <a:t>predikce </a:t>
            </a:r>
            <a:r>
              <a:rPr lang="en-US" sz="1000" dirty="0" smtClean="0"/>
              <a:t>no</a:t>
            </a:r>
            <a:r>
              <a:rPr lang="cs-CZ" sz="1000" dirty="0" smtClean="0"/>
              <a:t>, ale skutečnost </a:t>
            </a:r>
            <a:r>
              <a:rPr lang="en-US" sz="1000" dirty="0" smtClean="0"/>
              <a:t>yes”</a:t>
            </a:r>
            <a:r>
              <a:rPr lang="cs-CZ" sz="1000" dirty="0" smtClean="0"/>
              <a:t>, pak přijdu</a:t>
            </a:r>
            <a:r>
              <a:rPr lang="en-US" sz="1000" dirty="0" smtClean="0"/>
              <a:t> </a:t>
            </a:r>
            <a:r>
              <a:rPr lang="cs-CZ" sz="1000" dirty="0" smtClean="0"/>
              <a:t>o</a:t>
            </a:r>
            <a:r>
              <a:rPr lang="en-US" sz="1000" dirty="0" smtClean="0"/>
              <a:t> </a:t>
            </a:r>
            <a:r>
              <a:rPr lang="cs-CZ" sz="1000" dirty="0" smtClean="0"/>
              <a:t>zisk </a:t>
            </a:r>
            <a:r>
              <a:rPr lang="en-US" sz="1000" b="1" dirty="0" smtClean="0"/>
              <a:t>80$</a:t>
            </a:r>
            <a:r>
              <a:rPr lang="cs-CZ" sz="1000" b="1" dirty="0" smtClean="0"/>
              <a:t>!!</a:t>
            </a:r>
            <a:r>
              <a:rPr lang="en-US" sz="1000" dirty="0" smtClean="0"/>
              <a:t>.</a:t>
            </a:r>
            <a:endParaRPr lang="cs-CZ" sz="1000" dirty="0"/>
          </a:p>
        </p:txBody>
      </p:sp>
      <p:sp>
        <p:nvSpPr>
          <p:cNvPr id="8" name="Obdélníkový bublinový popisek 7"/>
          <p:cNvSpPr/>
          <p:nvPr/>
        </p:nvSpPr>
        <p:spPr>
          <a:xfrm>
            <a:off x="4139952" y="751159"/>
            <a:ext cx="2016224" cy="994661"/>
          </a:xfrm>
          <a:prstGeom prst="wedgeRectCallout">
            <a:avLst>
              <a:gd name="adj1" fmla="val -75807"/>
              <a:gd name="adj2" fmla="val 906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err="1" smtClean="0"/>
              <a:t>Zde</a:t>
            </a:r>
            <a:r>
              <a:rPr lang="en-US" sz="1000" dirty="0" smtClean="0"/>
              <a:t> je pot</a:t>
            </a:r>
            <a:r>
              <a:rPr lang="cs-CZ" sz="1000" dirty="0" err="1" smtClean="0"/>
              <a:t>řeba</a:t>
            </a:r>
            <a:r>
              <a:rPr lang="cs-CZ" sz="1000" dirty="0" smtClean="0"/>
              <a:t> zvážit dvě teoretické situace (koupil by, kdybych poslal?):</a:t>
            </a:r>
          </a:p>
          <a:p>
            <a:pPr marL="228600" indent="-228600">
              <a:buAutoNum type="arabicParenR"/>
            </a:pPr>
            <a:r>
              <a:rPr lang="cs-CZ" sz="1000" dirty="0" smtClean="0"/>
              <a:t>Pokud ne, tak jsem šul nul</a:t>
            </a:r>
          </a:p>
          <a:p>
            <a:pPr marL="228600" indent="-228600">
              <a:buAutoNum type="arabicParenR"/>
            </a:pPr>
            <a:r>
              <a:rPr lang="cs-CZ" sz="1000" dirty="0" smtClean="0"/>
              <a:t>Pokud ano, tak jsem teoreticky přišel o zisk 80</a:t>
            </a:r>
            <a:r>
              <a:rPr lang="en-US" sz="1000" dirty="0" smtClean="0"/>
              <a:t>$!!</a:t>
            </a:r>
            <a:endParaRPr lang="cs-CZ" sz="1000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42535" y="192857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Situace 1 a 2</a:t>
            </a:r>
          </a:p>
          <a:p>
            <a:r>
              <a:rPr lang="cs-CZ" sz="1400" dirty="0" smtClean="0"/>
              <a:t>(TN a FN)</a:t>
            </a:r>
            <a:endParaRPr lang="cs-CZ" sz="1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2535" y="2699141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Situace 3</a:t>
            </a:r>
          </a:p>
          <a:p>
            <a:r>
              <a:rPr lang="cs-CZ" sz="1400" dirty="0" smtClean="0"/>
              <a:t>(FP)</a:t>
            </a:r>
            <a:endParaRPr lang="cs-CZ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9632" y="346970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Situace 4</a:t>
            </a:r>
          </a:p>
          <a:p>
            <a:r>
              <a:rPr lang="cs-CZ" sz="1400" dirty="0" smtClean="0"/>
              <a:t>(TP)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2508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34066"/>
            <a:ext cx="2107809" cy="2160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7768" y="2061578"/>
            <a:ext cx="2213273" cy="2160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5833" y="2085968"/>
            <a:ext cx="2564020" cy="21600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6724" y="1950008"/>
            <a:ext cx="2388638" cy="238314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086" y="236470"/>
            <a:ext cx="2645914" cy="167698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041" y="331182"/>
            <a:ext cx="2347045" cy="148756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74014"/>
            <a:ext cx="2767200" cy="1312979"/>
          </a:xfrm>
          <a:prstGeom prst="rect">
            <a:avLst/>
          </a:prstGeom>
        </p:spPr>
      </p:pic>
      <p:sp>
        <p:nvSpPr>
          <p:cNvPr id="16" name="Ovál 15"/>
          <p:cNvSpPr/>
          <p:nvPr/>
        </p:nvSpPr>
        <p:spPr>
          <a:xfrm>
            <a:off x="8086460" y="3388375"/>
            <a:ext cx="79208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46635" y="4277204"/>
            <a:ext cx="896872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/>
              <a:t>zisk</a:t>
            </a:r>
            <a:endParaRPr lang="en-US" dirty="0"/>
          </a:p>
          <a:p>
            <a:r>
              <a:rPr lang="cs-CZ" dirty="0"/>
              <a:t>        </a:t>
            </a:r>
            <a:r>
              <a:rPr lang="en-US" dirty="0"/>
              <a:t> </a:t>
            </a:r>
            <a:r>
              <a:rPr lang="cs-CZ" dirty="0"/>
              <a:t>   4730  	                  4310        	           3190        		    5820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64172" y="838885"/>
            <a:ext cx="4297043" cy="322278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26419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5"/>
          <p:cNvSpPr txBox="1">
            <a:spLocks/>
          </p:cNvSpPr>
          <p:nvPr/>
        </p:nvSpPr>
        <p:spPr>
          <a:xfrm>
            <a:off x="971600" y="1995686"/>
            <a:ext cx="7056784" cy="50770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</a:p>
        </p:txBody>
      </p:sp>
      <p:sp>
        <p:nvSpPr>
          <p:cNvPr id="3" name="Obdélník 2"/>
          <p:cNvSpPr/>
          <p:nvPr/>
        </p:nvSpPr>
        <p:spPr>
          <a:xfrm>
            <a:off x="2267744" y="37238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altLang="cs-CZ" sz="1200" dirty="0"/>
              <a:t>Některé snímky převzaty od:</a:t>
            </a:r>
          </a:p>
          <a:p>
            <a:pPr algn="ctr">
              <a:lnSpc>
                <a:spcPct val="150000"/>
              </a:lnSpc>
            </a:pPr>
            <a:r>
              <a:rPr lang="nn-NO" altLang="cs-CZ" sz="1200" dirty="0"/>
              <a:t>prof. Ing. Petr Berka, CSc.</a:t>
            </a:r>
            <a:r>
              <a:rPr lang="cs-CZ" altLang="cs-CZ" sz="1200" dirty="0"/>
              <a:t> </a:t>
            </a:r>
            <a:r>
              <a:rPr lang="cs-CZ" altLang="cs-CZ" sz="1200" dirty="0">
                <a:hlinkClick r:id="rId2"/>
              </a:rPr>
              <a:t>berka@vse.cz</a:t>
            </a:r>
            <a:endParaRPr lang="cs-CZ" altLang="cs-CZ" sz="1200" dirty="0"/>
          </a:p>
        </p:txBody>
      </p:sp>
    </p:spTree>
    <p:extLst>
      <p:ext uri="{BB962C8B-B14F-4D97-AF65-F5344CB8AC3E}">
        <p14:creationId xmlns:p14="http://schemas.microsoft.com/office/powerpoint/2010/main" val="151156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Obsah přednášky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Motivace</a:t>
            </a:r>
          </a:p>
          <a:p>
            <a:r>
              <a:rPr lang="cs-CZ" sz="2000" dirty="0" smtClean="0"/>
              <a:t>Deskriptivní </a:t>
            </a:r>
            <a:r>
              <a:rPr lang="cs-CZ" sz="2000" dirty="0"/>
              <a:t>úlohy</a:t>
            </a:r>
          </a:p>
          <a:p>
            <a:r>
              <a:rPr lang="cs-CZ" sz="2000" dirty="0"/>
              <a:t>Klasifikační úlohy</a:t>
            </a:r>
          </a:p>
          <a:p>
            <a:r>
              <a:rPr lang="cs-CZ" sz="2000" dirty="0"/>
              <a:t>Hodnocení jedním/dvěma </a:t>
            </a:r>
            <a:r>
              <a:rPr lang="cs-CZ" sz="2000" dirty="0" smtClean="0"/>
              <a:t>čísly</a:t>
            </a:r>
          </a:p>
          <a:p>
            <a:r>
              <a:rPr lang="cs-CZ" sz="2000" smtClean="0"/>
              <a:t>Reálná úloha</a:t>
            </a:r>
            <a:endParaRPr lang="cs-CZ" sz="2000" dirty="0"/>
          </a:p>
        </p:txBody>
      </p:sp>
      <p:pic>
        <p:nvPicPr>
          <p:cNvPr id="5" name="Obrázek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9622"/>
            <a:ext cx="2592288" cy="252028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extLst/>
        </p:spPr>
      </p:pic>
      <p:sp>
        <p:nvSpPr>
          <p:cNvPr id="6" name="Ovál 5"/>
          <p:cNvSpPr/>
          <p:nvPr/>
        </p:nvSpPr>
        <p:spPr>
          <a:xfrm>
            <a:off x="5796644" y="3236155"/>
            <a:ext cx="107961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98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Motivace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36713"/>
            <a:ext cx="3456384" cy="259228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94031" y="3832372"/>
            <a:ext cx="37561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/>
              <a:t>Zadarmo ani kuře nehrabe</a:t>
            </a:r>
            <a:r>
              <a:rPr lang="cs-CZ" dirty="0" smtClean="0"/>
              <a:t>.</a:t>
            </a:r>
          </a:p>
          <a:p>
            <a:pPr algn="ctr"/>
            <a:r>
              <a:rPr lang="cs-CZ" dirty="0" smtClean="0"/>
              <a:t>(Nikde </a:t>
            </a:r>
            <a:r>
              <a:rPr lang="cs-CZ" dirty="0"/>
              <a:t>nelétají pečení holubi do huby</a:t>
            </a:r>
            <a:r>
              <a:rPr lang="cs-CZ" dirty="0" smtClean="0"/>
              <a:t>!</a:t>
            </a:r>
          </a:p>
          <a:p>
            <a:pPr algn="ctr"/>
            <a:r>
              <a:rPr lang="cs-CZ" dirty="0" smtClean="0"/>
              <a:t>Bez práce nejsou koláče, </a:t>
            </a:r>
            <a:br>
              <a:rPr lang="cs-CZ" dirty="0" smtClean="0"/>
            </a:br>
            <a:r>
              <a:rPr lang="cs-CZ" dirty="0" smtClean="0"/>
              <a:t>…)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1" y="744685"/>
            <a:ext cx="3240361" cy="243281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680011" y="3075806"/>
            <a:ext cx="343555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dirty="0" smtClean="0"/>
              <a:t>No free lunch pro učení s učitelem 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602475"/>
            <a:ext cx="4176464" cy="110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0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pPr lvl="0"/>
            <a:r>
              <a:rPr lang="cs-CZ" b="1" dirty="0"/>
              <a:t>Deskriptivní úlohy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748464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kritériem </a:t>
            </a:r>
            <a:r>
              <a:rPr lang="cs-CZ" sz="1800" b="1" dirty="0"/>
              <a:t>novost, zajímavost, užitečnost a srozumitelnost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Kvalitativní hodnocení</a:t>
            </a:r>
          </a:p>
          <a:p>
            <a:pPr lvl="0"/>
            <a:r>
              <a:rPr lang="cs-CZ" sz="1800" dirty="0"/>
              <a:t>zřejmé znalosti, které jsou ve shodě se „zdravým selským rozumem“</a:t>
            </a:r>
          </a:p>
          <a:p>
            <a:pPr lvl="0"/>
            <a:r>
              <a:rPr lang="cs-CZ" sz="1800" dirty="0"/>
              <a:t>zřejmé znalosti, které jsou ve shodě se znalostmi experta z dané oblasti</a:t>
            </a:r>
          </a:p>
          <a:p>
            <a:pPr lvl="0"/>
            <a:r>
              <a:rPr lang="cs-CZ" sz="1800" dirty="0"/>
              <a:t>nové, zajímavé znalosti, které přinášejí nový pohled</a:t>
            </a:r>
          </a:p>
          <a:p>
            <a:pPr lvl="0"/>
            <a:r>
              <a:rPr lang="cs-CZ" sz="1800" dirty="0"/>
              <a:t>znalosti, které musí expert podrobit bližší analýze, neboť není zcela jasné co znamenají</a:t>
            </a:r>
          </a:p>
          <a:p>
            <a:pPr lvl="0"/>
            <a:r>
              <a:rPr lang="cs-CZ" sz="1800" dirty="0"/>
              <a:t>„znalosti“, které jsou v rozporu se znalostmi experta</a:t>
            </a:r>
          </a:p>
          <a:p>
            <a:pPr marL="0" lv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Kvantitativní hodnocení</a:t>
            </a:r>
            <a:endParaRPr lang="cs-CZ" sz="1800" dirty="0"/>
          </a:p>
          <a:p>
            <a:r>
              <a:rPr lang="cs-CZ" sz="1800" dirty="0"/>
              <a:t>Např. spolehlivost a podpora u pravidel</a:t>
            </a:r>
          </a:p>
        </p:txBody>
      </p:sp>
      <p:sp>
        <p:nvSpPr>
          <p:cNvPr id="7" name="Obdélník 6"/>
          <p:cNvSpPr/>
          <p:nvPr/>
        </p:nvSpPr>
        <p:spPr>
          <a:xfrm>
            <a:off x="5004048" y="4015580"/>
            <a:ext cx="2305879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dirty="0"/>
              <a:t>Pozor, ne vše co je statisticky významné je i zajímavé!</a:t>
            </a:r>
          </a:p>
        </p:txBody>
      </p:sp>
      <p:sp>
        <p:nvSpPr>
          <p:cNvPr id="9" name="Obdélník 8"/>
          <p:cNvSpPr/>
          <p:nvPr/>
        </p:nvSpPr>
        <p:spPr>
          <a:xfrm>
            <a:off x="6411084" y="1131590"/>
            <a:ext cx="2732916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400" b="1" dirty="0"/>
              <a:t>Expert</a:t>
            </a:r>
            <a:r>
              <a:rPr lang="cs-CZ" sz="1400" dirty="0"/>
              <a:t> = odborník na danou oblast, např. lékař nebo bankéř (nemusí vědět nic o Dolování dat)</a:t>
            </a:r>
          </a:p>
        </p:txBody>
      </p:sp>
    </p:spTree>
    <p:extLst>
      <p:ext uri="{BB962C8B-B14F-4D97-AF65-F5344CB8AC3E}">
        <p14:creationId xmlns:p14="http://schemas.microsoft.com/office/powerpoint/2010/main" val="285311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552728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Klasifikační </a:t>
            </a:r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úlohy – motivační příklad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91556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Data (10 bodů metráž bytu </a:t>
            </a:r>
            <a:r>
              <a:rPr lang="cs-CZ" dirty="0" err="1" smtClean="0"/>
              <a:t>vs</a:t>
            </a:r>
            <a:r>
              <a:rPr lang="cs-CZ" dirty="0" smtClean="0"/>
              <a:t> cena, z kubické funkce + </a:t>
            </a:r>
            <a:r>
              <a:rPr lang="cs-CZ" dirty="0" err="1" smtClean="0"/>
              <a:t>error</a:t>
            </a: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Modely – lin, </a:t>
            </a:r>
            <a:r>
              <a:rPr lang="cs-CZ" dirty="0" err="1" smtClean="0"/>
              <a:t>kvard</a:t>
            </a:r>
            <a:r>
              <a:rPr lang="cs-CZ" dirty="0" smtClean="0"/>
              <a:t>, </a:t>
            </a:r>
            <a:r>
              <a:rPr lang="cs-CZ" dirty="0" err="1" smtClean="0"/>
              <a:t>kub</a:t>
            </a:r>
            <a:r>
              <a:rPr lang="cs-CZ" dirty="0" smtClean="0"/>
              <a:t> a x na 10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Zobrazit modely a chyby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Pak ilustrovat problém x na 10 na nových datech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0728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Klasifikační úlohy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kritériem </a:t>
            </a:r>
            <a:r>
              <a:rPr lang="cs-CZ" sz="1800" b="1" dirty="0"/>
              <a:t>úspěšnost klasifikace</a:t>
            </a:r>
            <a:r>
              <a:rPr lang="en-US" sz="1800" b="1" dirty="0"/>
              <a:t> (</a:t>
            </a:r>
            <a:r>
              <a:rPr lang="en-US" sz="1800" b="1" dirty="0" err="1"/>
              <a:t>predikce</a:t>
            </a:r>
            <a:r>
              <a:rPr lang="en-US" sz="1800" b="1" dirty="0"/>
              <a:t>)</a:t>
            </a:r>
            <a:r>
              <a:rPr lang="cs-CZ" sz="1800" b="1" dirty="0"/>
              <a:t> </a:t>
            </a:r>
            <a:r>
              <a:rPr lang="cs-CZ" sz="1800" dirty="0"/>
              <a:t>na datech</a:t>
            </a:r>
          </a:p>
          <a:p>
            <a:endParaRPr lang="cs-CZ" sz="1800" dirty="0"/>
          </a:p>
          <a:p>
            <a:endParaRPr lang="cs-CZ" sz="1800" dirty="0"/>
          </a:p>
          <a:p>
            <a:pPr marL="0" indent="0">
              <a:buNone/>
            </a:pPr>
            <a:r>
              <a:rPr lang="cs-CZ" sz="1800" b="1" dirty="0"/>
              <a:t>Testování modelů</a:t>
            </a:r>
          </a:p>
          <a:p>
            <a:pPr lvl="0"/>
            <a:r>
              <a:rPr lang="cs-CZ" sz="1800" dirty="0"/>
              <a:t>testování na celých trénovacích datech</a:t>
            </a:r>
          </a:p>
          <a:p>
            <a:pPr lvl="0"/>
            <a:r>
              <a:rPr lang="cs-CZ" sz="1800" dirty="0"/>
              <a:t>náhodné rozdělení na část </a:t>
            </a:r>
            <a:r>
              <a:rPr lang="cs-CZ" sz="1800" dirty="0" err="1"/>
              <a:t>trénovací</a:t>
            </a:r>
            <a:r>
              <a:rPr lang="cs-CZ" sz="1800" dirty="0"/>
              <a:t> a testovací</a:t>
            </a:r>
          </a:p>
          <a:p>
            <a:pPr lvl="0"/>
            <a:r>
              <a:rPr lang="cs-CZ" sz="1800" dirty="0"/>
              <a:t>křížová validace (</a:t>
            </a:r>
            <a:r>
              <a:rPr lang="cs-CZ" sz="1800" dirty="0" err="1"/>
              <a:t>cross-validation</a:t>
            </a:r>
            <a:r>
              <a:rPr lang="cs-CZ" sz="1800" dirty="0"/>
              <a:t>)</a:t>
            </a:r>
          </a:p>
          <a:p>
            <a:pPr lvl="0"/>
            <a:r>
              <a:rPr lang="cs-CZ" sz="1800" dirty="0" err="1"/>
              <a:t>leave-one-out</a:t>
            </a:r>
            <a:r>
              <a:rPr lang="cs-CZ" sz="1800" dirty="0"/>
              <a:t> </a:t>
            </a:r>
          </a:p>
          <a:p>
            <a:pPr lvl="0"/>
            <a:r>
              <a:rPr lang="cs-CZ" sz="1800" dirty="0" err="1"/>
              <a:t>bootstrap</a:t>
            </a:r>
            <a:r>
              <a:rPr lang="cs-CZ" sz="1800" dirty="0"/>
              <a:t> (náhodný výběr s opakováním pro učení)</a:t>
            </a:r>
          </a:p>
          <a:p>
            <a:pPr lvl="0"/>
            <a:r>
              <a:rPr lang="cs-CZ" sz="1800" dirty="0"/>
              <a:t>testování na testovacích datech</a:t>
            </a:r>
          </a:p>
        </p:txBody>
      </p:sp>
      <p:sp>
        <p:nvSpPr>
          <p:cNvPr id="3" name="Obdélník 2"/>
          <p:cNvSpPr/>
          <p:nvPr/>
        </p:nvSpPr>
        <p:spPr>
          <a:xfrm>
            <a:off x="5544108" y="1441626"/>
            <a:ext cx="338437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b="1" dirty="0"/>
              <a:t>Cílem</a:t>
            </a:r>
            <a:r>
              <a:rPr lang="cs-CZ" dirty="0"/>
              <a:t> je zjistit v kolika případech došlo ke </a:t>
            </a:r>
            <a:r>
              <a:rPr lang="cs-CZ" b="1" dirty="0"/>
              <a:t>shodě</a:t>
            </a:r>
            <a:r>
              <a:rPr lang="cs-CZ" dirty="0"/>
              <a:t> resp. </a:t>
            </a:r>
            <a:r>
              <a:rPr lang="cs-CZ" b="1" dirty="0"/>
              <a:t>neshodě</a:t>
            </a:r>
            <a:r>
              <a:rPr lang="cs-CZ" dirty="0"/>
              <a:t> modelu (systému) s informací od učitele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367" y="2740125"/>
            <a:ext cx="3149560" cy="218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82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5328592" cy="507703"/>
          </a:xfrm>
        </p:spPr>
        <p:txBody>
          <a:bodyPr/>
          <a:lstStyle/>
          <a:p>
            <a:r>
              <a:rPr lang="cs-CZ" b="1" dirty="0"/>
              <a:t>Matice záměn (</a:t>
            </a:r>
            <a:r>
              <a:rPr lang="en-US" b="1" dirty="0" err="1"/>
              <a:t>C</a:t>
            </a:r>
            <a:r>
              <a:rPr lang="cs-CZ" b="1" dirty="0" err="1"/>
              <a:t>onfusion</a:t>
            </a:r>
            <a:r>
              <a:rPr lang="cs-CZ" b="1" dirty="0"/>
              <a:t> matrix)</a:t>
            </a:r>
            <a:br>
              <a:rPr lang="cs-CZ" b="1" dirty="0"/>
            </a:br>
            <a:endParaRPr lang="cs-CZ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291831"/>
              </p:ext>
            </p:extLst>
          </p:nvPr>
        </p:nvGraphicFramePr>
        <p:xfrm>
          <a:off x="1619672" y="883056"/>
          <a:ext cx="7344816" cy="1679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2" name="Dokument" r:id="rId3" imgW="5819633" imgH="1334124" progId="Word.Document.12">
                  <p:embed/>
                </p:oleObj>
              </mc:Choice>
              <mc:Fallback>
                <p:oleObj name="Dokument" r:id="rId3" imgW="5819633" imgH="1334124" progId="Word.Document.12">
                  <p:embed/>
                  <p:pic>
                    <p:nvPicPr>
                      <p:cNvPr id="3" name="Objek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672" y="883056"/>
                        <a:ext cx="7344816" cy="1679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706957"/>
              </p:ext>
            </p:extLst>
          </p:nvPr>
        </p:nvGraphicFramePr>
        <p:xfrm>
          <a:off x="467544" y="1722564"/>
          <a:ext cx="2039888" cy="28367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9944">
                  <a:extLst>
                    <a:ext uri="{9D8B030D-6E8A-4147-A177-3AD203B41FA5}">
                      <a16:colId xmlns:a16="http://schemas.microsoft.com/office/drawing/2014/main" val="2695372247"/>
                    </a:ext>
                  </a:extLst>
                </a:gridCol>
                <a:gridCol w="1019944">
                  <a:extLst>
                    <a:ext uri="{9D8B030D-6E8A-4147-A177-3AD203B41FA5}">
                      <a16:colId xmlns:a16="http://schemas.microsoft.com/office/drawing/2014/main" val="290739797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0000"/>
                          </a:solidFill>
                        </a:rPr>
                        <a:t>Naivn</a:t>
                      </a:r>
                      <a:r>
                        <a:rPr lang="cs-CZ" sz="1200" b="1" dirty="0">
                          <a:solidFill>
                            <a:srgbClr val="000000"/>
                          </a:solidFill>
                        </a:rPr>
                        <a:t>í</a:t>
                      </a:r>
                      <a:r>
                        <a:rPr lang="cs-CZ" sz="1200" b="1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cs-CZ" sz="1200" b="1" baseline="0" dirty="0" err="1">
                          <a:solidFill>
                            <a:srgbClr val="000000"/>
                          </a:solidFill>
                        </a:rPr>
                        <a:t>Bayes</a:t>
                      </a:r>
                      <a:endParaRPr lang="cs-CZ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2927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rgbClr val="000000"/>
                          </a:solidFill>
                        </a:rPr>
                        <a:t>Skutečnost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rgbClr val="000000"/>
                          </a:solidFill>
                        </a:rPr>
                        <a:t>Predikce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1167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802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0705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4942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653735"/>
                  </a:ext>
                </a:extLst>
              </a:tr>
              <a:tr h="20660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2832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670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8555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315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173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5345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636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243746"/>
                  </a:ext>
                </a:extLst>
              </a:tr>
            </a:tbl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324426"/>
              </p:ext>
            </p:extLst>
          </p:nvPr>
        </p:nvGraphicFramePr>
        <p:xfrm>
          <a:off x="3923928" y="3003798"/>
          <a:ext cx="596741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3" name="Dokument" r:id="rId5" imgW="5819633" imgH="1337370" progId="Word.Document.12">
                  <p:embed/>
                </p:oleObj>
              </mc:Choice>
              <mc:Fallback>
                <p:oleObj name="Dokument" r:id="rId5" imgW="5819633" imgH="1337370" progId="Word.Document.12">
                  <p:embed/>
                  <p:pic>
                    <p:nvPicPr>
                      <p:cNvPr id="8" name="Objek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23928" y="3003798"/>
                        <a:ext cx="5967412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Šipka doprava 3"/>
          <p:cNvSpPr/>
          <p:nvPr/>
        </p:nvSpPr>
        <p:spPr>
          <a:xfrm>
            <a:off x="2923849" y="3509578"/>
            <a:ext cx="160372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040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5328592" cy="507703"/>
          </a:xfrm>
        </p:spPr>
        <p:txBody>
          <a:bodyPr/>
          <a:lstStyle/>
          <a:p>
            <a:r>
              <a:rPr lang="cs-CZ" b="1" dirty="0"/>
              <a:t>Matice záměn (</a:t>
            </a:r>
            <a:r>
              <a:rPr lang="en-US" b="1" dirty="0" err="1"/>
              <a:t>C</a:t>
            </a:r>
            <a:r>
              <a:rPr lang="cs-CZ" b="1" dirty="0" err="1"/>
              <a:t>onfusion</a:t>
            </a:r>
            <a:r>
              <a:rPr lang="cs-CZ" b="1" dirty="0"/>
              <a:t> matrix)</a:t>
            </a:r>
            <a:br>
              <a:rPr lang="cs-CZ" b="1" dirty="0"/>
            </a:br>
            <a:endParaRPr lang="cs-CZ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/>
          </p:nvPr>
        </p:nvGraphicFramePr>
        <p:xfrm>
          <a:off x="1619672" y="883056"/>
          <a:ext cx="7344816" cy="1679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8" name="Dokument" r:id="rId3" imgW="5819633" imgH="1334124" progId="Word.Document.12">
                  <p:embed/>
                </p:oleObj>
              </mc:Choice>
              <mc:Fallback>
                <p:oleObj name="Dokument" r:id="rId3" imgW="5819633" imgH="1334124" progId="Word.Document.12">
                  <p:embed/>
                  <p:pic>
                    <p:nvPicPr>
                      <p:cNvPr id="3" name="Objek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672" y="883056"/>
                        <a:ext cx="7344816" cy="1679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Šipka doprava 3"/>
          <p:cNvSpPr/>
          <p:nvPr/>
        </p:nvSpPr>
        <p:spPr>
          <a:xfrm>
            <a:off x="2923849" y="3509578"/>
            <a:ext cx="160372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150536"/>
              </p:ext>
            </p:extLst>
          </p:nvPr>
        </p:nvGraphicFramePr>
        <p:xfrm>
          <a:off x="392328" y="1594098"/>
          <a:ext cx="2039888" cy="2819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9944">
                  <a:extLst>
                    <a:ext uri="{9D8B030D-6E8A-4147-A177-3AD203B41FA5}">
                      <a16:colId xmlns:a16="http://schemas.microsoft.com/office/drawing/2014/main" val="856980806"/>
                    </a:ext>
                  </a:extLst>
                </a:gridCol>
                <a:gridCol w="1019944">
                  <a:extLst>
                    <a:ext uri="{9D8B030D-6E8A-4147-A177-3AD203B41FA5}">
                      <a16:colId xmlns:a16="http://schemas.microsoft.com/office/drawing/2014/main" val="964920127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rgbClr val="000000"/>
                          </a:solidFill>
                        </a:rPr>
                        <a:t>Rozhodovací</a:t>
                      </a:r>
                      <a:r>
                        <a:rPr lang="cs-CZ" sz="1200" b="1" baseline="0" dirty="0">
                          <a:solidFill>
                            <a:srgbClr val="000000"/>
                          </a:solidFill>
                        </a:rPr>
                        <a:t> stromy</a:t>
                      </a:r>
                      <a:endParaRPr lang="cs-CZ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9730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rgbClr val="000000"/>
                          </a:solidFill>
                        </a:rPr>
                        <a:t>Skutečnost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rgbClr val="000000"/>
                          </a:solidFill>
                        </a:rPr>
                        <a:t>Predikce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185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ano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ano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9905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ano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ano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7418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551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ano</a:t>
                      </a:r>
                    </a:p>
                  </a:txBody>
                  <a:tcPr marL="6350" marR="6350" marT="6350" marB="0" anchor="b"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</a:t>
                      </a:r>
                    </a:p>
                  </a:txBody>
                  <a:tcPr marL="6350" marR="6350" marT="6350" marB="0" anchor="b"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693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ano</a:t>
                      </a:r>
                    </a:p>
                  </a:txBody>
                  <a:tcPr marL="6350" marR="6350" marT="6350" marB="0" anchor="b"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</a:t>
                      </a:r>
                    </a:p>
                  </a:txBody>
                  <a:tcPr marL="6350" marR="6350" marT="6350" marB="0" anchor="b"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145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</a:t>
                      </a:r>
                    </a:p>
                  </a:txBody>
                  <a:tcPr marL="6350" marR="6350" marT="6350" marB="0" anchor="b"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</a:t>
                      </a:r>
                    </a:p>
                  </a:txBody>
                  <a:tcPr marL="6350" marR="6350" marT="6350" marB="0" anchor="b"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645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ano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ano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6618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ano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ano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124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</a:t>
                      </a:r>
                    </a:p>
                  </a:txBody>
                  <a:tcPr marL="6350" marR="6350" marT="6350" marB="0" anchor="b"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</a:t>
                      </a:r>
                    </a:p>
                  </a:txBody>
                  <a:tcPr marL="6350" marR="6350" marT="6350" marB="0" anchor="b"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0258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ano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ano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6321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</a:t>
                      </a:r>
                    </a:p>
                  </a:txBody>
                  <a:tcPr marL="6350" marR="6350" marT="6350" marB="0" anchor="b"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</a:t>
                      </a:r>
                    </a:p>
                  </a:txBody>
                  <a:tcPr marL="6350" marR="6350" marT="6350" marB="0" anchor="b"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6419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ano</a:t>
                      </a:r>
                    </a:p>
                  </a:txBody>
                  <a:tcPr marL="6350" marR="6350" marT="6350" marB="0" anchor="b"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</a:t>
                      </a:r>
                    </a:p>
                  </a:txBody>
                  <a:tcPr marL="6350" marR="6350" marT="6350" marB="0" anchor="b"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120442"/>
                  </a:ext>
                </a:extLst>
              </a:tr>
            </a:tbl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982849"/>
              </p:ext>
            </p:extLst>
          </p:nvPr>
        </p:nvGraphicFramePr>
        <p:xfrm>
          <a:off x="4067944" y="3049041"/>
          <a:ext cx="5954914" cy="1364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9" name="Dokument" r:id="rId5" imgW="5819633" imgH="1338812" progId="Word.Document.12">
                  <p:embed/>
                </p:oleObj>
              </mc:Choice>
              <mc:Fallback>
                <p:oleObj name="Dokument" r:id="rId5" imgW="5819633" imgH="1338812" progId="Word.Document.12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67944" y="3049041"/>
                        <a:ext cx="5954914" cy="1364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2473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/>
              <a:t>Hodnocení jedním/dvěma čísly</a:t>
            </a:r>
            <a:r>
              <a:rPr lang="cs-CZ" dirty="0"/>
              <a:t/>
            </a:r>
            <a:br>
              <a:rPr lang="cs-CZ" dirty="0"/>
            </a:b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2"/>
              <p:cNvSpPr txBox="1">
                <a:spLocks/>
              </p:cNvSpPr>
              <p:nvPr/>
            </p:nvSpPr>
            <p:spPr>
              <a:xfrm>
                <a:off x="395536" y="771550"/>
                <a:ext cx="8280920" cy="3816424"/>
              </a:xfrm>
              <a:prstGeom prst="rect">
                <a:avLst/>
              </a:prstGeom>
            </p:spPr>
            <p:txBody>
              <a:bodyPr anchor="ctr" anchorCtr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cs-CZ" sz="1600" dirty="0"/>
                  <a:t>Celková správnost resp. celková chyba (</a:t>
                </a:r>
                <a:r>
                  <a:rPr lang="cs-CZ" sz="1600" dirty="0" err="1"/>
                  <a:t>overall</a:t>
                </a:r>
                <a:r>
                  <a:rPr lang="cs-CZ" sz="1600" dirty="0"/>
                  <a:t> </a:t>
                </a:r>
                <a:r>
                  <a:rPr lang="cs-CZ" sz="1600" dirty="0" err="1"/>
                  <a:t>accuracy</a:t>
                </a:r>
                <a:r>
                  <a:rPr lang="cs-CZ" sz="1600" dirty="0"/>
                  <a:t> a </a:t>
                </a:r>
                <a:r>
                  <a:rPr lang="cs-CZ" sz="1600" dirty="0" err="1"/>
                  <a:t>error</a:t>
                </a:r>
                <a:r>
                  <a:rPr lang="cs-CZ" sz="1600" dirty="0"/>
                  <a:t>)</a:t>
                </a:r>
              </a:p>
              <a:p>
                <a:pPr marL="0" indent="0">
                  <a:buNone/>
                </a:pPr>
                <a:endParaRPr lang="cs-CZ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Acc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TP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TN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TP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TN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FP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FN</m:t>
                        </m:r>
                      </m:den>
                    </m:f>
                  </m:oMath>
                </a14:m>
                <a:r>
                  <a:rPr lang="cs-CZ" sz="2000" dirty="0"/>
                  <a:t>    </a:t>
                </a:r>
                <a14:m>
                  <m:oMath xmlns:m="http://schemas.openxmlformats.org/officeDocument/2006/math">
                    <m:r>
                      <a:rPr lang="cs-CZ" sz="20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000" smtClean="0">
                        <a:latin typeface="Cambria Math" panose="02040503050406030204" pitchFamily="18" charset="0"/>
                      </a:rPr>
                      <m:t>Err</m:t>
                    </m:r>
                    <m:r>
                      <a:rPr lang="en-US" sz="200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FP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FN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TP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TN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FP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FN</m:t>
                        </m:r>
                      </m:den>
                    </m:f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cs-CZ" sz="1600" dirty="0"/>
              </a:p>
              <a:p>
                <a:pPr marL="0" indent="0">
                  <a:buNone/>
                </a:pPr>
                <a:r>
                  <a:rPr lang="cs-CZ" sz="1600" b="1" dirty="0"/>
                  <a:t>Celková správnost  </a:t>
                </a:r>
                <a:r>
                  <a:rPr lang="en-US" sz="1600" dirty="0">
                    <a:sym typeface="Symbol" panose="05050102010706020507" pitchFamily="18" charset="2"/>
                  </a:rPr>
                  <a:t></a:t>
                </a:r>
                <a:r>
                  <a:rPr lang="cs-CZ" sz="1600" dirty="0"/>
                  <a:t>  [</a:t>
                </a:r>
                <a:r>
                  <a:rPr lang="cs-CZ" sz="1600" dirty="0" err="1"/>
                  <a:t>Acc</a:t>
                </a:r>
                <a:r>
                  <a:rPr lang="cs-CZ" sz="1600" baseline="-25000" dirty="0" err="1"/>
                  <a:t>def</a:t>
                </a:r>
                <a:r>
                  <a:rPr lang="cs-CZ" sz="1600" dirty="0"/>
                  <a:t> ,  </a:t>
                </a:r>
                <a:r>
                  <a:rPr lang="cs-CZ" sz="1600" dirty="0" err="1"/>
                  <a:t>Acc</a:t>
                </a:r>
                <a:r>
                  <a:rPr lang="cs-CZ" sz="1600" baseline="-25000" dirty="0" err="1"/>
                  <a:t>max</a:t>
                </a:r>
                <a:r>
                  <a:rPr lang="cs-CZ" sz="1600" dirty="0"/>
                  <a:t>] ⊆ </a:t>
                </a:r>
                <a:r>
                  <a:rPr lang="en-US" sz="1600" dirty="0"/>
                  <a:t>[0, 1]</a:t>
                </a:r>
                <a:r>
                  <a:rPr lang="cs-CZ" sz="1600" dirty="0"/>
                  <a:t>,  kde</a:t>
                </a:r>
              </a:p>
              <a:p>
                <a:pPr marL="0" indent="0">
                  <a:buNone/>
                </a:pPr>
                <a:r>
                  <a:rPr lang="cs-CZ" sz="1600" dirty="0" err="1"/>
                  <a:t>Acc</a:t>
                </a:r>
                <a:r>
                  <a:rPr lang="cs-CZ" sz="1600" baseline="-25000" dirty="0" err="1"/>
                  <a:t>def</a:t>
                </a:r>
                <a:r>
                  <a:rPr lang="cs-CZ" sz="1600" baseline="-25000" dirty="0"/>
                  <a:t> </a:t>
                </a:r>
                <a:r>
                  <a:rPr lang="cs-CZ" sz="1600" dirty="0"/>
                  <a:t>… správnost při klasifikaci všech příkladů do majoritní třídy</a:t>
                </a:r>
                <a:r>
                  <a:rPr lang="en-US" sz="1600" dirty="0"/>
                  <a:t> (8/12 pro </a:t>
                </a:r>
                <a:r>
                  <a:rPr lang="en-US" sz="1600" dirty="0" err="1"/>
                  <a:t>bankovn</a:t>
                </a:r>
                <a:r>
                  <a:rPr lang="cs-CZ" sz="1600" dirty="0"/>
                  <a:t>í </a:t>
                </a:r>
                <a:r>
                  <a:rPr lang="en-US" sz="1600" dirty="0" err="1"/>
                  <a:t>klienty</a:t>
                </a:r>
                <a:r>
                  <a:rPr lang="en-US" sz="1600" dirty="0"/>
                  <a:t>)</a:t>
                </a:r>
                <a:endParaRPr lang="cs-CZ" sz="1600" dirty="0"/>
              </a:p>
              <a:p>
                <a:pPr marL="0" indent="0">
                  <a:buNone/>
                </a:pPr>
                <a:r>
                  <a:rPr lang="cs-CZ" sz="1600" dirty="0" err="1"/>
                  <a:t>Acc</a:t>
                </a:r>
                <a:r>
                  <a:rPr lang="cs-CZ" sz="1600" baseline="-25000" dirty="0" err="1"/>
                  <a:t>max</a:t>
                </a:r>
                <a:r>
                  <a:rPr lang="cs-CZ" sz="1600" dirty="0"/>
                  <a:t> …maximální možná  správnost pro daná data (1 pro </a:t>
                </a:r>
                <a:r>
                  <a:rPr lang="en-US" sz="1600" dirty="0"/>
                  <a:t>pro </a:t>
                </a:r>
                <a:r>
                  <a:rPr lang="en-US" sz="1600" dirty="0" err="1"/>
                  <a:t>bankovn</a:t>
                </a:r>
                <a:r>
                  <a:rPr lang="cs-CZ" sz="1600" dirty="0"/>
                  <a:t>í </a:t>
                </a:r>
                <a:r>
                  <a:rPr lang="en-US" sz="1600" dirty="0" err="1"/>
                  <a:t>klienty</a:t>
                </a:r>
                <a:r>
                  <a:rPr lang="cs-CZ" sz="1600" dirty="0"/>
                  <a:t>)</a:t>
                </a:r>
              </a:p>
              <a:p>
                <a:pPr marL="0" indent="0">
                  <a:buNone/>
                </a:pPr>
                <a:endParaRPr lang="cs-CZ" sz="1600" dirty="0"/>
              </a:p>
              <a:p>
                <a:pPr marL="0" indent="0">
                  <a:buNone/>
                </a:pPr>
                <a:endParaRPr lang="cs-CZ" sz="1600" dirty="0"/>
              </a:p>
              <a:p>
                <a:pPr marL="0" indent="0">
                  <a:buNone/>
                </a:pPr>
                <a:endParaRPr lang="cs-CZ" sz="800" dirty="0"/>
              </a:p>
            </p:txBody>
          </p:sp>
        </mc:Choice>
        <mc:Fallback xmlns="">
          <p:sp>
            <p:nvSpPr>
              <p:cNvPr id="8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71550"/>
                <a:ext cx="8280920" cy="3816424"/>
              </a:xfrm>
              <a:prstGeom prst="rect">
                <a:avLst/>
              </a:prstGeom>
              <a:blipFill>
                <a:blip r:embed="rId4"/>
                <a:stretch>
                  <a:fillRect l="-4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157119"/>
              </p:ext>
            </p:extLst>
          </p:nvPr>
        </p:nvGraphicFramePr>
        <p:xfrm>
          <a:off x="2339752" y="3651870"/>
          <a:ext cx="5256584" cy="1201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1" name="Dokument" r:id="rId5" imgW="5819633" imgH="1334124" progId="Word.Document.12">
                  <p:embed/>
                </p:oleObj>
              </mc:Choice>
              <mc:Fallback>
                <p:oleObj name="Dokument" r:id="rId5" imgW="5819633" imgH="1334124" progId="Word.Document.12">
                  <p:embed/>
                  <p:pic>
                    <p:nvPicPr>
                      <p:cNvPr id="9" name="Objek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39752" y="3651870"/>
                        <a:ext cx="5256584" cy="12016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aoblený obdélník 4"/>
          <p:cNvSpPr/>
          <p:nvPr/>
        </p:nvSpPr>
        <p:spPr>
          <a:xfrm>
            <a:off x="1907704" y="1563638"/>
            <a:ext cx="5688632" cy="10081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9842332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3936</TotalTime>
  <Words>1057</Words>
  <Application>Microsoft Office PowerPoint</Application>
  <PresentationFormat>Předvádění na obrazovce (16:9)</PresentationFormat>
  <Paragraphs>203</Paragraphs>
  <Slides>18</Slides>
  <Notes>12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7" baseType="lpstr">
      <vt:lpstr>Arial</vt:lpstr>
      <vt:lpstr>Calibri</vt:lpstr>
      <vt:lpstr>Cambria Math</vt:lpstr>
      <vt:lpstr>Enriqueta</vt:lpstr>
      <vt:lpstr>Symbol</vt:lpstr>
      <vt:lpstr>Times New Roman</vt:lpstr>
      <vt:lpstr>SLU</vt:lpstr>
      <vt:lpstr>Dokument</vt:lpstr>
      <vt:lpstr>Document</vt:lpstr>
      <vt:lpstr>Název prezentace</vt:lpstr>
      <vt:lpstr>Obsah přednášky</vt:lpstr>
      <vt:lpstr>Motivace</vt:lpstr>
      <vt:lpstr>Deskriptivní úlohy</vt:lpstr>
      <vt:lpstr>Klasifikační úlohy – motivační příklad</vt:lpstr>
      <vt:lpstr>Klasifikační úlohy</vt:lpstr>
      <vt:lpstr>Matice záměn (Confusion matrix) </vt:lpstr>
      <vt:lpstr>Matice záměn (Confusion matrix) </vt:lpstr>
      <vt:lpstr>Hodnocení jedním/dvěma čísly </vt:lpstr>
      <vt:lpstr>Správnost pro jednotlivé třídy</vt:lpstr>
      <vt:lpstr>Přesnost a úplnost</vt:lpstr>
      <vt:lpstr>Sensitivita a specificita</vt:lpstr>
      <vt:lpstr>Jen počet chyb nebo i ceny/náklady a výnosy</vt:lpstr>
      <vt:lpstr>Příklad</vt:lpstr>
      <vt:lpstr>Příklad</vt:lpstr>
      <vt:lpstr>Příklad – Matice cen za chybu</vt:lpstr>
      <vt:lpstr>Příklad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Jan Górecki</cp:lastModifiedBy>
  <cp:revision>296</cp:revision>
  <dcterms:created xsi:type="dcterms:W3CDTF">2016-07-06T15:42:34Z</dcterms:created>
  <dcterms:modified xsi:type="dcterms:W3CDTF">2023-12-13T09:40:47Z</dcterms:modified>
</cp:coreProperties>
</file>