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2" r:id="rId3"/>
    <p:sldId id="273" r:id="rId4"/>
    <p:sldId id="275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wmf"/><Relationship Id="rId1" Type="http://schemas.openxmlformats.org/officeDocument/2006/relationships/image" Target="../media/image16.e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Relationship Id="rId9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8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1.přednáška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Kvantitativní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diskrétní znaky</a:t>
            </a:r>
            <a:r>
              <a:rPr lang="cs-CZ" sz="2400" dirty="0">
                <a:latin typeface="Times New Roman" pitchFamily="18" charset="0"/>
              </a:rPr>
              <a:t> (mají konečný nebo nekonečný počet hodnot, nabývají izolovaných číselných hodnot)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zákazníků v prodejně za den - nabývá hodnot 0, 1, 2, 3,… atd., není shora omezen (alespoň teoreticky) - </a:t>
            </a:r>
            <a:r>
              <a:rPr lang="cs-CZ" sz="2400" b="1" dirty="0">
                <a:latin typeface="Times New Roman" pitchFamily="18" charset="0"/>
              </a:rPr>
              <a:t>nekonečný</a:t>
            </a:r>
            <a:r>
              <a:rPr lang="cs-CZ" sz="2400" dirty="0">
                <a:latin typeface="Times New Roman" pitchFamily="18" charset="0"/>
              </a:rPr>
              <a:t> diskrétní znak 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ok na hrací kostce je omezený, konkrétně nabývá hodnot 1, 2,…, 6, - </a:t>
            </a:r>
            <a:r>
              <a:rPr lang="cs-CZ" sz="2400" b="1" dirty="0">
                <a:latin typeface="Times New Roman" pitchFamily="18" charset="0"/>
              </a:rPr>
              <a:t>konečný</a:t>
            </a:r>
            <a:r>
              <a:rPr lang="cs-CZ" sz="2400" dirty="0">
                <a:latin typeface="Times New Roman" pitchFamily="18" charset="0"/>
              </a:rPr>
              <a:t> diskrétní znak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Times New Roman" pitchFamily="18" charset="0"/>
              </a:rPr>
              <a:t>spojité znaky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(mají </a:t>
            </a:r>
            <a:r>
              <a:rPr lang="cs-CZ" sz="2400" b="1" dirty="0">
                <a:latin typeface="Times New Roman" pitchFamily="18" charset="0"/>
              </a:rPr>
              <a:t>vždy</a:t>
            </a:r>
            <a:r>
              <a:rPr lang="cs-CZ" sz="2400" dirty="0">
                <a:latin typeface="Times New Roman" pitchFamily="18" charset="0"/>
              </a:rPr>
              <a:t> nekonečný počet hodnot, nabývají všech možných číselných hodnot z určitého číselného intervalu)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Cena výrobku, doba životnosti výrobku - nabývá hodnot z intervalu (0, +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)</a:t>
            </a:r>
            <a:r>
              <a:rPr lang="cs-CZ" sz="2400" dirty="0">
                <a:latin typeface="Times New Roman" pitchFamily="18" charset="0"/>
              </a:rPr>
              <a:t> není shora omezen (alespoň teoreticky)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Hmotnost výrobku, rozměry výrobku apod. - nabývá hodnot z intervalu </a:t>
            </a:r>
            <a:r>
              <a:rPr lang="en-US" sz="2400" dirty="0">
                <a:latin typeface="Times New Roman" pitchFamily="18" charset="0"/>
              </a:rPr>
              <a:t>[</a:t>
            </a:r>
            <a:r>
              <a:rPr lang="cs-CZ" sz="2400" dirty="0">
                <a:latin typeface="Times New Roman" pitchFamily="18" charset="0"/>
              </a:rPr>
              <a:t>a, b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],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je</a:t>
            </a:r>
            <a:r>
              <a:rPr lang="cs-CZ" sz="2400" dirty="0">
                <a:latin typeface="Times New Roman" pitchFamily="18" charset="0"/>
              </a:rPr>
              <a:t> omezený</a:t>
            </a:r>
            <a:r>
              <a:rPr lang="cs-CZ" sz="24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771550"/>
            <a:ext cx="7282138" cy="38889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95486"/>
            <a:ext cx="6840760" cy="4536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587634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Statistický</a:t>
            </a:r>
            <a:r>
              <a:rPr lang="cs-CZ" b="1" dirty="0">
                <a:solidFill>
                  <a:srgbClr val="333399"/>
                </a:solidFill>
              </a:rPr>
              <a:t> </a:t>
            </a:r>
            <a:r>
              <a:rPr lang="cs-CZ" b="1" dirty="0">
                <a:cs typeface="Times New Roman" pitchFamily="18" charset="0"/>
              </a:rPr>
              <a:t>znak (nominální) –</a:t>
            </a:r>
            <a:r>
              <a:rPr lang="cs-CZ" b="1" dirty="0"/>
              <a:t> </a:t>
            </a:r>
            <a:r>
              <a:rPr lang="cs-CZ" b="1" dirty="0">
                <a:solidFill>
                  <a:srgbClr val="333399"/>
                </a:solidFill>
              </a:rPr>
              <a:t>Funkce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971600" y="1203598"/>
            <a:ext cx="654887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Histogram četnosti</a:t>
            </a:r>
            <a:endParaRPr lang="cs-CZ" b="1" dirty="0">
              <a:solidFill>
                <a:srgbClr val="333399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771550"/>
            <a:ext cx="5912972" cy="35283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Modus</a:t>
            </a:r>
            <a:r>
              <a:rPr lang="cs-CZ" sz="2400" dirty="0">
                <a:cs typeface="Times New Roman" pitchFamily="18" charset="0"/>
              </a:rPr>
              <a:t> -      nejčetnější hodnota (kategorie) kvalitativního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dirty="0">
                <a:cs typeface="Times New Roman" pitchFamily="18" charset="0"/>
              </a:rPr>
              <a:t> v daném statistickém souboru </a:t>
            </a:r>
          </a:p>
          <a:p>
            <a:pPr>
              <a:lnSpc>
                <a:spcPct val="80000"/>
              </a:lnSpc>
              <a:buNone/>
            </a:pPr>
            <a:r>
              <a:rPr lang="cs-CZ" sz="2400" i="1" dirty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sz="2400" i="1" dirty="0">
                <a:cs typeface="Times New Roman" pitchFamily="18" charset="0"/>
              </a:rPr>
              <a:t>:</a:t>
            </a:r>
            <a:r>
              <a:rPr lang="cs-CZ" sz="2400" dirty="0">
                <a:cs typeface="Times New Roman" pitchFamily="18" charset="0"/>
              </a:rPr>
              <a:t>  </a:t>
            </a:r>
            <a:r>
              <a:rPr lang="cs-CZ" sz="2400" dirty="0"/>
              <a:t>   </a:t>
            </a:r>
            <a:r>
              <a:rPr lang="cs-CZ" sz="2400" dirty="0">
                <a:cs typeface="Times New Roman" pitchFamily="18" charset="0"/>
              </a:rPr>
              <a:t>= „dělník“</a:t>
            </a:r>
          </a:p>
          <a:p>
            <a:pPr>
              <a:lnSpc>
                <a:spcPct val="80000"/>
              </a:lnSpc>
              <a:buNone/>
            </a:pPr>
            <a:endParaRPr lang="cs-CZ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Medián -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dirty="0"/>
              <a:t>  </a:t>
            </a:r>
            <a:r>
              <a:rPr lang="cs-CZ" sz="2400" dirty="0">
                <a:cs typeface="Times New Roman" pitchFamily="18" charset="0"/>
              </a:rPr>
              <a:t>      představuje hodnotu odpovídající prostřední jednotce v souboru jednotek uspořádaných podle ordinálního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 kvalitativních znaků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77873"/>
              </p:ext>
            </p:extLst>
          </p:nvPr>
        </p:nvGraphicFramePr>
        <p:xfrm>
          <a:off x="1763688" y="7715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7715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246393"/>
              </p:ext>
            </p:extLst>
          </p:nvPr>
        </p:nvGraphicFramePr>
        <p:xfrm>
          <a:off x="1475656" y="1419622"/>
          <a:ext cx="329066" cy="45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Rovnice" r:id="rId7" imgW="3038454" imgH="4257662" progId="Equation.3">
                  <p:embed/>
                </p:oleObj>
              </mc:Choice>
              <mc:Fallback>
                <p:oleObj name="Rovnice" r:id="rId7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19622"/>
                        <a:ext cx="329066" cy="45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3771"/>
              </p:ext>
            </p:extLst>
          </p:nvPr>
        </p:nvGraphicFramePr>
        <p:xfrm>
          <a:off x="2123728" y="2139702"/>
          <a:ext cx="3600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Rovnice" r:id="rId8" imgW="3343218" imgH="4257662" progId="Equation.3">
                  <p:embed/>
                </p:oleObj>
              </mc:Choice>
              <mc:Fallback>
                <p:oleObj name="Rovnice" r:id="rId8" imgW="3343218" imgH="42576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9702"/>
                        <a:ext cx="36004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128792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 stravy -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515" y="1059582"/>
            <a:ext cx="6983153" cy="29523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Aritmetický průměr</a:t>
            </a:r>
            <a:r>
              <a:rPr lang="cs-CZ" sz="2400" dirty="0"/>
              <a:t>:</a:t>
            </a:r>
          </a:p>
          <a:p>
            <a:pPr>
              <a:buNone/>
            </a:pPr>
            <a:r>
              <a:rPr lang="cs-CZ" sz="2400" dirty="0"/>
              <a:t>		populační průměr - 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		výběrový průměr - 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Vážený průměr</a:t>
            </a:r>
            <a:r>
              <a:rPr lang="cs-CZ" sz="2400" dirty="0"/>
              <a:t>: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4155"/>
              </p:ext>
            </p:extLst>
          </p:nvPr>
        </p:nvGraphicFramePr>
        <p:xfrm>
          <a:off x="4139952" y="1131590"/>
          <a:ext cx="1584225" cy="798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Rovnice" r:id="rId5" imgW="18583269" imgH="10353572" progId="Equation.3">
                  <p:embed/>
                </p:oleObj>
              </mc:Choice>
              <mc:Fallback>
                <p:oleObj name="Rovnice" r:id="rId5" imgW="18583269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1131590"/>
                        <a:ext cx="1584225" cy="798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158362"/>
              </p:ext>
            </p:extLst>
          </p:nvPr>
        </p:nvGraphicFramePr>
        <p:xfrm>
          <a:off x="4211960" y="2067694"/>
          <a:ext cx="144016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Rovnice" r:id="rId7" imgW="17059183" imgH="10353572" progId="Equation.3">
                  <p:embed/>
                </p:oleObj>
              </mc:Choice>
              <mc:Fallback>
                <p:oleObj name="Rovnice" r:id="rId7" imgW="17059183" imgH="103535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211960" y="2067694"/>
                        <a:ext cx="144016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829698"/>
              </p:ext>
            </p:extLst>
          </p:nvPr>
        </p:nvGraphicFramePr>
        <p:xfrm>
          <a:off x="4139952" y="2931790"/>
          <a:ext cx="2160239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Rovnice" r:id="rId9" imgW="27727247" imgH="15230462" progId="Equation.3">
                  <p:embed/>
                </p:oleObj>
              </mc:Choice>
              <mc:Fallback>
                <p:oleObj name="Rovnice" r:id="rId9" imgW="27727247" imgH="152304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2931790"/>
                        <a:ext cx="2160239" cy="108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Medián</a:t>
            </a:r>
            <a:r>
              <a:rPr lang="cs-CZ" sz="2400" dirty="0"/>
              <a:t> -       - prostřední hodnota </a:t>
            </a:r>
          </a:p>
          <a:p>
            <a:pPr>
              <a:buNone/>
            </a:pPr>
            <a:r>
              <a:rPr lang="cs-CZ" sz="2400" dirty="0"/>
              <a:t>	v uspořádaném souboru hodnot </a:t>
            </a:r>
          </a:p>
          <a:p>
            <a:pPr>
              <a:buNone/>
            </a:pPr>
            <a:r>
              <a:rPr lang="cs-CZ" sz="2400" dirty="0"/>
              <a:t>	(50</a:t>
            </a:r>
            <a:r>
              <a:rPr lang="en-US" sz="2400" dirty="0"/>
              <a:t>%</a:t>
            </a:r>
            <a:r>
              <a:rPr lang="cs-CZ" sz="2400" dirty="0"/>
              <a:t> hodnot je menších než medián, </a:t>
            </a:r>
          </a:p>
          <a:p>
            <a:pPr>
              <a:buNone/>
            </a:pPr>
            <a:r>
              <a:rPr lang="cs-CZ" sz="2400" dirty="0"/>
              <a:t>	50</a:t>
            </a:r>
            <a:r>
              <a:rPr lang="en-US" sz="2400" dirty="0"/>
              <a:t>%</a:t>
            </a:r>
            <a:r>
              <a:rPr lang="cs-CZ" sz="2400" dirty="0"/>
              <a:t> hodnot je větších, nebo stejných)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Modus</a:t>
            </a:r>
            <a:r>
              <a:rPr lang="cs-CZ" sz="2400" dirty="0"/>
              <a:t> - </a:t>
            </a:r>
            <a:r>
              <a:rPr lang="en-US" sz="2400" i="1" dirty="0"/>
              <a:t> </a:t>
            </a:r>
            <a:r>
              <a:rPr lang="cs-CZ" sz="2400" i="1" dirty="0"/>
              <a:t>   - </a:t>
            </a:r>
            <a:r>
              <a:rPr lang="cs-CZ" sz="2400" dirty="0"/>
              <a:t>nejčetnější hodnota </a:t>
            </a:r>
          </a:p>
          <a:p>
            <a:pPr>
              <a:buNone/>
            </a:pPr>
            <a:r>
              <a:rPr lang="cs-CZ" sz="2400" dirty="0"/>
              <a:t>	(může jich být i více)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54145"/>
              </p:ext>
            </p:extLst>
          </p:nvPr>
        </p:nvGraphicFramePr>
        <p:xfrm>
          <a:off x="1763688" y="25717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5717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912148"/>
              </p:ext>
            </p:extLst>
          </p:nvPr>
        </p:nvGraphicFramePr>
        <p:xfrm>
          <a:off x="1907704" y="915566"/>
          <a:ext cx="3600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Rovnice" r:id="rId7" imgW="3343218" imgH="4257662" progId="Equation.3">
                  <p:embed/>
                </p:oleObj>
              </mc:Choice>
              <mc:Fallback>
                <p:oleObj name="Rovnice" r:id="rId7" imgW="3343218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915566"/>
                        <a:ext cx="36004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000" b="1" dirty="0"/>
              <a:t>	</a:t>
            </a:r>
          </a:p>
          <a:p>
            <a:pPr algn="just">
              <a:lnSpc>
                <a:spcPct val="80000"/>
              </a:lnSpc>
            </a:pPr>
            <a:r>
              <a:rPr lang="cs-CZ" sz="2000" b="1" dirty="0"/>
              <a:t>Během zimního semestru se konají 3 průběžné testy: v 5., 9. a 11. výukovém týdnu v rámci seminářů.</a:t>
            </a:r>
          </a:p>
          <a:p>
            <a:pPr marL="0" indent="0">
              <a:lnSpc>
                <a:spcPct val="80000"/>
              </a:lnSpc>
              <a:buNone/>
            </a:pPr>
            <a:br>
              <a:rPr lang="cs-CZ" sz="2000" b="1" dirty="0">
                <a:solidFill>
                  <a:srgbClr val="FF0000"/>
                </a:solidFill>
              </a:rPr>
            </a:b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b="1" dirty="0"/>
              <a:t>Za průběžné testy je možno získat až 30 bodů, které se započítávají do výsledné známky z předmětu Statistické zpracování dat.</a:t>
            </a:r>
            <a:br>
              <a:rPr lang="cs-CZ" sz="2000" b="1" dirty="0"/>
            </a:b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Závěrečný zkouškový písemný test obsahuje teoretické i praktické otázky (řešení příkladů na PC) a je hodnocen 0 až 70 body K úspěšnému absolvování předmětu je zapotřebí zisk alespoň 60 bodů ze 100bodů (TEST + ZKOUŠKA). </a:t>
            </a:r>
            <a:br>
              <a:rPr lang="cs-CZ" sz="1050" b="1" dirty="0"/>
            </a:br>
            <a:endParaRPr lang="cs-CZ" sz="1050" b="1" dirty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41836" y="123478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Podmínky absolvování předmětu: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– průměr, modus,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7607" y="842963"/>
            <a:ext cx="5763235" cy="3528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231230" y="843558"/>
            <a:ext cx="468561" cy="1512168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231230" y="3867895"/>
            <a:ext cx="468561" cy="50405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průměr: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modus: 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medián: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Populační charakteristiky: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x populační charakteristiky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20350"/>
              </p:ext>
            </p:extLst>
          </p:nvPr>
        </p:nvGraphicFramePr>
        <p:xfrm>
          <a:off x="467544" y="1203598"/>
          <a:ext cx="727280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Rovnice" r:id="rId5" imgW="92954409" imgH="10353572" progId="Equation.3">
                  <p:embed/>
                </p:oleObj>
              </mc:Choice>
              <mc:Fallback>
                <p:oleObj name="Rovnice" r:id="rId5" imgW="92954409" imgH="1035357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67544" y="1203598"/>
                        <a:ext cx="727280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615355"/>
              </p:ext>
            </p:extLst>
          </p:nvPr>
        </p:nvGraphicFramePr>
        <p:xfrm>
          <a:off x="2915816" y="2283718"/>
          <a:ext cx="12241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Rovnice" r:id="rId7" imgW="405872" imgH="177569" progId="Equation.3">
                  <p:embed/>
                </p:oleObj>
              </mc:Choice>
              <mc:Fallback>
                <p:oleObj name="Rovnice" r:id="rId7" imgW="405872" imgH="1775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83718"/>
                        <a:ext cx="122413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302957"/>
              </p:ext>
            </p:extLst>
          </p:nvPr>
        </p:nvGraphicFramePr>
        <p:xfrm>
          <a:off x="2987824" y="3003798"/>
          <a:ext cx="100793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Rovnice" r:id="rId9" imgW="10048819" imgH="4257662" progId="Equation.3">
                  <p:embed/>
                </p:oleObj>
              </mc:Choice>
              <mc:Fallback>
                <p:oleObj name="Rovnice" r:id="rId9" imgW="10048819" imgH="42576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824" y="3003798"/>
                        <a:ext cx="100793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224189"/>
              </p:ext>
            </p:extLst>
          </p:nvPr>
        </p:nvGraphicFramePr>
        <p:xfrm>
          <a:off x="4067944" y="3723878"/>
          <a:ext cx="381642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Rovnice" r:id="rId11" imgW="1485900" imgH="203200" progId="Equation.3">
                  <p:embed/>
                </p:oleObj>
              </mc:Choice>
              <mc:Fallback>
                <p:oleObj name="Rovnice" r:id="rId11" imgW="1485900" imgH="203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723878"/>
                        <a:ext cx="381642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555527"/>
            <a:ext cx="7416824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Aritmetický průměr roste,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přestože nikomu se mzda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nezvýšila, 3 pracovníci byli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propuštěni (s nejnižším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platem)!</a:t>
            </a:r>
          </a:p>
          <a:p>
            <a:pPr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5" y="291158"/>
            <a:ext cx="3175248" cy="44644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3401621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Rozpětí</a:t>
            </a:r>
            <a:r>
              <a:rPr lang="cs-CZ" sz="2400" dirty="0"/>
              <a:t>: </a:t>
            </a:r>
            <a:r>
              <a:rPr lang="cs-CZ" sz="2400" i="1" dirty="0"/>
              <a:t>R</a:t>
            </a:r>
            <a:r>
              <a:rPr lang="cs-CZ" sz="2400" dirty="0"/>
              <a:t> = </a:t>
            </a:r>
            <a:r>
              <a:rPr lang="cs-CZ" sz="2400" dirty="0" err="1"/>
              <a:t>max</a:t>
            </a:r>
            <a:r>
              <a:rPr lang="cs-CZ" sz="2400" dirty="0"/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/>
              <a:t> - min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Rozptyl</a:t>
            </a:r>
            <a:r>
              <a:rPr lang="cs-CZ" sz="2400" dirty="0"/>
              <a:t>: 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Směrodatná odchylka</a:t>
            </a:r>
            <a:r>
              <a:rPr lang="cs-CZ" sz="2400" dirty="0"/>
              <a:t>:</a:t>
            </a:r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Populační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391309"/>
              </p:ext>
            </p:extLst>
          </p:nvPr>
        </p:nvGraphicFramePr>
        <p:xfrm>
          <a:off x="1907705" y="1491631"/>
          <a:ext cx="5256583" cy="936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Rovnice" r:id="rId5" imgW="52720802" imgH="10353572" progId="Equation.3">
                  <p:embed/>
                </p:oleObj>
              </mc:Choice>
              <mc:Fallback>
                <p:oleObj name="Rovnice" r:id="rId5" imgW="52720802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1491631"/>
                        <a:ext cx="5256583" cy="936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20349"/>
              </p:ext>
            </p:extLst>
          </p:nvPr>
        </p:nvGraphicFramePr>
        <p:xfrm>
          <a:off x="2051720" y="2931790"/>
          <a:ext cx="46805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Rovnice" r:id="rId7" imgW="56988027" imgH="11572862" progId="Equation.3">
                  <p:embed/>
                </p:oleObj>
              </mc:Choice>
              <mc:Fallback>
                <p:oleObj name="Rovnice" r:id="rId7" imgW="56988027" imgH="115728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31790"/>
                        <a:ext cx="468052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Výběrový rozptyl: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Výběrová směrodatná odchylka:</a:t>
            </a:r>
          </a:p>
          <a:p>
            <a:pPr marL="0" indent="0"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04931"/>
              </p:ext>
            </p:extLst>
          </p:nvPr>
        </p:nvGraphicFramePr>
        <p:xfrm>
          <a:off x="1475656" y="1275606"/>
          <a:ext cx="532859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Rovnice" r:id="rId5" imgW="52720802" imgH="15230462" progId="Equation.3">
                  <p:embed/>
                </p:oleObj>
              </mc:Choice>
              <mc:Fallback>
                <p:oleObj name="Rovnice" r:id="rId5" imgW="52720802" imgH="152304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75606"/>
                        <a:ext cx="5328592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245438"/>
              </p:ext>
            </p:extLst>
          </p:nvPr>
        </p:nvGraphicFramePr>
        <p:xfrm>
          <a:off x="1619672" y="3105347"/>
          <a:ext cx="5472609" cy="115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Rovnice" r:id="rId7" imgW="56683264" imgH="16449752" progId="Equation.3">
                  <p:embed/>
                </p:oleObj>
              </mc:Choice>
              <mc:Fallback>
                <p:oleObj name="Rovnice" r:id="rId7" imgW="56683264" imgH="1644975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05347"/>
                        <a:ext cx="5472609" cy="1152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2080727" y="2067695"/>
            <a:ext cx="867746" cy="43204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Variační koeficient </a:t>
            </a: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Výběrový variační koeficient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Variační koeficienty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210921"/>
              </p:ext>
            </p:extLst>
          </p:nvPr>
        </p:nvGraphicFramePr>
        <p:xfrm>
          <a:off x="3625144" y="1203598"/>
          <a:ext cx="93610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Rovnice" r:id="rId5" imgW="431613" imgH="418918" progId="Equation.3">
                  <p:embed/>
                </p:oleObj>
              </mc:Choice>
              <mc:Fallback>
                <p:oleObj name="Rovnice" r:id="rId5" imgW="43161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144" y="1203598"/>
                        <a:ext cx="936105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900336"/>
              </p:ext>
            </p:extLst>
          </p:nvPr>
        </p:nvGraphicFramePr>
        <p:xfrm>
          <a:off x="4864798" y="3075806"/>
          <a:ext cx="1252538" cy="111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Rovnice" r:id="rId7" imgW="9134529" imgH="9439307" progId="Equation.3">
                  <p:embed/>
                </p:oleObj>
              </mc:Choice>
              <mc:Fallback>
                <p:oleObj name="Rovnice" r:id="rId7" imgW="9134529" imgH="9439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798" y="3075806"/>
                        <a:ext cx="1252538" cy="1110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4" y="842963"/>
            <a:ext cx="7849567" cy="3744912"/>
          </a:xfrm>
        </p:spPr>
        <p:txBody>
          <a:bodyPr lIns="182562" tIns="46038" rIns="182562" bIns="46038"/>
          <a:lstStyle/>
          <a:p>
            <a:pPr eaLnBrk="1" hangingPunct="1">
              <a:buFontTx/>
              <a:buNone/>
            </a:pPr>
            <a:r>
              <a:rPr lang="cs-CZ" sz="2800" dirty="0"/>
              <a:t>Akcie 1:    =100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=60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cs-CZ" sz="2800" dirty="0">
                <a:sym typeface="Symbol" pitchFamily="18" charset="2"/>
              </a:rPr>
              <a:t> =60/100 = 0,6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2800" dirty="0">
                <a:sym typeface="Symbol" pitchFamily="18" charset="2"/>
              </a:rPr>
              <a:t>Akcie 2:    </a:t>
            </a:r>
            <a:r>
              <a:rPr lang="cs-CZ" sz="2800" dirty="0"/>
              <a:t>= 600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 420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cs-CZ" sz="2800" dirty="0">
                <a:sym typeface="Symbol" pitchFamily="18" charset="2"/>
              </a:rPr>
              <a:t>=420/600 = 0,7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Akcie 1 je méně riziková, neboť variační </a:t>
            </a: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koeficient má menší hodnotu!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82717"/>
              </p:ext>
            </p:extLst>
          </p:nvPr>
        </p:nvGraphicFramePr>
        <p:xfrm>
          <a:off x="1691680" y="915566"/>
          <a:ext cx="288032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Rovnice" r:id="rId5" imgW="139579" imgH="164957" progId="Equation.3">
                  <p:embed/>
                </p:oleObj>
              </mc:Choice>
              <mc:Fallback>
                <p:oleObj name="Rovnice" r:id="rId5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915566"/>
                        <a:ext cx="288032" cy="432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63752"/>
              </p:ext>
            </p:extLst>
          </p:nvPr>
        </p:nvGraphicFramePr>
        <p:xfrm>
          <a:off x="1691680" y="1923678"/>
          <a:ext cx="288032" cy="43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Rovnice" r:id="rId7" imgW="139579" imgH="164957" progId="Equation.3">
                  <p:embed/>
                </p:oleObj>
              </mc:Choice>
              <mc:Fallback>
                <p:oleObj name="Rovnice" r:id="rId7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23678"/>
                        <a:ext cx="288032" cy="43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39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i="1" dirty="0"/>
              <a:t>Š</a:t>
            </a:r>
            <a:r>
              <a:rPr lang="cs-CZ" sz="2400" b="1" i="1" dirty="0">
                <a:cs typeface="Times New Roman" pitchFamily="18" charset="0"/>
              </a:rPr>
              <a:t>ikmost</a:t>
            </a:r>
            <a:r>
              <a:rPr lang="cs-CZ" sz="2400" dirty="0">
                <a:cs typeface="Times New Roman" pitchFamily="18" charset="0"/>
              </a:rPr>
              <a:t> vyjadřuje tvar rozdělení četnosti pomocí jediného čísla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cs typeface="Times New Roman" pitchFamily="18" charset="0"/>
              </a:rPr>
              <a:t>Pokud </a:t>
            </a:r>
            <a:r>
              <a:rPr lang="cs-CZ" sz="2400" i="1" dirty="0"/>
              <a:t>S</a:t>
            </a:r>
            <a:r>
              <a:rPr lang="cs-CZ" sz="2400" i="1" baseline="-25000" dirty="0"/>
              <a:t>k</a:t>
            </a:r>
            <a:r>
              <a:rPr lang="cs-CZ" sz="2400" dirty="0"/>
              <a:t> = 0</a:t>
            </a:r>
            <a:r>
              <a:rPr lang="cs-CZ" sz="2400" dirty="0">
                <a:cs typeface="Times New Roman" pitchFamily="18" charset="0"/>
              </a:rPr>
              <a:t>, potom je histogram četnosti </a:t>
            </a:r>
            <a:r>
              <a:rPr lang="cs-CZ" sz="2400" b="1" dirty="0">
                <a:cs typeface="Times New Roman" pitchFamily="18" charset="0"/>
              </a:rPr>
              <a:t>symetrický</a:t>
            </a:r>
            <a:r>
              <a:rPr lang="cs-CZ" sz="2400" dirty="0">
                <a:cs typeface="Times New Roman" pitchFamily="18" charset="0"/>
              </a:rPr>
              <a:t> v tom smyslu, </a:t>
            </a:r>
            <a:r>
              <a:rPr lang="cs-CZ" sz="2400" dirty="0"/>
              <a:t>že </a:t>
            </a:r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202503"/>
              </p:ext>
            </p:extLst>
          </p:nvPr>
        </p:nvGraphicFramePr>
        <p:xfrm>
          <a:off x="2987823" y="1419621"/>
          <a:ext cx="1584177" cy="72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Rovnice" r:id="rId5" imgW="20716882" imgH="9439307" progId="Equation.3">
                  <p:embed/>
                </p:oleObj>
              </mc:Choice>
              <mc:Fallback>
                <p:oleObj name="Rovnice" r:id="rId5" imgW="20716882" imgH="9439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3" y="1419621"/>
                        <a:ext cx="1584177" cy="720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089985"/>
              </p:ext>
            </p:extLst>
          </p:nvPr>
        </p:nvGraphicFramePr>
        <p:xfrm>
          <a:off x="3059833" y="3075806"/>
          <a:ext cx="108012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Rovnice" r:id="rId7" imgW="9439292" imgH="4867172" progId="Equation.3">
                  <p:embed/>
                </p:oleObj>
              </mc:Choice>
              <mc:Fallback>
                <p:oleObj name="Rovnice" r:id="rId7" imgW="9439292" imgH="48671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3" y="3075806"/>
                        <a:ext cx="108012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28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menší než 0 (záporná), jestliže je graf četnosti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doprava.</a:t>
            </a:r>
          </a:p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větší než 0 (kladná), jestliže je graf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doleva. </a:t>
            </a:r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 v grafu četnosti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61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4" y="1059582"/>
            <a:ext cx="351692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283718"/>
            <a:ext cx="34563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0,99 </a:t>
            </a:r>
            <a:r>
              <a:rPr lang="en-US" dirty="0">
                <a:latin typeface="Times New Roman" pitchFamily="18" charset="0"/>
              </a:rPr>
              <a:t>&gt;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doleva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4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/>
              <a:t>0 až 59 b.     		F 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60 až 64 b    		E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65 až 69 b.   		D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70 až 79 b.   		C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80 až 89 b.   		B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90 až 100 b. 		A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Klasifikace: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987574"/>
            <a:ext cx="3960440" cy="29523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Obdélník 10"/>
          <p:cNvSpPr/>
          <p:nvPr/>
        </p:nvSpPr>
        <p:spPr>
          <a:xfrm>
            <a:off x="4788024" y="2281436"/>
            <a:ext cx="368011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– 0,51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</a:t>
            </a:r>
            <a:r>
              <a:rPr lang="en-US" dirty="0">
                <a:latin typeface="Times New Roman" pitchFamily="18" charset="0"/>
              </a:rPr>
              <a:t>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en-US" dirty="0">
                <a:latin typeface="Times New Roman" pitchFamily="18" charset="0"/>
              </a:rPr>
              <a:t> do</a:t>
            </a:r>
            <a:r>
              <a:rPr lang="cs-CZ" dirty="0">
                <a:latin typeface="Times New Roman" pitchFamily="18" charset="0"/>
              </a:rPr>
              <a:t>pra</a:t>
            </a:r>
            <a:r>
              <a:rPr lang="en-US" dirty="0" err="1">
                <a:latin typeface="Times New Roman" pitchFamily="18" charset="0"/>
              </a:rPr>
              <a:t>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053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683568" y="177966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000" dirty="0">
                <a:latin typeface="Times New Roman" pitchFamily="18" charset="0"/>
              </a:rPr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282166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Objekty statistického zkoumání –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</a:rPr>
              <a:t>		</a:t>
            </a:r>
            <a:r>
              <a:rPr lang="cs-CZ" sz="2800" b="1" i="1" dirty="0">
                <a:solidFill>
                  <a:srgbClr val="333399"/>
                </a:solidFill>
                <a:cs typeface="Times New Roman" pitchFamily="18" charset="0"/>
              </a:rPr>
              <a:t>statistické jednotky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= to co zkoumá statistika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r>
              <a:rPr lang="cs-CZ" sz="2000" b="1" i="1" dirty="0">
                <a:solidFill>
                  <a:schemeClr val="tx2"/>
                </a:solidFill>
                <a:cs typeface="Times New Roman" pitchFamily="18" charset="0"/>
              </a:rPr>
              <a:t>Příklady:</a:t>
            </a:r>
            <a:r>
              <a:rPr lang="cs-CZ" sz="2000" dirty="0">
                <a:cs typeface="Times New Roman" pitchFamily="18" charset="0"/>
              </a:rPr>
              <a:t> zákazníci, zaměstnanci, firmy, organizace určitého typu</a:t>
            </a:r>
            <a:r>
              <a:rPr lang="cs-CZ" sz="2000" dirty="0"/>
              <a:t>:</a:t>
            </a:r>
            <a:r>
              <a:rPr lang="cs-CZ" sz="2000" dirty="0">
                <a:cs typeface="Times New Roman" pitchFamily="18" charset="0"/>
              </a:rPr>
              <a:t> prodejny potravin, supermarkety (např. Hypernova), studenti SU OPF, voliči, výrobky (např. televizory, počítače aj.), události (uzávěrky, úrazy, vrhy hrací kostkou apod.)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Statistická jednotka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Cíl: analýza informací a odhalení zákonitostí skrytých v datech</a:t>
            </a:r>
          </a:p>
          <a:p>
            <a:pPr marL="0" indent="0">
              <a:buNone/>
            </a:pPr>
            <a:r>
              <a:rPr lang="cs-CZ" sz="2000" dirty="0"/>
              <a:t>2 přístupy:</a:t>
            </a:r>
          </a:p>
          <a:p>
            <a:pPr marL="0" indent="0">
              <a:buNone/>
            </a:pPr>
            <a:endParaRPr lang="cs-CZ" sz="20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Popisná statistika (charakteristiky)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Induktivní statistika (pravděpodobnost rozdělení)</a:t>
            </a: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Úkol statistiky: zpřehlednění dat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>
                <a:cs typeface="Times New Roman" pitchFamily="18" charset="0"/>
              </a:rPr>
              <a:t>Statistická jednotka je vymezena alespoň ze </a:t>
            </a: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3 hledisek</a:t>
            </a:r>
            <a:r>
              <a:rPr lang="cs-CZ" sz="2000" dirty="0"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věcné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VŠ mužského pohlaví)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p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rostorové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SU OPF v Karviné)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č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asové hledisko</a:t>
            </a:r>
            <a:r>
              <a:rPr lang="cs-CZ" sz="2000" dirty="0">
                <a:cs typeface="Times New Roman" pitchFamily="18" charset="0"/>
              </a:rPr>
              <a:t> (např. v letošním školním roce student</a:t>
            </a:r>
            <a:r>
              <a:rPr lang="cs-CZ" sz="2000" dirty="0"/>
              <a:t> 1</a:t>
            </a:r>
            <a:r>
              <a:rPr lang="cs-CZ" sz="2000" dirty="0">
                <a:cs typeface="Times New Roman" pitchFamily="18" charset="0"/>
              </a:rPr>
              <a:t>. ročníku)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Vymezení statistické jednotky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S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tatistický soubor</a:t>
            </a:r>
            <a:r>
              <a:rPr lang="cs-CZ" sz="2000" i="1" dirty="0"/>
              <a:t> =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s</a:t>
            </a:r>
            <a:r>
              <a:rPr lang="cs-CZ" sz="2000" dirty="0">
                <a:cs typeface="Times New Roman" pitchFamily="18" charset="0"/>
              </a:rPr>
              <a:t>ouhrn statistických jednotek </a:t>
            </a:r>
            <a:r>
              <a:rPr lang="cs-CZ" sz="2000" b="1" dirty="0">
                <a:cs typeface="Times New Roman" pitchFamily="18" charset="0"/>
              </a:rPr>
              <a:t>stejného</a:t>
            </a:r>
            <a:r>
              <a:rPr lang="cs-CZ" sz="2000" dirty="0">
                <a:cs typeface="Times New Roman" pitchFamily="18" charset="0"/>
              </a:rPr>
              <a:t> vymezení (věcného, prostorového, časového)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dirty="0">
                <a:cs typeface="Times New Roman" pitchFamily="18" charset="0"/>
              </a:rPr>
              <a:t>Statistický soubor, který obsahuje </a:t>
            </a:r>
            <a:r>
              <a:rPr lang="cs-CZ" sz="2000" b="1" i="1" dirty="0">
                <a:cs typeface="Times New Roman" pitchFamily="18" charset="0"/>
              </a:rPr>
              <a:t>všechny</a:t>
            </a:r>
            <a:r>
              <a:rPr lang="cs-CZ" sz="2000" dirty="0">
                <a:cs typeface="Times New Roman" pitchFamily="18" charset="0"/>
              </a:rPr>
              <a:t> statistické jednotky daného vymezení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základní soubor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  </a:t>
            </a:r>
            <a:r>
              <a:rPr lang="cs-CZ" sz="2000" dirty="0">
                <a:cs typeface="Times New Roman" pitchFamily="18" charset="0"/>
              </a:rPr>
              <a:t>(též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populační soubor</a:t>
            </a:r>
            <a:r>
              <a:rPr lang="cs-CZ" sz="2000" dirty="0">
                <a:cs typeface="Times New Roman" pitchFamily="18" charset="0"/>
              </a:rPr>
              <a:t> nebo krátce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populace</a:t>
            </a:r>
            <a:r>
              <a:rPr lang="cs-CZ" sz="2000" dirty="0">
                <a:cs typeface="Times New Roman" pitchFamily="18" charset="0"/>
              </a:rPr>
              <a:t>)</a:t>
            </a:r>
          </a:p>
          <a:p>
            <a:endParaRPr lang="cs-CZ" sz="2000" dirty="0"/>
          </a:p>
          <a:p>
            <a:r>
              <a:rPr lang="cs-CZ" sz="2000" dirty="0">
                <a:cs typeface="Times New Roman" pitchFamily="18" charset="0"/>
              </a:rPr>
              <a:t>Vybraná část základního souboru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výběrový soubor</a:t>
            </a:r>
            <a:r>
              <a:rPr lang="cs-CZ" sz="2000" dirty="0">
                <a:cs typeface="Times New Roman" pitchFamily="18" charset="0"/>
              </a:rPr>
              <a:t>, 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vzorek</a:t>
            </a: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soubor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Statistické znaky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 </a:t>
            </a:r>
            <a:r>
              <a:rPr lang="cs-CZ" sz="2000" dirty="0">
                <a:latin typeface="Times New Roman" pitchFamily="18" charset="0"/>
              </a:rPr>
              <a:t>=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vlastnosti statistických jednotek statistických souborů</a:t>
            </a: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kvalitativní</a:t>
            </a:r>
            <a:r>
              <a:rPr lang="cs-CZ" sz="2000" dirty="0">
                <a:latin typeface="Times New Roman" pitchFamily="18" charset="0"/>
              </a:rPr>
              <a:t> (někdy též slovní, textové nebo alfanumerické)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latin typeface="Times New Roman" pitchFamily="18" charset="0"/>
              </a:rPr>
              <a:t>  pohlaví zákazníka, typ podniku, bydliště voliče, barva výrobku, chuť nápoje, spokojenost zákazníka apod.</a:t>
            </a:r>
          </a:p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kvantitativní</a:t>
            </a:r>
            <a:r>
              <a:rPr lang="cs-CZ" sz="2000" dirty="0">
                <a:latin typeface="Times New Roman" pitchFamily="18" charset="0"/>
              </a:rPr>
              <a:t> (též číselné, metrické, měřitelné)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tržby firmy za měsíc, cena výrobku, počet zákazníků za den, HDP státu v USD, výsledky vrhu hrací kostkou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Kvalitativní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nominální znaky</a:t>
            </a:r>
            <a:r>
              <a:rPr lang="cs-CZ" sz="2400" dirty="0">
                <a:latin typeface="Times New Roman" pitchFamily="18" charset="0"/>
              </a:rPr>
              <a:t> (též jmenovité)</a:t>
            </a:r>
            <a:endParaRPr lang="cs-CZ" sz="24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latin typeface="Times New Roman" pitchFamily="18" charset="0"/>
              </a:rPr>
              <a:t> kategoriemi znaku „pohlaví zákazníka“ jsou „Muž“ a „Žena“ – </a:t>
            </a:r>
            <a:r>
              <a:rPr lang="cs-CZ" sz="2000" b="1" dirty="0">
                <a:latin typeface="Times New Roman" pitchFamily="18" charset="0"/>
              </a:rPr>
              <a:t>kategorie jsou rovnocenné</a:t>
            </a:r>
          </a:p>
          <a:p>
            <a:pPr marL="0" indent="0">
              <a:buNone/>
            </a:pPr>
            <a:endParaRPr lang="cs-CZ" sz="2000" b="1" dirty="0">
              <a:latin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</a:rPr>
              <a:t>ordinální znaky</a:t>
            </a:r>
            <a:r>
              <a:rPr lang="cs-CZ" sz="2400" dirty="0">
                <a:latin typeface="Times New Roman" pitchFamily="18" charset="0"/>
              </a:rPr>
              <a:t> (též pořadové)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„spokojenost zákazníka“ mohou být 3 výrazy „nízká“, „průměrná“ a „vysoká“, neboli 3 kódy „1“, „2“ a „3“ </a:t>
            </a: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nejedná se o kvantitativní (číselný) znak !!!  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</a:rPr>
              <a:t>Kategorie nejsou rovnocenné, lze je uspořádat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3840</TotalTime>
  <Words>1067</Words>
  <Application>Microsoft Office PowerPoint</Application>
  <PresentationFormat>Předvádění na obrazovce (16:9)</PresentationFormat>
  <Paragraphs>212</Paragraphs>
  <Slides>31</Slides>
  <Notes>30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Enriqueta</vt:lpstr>
      <vt:lpstr>Symbol</vt:lpstr>
      <vt:lpstr>Times New Roman</vt:lpstr>
      <vt:lpstr>Wingdings</vt:lpstr>
      <vt:lpstr>SLU</vt:lpstr>
      <vt:lpstr>Rovnice</vt:lpstr>
      <vt:lpstr>Statistické zpracování dat  1.přednáška </vt:lpstr>
      <vt:lpstr>Podmínky absolvování předmětu:</vt:lpstr>
      <vt:lpstr>Klasifikace:</vt:lpstr>
      <vt:lpstr>Statistická jednotka </vt:lpstr>
      <vt:lpstr>1. Úkol statistiky: zpřehlednění dat</vt:lpstr>
      <vt:lpstr>Vymezení statistické jednotky</vt:lpstr>
      <vt:lpstr>Statistický soubor</vt:lpstr>
      <vt:lpstr>Statistický znak</vt:lpstr>
      <vt:lpstr>Kvalitativní znaky</vt:lpstr>
      <vt:lpstr>Kvantitativní znaky</vt:lpstr>
      <vt:lpstr>Kvantitativní znaky</vt:lpstr>
      <vt:lpstr>Statistický znak</vt:lpstr>
      <vt:lpstr>Prezentace aplikace PowerPoint</vt:lpstr>
      <vt:lpstr> Statistický znak (nominální) – Funkce</vt:lpstr>
      <vt:lpstr> Histogram četnosti</vt:lpstr>
      <vt:lpstr>Charakteristiky polohy kvalitativních znaků</vt:lpstr>
      <vt:lpstr>Kvalita stravy - medián</vt:lpstr>
      <vt:lpstr>Charakteristiky polohy</vt:lpstr>
      <vt:lpstr>Charakteristiky polohy</vt:lpstr>
      <vt:lpstr>Příklad – průměr, modus, medián</vt:lpstr>
      <vt:lpstr>Výběrové x populační charakteristiky</vt:lpstr>
      <vt:lpstr>Prezentace aplikace PowerPoint</vt:lpstr>
      <vt:lpstr>Populační charakteristiky variability</vt:lpstr>
      <vt:lpstr>Výběrové charakteristiky variability</vt:lpstr>
      <vt:lpstr>Variační koeficienty</vt:lpstr>
      <vt:lpstr>Příklad</vt:lpstr>
      <vt:lpstr>Šikmost</vt:lpstr>
      <vt:lpstr>Šikmost v grafu četnosti</vt:lpstr>
      <vt:lpstr>Příklad</vt:lpstr>
      <vt:lpstr>Příklad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Radmila Krkošková</cp:lastModifiedBy>
  <cp:revision>81</cp:revision>
  <dcterms:created xsi:type="dcterms:W3CDTF">2016-07-06T15:42:34Z</dcterms:created>
  <dcterms:modified xsi:type="dcterms:W3CDTF">2024-08-27T09:38:43Z</dcterms:modified>
</cp:coreProperties>
</file>