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86" r:id="rId2"/>
    <p:sldMasterId id="2147483698" r:id="rId3"/>
    <p:sldMasterId id="2147483710" r:id="rId4"/>
  </p:sldMasterIdLst>
  <p:notesMasterIdLst>
    <p:notesMasterId r:id="rId12"/>
  </p:notesMasterIdLst>
  <p:handoutMasterIdLst>
    <p:handoutMasterId r:id="rId13"/>
  </p:handoutMasterIdLst>
  <p:sldIdLst>
    <p:sldId id="451" r:id="rId5"/>
    <p:sldId id="316" r:id="rId6"/>
    <p:sldId id="321" r:id="rId7"/>
    <p:sldId id="322" r:id="rId8"/>
    <p:sldId id="319" r:id="rId9"/>
    <p:sldId id="324" r:id="rId10"/>
    <p:sldId id="32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5256" autoAdjust="0"/>
  </p:normalViewPr>
  <p:slideViewPr>
    <p:cSldViewPr showGuides="1">
      <p:cViewPr varScale="1">
        <p:scale>
          <a:sx n="86" d="100"/>
          <a:sy n="86" d="100"/>
        </p:scale>
        <p:origin x="115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1" d="100"/>
          <a:sy n="81" d="100"/>
        </p:scale>
        <p:origin x="-195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55ACF-AD3C-4654-80F0-C74B1EA0E4C9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41676D-BA10-48C1-B54F-F281706521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1232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F84003-2627-45EC-A08A-6B49E3F7038F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92C87-38D0-4D9D-BCF6-FB5299A404B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9866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8132" name="Zástupný symbol pro záhlaví 3"/>
          <p:cNvSpPr>
            <a:spLocks noGrp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cs-CZ" sz="1200"/>
              <a:t>SPSS Inc. </a:t>
            </a:r>
          </a:p>
        </p:txBody>
      </p:sp>
      <p:sp>
        <p:nvSpPr>
          <p:cNvPr id="48133" name="Zástupný symbol pro zápatí 4"/>
          <p:cNvSpPr>
            <a:spLocks noGrp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cs-CZ" sz="1200"/>
              <a:t>Copyright 2003-4, SPSS Inc. </a:t>
            </a:r>
          </a:p>
        </p:txBody>
      </p:sp>
      <p:sp>
        <p:nvSpPr>
          <p:cNvPr id="48134" name="Zástupný symbol pro číslo snímku 5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BD106FB0-5B9E-4FBE-929B-02EB0B8D3A4E}" type="slidenum">
              <a:rPr lang="en-US" altLang="cs-CZ" sz="1200" smtClean="0"/>
              <a:pPr eaLnBrk="1" hangingPunct="1">
                <a:defRPr/>
              </a:pPr>
              <a:t>3</a:t>
            </a:fld>
            <a:endParaRPr lang="en-US" altLang="cs-CZ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9156" name="Zástupný symbol pro záhlaví 3"/>
          <p:cNvSpPr>
            <a:spLocks noGrp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cs-CZ" sz="1200"/>
              <a:t>SPSS Inc. </a:t>
            </a:r>
          </a:p>
        </p:txBody>
      </p:sp>
      <p:sp>
        <p:nvSpPr>
          <p:cNvPr id="49157" name="Zástupný symbol pro zápatí 4"/>
          <p:cNvSpPr>
            <a:spLocks noGrp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cs-CZ" sz="1200"/>
              <a:t>Copyright 2003-4, SPSS Inc. </a:t>
            </a:r>
          </a:p>
        </p:txBody>
      </p:sp>
      <p:sp>
        <p:nvSpPr>
          <p:cNvPr id="49158" name="Zástupný symbol pro číslo snímku 5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A7AA678-1CDA-4E92-842A-98E4D26F8F76}" type="slidenum">
              <a:rPr lang="en-US" altLang="cs-CZ" sz="1200" smtClean="0"/>
              <a:pPr eaLnBrk="1" hangingPunct="1">
                <a:defRPr/>
              </a:pPr>
              <a:t>4</a:t>
            </a:fld>
            <a:endParaRPr lang="en-US" altLang="cs-CZ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80900" name="Zástupný symbol pro záhlaví 3"/>
          <p:cNvSpPr>
            <a:spLocks noGrp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cs-CZ" sz="1200"/>
              <a:t>SPSS Inc. </a:t>
            </a:r>
          </a:p>
        </p:txBody>
      </p:sp>
      <p:sp>
        <p:nvSpPr>
          <p:cNvPr id="80901" name="Zástupný symbol pro zápatí 4"/>
          <p:cNvSpPr>
            <a:spLocks noGrp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cs-CZ" sz="1200"/>
              <a:t>Copyright 2003-4, SPSS Inc. </a:t>
            </a:r>
          </a:p>
        </p:txBody>
      </p:sp>
      <p:sp>
        <p:nvSpPr>
          <p:cNvPr id="80902" name="Zástupný symbol pro číslo snímku 5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8688" eaLnBrk="0" hangingPunct="0"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defTabSz="928688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6532F371-FBA2-48BE-8629-95B8453A260D}" type="slidenum">
              <a:rPr lang="en-US" altLang="cs-CZ" sz="1200" smtClean="0"/>
              <a:pPr eaLnBrk="1" hangingPunct="1">
                <a:defRPr/>
              </a:pPr>
              <a:t>6</a:t>
            </a:fld>
            <a:endParaRPr lang="en-US" altLang="cs-CZ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79712" y="1700808"/>
            <a:ext cx="4896544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79712" y="3249324"/>
            <a:ext cx="5896744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20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94101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16000" y="899999"/>
            <a:ext cx="4320000" cy="5256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cs-CZ" smtClean="0"/>
            </a:lvl1pPr>
            <a:lvl2pPr>
              <a:defRPr lang="cs-CZ" smtClean="0"/>
            </a:lvl2pPr>
            <a:lvl3pPr>
              <a:defRPr lang="cs-CZ" smtClean="0"/>
            </a:lvl3pPr>
            <a:lvl4pPr>
              <a:defRPr lang="cs-CZ" smtClean="0"/>
            </a:lvl4pPr>
            <a:lvl5pPr>
              <a:defRPr lang="cs-CZ" dirty="0"/>
            </a:lvl5pPr>
          </a:lstStyle>
          <a:p>
            <a:pPr marL="182563" lvl="0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Po kliknutí můžete upravovat styly textu v předloze.</a:t>
            </a:r>
          </a:p>
          <a:p>
            <a:pPr marL="182563" lvl="1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Druhá úroveň</a:t>
            </a:r>
          </a:p>
          <a:p>
            <a:pPr marL="182563" lvl="2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Třetí úroveň</a:t>
            </a:r>
          </a:p>
          <a:p>
            <a:pPr marL="182563" lvl="3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Čtvrtá úroveň</a:t>
            </a:r>
          </a:p>
          <a:p>
            <a:pPr marL="182563" lvl="4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08000" y="899999"/>
            <a:ext cx="4320000" cy="5256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cs-CZ" smtClean="0"/>
            </a:lvl1pPr>
            <a:lvl2pPr>
              <a:defRPr lang="cs-CZ" smtClean="0"/>
            </a:lvl2pPr>
            <a:lvl3pPr>
              <a:defRPr lang="cs-CZ" smtClean="0"/>
            </a:lvl3pPr>
            <a:lvl4pPr>
              <a:defRPr lang="cs-CZ" smtClean="0"/>
            </a:lvl4pPr>
            <a:lvl5pPr>
              <a:defRPr lang="cs-CZ"/>
            </a:lvl5pPr>
          </a:lstStyle>
          <a:p>
            <a:pPr marL="182563" lvl="0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Po kliknutí můžete upravovat styly textu v předloze.</a:t>
            </a:r>
          </a:p>
          <a:p>
            <a:pPr marL="182563" lvl="1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Druhá úroveň</a:t>
            </a:r>
          </a:p>
          <a:p>
            <a:pPr marL="182563" lvl="2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Třetí úroveň</a:t>
            </a:r>
          </a:p>
          <a:p>
            <a:pPr marL="182563" lvl="3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Čtvrtá úroveň</a:t>
            </a:r>
          </a:p>
          <a:p>
            <a:pPr marL="182563" lvl="4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Pátá úroveň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83485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6F90CAD-3112-99B6-0D65-C67655B2C4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3827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72339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700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0" y="0"/>
            <a:ext cx="3491880" cy="62373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412776"/>
            <a:ext cx="5111750" cy="47133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898" y="4623062"/>
            <a:ext cx="1828102" cy="226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825650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898" y="4623062"/>
            <a:ext cx="1828102" cy="2262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363152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651073799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45004994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558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6000" y="216000"/>
            <a:ext cx="7560000" cy="540000"/>
          </a:xfrm>
        </p:spPr>
        <p:txBody>
          <a:bodyPr rIns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00" y="899999"/>
            <a:ext cx="8640000" cy="5256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cs-CZ" dirty="0" smtClean="0"/>
            </a:lvl1pPr>
            <a:lvl2pPr>
              <a:defRPr lang="cs-CZ" dirty="0" smtClean="0"/>
            </a:lvl2pPr>
            <a:lvl3pPr>
              <a:defRPr lang="cs-CZ" dirty="0" smtClean="0"/>
            </a:lvl3pPr>
            <a:lvl4pPr>
              <a:defRPr lang="cs-CZ" dirty="0" smtClean="0"/>
            </a:lvl4pPr>
            <a:lvl5pPr>
              <a:defRPr lang="cs-CZ" dirty="0"/>
            </a:lvl5pPr>
          </a:lstStyle>
          <a:p>
            <a:pPr marL="182563" lvl="0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Po kliknutí můžete upravovat styly textu v předloze.</a:t>
            </a:r>
          </a:p>
          <a:p>
            <a:pPr marL="182563" lvl="1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Druhá úroveň</a:t>
            </a:r>
          </a:p>
          <a:p>
            <a:pPr marL="182563" lvl="2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Třetí úroveň</a:t>
            </a:r>
          </a:p>
          <a:p>
            <a:pPr marL="182563" lvl="3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Čtvrtá úroveň</a:t>
            </a:r>
          </a:p>
          <a:p>
            <a:pPr marL="182563" lvl="4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Pátá úroveň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308304" y="6480000"/>
            <a:ext cx="658416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fld id="{307889CB-4329-4159-951C-9130128614A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61737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4962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8308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0115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8340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4989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99615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974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876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90995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86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sp>
        <p:nvSpPr>
          <p:cNvPr id="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308304" y="6480000"/>
            <a:ext cx="658416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fld id="{307889CB-4329-4159-951C-9130128614A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73568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8168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1141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049415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1703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7341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1794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0306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13582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4035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83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16000" y="899999"/>
            <a:ext cx="4320000" cy="5256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cs-CZ" smtClean="0"/>
            </a:lvl1pPr>
            <a:lvl2pPr>
              <a:defRPr lang="cs-CZ" smtClean="0"/>
            </a:lvl2pPr>
            <a:lvl3pPr>
              <a:defRPr lang="cs-CZ" smtClean="0"/>
            </a:lvl3pPr>
            <a:lvl4pPr>
              <a:defRPr lang="cs-CZ" smtClean="0"/>
            </a:lvl4pPr>
            <a:lvl5pPr>
              <a:defRPr lang="cs-CZ" dirty="0"/>
            </a:lvl5pPr>
          </a:lstStyle>
          <a:p>
            <a:pPr marL="182563" lvl="0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Po kliknutí můžete upravovat styly textu v předloze.</a:t>
            </a:r>
          </a:p>
          <a:p>
            <a:pPr marL="182563" lvl="1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Druhá úroveň</a:t>
            </a:r>
          </a:p>
          <a:p>
            <a:pPr marL="182563" lvl="2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Třetí úroveň</a:t>
            </a:r>
          </a:p>
          <a:p>
            <a:pPr marL="182563" lvl="3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Čtvrtá úroveň</a:t>
            </a:r>
          </a:p>
          <a:p>
            <a:pPr marL="182563" lvl="4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08000" y="899999"/>
            <a:ext cx="4320000" cy="5256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cs-CZ" smtClean="0"/>
            </a:lvl1pPr>
            <a:lvl2pPr>
              <a:defRPr lang="cs-CZ" smtClean="0"/>
            </a:lvl2pPr>
            <a:lvl3pPr>
              <a:defRPr lang="cs-CZ" smtClean="0"/>
            </a:lvl3pPr>
            <a:lvl4pPr>
              <a:defRPr lang="cs-CZ" smtClean="0"/>
            </a:lvl4pPr>
            <a:lvl5pPr>
              <a:defRPr lang="cs-CZ"/>
            </a:lvl5pPr>
          </a:lstStyle>
          <a:p>
            <a:pPr marL="182563" lvl="0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Po kliknutí můžete upravovat styly textu v předloze.</a:t>
            </a:r>
          </a:p>
          <a:p>
            <a:pPr marL="182563" lvl="1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Druhá úroveň</a:t>
            </a:r>
          </a:p>
          <a:p>
            <a:pPr marL="182563" lvl="2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Třetí úroveň</a:t>
            </a:r>
          </a:p>
          <a:p>
            <a:pPr marL="182563" lvl="3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Čtvrtá úroveň</a:t>
            </a:r>
          </a:p>
          <a:p>
            <a:pPr marL="182563" lvl="4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Pátá úroveň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308304" y="6480000"/>
            <a:ext cx="658416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fld id="{307889CB-4329-4159-951C-9130128614A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116051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567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sp>
        <p:nvSpPr>
          <p:cNvPr id="8" name="Zástupný symbol pro číslo snímku 5"/>
          <p:cNvSpPr>
            <a:spLocks noGrp="1"/>
          </p:cNvSpPr>
          <p:nvPr>
            <p:ph type="sldNum" sz="quarter" idx="10"/>
          </p:nvPr>
        </p:nvSpPr>
        <p:spPr>
          <a:xfrm>
            <a:off x="7308304" y="6480000"/>
            <a:ext cx="658416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fld id="{307889CB-4329-4159-951C-9130128614A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465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  <p:sp>
        <p:nvSpPr>
          <p:cNvPr id="4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308304" y="6480000"/>
            <a:ext cx="658416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</a:defRPr>
            </a:lvl1pPr>
          </a:lstStyle>
          <a:p>
            <a:fld id="{307889CB-4329-4159-951C-9130128614A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4408058"/>
            <a:ext cx="1979711" cy="2449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943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779712" y="1700808"/>
            <a:ext cx="4896544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79712" y="3249324"/>
            <a:ext cx="5896744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2055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6000" y="216000"/>
            <a:ext cx="7560000" cy="540000"/>
          </a:xfrm>
        </p:spPr>
        <p:txBody>
          <a:bodyPr rIns="0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00" y="899999"/>
            <a:ext cx="8640000" cy="52560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cs-CZ" dirty="0" smtClean="0"/>
            </a:lvl1pPr>
            <a:lvl2pPr>
              <a:defRPr lang="cs-CZ" dirty="0" smtClean="0"/>
            </a:lvl2pPr>
            <a:lvl3pPr>
              <a:defRPr lang="cs-CZ" dirty="0" smtClean="0"/>
            </a:lvl3pPr>
            <a:lvl4pPr>
              <a:defRPr lang="cs-CZ" dirty="0" smtClean="0"/>
            </a:lvl4pPr>
            <a:lvl5pPr>
              <a:defRPr lang="cs-CZ" dirty="0"/>
            </a:lvl5pPr>
          </a:lstStyle>
          <a:p>
            <a:pPr marL="182563" lvl="0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Po kliknutí můžete upravovat styly textu v předloze.</a:t>
            </a:r>
          </a:p>
          <a:p>
            <a:pPr marL="182563" lvl="1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Druhá úroveň</a:t>
            </a:r>
          </a:p>
          <a:p>
            <a:pPr marL="182563" lvl="2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Třetí úroveň</a:t>
            </a:r>
          </a:p>
          <a:p>
            <a:pPr marL="182563" lvl="3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Čtvrtá úroveň</a:t>
            </a:r>
          </a:p>
          <a:p>
            <a:pPr marL="182563" lvl="4" indent="-182563">
              <a:spcBef>
                <a:spcPts val="0"/>
              </a:spcBef>
              <a:spcAft>
                <a:spcPts val="400"/>
              </a:spcAft>
            </a:pPr>
            <a:r>
              <a:rPr lang="cs-CZ"/>
              <a:t>Pátá úroveň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5698" y="5205600"/>
            <a:ext cx="1338302" cy="1656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30631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" y="6505200"/>
            <a:ext cx="9143999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16000" y="216000"/>
            <a:ext cx="7560000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16000" y="900000"/>
            <a:ext cx="8640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563" lvl="0" indent="-182563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Kliknutím lze upravit styly předlohy textu.</a:t>
            </a:r>
          </a:p>
          <a:p>
            <a:pPr marL="357188" lvl="1" indent="-174625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Druhá úroveň</a:t>
            </a:r>
          </a:p>
          <a:p>
            <a:pPr marL="539750" lvl="2" indent="-182563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Třetí úroveň</a:t>
            </a:r>
          </a:p>
          <a:p>
            <a:pPr marL="712788" lvl="3" indent="-173038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Čtvrtá úroveň</a:t>
            </a:r>
          </a:p>
          <a:p>
            <a:pPr marL="895350" lvl="4" indent="-182563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Pátá úroveň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475" y="65660"/>
            <a:ext cx="1529525" cy="91506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60000" y="649800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© 2021 ACREA CR, spol. s r.o.</a:t>
            </a:r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308304" y="6480000"/>
            <a:ext cx="658416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07889CB-4329-4159-951C-9130128614A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65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cs-CZ" sz="2000" b="1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cs-CZ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cs-CZ" sz="16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cs-CZ" sz="16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cs-CZ" sz="16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1" y="6505200"/>
            <a:ext cx="9143999" cy="360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16000" y="216000"/>
            <a:ext cx="7560000" cy="540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16000" y="900000"/>
            <a:ext cx="86400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82563" lvl="0" indent="-182563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Kliknutím lze upravit styly předlohy textu.</a:t>
            </a:r>
          </a:p>
          <a:p>
            <a:pPr marL="357188" lvl="1" indent="-174625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Druhá úroveň</a:t>
            </a:r>
          </a:p>
          <a:p>
            <a:pPr marL="539750" lvl="2" indent="-182563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Třetí úroveň</a:t>
            </a:r>
          </a:p>
          <a:p>
            <a:pPr marL="712788" lvl="3" indent="-173038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Čtvrtá úroveň</a:t>
            </a:r>
          </a:p>
          <a:p>
            <a:pPr marL="895350" lvl="4" indent="-182563">
              <a:spcBef>
                <a:spcPts val="0"/>
              </a:spcBef>
              <a:spcAft>
                <a:spcPts val="400"/>
              </a:spcAft>
            </a:pPr>
            <a:r>
              <a:rPr lang="cs-CZ" dirty="0"/>
              <a:t>Pátá úroveň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4475" y="65660"/>
            <a:ext cx="1529525" cy="915068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360000" y="649800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© 2022 ACREA CR, spol. s r.o.</a:t>
            </a:r>
          </a:p>
        </p:txBody>
      </p:sp>
    </p:spTree>
    <p:extLst>
      <p:ext uri="{BB962C8B-B14F-4D97-AF65-F5344CB8AC3E}">
        <p14:creationId xmlns:p14="http://schemas.microsoft.com/office/powerpoint/2010/main" val="788006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cs-CZ" sz="2000" b="1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cs-CZ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cs-CZ" sz="16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cs-CZ" sz="16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cs-CZ" sz="16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84552-8A5E-4C71-82DC-9004B179B453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6009E-16E2-407E-8715-DC56B94512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6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D20D6-69BB-4D92-BECB-695A164C9E57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070E5-A10F-495C-9476-D498118364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4182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7900A9D5-C2C0-439B-9CD2-22CCDB862D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sz="3200" dirty="0"/>
              <a:t>Komparační tabulky</a:t>
            </a:r>
            <a:endParaRPr lang="cs-CZ" dirty="0"/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E42A0982-E68D-4406-865A-8A52EEF4B5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1719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Výchozí bod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altLang="cs-CZ" sz="2400" dirty="0"/>
          </a:p>
          <a:p>
            <a:r>
              <a:rPr lang="cs-CZ" altLang="cs-CZ" sz="2200" dirty="0"/>
              <a:t>Jednoduché četnostní tabulky kategoriálních proměnných</a:t>
            </a:r>
          </a:p>
          <a:p>
            <a:r>
              <a:rPr lang="cs-CZ" altLang="cs-CZ" sz="2200" dirty="0"/>
              <a:t>Kombinace dvou a více kategoriálních znaků</a:t>
            </a:r>
          </a:p>
          <a:p>
            <a:r>
              <a:rPr lang="cs-CZ" altLang="cs-CZ" sz="2200" dirty="0"/>
              <a:t>Úkoly:</a:t>
            </a:r>
          </a:p>
          <a:p>
            <a:pPr lvl="1"/>
            <a:r>
              <a:rPr lang="cs-CZ" altLang="cs-CZ" sz="2000" dirty="0"/>
              <a:t>Porovnání pozorovaných četnosti u dvou a více znaků</a:t>
            </a:r>
          </a:p>
          <a:p>
            <a:pPr lvl="1"/>
            <a:r>
              <a:rPr lang="cs-CZ" altLang="cs-CZ" sz="2000" dirty="0"/>
              <a:t>Zjištění zda mezi znaky existuje závislost</a:t>
            </a:r>
          </a:p>
          <a:p>
            <a:pPr lvl="1"/>
            <a:r>
              <a:rPr lang="cs-CZ" altLang="cs-CZ" sz="2000" dirty="0"/>
              <a:t>Pokud existuje závislost, jaká je její síla</a:t>
            </a:r>
          </a:p>
        </p:txBody>
      </p:sp>
      <p:pic>
        <p:nvPicPr>
          <p:cNvPr id="10242" name="Picture 2" descr="http://cdn.xlstat.com/img/tutorials/contingency_result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916263"/>
            <a:ext cx="3289200" cy="3240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/>
              <a:t>Schéma kontingenční tabulky - značení</a:t>
            </a:r>
          </a:p>
        </p:txBody>
      </p:sp>
      <p:sp>
        <p:nvSpPr>
          <p:cNvPr id="614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buFont typeface="Arial" charset="0"/>
              <a:buNone/>
            </a:pPr>
            <a:r>
              <a:rPr lang="cs-CZ" altLang="cs-CZ" sz="2000" dirty="0"/>
              <a:t>Kontingenční tabulka je zápis o výskytu jevů v křížové kombinaci dvou kategorizací: řádkové  A = (A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, A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, … A</a:t>
            </a:r>
            <a:r>
              <a:rPr lang="cs-CZ" altLang="cs-CZ" sz="2000" baseline="-25000" dirty="0"/>
              <a:t>R</a:t>
            </a:r>
            <a:r>
              <a:rPr lang="cs-CZ" altLang="cs-CZ" sz="2000" dirty="0"/>
              <a:t>) a sloupcové B = B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, B</a:t>
            </a:r>
            <a:r>
              <a:rPr lang="cs-CZ" altLang="cs-CZ" sz="2000" baseline="-25000" dirty="0"/>
              <a:t>2</a:t>
            </a:r>
            <a:r>
              <a:rPr lang="cs-CZ" altLang="cs-CZ" sz="2000" dirty="0"/>
              <a:t>, … B</a:t>
            </a:r>
            <a:r>
              <a:rPr lang="cs-CZ" altLang="cs-CZ" sz="2000" baseline="-25000" dirty="0"/>
              <a:t>C</a:t>
            </a:r>
            <a:r>
              <a:rPr lang="cs-CZ" altLang="cs-CZ" sz="2000" dirty="0"/>
              <a:t>)  </a:t>
            </a:r>
          </a:p>
          <a:p>
            <a:pPr eaLnBrk="1" hangingPunct="1">
              <a:buFont typeface="Arial" charset="0"/>
              <a:buNone/>
            </a:pPr>
            <a:endParaRPr lang="cs-CZ" altLang="cs-CZ" sz="2000" dirty="0"/>
          </a:p>
          <a:p>
            <a:pPr eaLnBrk="1" hangingPunct="1">
              <a:buFont typeface="Arial" charset="0"/>
              <a:buNone/>
            </a:pPr>
            <a:endParaRPr lang="cs-CZ" altLang="cs-CZ" sz="2000" dirty="0"/>
          </a:p>
          <a:p>
            <a:pPr eaLnBrk="1" hangingPunct="1">
              <a:buFont typeface="Arial" charset="0"/>
              <a:buNone/>
            </a:pPr>
            <a:endParaRPr lang="cs-CZ" altLang="cs-CZ" sz="2000" dirty="0"/>
          </a:p>
          <a:p>
            <a:pPr eaLnBrk="1" hangingPunct="1">
              <a:buFont typeface="Arial" charset="0"/>
              <a:buNone/>
            </a:pPr>
            <a:endParaRPr lang="cs-CZ" altLang="cs-CZ" sz="2000" dirty="0"/>
          </a:p>
          <a:p>
            <a:pPr eaLnBrk="1" hangingPunct="1">
              <a:buFont typeface="Arial" charset="0"/>
              <a:buNone/>
            </a:pPr>
            <a:endParaRPr lang="cs-CZ" altLang="cs-CZ" dirty="0"/>
          </a:p>
          <a:p>
            <a:pPr eaLnBrk="1" hangingPunct="1">
              <a:buFont typeface="Arial" charset="0"/>
              <a:buNone/>
            </a:pPr>
            <a:endParaRPr lang="cs-CZ" altLang="cs-CZ" sz="2000" dirty="0"/>
          </a:p>
          <a:p>
            <a:pPr eaLnBrk="1" hangingPunct="1">
              <a:buFont typeface="Arial" charset="0"/>
              <a:buNone/>
            </a:pPr>
            <a:endParaRPr lang="cs-CZ" altLang="cs-CZ" sz="2000" dirty="0"/>
          </a:p>
          <a:p>
            <a:pPr eaLnBrk="1" hangingPunct="1">
              <a:buFont typeface="Arial" charset="0"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</a:pPr>
            <a:endParaRPr lang="cs-CZ" altLang="cs-CZ" sz="1800" i="1" dirty="0">
              <a:latin typeface="Arial" charset="0"/>
            </a:endParaRPr>
          </a:p>
          <a:p>
            <a:pPr eaLnBrk="1" hangingPunct="1">
              <a:spcBef>
                <a:spcPct val="0"/>
              </a:spcBef>
            </a:pPr>
            <a:endParaRPr lang="cs-CZ" altLang="cs-CZ" sz="1800" i="1" dirty="0">
              <a:latin typeface="Arial" charset="0"/>
            </a:endParaRPr>
          </a:p>
          <a:p>
            <a:pPr eaLnBrk="1" hangingPunct="1">
              <a:spcBef>
                <a:spcPct val="0"/>
              </a:spcBef>
            </a:pPr>
            <a:endParaRPr lang="cs-CZ" altLang="cs-CZ" sz="1800" i="1" dirty="0">
              <a:latin typeface="Arial" charset="0"/>
            </a:endParaRPr>
          </a:p>
          <a:p>
            <a:pPr eaLnBrk="1" hangingPunct="1">
              <a:spcBef>
                <a:spcPct val="0"/>
              </a:spcBef>
            </a:pPr>
            <a:endParaRPr lang="cs-CZ" altLang="cs-CZ" sz="1800" i="1" dirty="0"/>
          </a:p>
          <a:p>
            <a:pPr eaLnBrk="1" hangingPunct="1">
              <a:spcBef>
                <a:spcPct val="0"/>
              </a:spcBef>
            </a:pPr>
            <a:r>
              <a:rPr lang="cs-CZ" altLang="cs-CZ" sz="1800" i="1" dirty="0"/>
              <a:t>n</a:t>
            </a:r>
            <a:r>
              <a:rPr lang="cs-CZ" altLang="cs-CZ" sz="1800" dirty="0"/>
              <a:t> jsou absolutní četnosti výskytů</a:t>
            </a:r>
          </a:p>
          <a:p>
            <a:pPr eaLnBrk="1" hangingPunct="1">
              <a:spcBef>
                <a:spcPct val="0"/>
              </a:spcBef>
            </a:pPr>
            <a:r>
              <a:rPr lang="cs-CZ" altLang="cs-CZ" sz="1800" dirty="0"/>
              <a:t>zaměníme-li písmena </a:t>
            </a:r>
            <a:r>
              <a:rPr lang="cs-CZ" altLang="cs-CZ" sz="1800" i="1" dirty="0"/>
              <a:t>f</a:t>
            </a:r>
            <a:r>
              <a:rPr lang="cs-CZ" altLang="cs-CZ" sz="1800" dirty="0"/>
              <a:t> místo </a:t>
            </a:r>
            <a:r>
              <a:rPr lang="cs-CZ" altLang="cs-CZ" sz="1800" i="1" dirty="0"/>
              <a:t>n, </a:t>
            </a:r>
            <a:r>
              <a:rPr lang="cs-CZ" altLang="cs-CZ" sz="1800" dirty="0"/>
              <a:t>dostaneme analogický záznam o relativních četnostech, součet hodnot v tabulce 1 (místo </a:t>
            </a:r>
            <a:r>
              <a:rPr lang="cs-CZ" altLang="cs-CZ" sz="1800" i="1" dirty="0"/>
              <a:t>n)</a:t>
            </a:r>
            <a:endParaRPr lang="cs-CZ" altLang="cs-CZ" sz="1800" dirty="0"/>
          </a:p>
        </p:txBody>
      </p:sp>
      <p:graphicFrame>
        <p:nvGraphicFramePr>
          <p:cNvPr id="9307" name="Group 91"/>
          <p:cNvGraphicFramePr>
            <a:graphicFrameLocks noGrp="1"/>
          </p:cNvGraphicFramePr>
          <p:nvPr/>
        </p:nvGraphicFramePr>
        <p:xfrm>
          <a:off x="899592" y="1637507"/>
          <a:ext cx="5976665" cy="3398030"/>
        </p:xfrm>
        <a:graphic>
          <a:graphicData uri="http://schemas.openxmlformats.org/drawingml/2006/table">
            <a:tbl>
              <a:tblPr/>
              <a:tblGrid>
                <a:gridCol w="7465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8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5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65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8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65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65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80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647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 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celkem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9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11</a:t>
                      </a:r>
                      <a:endParaRPr kumimoji="0" lang="cs-CZ" sz="1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9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12</a:t>
                      </a:r>
                      <a:endParaRPr kumimoji="0" lang="cs-CZ" sz="1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9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1c</a:t>
                      </a:r>
                      <a:endParaRPr kumimoji="0" lang="cs-CZ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9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1C</a:t>
                      </a:r>
                      <a:endParaRPr kumimoji="0" lang="cs-CZ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9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1+</a:t>
                      </a: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9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21</a:t>
                      </a:r>
                      <a:endParaRPr kumimoji="0" lang="cs-CZ" sz="1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9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22</a:t>
                      </a:r>
                      <a:endParaRPr kumimoji="0" lang="cs-CZ" sz="1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9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2c</a:t>
                      </a:r>
                      <a:endParaRPr kumimoji="0" lang="cs-CZ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9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2C</a:t>
                      </a:r>
                      <a:endParaRPr kumimoji="0" lang="cs-CZ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9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2+</a:t>
                      </a: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  <a:endParaRPr kumimoji="0" lang="cs-CZ" sz="1900" b="0" i="0" u="none" strike="noStrike" cap="none" normalizeH="0" baseline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9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r1</a:t>
                      </a:r>
                      <a:endParaRPr kumimoji="0" lang="cs-CZ" sz="1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9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r2</a:t>
                      </a:r>
                      <a:endParaRPr kumimoji="0" lang="cs-CZ" sz="1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900" b="0" i="1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rc</a:t>
                      </a:r>
                      <a:endParaRPr kumimoji="0" lang="cs-CZ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900" b="0" i="1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rC</a:t>
                      </a:r>
                      <a:endParaRPr kumimoji="0" lang="cs-CZ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9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r+</a:t>
                      </a: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  <a:endParaRPr kumimoji="0" lang="cs-CZ" sz="1900" b="0" i="0" u="none" strike="noStrike" cap="none" normalizeH="0" baseline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9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R1</a:t>
                      </a:r>
                      <a:endParaRPr kumimoji="0" lang="cs-CZ" sz="1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9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R2</a:t>
                      </a:r>
                      <a:endParaRPr kumimoji="0" lang="cs-CZ" sz="1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900" b="0" i="1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Rc</a:t>
                      </a:r>
                      <a:endParaRPr kumimoji="0" lang="cs-CZ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900" b="0" i="1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RC</a:t>
                      </a:r>
                      <a:endParaRPr kumimoji="0" lang="cs-CZ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9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R+</a:t>
                      </a: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90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5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celkem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9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+1</a:t>
                      </a:r>
                      <a:endParaRPr kumimoji="0" lang="cs-CZ" sz="1900" b="0" i="0" u="none" strike="noStrike" cap="none" normalizeH="0" baseline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9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+2</a:t>
                      </a:r>
                      <a:endParaRPr kumimoji="0" lang="cs-CZ" sz="1900" b="0" i="0" u="none" strike="noStrike" cap="none" normalizeH="0" baseline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9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+c</a:t>
                      </a:r>
                      <a:endParaRPr kumimoji="0" lang="cs-CZ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  <a:r>
                        <a:rPr kumimoji="0" lang="cs-CZ" sz="19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+C</a:t>
                      </a:r>
                      <a:endParaRPr kumimoji="0" lang="cs-CZ" sz="1900" b="0" i="0" u="none" strike="noStrike" cap="none" normalizeH="0" baseline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n</a:t>
                      </a:r>
                    </a:p>
                  </a:txBody>
                  <a:tcPr marL="86692" marR="86692" marT="43354" marB="4335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6231" name="Přímá spojovací čára 7"/>
          <p:cNvCxnSpPr>
            <a:cxnSpLocks noChangeShapeType="1"/>
          </p:cNvCxnSpPr>
          <p:nvPr/>
        </p:nvCxnSpPr>
        <p:spPr bwMode="auto">
          <a:xfrm>
            <a:off x="899592" y="1651621"/>
            <a:ext cx="728663" cy="6318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A01914B0-D1A1-4995-9732-95B0324E9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Řádkové proporce</a:t>
            </a:r>
          </a:p>
        </p:txBody>
      </p:sp>
      <p:sp>
        <p:nvSpPr>
          <p:cNvPr id="7171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cs-CZ" altLang="cs-CZ" dirty="0"/>
              <a:t>  </a:t>
            </a:r>
          </a:p>
          <a:p>
            <a:pPr eaLnBrk="1" hangingPunct="1">
              <a:buFont typeface="Arial" charset="0"/>
              <a:buNone/>
            </a:pPr>
            <a:endParaRPr lang="cs-CZ" altLang="cs-CZ" dirty="0"/>
          </a:p>
          <a:p>
            <a:pPr eaLnBrk="1" hangingPunct="1">
              <a:buFont typeface="Arial" charset="0"/>
              <a:buNone/>
            </a:pPr>
            <a:endParaRPr lang="cs-CZ" altLang="cs-CZ" dirty="0"/>
          </a:p>
          <a:p>
            <a:pPr eaLnBrk="1" hangingPunct="1">
              <a:buFont typeface="Arial" charset="0"/>
              <a:buNone/>
            </a:pPr>
            <a:endParaRPr lang="cs-CZ" altLang="cs-CZ" dirty="0"/>
          </a:p>
          <a:p>
            <a:pPr eaLnBrk="1" hangingPunct="1">
              <a:buFont typeface="Arial" charset="0"/>
              <a:buNone/>
            </a:pPr>
            <a:endParaRPr lang="cs-CZ" altLang="cs-CZ" dirty="0"/>
          </a:p>
          <a:p>
            <a:pPr eaLnBrk="1" hangingPunct="1">
              <a:buFont typeface="Arial" charset="0"/>
              <a:buNone/>
            </a:pPr>
            <a:endParaRPr lang="cs-CZ" altLang="cs-CZ" dirty="0"/>
          </a:p>
          <a:p>
            <a:pPr eaLnBrk="1" hangingPunct="1">
              <a:buFont typeface="Arial" charset="0"/>
              <a:buNone/>
            </a:pPr>
            <a:endParaRPr lang="cs-CZ" altLang="cs-CZ" sz="1800" dirty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altLang="cs-CZ" sz="1800" dirty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altLang="cs-CZ" sz="1800" dirty="0"/>
          </a:p>
          <a:p>
            <a:pPr eaLnBrk="1" hangingPunct="1">
              <a:buFont typeface="Arial" charset="0"/>
              <a:buNone/>
            </a:pPr>
            <a:endParaRPr lang="cs-CZ" altLang="cs-CZ" sz="1800" dirty="0"/>
          </a:p>
          <a:p>
            <a:pPr eaLnBrk="1" hangingPunct="1">
              <a:buFont typeface="Arial" charset="0"/>
              <a:buNone/>
            </a:pPr>
            <a:endParaRPr lang="cs-CZ" altLang="cs-CZ" sz="1800" dirty="0"/>
          </a:p>
          <a:p>
            <a:pPr eaLnBrk="1" hangingPunct="1">
              <a:buFont typeface="Arial" charset="0"/>
              <a:buNone/>
            </a:pPr>
            <a:endParaRPr lang="cs-CZ" altLang="cs-CZ" sz="1800" dirty="0"/>
          </a:p>
          <a:p>
            <a:pPr eaLnBrk="1" hangingPunct="1">
              <a:buFont typeface="Arial" charset="0"/>
              <a:buNone/>
            </a:pPr>
            <a:endParaRPr lang="cs-CZ" altLang="cs-CZ" sz="1800" dirty="0"/>
          </a:p>
          <a:p>
            <a:pPr eaLnBrk="1" hangingPunct="1">
              <a:buFont typeface="Arial" charset="0"/>
              <a:buNone/>
            </a:pPr>
            <a:r>
              <a:rPr lang="cs-CZ" altLang="cs-CZ" sz="1800" dirty="0"/>
              <a:t>relativní četnosti </a:t>
            </a:r>
            <a:r>
              <a:rPr lang="cs-CZ" altLang="cs-CZ" sz="1800" i="1" dirty="0" err="1"/>
              <a:t>f</a:t>
            </a:r>
            <a:r>
              <a:rPr lang="cs-CZ" altLang="cs-CZ" sz="1800" i="1" baseline="-25000" dirty="0" err="1"/>
              <a:t>c</a:t>
            </a:r>
            <a:r>
              <a:rPr lang="cs-CZ" altLang="cs-CZ" sz="1800" i="1" baseline="-25000" dirty="0"/>
              <a:t>/r </a:t>
            </a:r>
            <a:r>
              <a:rPr lang="cs-CZ" altLang="cs-CZ" sz="1800" dirty="0"/>
              <a:t>dávají v součtu 1 v každém řádku (též v marginálním sloupci)</a:t>
            </a:r>
          </a:p>
          <a:p>
            <a:pPr eaLnBrk="1" hangingPunct="1">
              <a:buFont typeface="Arial" charset="0"/>
              <a:buNone/>
            </a:pPr>
            <a:r>
              <a:rPr lang="cs-CZ" altLang="cs-CZ" sz="1800" i="1" dirty="0" err="1"/>
              <a:t>f</a:t>
            </a:r>
            <a:r>
              <a:rPr lang="cs-CZ" altLang="cs-CZ" sz="1800" i="1" baseline="-25000" dirty="0" err="1"/>
              <a:t>c</a:t>
            </a:r>
            <a:r>
              <a:rPr lang="cs-CZ" altLang="cs-CZ" sz="1800" i="1" baseline="-25000" dirty="0"/>
              <a:t>/r ,</a:t>
            </a:r>
            <a:r>
              <a:rPr lang="cs-CZ" altLang="cs-CZ" sz="1800" i="1" dirty="0"/>
              <a:t> </a:t>
            </a:r>
            <a:r>
              <a:rPr lang="cs-CZ" altLang="cs-CZ" sz="1800" i="1" dirty="0" err="1"/>
              <a:t>f</a:t>
            </a:r>
            <a:r>
              <a:rPr lang="cs-CZ" altLang="cs-CZ" sz="1800" i="1" baseline="-25000" dirty="0" err="1"/>
              <a:t>+C</a:t>
            </a:r>
            <a:r>
              <a:rPr lang="cs-CZ" altLang="cs-CZ" sz="1800" i="1" dirty="0"/>
              <a:t>, f</a:t>
            </a:r>
            <a:r>
              <a:rPr lang="cs-CZ" altLang="cs-CZ" sz="1800" i="1" baseline="-25000" dirty="0"/>
              <a:t>r+</a:t>
            </a:r>
            <a:r>
              <a:rPr lang="cs-CZ" altLang="cs-CZ" sz="1800" i="1" dirty="0"/>
              <a:t> jsou obvykle zaměňovány za 100* </a:t>
            </a:r>
            <a:r>
              <a:rPr lang="cs-CZ" altLang="cs-CZ" sz="1800" i="1" dirty="0" err="1"/>
              <a:t>f</a:t>
            </a:r>
            <a:r>
              <a:rPr lang="cs-CZ" altLang="cs-CZ" sz="1800" i="1" baseline="-25000" dirty="0" err="1"/>
              <a:t>c</a:t>
            </a:r>
            <a:r>
              <a:rPr lang="cs-CZ" altLang="cs-CZ" sz="1800" i="1" baseline="-25000" dirty="0"/>
              <a:t>/r</a:t>
            </a:r>
            <a:r>
              <a:rPr lang="cs-CZ" altLang="cs-CZ" sz="1800" dirty="0"/>
              <a:t>%; místo 1 pak je  v součtech 100%</a:t>
            </a:r>
          </a:p>
          <a:p>
            <a:pPr eaLnBrk="1" hangingPunct="1">
              <a:buFont typeface="Arial" charset="0"/>
              <a:buNone/>
            </a:pPr>
            <a:endParaRPr lang="cs-CZ" altLang="cs-CZ" sz="2000" dirty="0"/>
          </a:p>
          <a:p>
            <a:pPr eaLnBrk="1" hangingPunct="1">
              <a:buFont typeface="Arial" charset="0"/>
              <a:buNone/>
            </a:pPr>
            <a:endParaRPr lang="cs-CZ" altLang="cs-CZ" sz="2000" dirty="0"/>
          </a:p>
        </p:txBody>
      </p:sp>
      <p:graphicFrame>
        <p:nvGraphicFramePr>
          <p:cNvPr id="10340" name="Group 100"/>
          <p:cNvGraphicFramePr>
            <a:graphicFrameLocks noGrp="1"/>
          </p:cNvGraphicFramePr>
          <p:nvPr/>
        </p:nvGraphicFramePr>
        <p:xfrm>
          <a:off x="750888" y="1166813"/>
          <a:ext cx="7285037" cy="4021144"/>
        </p:xfrm>
        <a:graphic>
          <a:graphicData uri="http://schemas.openxmlformats.org/drawingml/2006/table">
            <a:tbl>
              <a:tblPr/>
              <a:tblGrid>
                <a:gridCol w="722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23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2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2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23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23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4112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229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     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celkem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celkové rozložení v řádcích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16F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5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cs-CZ" sz="20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1/1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cs-CZ" sz="20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2/1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cs-CZ" sz="2000" b="0" i="1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  <a:r>
                        <a:rPr kumimoji="0" lang="cs-CZ" sz="20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/1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cs-CZ" sz="2000" b="0" i="1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  <a:r>
                        <a:rPr kumimoji="0" lang="cs-CZ" sz="20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/1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cs-CZ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1+</a:t>
                      </a: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16F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5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cs-CZ" sz="20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1/2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cs-CZ" sz="20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2/2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cs-CZ" sz="2000" b="0" i="1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  <a:r>
                        <a:rPr kumimoji="0" lang="cs-CZ" sz="20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/2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cs-CZ" sz="2000" b="0" i="1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  <a:r>
                        <a:rPr kumimoji="0" lang="cs-CZ" sz="20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/2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cs-CZ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2+</a:t>
                      </a: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16F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5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16F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5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cs-CZ" sz="20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1/r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cs-CZ" sz="20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2/r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cs-CZ" sz="2000" b="0" i="1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  <a:r>
                        <a:rPr kumimoji="0" lang="cs-CZ" sz="20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/r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cs-CZ" sz="2000" b="0" i="1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  <a:r>
                        <a:rPr kumimoji="0" lang="cs-CZ" sz="20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/r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cs-CZ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r+</a:t>
                      </a: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16F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5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16F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5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R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C9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cs-CZ" sz="20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1/R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cs-CZ" sz="2000" b="0" i="1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2/R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cs-CZ" sz="2000" b="0" i="1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  <a:r>
                        <a:rPr kumimoji="0" lang="cs-CZ" sz="20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/R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cs-CZ" sz="2000" b="0" i="1" u="none" strike="noStrike" cap="none" normalizeH="0" baseline="-2500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C</a:t>
                      </a:r>
                      <a:r>
                        <a:rPr kumimoji="0" lang="cs-CZ" sz="2000" b="0" i="1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/R</a:t>
                      </a: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cs-CZ" sz="20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R</a:t>
                      </a:r>
                      <a:r>
                        <a:rPr kumimoji="0" lang="cs-CZ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+</a:t>
                      </a: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 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16F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91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celkem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282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cs-CZ" sz="20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+1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282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cs-CZ" sz="20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+2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282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282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cs-CZ" sz="20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+c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282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…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282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f</a:t>
                      </a:r>
                      <a:r>
                        <a:rPr kumimoji="0" lang="cs-CZ" sz="2000" b="0" i="0" u="none" strike="noStrike" cap="none" normalizeH="0" baseline="-25000" dirty="0" err="1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+C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282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2828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Calibri" pitchFamily="34" charset="0"/>
                        </a:rPr>
                        <a:t>1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16F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7264" name="Přímá spojovací čára 6"/>
          <p:cNvCxnSpPr>
            <a:cxnSpLocks noChangeShapeType="1"/>
          </p:cNvCxnSpPr>
          <p:nvPr/>
        </p:nvCxnSpPr>
        <p:spPr bwMode="auto">
          <a:xfrm rot="16200000" flipH="1">
            <a:off x="788988" y="1219200"/>
            <a:ext cx="690562" cy="661988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 dirty="0"/>
              <a:t>Testování hypotézy o nezávislosti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/>
              <a:t>nulová hypotéza - </a:t>
            </a:r>
            <a:r>
              <a:rPr lang="cs-CZ" altLang="cs-CZ" sz="2000" dirty="0"/>
              <a:t>nezávislost řádkové a sloupcové proměnné</a:t>
            </a:r>
          </a:p>
          <a:p>
            <a:pPr lvl="1" eaLnBrk="1" hangingPunct="1"/>
            <a:r>
              <a:rPr lang="cs-CZ" altLang="cs-CZ" sz="1800" b="1" dirty="0">
                <a:solidFill>
                  <a:srgbClr val="0033CC"/>
                </a:solidFill>
              </a:rPr>
              <a:t>věta o součinu pravděpodobností: </a:t>
            </a:r>
            <a:r>
              <a:rPr lang="cs-CZ" altLang="cs-CZ" sz="1800" b="1" i="1" dirty="0">
                <a:solidFill>
                  <a:srgbClr val="0033CC"/>
                </a:solidFill>
              </a:rPr>
              <a:t>P(současně A i B) = P(A)*P(B)</a:t>
            </a:r>
            <a:endParaRPr lang="cs-CZ" altLang="cs-CZ" sz="1800" b="1" dirty="0">
              <a:solidFill>
                <a:srgbClr val="0033CC"/>
              </a:solidFill>
            </a:endParaRPr>
          </a:p>
          <a:p>
            <a:pPr lvl="1" eaLnBrk="1" hangingPunct="1"/>
            <a:r>
              <a:rPr lang="cs-CZ" altLang="cs-CZ" sz="1800" b="1" dirty="0"/>
              <a:t>v buňce(C,R) tedy očekáváme, že  podíl bude </a:t>
            </a:r>
            <a:r>
              <a:rPr lang="cs-CZ" altLang="cs-CZ" sz="1800" b="1" i="1" dirty="0" err="1">
                <a:solidFill>
                  <a:srgbClr val="007A37"/>
                </a:solidFill>
              </a:rPr>
              <a:t>f</a:t>
            </a:r>
            <a:r>
              <a:rPr lang="cs-CZ" altLang="cs-CZ" sz="1800" b="1" i="1" baseline="-25000" dirty="0" err="1">
                <a:solidFill>
                  <a:srgbClr val="007A37"/>
                </a:solidFill>
              </a:rPr>
              <a:t>CR</a:t>
            </a:r>
            <a:r>
              <a:rPr lang="cs-CZ" altLang="cs-CZ" sz="1800" b="1" i="1" dirty="0">
                <a:solidFill>
                  <a:srgbClr val="007A37"/>
                </a:solidFill>
              </a:rPr>
              <a:t> = </a:t>
            </a:r>
            <a:r>
              <a:rPr lang="cs-CZ" altLang="cs-CZ" sz="1800" b="1" i="1" dirty="0" err="1">
                <a:solidFill>
                  <a:srgbClr val="007A37"/>
                </a:solidFill>
              </a:rPr>
              <a:t>f</a:t>
            </a:r>
            <a:r>
              <a:rPr lang="cs-CZ" altLang="cs-CZ" sz="1800" b="1" i="1" baseline="-25000" dirty="0" err="1">
                <a:solidFill>
                  <a:srgbClr val="007A37"/>
                </a:solidFill>
              </a:rPr>
              <a:t>+C</a:t>
            </a:r>
            <a:r>
              <a:rPr lang="cs-CZ" altLang="cs-CZ" sz="1800" b="1" i="1" dirty="0">
                <a:solidFill>
                  <a:srgbClr val="007A37"/>
                </a:solidFill>
              </a:rPr>
              <a:t>* </a:t>
            </a:r>
            <a:r>
              <a:rPr lang="cs-CZ" altLang="cs-CZ" sz="1800" b="1" i="1" dirty="0" err="1">
                <a:solidFill>
                  <a:srgbClr val="007A37"/>
                </a:solidFill>
              </a:rPr>
              <a:t>f</a:t>
            </a:r>
            <a:r>
              <a:rPr lang="cs-CZ" altLang="cs-CZ" sz="1800" b="1" i="1" baseline="-25000" dirty="0" err="1">
                <a:solidFill>
                  <a:srgbClr val="007A37"/>
                </a:solidFill>
              </a:rPr>
              <a:t>+R</a:t>
            </a:r>
            <a:endParaRPr lang="cs-CZ" altLang="cs-CZ" sz="1800" b="1" dirty="0"/>
          </a:p>
          <a:p>
            <a:pPr lvl="1" eaLnBrk="1" hangingPunct="1"/>
            <a:r>
              <a:rPr lang="cs-CZ" altLang="cs-CZ" sz="1800" b="1" dirty="0"/>
              <a:t>očekávaný počet v buňce(</a:t>
            </a:r>
            <a:r>
              <a:rPr lang="cs-CZ" altLang="cs-CZ" sz="1800" b="1" dirty="0" err="1"/>
              <a:t>c,r</a:t>
            </a:r>
            <a:r>
              <a:rPr lang="cs-CZ" altLang="cs-CZ" sz="1800" b="1" dirty="0"/>
              <a:t>)  je </a:t>
            </a:r>
            <a:r>
              <a:rPr lang="cs-CZ" altLang="cs-CZ" sz="1800" b="1" i="1" dirty="0" err="1">
                <a:solidFill>
                  <a:srgbClr val="007A37"/>
                </a:solidFill>
              </a:rPr>
              <a:t>e</a:t>
            </a:r>
            <a:r>
              <a:rPr lang="cs-CZ" altLang="cs-CZ" sz="1800" b="1" i="1" baseline="-25000" dirty="0" err="1">
                <a:solidFill>
                  <a:srgbClr val="007A37"/>
                </a:solidFill>
              </a:rPr>
              <a:t>CR</a:t>
            </a:r>
            <a:r>
              <a:rPr lang="cs-CZ" altLang="cs-CZ" sz="1800" b="1" i="1" baseline="-25000" dirty="0">
                <a:solidFill>
                  <a:srgbClr val="007A37"/>
                </a:solidFill>
              </a:rPr>
              <a:t> </a:t>
            </a:r>
            <a:r>
              <a:rPr lang="cs-CZ" altLang="cs-CZ" sz="1800" b="1" i="1" dirty="0">
                <a:solidFill>
                  <a:srgbClr val="007A37"/>
                </a:solidFill>
              </a:rPr>
              <a:t> = n</a:t>
            </a:r>
            <a:r>
              <a:rPr lang="cs-CZ" altLang="cs-CZ" sz="1800" b="1" i="1" baseline="-25000" dirty="0">
                <a:solidFill>
                  <a:srgbClr val="007A37"/>
                </a:solidFill>
              </a:rPr>
              <a:t>1+</a:t>
            </a:r>
            <a:r>
              <a:rPr lang="cs-CZ" altLang="cs-CZ" sz="1800" b="1" i="1" dirty="0">
                <a:solidFill>
                  <a:srgbClr val="007A37"/>
                </a:solidFill>
              </a:rPr>
              <a:t>* n</a:t>
            </a:r>
            <a:r>
              <a:rPr lang="cs-CZ" altLang="cs-CZ" sz="1800" b="1" i="1" baseline="-25000" dirty="0">
                <a:solidFill>
                  <a:srgbClr val="007A37"/>
                </a:solidFill>
              </a:rPr>
              <a:t>+2 </a:t>
            </a:r>
            <a:r>
              <a:rPr lang="cs-CZ" altLang="cs-CZ" sz="1800" b="1" i="1" dirty="0">
                <a:solidFill>
                  <a:srgbClr val="007A37"/>
                </a:solidFill>
              </a:rPr>
              <a:t>/N</a:t>
            </a:r>
          </a:p>
          <a:p>
            <a:pPr lvl="1" eaLnBrk="1" hangingPunct="1"/>
            <a:r>
              <a:rPr lang="cs-CZ" altLang="cs-CZ" sz="1800" b="1" dirty="0"/>
              <a:t>rezidua – rozdíl mezi skutečným  (</a:t>
            </a:r>
            <a:r>
              <a:rPr lang="cs-CZ" altLang="cs-CZ" sz="1800" b="1" i="1" dirty="0" err="1"/>
              <a:t>observed</a:t>
            </a:r>
            <a:r>
              <a:rPr lang="cs-CZ" altLang="cs-CZ" sz="1800" b="1" dirty="0"/>
              <a:t>) a očekávaným (</a:t>
            </a:r>
            <a:r>
              <a:rPr lang="cs-CZ" altLang="cs-CZ" sz="1800" b="1" i="1" dirty="0" err="1"/>
              <a:t>expcected</a:t>
            </a:r>
            <a:r>
              <a:rPr lang="cs-CZ" altLang="cs-CZ" sz="1800" b="1" dirty="0"/>
              <a:t>) počtem</a:t>
            </a:r>
          </a:p>
          <a:p>
            <a:pPr lvl="1" eaLnBrk="1" hangingPunct="1"/>
            <a:r>
              <a:rPr lang="cs-CZ" altLang="cs-CZ" sz="1800" b="1" dirty="0"/>
              <a:t>testové kritérium  založeno na reziduích</a:t>
            </a:r>
          </a:p>
          <a:p>
            <a:r>
              <a:rPr lang="cs-CZ" altLang="cs-CZ" sz="2400" dirty="0"/>
              <a:t>použitelné testy</a:t>
            </a:r>
          </a:p>
          <a:p>
            <a:pPr lvl="1"/>
            <a:r>
              <a:rPr lang="cs-CZ" altLang="cs-CZ" sz="1800" b="1" dirty="0" err="1"/>
              <a:t>Pearsonův</a:t>
            </a:r>
            <a:r>
              <a:rPr lang="cs-CZ" altLang="cs-CZ" sz="1800" b="1" dirty="0">
                <a:latin typeface="Arial" charset="0"/>
                <a:cs typeface="Arial" charset="0"/>
              </a:rPr>
              <a:t> </a:t>
            </a:r>
            <a:r>
              <a:rPr lang="cs-CZ" altLang="cs-CZ" sz="1800" b="1" dirty="0">
                <a:latin typeface="Symbol" pitchFamily="18" charset="2"/>
              </a:rPr>
              <a:t>c</a:t>
            </a:r>
            <a:r>
              <a:rPr lang="cs-CZ" altLang="cs-CZ" sz="1800" b="1" baseline="30000" dirty="0"/>
              <a:t>2</a:t>
            </a:r>
            <a:r>
              <a:rPr lang="cs-CZ" altLang="cs-CZ" sz="1800" b="1" dirty="0"/>
              <a:t> test o nezávislosti</a:t>
            </a:r>
          </a:p>
          <a:p>
            <a:pPr lvl="1"/>
            <a:r>
              <a:rPr lang="cs-CZ" altLang="cs-CZ" sz="1800" b="1" dirty="0" err="1"/>
              <a:t>likelihood</a:t>
            </a:r>
            <a:r>
              <a:rPr lang="cs-CZ" altLang="cs-CZ" sz="1800" b="1" dirty="0"/>
              <a:t> ratio</a:t>
            </a:r>
          </a:p>
          <a:p>
            <a:pPr lvl="1"/>
            <a:r>
              <a:rPr lang="cs-CZ" altLang="cs-CZ" sz="1800" b="1" dirty="0"/>
              <a:t>rozdělení </a:t>
            </a:r>
            <a:r>
              <a:rPr lang="cs-CZ" altLang="cs-CZ" sz="1800" b="1" dirty="0">
                <a:latin typeface="Symbol" pitchFamily="18" charset="2"/>
              </a:rPr>
              <a:t>c</a:t>
            </a:r>
            <a:r>
              <a:rPr lang="cs-CZ" altLang="cs-CZ" sz="1800" b="1" baseline="30000" dirty="0"/>
              <a:t>2</a:t>
            </a:r>
            <a:r>
              <a:rPr lang="cs-CZ" altLang="cs-CZ" sz="1800" b="1" dirty="0"/>
              <a:t> s (R-1)*(C-1) stupňů</a:t>
            </a:r>
            <a:br>
              <a:rPr lang="cs-CZ" altLang="cs-CZ" sz="1800" b="1" dirty="0"/>
            </a:br>
            <a:r>
              <a:rPr lang="cs-CZ" altLang="cs-CZ" sz="1800" b="1" dirty="0"/>
              <a:t>volnosti</a:t>
            </a:r>
          </a:p>
          <a:p>
            <a:r>
              <a:rPr lang="cs-CZ" altLang="cs-CZ" sz="2400" dirty="0"/>
              <a:t>podmínky použití</a:t>
            </a:r>
          </a:p>
          <a:p>
            <a:pPr lvl="1"/>
            <a:r>
              <a:rPr lang="cs-CZ" altLang="cs-CZ" sz="2000" b="1" dirty="0"/>
              <a:t>očekávané četnosti pod 5 maximálně v 1/5 buněk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96" name="Objekt 3"/>
              <p:cNvSpPr txBox="1"/>
              <p:nvPr/>
            </p:nvSpPr>
            <p:spPr bwMode="auto">
              <a:xfrm>
                <a:off x="5291138" y="3170238"/>
                <a:ext cx="3352800" cy="1039812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b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  <m:sup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cs-CZ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f>
                                <m:fPr>
                                  <m:ctrlP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𝑜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𝐶𝑅</m:t>
                                      </m:r>
                                    </m:sub>
                                  </m:sSub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𝐶𝑅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cs-CZ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cs-CZ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b>
                                    <m:sSubPr>
                                      <m:ctrlPr>
                                        <a:rPr lang="cs-CZ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𝐶𝑅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nary>
                        </m:e>
                      </m:nary>
                    </m:oMath>
                  </m:oMathPara>
                </a14:m>
                <a:endParaRPr lang="cs-CZ"/>
              </a:p>
            </p:txBody>
          </p:sp>
        </mc:Choice>
        <mc:Fallback xmlns="">
          <p:sp>
            <p:nvSpPr>
              <p:cNvPr id="8196" name="Objek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91138" y="3170238"/>
                <a:ext cx="3352800" cy="10398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97" name="Objekt 4"/>
              <p:cNvSpPr txBox="1"/>
              <p:nvPr/>
            </p:nvSpPr>
            <p:spPr bwMode="auto">
              <a:xfrm>
                <a:off x="4352727" y="4210050"/>
                <a:ext cx="4305300" cy="57785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700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b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𝐿𝑅</m:t>
                          </m:r>
                        </m:sub>
                        <m:sup>
                          <m: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cs-CZ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𝐶𝑅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 i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</m:e>
                              </m:func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𝐶𝑅</m:t>
                                  </m:r>
                                </m:sub>
                              </m:sSub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sSub>
                                <m:sSubPr>
                                  <m:ctrlP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𝑜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𝐶𝑅</m:t>
                                  </m:r>
                                </m:sub>
                              </m:sSub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cs-CZ"/>
              </a:p>
            </p:txBody>
          </p:sp>
        </mc:Choice>
        <mc:Fallback xmlns="">
          <p:sp>
            <p:nvSpPr>
              <p:cNvPr id="8197" name="Objek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52727" y="4210050"/>
                <a:ext cx="4305300" cy="577850"/>
              </a:xfrm>
              <a:prstGeom prst="rect">
                <a:avLst/>
              </a:prstGeom>
              <a:blipFill>
                <a:blip r:embed="rId3"/>
                <a:stretch>
                  <a:fillRect t="-115957" b="-164894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595AE8A-FF63-42E8-9A1F-78A64AE95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Měření intenzity vztahu</a:t>
            </a:r>
          </a:p>
        </p:txBody>
      </p:sp>
      <p:sp>
        <p:nvSpPr>
          <p:cNvPr id="9218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200" dirty="0"/>
              <a:t>míry pro číselné vyjádření síly závislosti</a:t>
            </a:r>
          </a:p>
          <a:p>
            <a:r>
              <a:rPr lang="cs-CZ" altLang="cs-CZ" sz="2200" dirty="0" err="1"/>
              <a:t>Cramérovo</a:t>
            </a:r>
            <a:r>
              <a:rPr lang="cs-CZ" altLang="cs-CZ" sz="2200" dirty="0"/>
              <a:t> V</a:t>
            </a:r>
          </a:p>
          <a:p>
            <a:pPr lvl="1"/>
            <a:r>
              <a:rPr lang="cs-CZ" altLang="cs-CZ" sz="2000" b="1" dirty="0"/>
              <a:t>vychází ze statistiky </a:t>
            </a:r>
            <a:r>
              <a:rPr lang="el-GR" altLang="cs-CZ" sz="2000" b="1" dirty="0"/>
              <a:t>χ</a:t>
            </a:r>
            <a:r>
              <a:rPr lang="cs-CZ" altLang="cs-CZ" sz="2000" b="1" baseline="30000" dirty="0"/>
              <a:t>2</a:t>
            </a:r>
            <a:endParaRPr lang="cs-CZ" altLang="cs-CZ" sz="2000" b="1" dirty="0"/>
          </a:p>
          <a:p>
            <a:pPr lvl="1"/>
            <a:r>
              <a:rPr lang="cs-CZ" altLang="cs-CZ" sz="2000" b="1" dirty="0"/>
              <a:t>interval 0 – 1, bez závislosti až po silnou závislost</a:t>
            </a:r>
          </a:p>
          <a:p>
            <a:r>
              <a:rPr lang="cs-CZ" altLang="cs-CZ" sz="2200" dirty="0" err="1"/>
              <a:t>Koecifient</a:t>
            </a:r>
            <a:r>
              <a:rPr lang="cs-CZ" altLang="cs-CZ" sz="2200" dirty="0"/>
              <a:t> </a:t>
            </a:r>
            <a:r>
              <a:rPr lang="cs-CZ" altLang="cs-CZ" sz="2200" dirty="0">
                <a:sym typeface="Symbol" pitchFamily="18" charset="2"/>
              </a:rPr>
              <a:t> </a:t>
            </a:r>
          </a:p>
          <a:p>
            <a:pPr lvl="1"/>
            <a:r>
              <a:rPr lang="cs-CZ" altLang="cs-CZ" sz="2000" b="1" dirty="0"/>
              <a:t>vychází ze statistiky </a:t>
            </a:r>
            <a:r>
              <a:rPr lang="el-GR" altLang="cs-CZ" sz="2000" b="1" dirty="0"/>
              <a:t>χ</a:t>
            </a:r>
            <a:r>
              <a:rPr lang="cs-CZ" altLang="cs-CZ" sz="2000" b="1" baseline="30000" dirty="0"/>
              <a:t>2</a:t>
            </a:r>
            <a:endParaRPr lang="cs-CZ" altLang="cs-CZ" sz="2000" b="1" dirty="0"/>
          </a:p>
          <a:p>
            <a:pPr lvl="1"/>
            <a:r>
              <a:rPr lang="cs-CZ" altLang="cs-CZ" sz="2000" b="1" dirty="0"/>
              <a:t>maximální hodnota (q-1)^1/2 - horší interpretace</a:t>
            </a:r>
          </a:p>
          <a:p>
            <a:pPr lvl="1"/>
            <a:r>
              <a:rPr lang="cs-CZ" altLang="cs-CZ" sz="2000" b="1" dirty="0"/>
              <a:t>čím vyšší, tím silnější závislost</a:t>
            </a:r>
          </a:p>
          <a:p>
            <a:r>
              <a:rPr lang="cs-CZ" altLang="cs-CZ" sz="2200" dirty="0" err="1"/>
              <a:t>Koecifient</a:t>
            </a:r>
            <a:r>
              <a:rPr lang="cs-CZ" altLang="cs-CZ" sz="2200" dirty="0"/>
              <a:t> </a:t>
            </a:r>
            <a:r>
              <a:rPr lang="cs-CZ" altLang="cs-CZ" sz="2200" dirty="0">
                <a:sym typeface="Symbol" pitchFamily="18" charset="2"/>
              </a:rPr>
              <a:t>kontingence </a:t>
            </a:r>
          </a:p>
          <a:p>
            <a:pPr lvl="1"/>
            <a:r>
              <a:rPr lang="cs-CZ" altLang="cs-CZ" sz="2000" b="1" dirty="0"/>
              <a:t>vychází ze statistiky </a:t>
            </a:r>
            <a:r>
              <a:rPr lang="el-GR" altLang="cs-CZ" sz="2000" b="1" dirty="0"/>
              <a:t>χ</a:t>
            </a:r>
            <a:r>
              <a:rPr lang="cs-CZ" altLang="cs-CZ" sz="2000" b="1" baseline="30000" dirty="0"/>
              <a:t>2</a:t>
            </a:r>
            <a:endParaRPr lang="cs-CZ" altLang="cs-CZ" sz="2000" b="1" dirty="0"/>
          </a:p>
          <a:p>
            <a:pPr lvl="1"/>
            <a:r>
              <a:rPr lang="cs-CZ" altLang="cs-CZ" sz="2000" b="1" dirty="0"/>
              <a:t>maximální hodnota (1-1/q)^1/2 - horší interpretace</a:t>
            </a:r>
          </a:p>
          <a:p>
            <a:pPr lvl="1"/>
            <a:r>
              <a:rPr lang="cs-CZ" altLang="cs-CZ" sz="2000" b="1" dirty="0"/>
              <a:t>čím vyšší, tím silnější závislost</a:t>
            </a:r>
          </a:p>
          <a:p>
            <a:pPr lvl="1"/>
            <a:endParaRPr lang="cs-CZ" altLang="cs-CZ" sz="2000" b="1" dirty="0"/>
          </a:p>
          <a:p>
            <a:pPr lvl="1"/>
            <a:endParaRPr lang="cs-CZ" altLang="cs-CZ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20" name="Objekt 2"/>
              <p:cNvSpPr txBox="1"/>
              <p:nvPr/>
            </p:nvSpPr>
            <p:spPr bwMode="auto">
              <a:xfrm>
                <a:off x="6235699" y="1772816"/>
                <a:ext cx="1657351" cy="10064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cs-CZ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𝜒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  <m:sup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220" name="Objek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35699" y="1772816"/>
                <a:ext cx="1657351" cy="10064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21" name="Objekt 3"/>
              <p:cNvSpPr txBox="1"/>
              <p:nvPr/>
            </p:nvSpPr>
            <p:spPr bwMode="auto">
              <a:xfrm>
                <a:off x="6534575" y="2963862"/>
                <a:ext cx="1241425" cy="93027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𝜙</m:t>
                      </m:r>
                      <m:r>
                        <a:rPr lang="cs-CZ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𝜒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  <m:sup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221" name="Objek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34575" y="2963862"/>
                <a:ext cx="1241425" cy="9302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22" name="Zástupný symbol pro obsah 6"/>
          <p:cNvSpPr txBox="1">
            <a:spLocks/>
          </p:cNvSpPr>
          <p:nvPr/>
        </p:nvSpPr>
        <p:spPr bwMode="auto">
          <a:xfrm>
            <a:off x="6235699" y="1201779"/>
            <a:ext cx="165735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821A08"/>
              </a:buClr>
              <a:buFont typeface="Arial" charset="0"/>
              <a:buChar char="•"/>
              <a:defRPr sz="3200" b="1">
                <a:solidFill>
                  <a:srgbClr val="3C3C3C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charset="0"/>
              <a:buNone/>
            </a:pPr>
            <a:r>
              <a:rPr lang="cs-CZ" altLang="cs-CZ" sz="2000" b="0" dirty="0">
                <a:effectLst/>
              </a:rPr>
              <a:t>q =min(R,C)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Objekt 2">
                <a:extLst>
                  <a:ext uri="{FF2B5EF4-FFF2-40B4-BE49-F238E27FC236}">
                    <a16:creationId xmlns:a16="http://schemas.microsoft.com/office/drawing/2014/main" id="{29AD8094-6D0B-47E0-9744-10F84C05B528}"/>
                  </a:ext>
                </a:extLst>
              </p:cNvPr>
              <p:cNvSpPr txBox="1"/>
              <p:nvPr/>
            </p:nvSpPr>
            <p:spPr bwMode="auto">
              <a:xfrm>
                <a:off x="5652120" y="5118002"/>
                <a:ext cx="2240929" cy="10080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𝐶𝐶</m:t>
                      </m:r>
                      <m:r>
                        <a:rPr lang="cs-CZ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cs-CZ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𝜒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  <m:sup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Sup>
                                <m:sSubSupPr>
                                  <m:ctrlP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𝜒</m:t>
                                  </m:r>
                                </m:e>
                                <m:sub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sub>
                                <m:sup>
                                  <m:r>
                                    <a:rPr lang="cs-CZ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lang="cs-CZ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−1)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Objekt 2">
                <a:extLst>
                  <a:ext uri="{FF2B5EF4-FFF2-40B4-BE49-F238E27FC236}">
                    <a16:creationId xmlns:a16="http://schemas.microsoft.com/office/drawing/2014/main" id="{29AD8094-6D0B-47E0-9744-10F84C05B5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52120" y="5118002"/>
                <a:ext cx="2240929" cy="10080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000"/>
              <a:t>Další míry síly závislosti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200" dirty="0"/>
              <a:t>Označují se jako predikční míry</a:t>
            </a:r>
          </a:p>
          <a:p>
            <a:r>
              <a:rPr lang="cs-CZ" altLang="cs-CZ" sz="2200" dirty="0"/>
              <a:t>Dělí se podle použití kategoriální proměnné</a:t>
            </a:r>
          </a:p>
          <a:p>
            <a:r>
              <a:rPr lang="cs-CZ" altLang="cs-CZ" sz="2200" dirty="0"/>
              <a:t>Odstraňují nevýhody měr vycházejících z chí - kvadrátu</a:t>
            </a:r>
          </a:p>
          <a:p>
            <a:r>
              <a:rPr lang="cs-CZ" altLang="cs-CZ" sz="2200" dirty="0"/>
              <a:t>Nejznámější nominální míry</a:t>
            </a:r>
          </a:p>
          <a:p>
            <a:pPr lvl="1"/>
            <a:r>
              <a:rPr lang="cs-CZ" altLang="cs-CZ" sz="1600" b="1" dirty="0" err="1"/>
              <a:t>Goodmanův</a:t>
            </a:r>
            <a:r>
              <a:rPr lang="cs-CZ" altLang="cs-CZ" sz="1600" b="1" dirty="0"/>
              <a:t> koeficient lambda</a:t>
            </a:r>
          </a:p>
          <a:p>
            <a:pPr lvl="1"/>
            <a:r>
              <a:rPr lang="cs-CZ" altLang="cs-CZ" sz="1600" b="1" dirty="0" err="1"/>
              <a:t>Goodman</a:t>
            </a:r>
            <a:r>
              <a:rPr lang="cs-CZ" altLang="cs-CZ" sz="1600" b="1" dirty="0"/>
              <a:t> - </a:t>
            </a:r>
            <a:r>
              <a:rPr lang="cs-CZ" altLang="cs-CZ" sz="1600" b="1" dirty="0" err="1"/>
              <a:t>Kruskalovo</a:t>
            </a:r>
            <a:r>
              <a:rPr lang="cs-CZ" altLang="cs-CZ" sz="1600" b="1" dirty="0"/>
              <a:t> tau</a:t>
            </a:r>
          </a:p>
          <a:p>
            <a:endParaRPr lang="cs-CZ" altLang="cs-CZ" sz="2000" dirty="0"/>
          </a:p>
          <a:p>
            <a:r>
              <a:rPr lang="cs-CZ" altLang="cs-CZ" sz="2200" dirty="0"/>
              <a:t>Nejznámější ordinální míry</a:t>
            </a:r>
          </a:p>
          <a:p>
            <a:pPr lvl="1"/>
            <a:r>
              <a:rPr lang="cs-CZ" altLang="cs-CZ" sz="1600" b="1" dirty="0" err="1"/>
              <a:t>Somerův</a:t>
            </a:r>
            <a:r>
              <a:rPr lang="cs-CZ" altLang="cs-CZ" sz="1600" b="1" dirty="0"/>
              <a:t> koeficient</a:t>
            </a:r>
          </a:p>
          <a:p>
            <a:pPr lvl="1"/>
            <a:r>
              <a:rPr lang="cs-CZ" altLang="cs-CZ" sz="1600" b="1" dirty="0"/>
              <a:t>Koeficient </a:t>
            </a:r>
            <a:r>
              <a:rPr lang="cs-CZ" altLang="cs-CZ" sz="1600" b="1" dirty="0" err="1"/>
              <a:t>gamma</a:t>
            </a:r>
            <a:endParaRPr lang="cs-CZ" altLang="cs-CZ" sz="1600" b="1" dirty="0"/>
          </a:p>
          <a:p>
            <a:endParaRPr lang="cs-CZ" altLang="cs-CZ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yuka">
  <a:themeElements>
    <a:clrScheme name="acrea">
      <a:dk1>
        <a:sysClr val="windowText" lastClr="000000"/>
      </a:dk1>
      <a:lt1>
        <a:sysClr val="window" lastClr="FFFFFF"/>
      </a:lt1>
      <a:dk2>
        <a:srgbClr val="406CAE"/>
      </a:dk2>
      <a:lt2>
        <a:srgbClr val="F2F2F2"/>
      </a:lt2>
      <a:accent1>
        <a:srgbClr val="A5A5A5"/>
      </a:accent1>
      <a:accent2>
        <a:srgbClr val="FFED00"/>
      </a:accent2>
      <a:accent3>
        <a:srgbClr val="00A096"/>
      </a:accent3>
      <a:accent4>
        <a:srgbClr val="8C7B70"/>
      </a:accent4>
      <a:accent5>
        <a:srgbClr val="A6589A"/>
      </a:accent5>
      <a:accent6>
        <a:srgbClr val="F29400"/>
      </a:accent6>
      <a:hlink>
        <a:srgbClr val="406CAE"/>
      </a:hlink>
      <a:folHlink>
        <a:srgbClr val="3F3F3F"/>
      </a:folHlink>
    </a:clrScheme>
    <a:fontScheme name="acre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F003DD8-0058-40D7-AF19-0B586996754B}" vid="{4E25A8CD-A496-4C4D-9F1A-DF922186E0AA}"/>
    </a:ext>
  </a:extLst>
</a:theme>
</file>

<file path=ppt/theme/theme2.xml><?xml version="1.0" encoding="utf-8"?>
<a:theme xmlns:a="http://schemas.openxmlformats.org/drawingml/2006/main" name="Sablona Acrea_úvod_CZ">
  <a:themeElements>
    <a:clrScheme name="Acrea_barvy">
      <a:dk1>
        <a:sysClr val="windowText" lastClr="000000"/>
      </a:dk1>
      <a:lt1>
        <a:sysClr val="window" lastClr="FFFFFF"/>
      </a:lt1>
      <a:dk2>
        <a:srgbClr val="406CAE"/>
      </a:dk2>
      <a:lt2>
        <a:srgbClr val="F2F2F2"/>
      </a:lt2>
      <a:accent1>
        <a:srgbClr val="A5A5A5"/>
      </a:accent1>
      <a:accent2>
        <a:srgbClr val="FFED00"/>
      </a:accent2>
      <a:accent3>
        <a:srgbClr val="00A096"/>
      </a:accent3>
      <a:accent4>
        <a:srgbClr val="8C7B70"/>
      </a:accent4>
      <a:accent5>
        <a:srgbClr val="A6589A"/>
      </a:accent5>
      <a:accent6>
        <a:srgbClr val="EE9837"/>
      </a:accent6>
      <a:hlink>
        <a:srgbClr val="406CAE"/>
      </a:hlink>
      <a:folHlink>
        <a:srgbClr val="3F3F3F"/>
      </a:folHlink>
    </a:clrScheme>
    <a:fontScheme name="acre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lastní návrh">
  <a:themeElements>
    <a:clrScheme name="Acrea_barvy">
      <a:dk1>
        <a:sysClr val="windowText" lastClr="000000"/>
      </a:dk1>
      <a:lt1>
        <a:sysClr val="window" lastClr="FFFFFF"/>
      </a:lt1>
      <a:dk2>
        <a:srgbClr val="406CAE"/>
      </a:dk2>
      <a:lt2>
        <a:srgbClr val="F2F2F2"/>
      </a:lt2>
      <a:accent1>
        <a:srgbClr val="A5A5A5"/>
      </a:accent1>
      <a:accent2>
        <a:srgbClr val="FFED00"/>
      </a:accent2>
      <a:accent3>
        <a:srgbClr val="00A096"/>
      </a:accent3>
      <a:accent4>
        <a:srgbClr val="8C7B70"/>
      </a:accent4>
      <a:accent5>
        <a:srgbClr val="A6589A"/>
      </a:accent5>
      <a:accent6>
        <a:srgbClr val="EE9837"/>
      </a:accent6>
      <a:hlink>
        <a:srgbClr val="406CAE"/>
      </a:hlink>
      <a:folHlink>
        <a:srgbClr val="3F3F3F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Vyuka_cislo_snim_2021</Template>
  <TotalTime>2984</TotalTime>
  <Words>630</Words>
  <Application>Microsoft Office PowerPoint</Application>
  <PresentationFormat>Předvádění na obrazovce (4:3)</PresentationFormat>
  <Paragraphs>224</Paragraphs>
  <Slides>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Calibri</vt:lpstr>
      <vt:lpstr>Cambria Math</vt:lpstr>
      <vt:lpstr>Symbol</vt:lpstr>
      <vt:lpstr>Vyuka</vt:lpstr>
      <vt:lpstr>Sablona Acrea_úvod_CZ</vt:lpstr>
      <vt:lpstr>Vlastní návrh</vt:lpstr>
      <vt:lpstr>1_Vlastní návrh</vt:lpstr>
      <vt:lpstr>Komparační tabulky</vt:lpstr>
      <vt:lpstr>Výchozí bod</vt:lpstr>
      <vt:lpstr>Schéma kontingenční tabulky - značení</vt:lpstr>
      <vt:lpstr>Řádkové proporce</vt:lpstr>
      <vt:lpstr>Testování hypotézy o nezávislosti</vt:lpstr>
      <vt:lpstr>Měření intenzity vztahu</vt:lpstr>
      <vt:lpstr>Další míry síly závislosti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Korelační analýza souvislost, souběžnost, příčinnost</dc:title>
  <dc:creator>Brom Ondřej</dc:creator>
  <cp:lastModifiedBy>Ondrušková Bronislava</cp:lastModifiedBy>
  <cp:revision>30</cp:revision>
  <dcterms:created xsi:type="dcterms:W3CDTF">2021-11-15T10:19:03Z</dcterms:created>
  <dcterms:modified xsi:type="dcterms:W3CDTF">2022-10-19T08:05:40Z</dcterms:modified>
</cp:coreProperties>
</file>