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330" r:id="rId4"/>
    <p:sldId id="340" r:id="rId5"/>
    <p:sldId id="353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42" r:id="rId14"/>
    <p:sldId id="343" r:id="rId15"/>
    <p:sldId id="351" r:id="rId16"/>
    <p:sldId id="385" r:id="rId17"/>
    <p:sldId id="386" r:id="rId18"/>
    <p:sldId id="387" r:id="rId19"/>
    <p:sldId id="388" r:id="rId20"/>
    <p:sldId id="389" r:id="rId21"/>
    <p:sldId id="390" r:id="rId22"/>
    <p:sldId id="391" r:id="rId23"/>
    <p:sldId id="354" r:id="rId24"/>
    <p:sldId id="273" r:id="rId25"/>
    <p:sldId id="392" r:id="rId26"/>
    <p:sldId id="393" r:id="rId27"/>
    <p:sldId id="394" r:id="rId28"/>
    <p:sldId id="369" r:id="rId29"/>
    <p:sldId id="377" r:id="rId30"/>
    <p:sldId id="395" r:id="rId31"/>
    <p:sldId id="396" r:id="rId32"/>
    <p:sldId id="397" r:id="rId33"/>
    <p:sldId id="356" r:id="rId34"/>
    <p:sldId id="398" r:id="rId35"/>
    <p:sldId id="399" r:id="rId36"/>
    <p:sldId id="400" r:id="rId37"/>
    <p:sldId id="401" r:id="rId38"/>
    <p:sldId id="357" r:id="rId39"/>
    <p:sldId id="364" r:id="rId4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7" d="100"/>
          <a:sy n="67" d="100"/>
        </p:scale>
        <p:origin x="62" y="72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7227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5457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2609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1006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3470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3341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665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2201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2271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7418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47398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1969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85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14212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99748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88132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55493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97191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46050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552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708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88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8921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081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zpracování dat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246" y="3730199"/>
            <a:ext cx="5503025" cy="12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Zemědělství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Popis</a:t>
            </a:r>
            <a:r>
              <a:rPr lang="cs-CZ" dirty="0"/>
              <a:t>:</a:t>
            </a:r>
          </a:p>
          <a:p>
            <a:pPr marL="0" lvl="0" indent="0">
              <a:buNone/>
            </a:pPr>
            <a:r>
              <a:rPr lang="cs-CZ" dirty="0"/>
              <a:t>Udržitelné zemědělství se zaměřuje na produkci potravin, která je šetrná k životnímu prostředí a podporuje biodiverzitu.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23592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Zemědělství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Statistické metody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Statistika se používá k analýze výnosů plodin, efektivity použití hnojiv a pesticidů, a k hodnocení dopadů zemědělských postupů na půdní zdraví a ekosystémy.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20344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Zemědělství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Příklad</a:t>
            </a:r>
            <a:r>
              <a:rPr lang="cs-CZ" dirty="0"/>
              <a:t>: </a:t>
            </a:r>
          </a:p>
          <a:p>
            <a:pPr marL="0" lvl="0" indent="0">
              <a:buNone/>
            </a:pPr>
            <a:r>
              <a:rPr lang="cs-CZ" dirty="0"/>
              <a:t>Analýza výnosů plodin v závislosti na použití organických vs. chemických hnojiv pomocí regresní analýzy.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61374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193224" y="200788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80470CC-9CBA-412D-A779-E786772307B8}"/>
              </a:ext>
            </a:extLst>
          </p:cNvPr>
          <p:cNvSpPr/>
          <p:nvPr/>
        </p:nvSpPr>
        <p:spPr>
          <a:xfrm>
            <a:off x="755577" y="1188592"/>
            <a:ext cx="6552728" cy="2174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Použití vícenásobné regresní analýzy v úlohách, které zkoumají dopad makroekonomických ukazatelů na životní prostředí</a:t>
            </a:r>
            <a:endParaRPr lang="cs-CZ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411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413792" y="843558"/>
            <a:ext cx="7686600" cy="38884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Vícenásobná regresní analýza umožňuje modelovat vztah mezi jednou závislou proměnnou a dvěma nebo více nezávislými proměnnými.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Tato metoda je užitečná při zkoumání, jak různé makroekonomické ukazatele společně ovlivňují environmentální faktory.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270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Kroky k provedení vícenásobné regresní analýzy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13792" y="970653"/>
            <a:ext cx="7147520" cy="3708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Shromáždění dat</a:t>
            </a:r>
            <a:r>
              <a:rPr lang="cs-CZ" sz="3200" dirty="0"/>
              <a:t>: </a:t>
            </a:r>
          </a:p>
          <a:p>
            <a:pPr algn="just">
              <a:spcBef>
                <a:spcPct val="50000"/>
              </a:spcBef>
            </a:pPr>
            <a:r>
              <a:rPr lang="cs-CZ" sz="3200" dirty="0"/>
              <a:t>Získání dat pro makroekonomické ukazatele (např. HDP, inflace, nezaměstnanost) a environmentální faktory (např. emise CO₂, spotřeba energie).</a:t>
            </a:r>
          </a:p>
          <a:p>
            <a:pPr>
              <a:spcBef>
                <a:spcPct val="500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8696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Kroky k provedení vícenásobné regresní analýzy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13792" y="1208215"/>
            <a:ext cx="6787480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Formulace modelu</a:t>
            </a:r>
            <a:r>
              <a:rPr lang="cs-CZ" sz="3200" dirty="0"/>
              <a:t>: </a:t>
            </a:r>
          </a:p>
          <a:p>
            <a:pPr algn="just">
              <a:spcBef>
                <a:spcPct val="50000"/>
              </a:spcBef>
            </a:pPr>
            <a:r>
              <a:rPr lang="cs-CZ" sz="3200" dirty="0"/>
              <a:t>Definování závislé proměnné (např. emise CO₂) a nezávislých proměnných (např. HDP, inflace, nezaměstnanost).</a:t>
            </a:r>
          </a:p>
          <a:p>
            <a:pPr>
              <a:spcBef>
                <a:spcPct val="500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465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Kroky k provedení vícenásobné regresní analýzy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386172" y="1162430"/>
            <a:ext cx="70755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cs-CZ" sz="3200" b="1" dirty="0"/>
              <a:t>Odhad parametrů</a:t>
            </a:r>
            <a:r>
              <a:rPr lang="cs-CZ" sz="3200" dirty="0"/>
              <a:t>: </a:t>
            </a:r>
          </a:p>
          <a:p>
            <a:pPr lvl="0" algn="just"/>
            <a:r>
              <a:rPr lang="cs-CZ" sz="3200" dirty="0"/>
              <a:t>Použití statistického softwaru k odhadu koeficientů regresního modelu.</a:t>
            </a:r>
          </a:p>
        </p:txBody>
      </p:sp>
    </p:spTree>
    <p:extLst>
      <p:ext uri="{BB962C8B-B14F-4D97-AF65-F5344CB8AC3E}">
        <p14:creationId xmlns:p14="http://schemas.microsoft.com/office/powerpoint/2010/main" val="12129002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Kroky k provedení vícenásobné regresní analýzy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350168" y="1379089"/>
            <a:ext cx="71475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cs-CZ" sz="3200" b="1" dirty="0"/>
              <a:t>Hodnocení modelu</a:t>
            </a:r>
            <a:r>
              <a:rPr lang="cs-CZ" sz="3200" dirty="0"/>
              <a:t>: </a:t>
            </a:r>
          </a:p>
          <a:p>
            <a:pPr lvl="0" algn="just"/>
            <a:r>
              <a:rPr lang="cs-CZ" sz="3200" dirty="0"/>
              <a:t>Testování významnosti koeficientů pomocí t-testů a hodnocení celkové přiměřenosti modelu pomocí R² a dalších diagnostik.</a:t>
            </a:r>
          </a:p>
        </p:txBody>
      </p:sp>
    </p:spTree>
    <p:extLst>
      <p:ext uri="{BB962C8B-B14F-4D97-AF65-F5344CB8AC3E}">
        <p14:creationId xmlns:p14="http://schemas.microsoft.com/office/powerpoint/2010/main" val="12767975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Příklad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13792" y="988667"/>
            <a:ext cx="714752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cs-CZ" sz="2800" dirty="0"/>
              <a:t>Analyzujte, jak HDP, inflace a energetická spotřeba ovlivňují emise CO₂ v určité zemi.</a:t>
            </a:r>
          </a:p>
          <a:p>
            <a:pPr lvl="0"/>
            <a:r>
              <a:rPr lang="cs-CZ" sz="2800" b="1" dirty="0"/>
              <a:t>1.Data</a:t>
            </a:r>
            <a:r>
              <a:rPr lang="cs-CZ" sz="2800" dirty="0"/>
              <a:t>:</a:t>
            </a:r>
          </a:p>
          <a:p>
            <a:pPr lvl="1"/>
            <a:r>
              <a:rPr lang="cs-CZ" sz="2800" dirty="0"/>
              <a:t>HDP: Hodnota hrubého domácího produktu</a:t>
            </a:r>
          </a:p>
          <a:p>
            <a:pPr lvl="1"/>
            <a:r>
              <a:rPr lang="cs-CZ" sz="2800" dirty="0"/>
              <a:t>Inflace: Míra inflace</a:t>
            </a:r>
          </a:p>
          <a:p>
            <a:pPr lvl="1"/>
            <a:r>
              <a:rPr lang="cs-CZ" sz="2800" dirty="0"/>
              <a:t>Energetická spotřeba: Celková spotřeba energie</a:t>
            </a:r>
          </a:p>
          <a:p>
            <a:pPr lvl="1"/>
            <a:r>
              <a:rPr lang="cs-CZ" sz="2800" dirty="0"/>
              <a:t>Emise CO₂: Množství emisí oxidu uhličitého</a:t>
            </a:r>
          </a:p>
        </p:txBody>
      </p:sp>
    </p:spTree>
    <p:extLst>
      <p:ext uri="{BB962C8B-B14F-4D97-AF65-F5344CB8AC3E}">
        <p14:creationId xmlns:p14="http://schemas.microsoft.com/office/powerpoint/2010/main" val="327086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4400" b="1" dirty="0"/>
          </a:p>
          <a:p>
            <a:pPr marL="0" indent="0" algn="ctr">
              <a:buNone/>
            </a:pPr>
            <a:r>
              <a:rPr lang="cs-CZ" sz="4400" b="1" dirty="0"/>
              <a:t>Propojení statistiky s konkrétními oblastmi udržitelnosti</a:t>
            </a:r>
          </a:p>
          <a:p>
            <a:pPr>
              <a:lnSpc>
                <a:spcPct val="90000"/>
              </a:lnSpc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Téma přednášky: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350167" y="1379089"/>
            <a:ext cx="792087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cs-CZ" sz="3200" b="1" dirty="0"/>
              <a:t>2. Model</a:t>
            </a:r>
            <a:r>
              <a:rPr lang="cs-CZ" sz="3200" dirty="0"/>
              <a:t>:   </a:t>
            </a:r>
          </a:p>
          <a:p>
            <a:pPr lvl="0"/>
            <a:r>
              <a:rPr lang="cs-CZ" sz="3200" dirty="0"/>
              <a:t>Emise CO₂ = </a:t>
            </a:r>
          </a:p>
          <a:p>
            <a:pPr lvl="0"/>
            <a:r>
              <a:rPr lang="cs-CZ" sz="3200" dirty="0"/>
              <a:t>= β</a:t>
            </a:r>
            <a:r>
              <a:rPr lang="cs-CZ" sz="3200" baseline="-25000" dirty="0"/>
              <a:t>0</a:t>
            </a:r>
            <a:r>
              <a:rPr lang="cs-CZ" sz="3200" dirty="0"/>
              <a:t>​ + β</a:t>
            </a:r>
            <a:r>
              <a:rPr lang="cs-CZ" sz="3200" baseline="-25000" dirty="0"/>
              <a:t>1</a:t>
            </a:r>
            <a:r>
              <a:rPr lang="cs-CZ" sz="3200" dirty="0"/>
              <a:t>​HDP + β</a:t>
            </a:r>
            <a:r>
              <a:rPr lang="cs-CZ" sz="3200" baseline="-25000" dirty="0"/>
              <a:t>2</a:t>
            </a:r>
            <a:r>
              <a:rPr lang="cs-CZ" sz="3200" dirty="0"/>
              <a:t>​ Inflace +        </a:t>
            </a:r>
          </a:p>
          <a:p>
            <a:pPr lvl="0"/>
            <a:r>
              <a:rPr lang="cs-CZ" sz="3200" dirty="0"/>
              <a:t>        + β</a:t>
            </a:r>
            <a:r>
              <a:rPr lang="cs-CZ" sz="3200" baseline="-25000" dirty="0"/>
              <a:t>3</a:t>
            </a:r>
            <a:r>
              <a:rPr lang="cs-CZ" sz="3200" dirty="0"/>
              <a:t>​Energetická spotřeba + ϵ</a:t>
            </a:r>
          </a:p>
        </p:txBody>
      </p:sp>
    </p:spTree>
    <p:extLst>
      <p:ext uri="{BB962C8B-B14F-4D97-AF65-F5344CB8AC3E}">
        <p14:creationId xmlns:p14="http://schemas.microsoft.com/office/powerpoint/2010/main" val="1634939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350168" y="1379089"/>
            <a:ext cx="7678216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cs-CZ" sz="3200" b="1" dirty="0"/>
              <a:t>3. Interpretace</a:t>
            </a:r>
            <a:r>
              <a:rPr lang="cs-CZ" sz="3200" dirty="0"/>
              <a:t>:</a:t>
            </a:r>
          </a:p>
          <a:p>
            <a:pPr lvl="1"/>
            <a:r>
              <a:rPr lang="cs-CZ" sz="3000" dirty="0"/>
              <a:t>β</a:t>
            </a:r>
            <a:r>
              <a:rPr lang="cs-CZ" sz="3000" baseline="-25000" dirty="0"/>
              <a:t>1</a:t>
            </a:r>
            <a:r>
              <a:rPr lang="cs-CZ" sz="3000" dirty="0"/>
              <a:t>​: Odhadovaný dopad HDP na emise CO₂</a:t>
            </a:r>
          </a:p>
          <a:p>
            <a:pPr lvl="1"/>
            <a:r>
              <a:rPr lang="cs-CZ" sz="3000" dirty="0"/>
              <a:t>β</a:t>
            </a:r>
            <a:r>
              <a:rPr lang="cs-CZ" sz="3000" baseline="-25000" dirty="0"/>
              <a:t>2</a:t>
            </a:r>
            <a:r>
              <a:rPr lang="cs-CZ" sz="3000" dirty="0"/>
              <a:t>: Odhadovaný dopad inflace na emise CO₂</a:t>
            </a:r>
          </a:p>
          <a:p>
            <a:pPr lvl="1"/>
            <a:r>
              <a:rPr lang="cs-CZ" sz="3000" dirty="0"/>
              <a:t>β</a:t>
            </a:r>
            <a:r>
              <a:rPr lang="cs-CZ" sz="3000" baseline="-25000" dirty="0"/>
              <a:t>3</a:t>
            </a:r>
            <a:r>
              <a:rPr lang="cs-CZ" sz="3000" dirty="0"/>
              <a:t>​: Odhadovaný dopad energetické spotřeby na emise CO₂</a:t>
            </a:r>
          </a:p>
        </p:txBody>
      </p:sp>
    </p:spTree>
    <p:extLst>
      <p:ext uri="{BB962C8B-B14F-4D97-AF65-F5344CB8AC3E}">
        <p14:creationId xmlns:p14="http://schemas.microsoft.com/office/powerpoint/2010/main" val="744213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350168" y="1379089"/>
            <a:ext cx="767821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cs-CZ" sz="3200" b="1" dirty="0"/>
              <a:t>Vypracování projektové práce na téma:</a:t>
            </a:r>
          </a:p>
          <a:p>
            <a:pPr algn="just"/>
            <a:endParaRPr lang="cs-CZ" sz="3200" b="1" dirty="0"/>
          </a:p>
          <a:p>
            <a:pPr algn="ctr"/>
            <a:r>
              <a:rPr lang="cs-CZ" sz="3200" b="1" dirty="0"/>
              <a:t> Statistická analýza ekologických iniciativ a jejich dopadu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9338670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Formulace výzkumné otázky a hypotézy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251520" y="2336387"/>
            <a:ext cx="8134672" cy="194421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cs-CZ" sz="2400" dirty="0">
                <a:latin typeface="Arial" charset="0"/>
              </a:rPr>
              <a:t>	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2D4FD82-CBDF-44B7-9D0D-6806325F9286}"/>
              </a:ext>
            </a:extLst>
          </p:cNvPr>
          <p:cNvSpPr/>
          <p:nvPr/>
        </p:nvSpPr>
        <p:spPr>
          <a:xfrm>
            <a:off x="323528" y="1001560"/>
            <a:ext cx="7776864" cy="33305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cs-CZ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Výzkumná otázka</a:t>
            </a:r>
            <a:r>
              <a:rPr lang="cs-C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Jaký je dopad zavedení obnovitelných zdrojů energie na snížení emisí CO₂ v průmyslovém sektoru?</a:t>
            </a:r>
            <a:endParaRPr lang="cs-CZ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cs-CZ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Hypotéza</a:t>
            </a:r>
            <a:r>
              <a:rPr lang="cs-C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Zavedení obnovitelných zdrojů energie v průmyslovém sektoru vede k významnému snížení emisí CO₂.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0818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Metodologie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67544" y="987574"/>
            <a:ext cx="7272808" cy="28083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1. Shromáždění dat</a:t>
            </a:r>
            <a:r>
              <a:rPr lang="cs-CZ" dirty="0"/>
              <a:t>:</a:t>
            </a:r>
            <a:endParaRPr lang="cs-CZ" sz="2800" dirty="0"/>
          </a:p>
          <a:p>
            <a:pPr lvl="1"/>
            <a:r>
              <a:rPr lang="cs-CZ" dirty="0"/>
              <a:t>Data o emisích CO₂ před a po zavedení obnovitelných zdrojů energie.</a:t>
            </a:r>
            <a:endParaRPr lang="cs-CZ" sz="2400" dirty="0"/>
          </a:p>
          <a:p>
            <a:pPr lvl="1"/>
            <a:r>
              <a:rPr lang="cs-CZ" dirty="0"/>
              <a:t>Data o množství vyrobené energie z obnovitelných zdrojů.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093140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Metodologie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67544" y="987574"/>
            <a:ext cx="7272808" cy="28083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Regresní analýza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Definování závislé proměnné (emise CO₂) a nezávislých proměnných (množství energie z obnovitelných zdrojů, HDP, technologické inovace).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1419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Metodologie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67544" y="987574"/>
            <a:ext cx="7488832" cy="28083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Odhad modelu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Použití vícenásobné regresní analýzy k odhadu vlivu jednotlivých faktorů na emise CO₂.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3093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Metodologie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67544" y="987574"/>
            <a:ext cx="7272808" cy="28083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Hodnocení výsledků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Interpretace parametrů modelu a hodnocení jeho přiměřenosti pomocí 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² a dalších diagnostik.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1023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Příklad projektové práce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39552" y="1491630"/>
            <a:ext cx="6192688" cy="24482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None/>
            </a:pPr>
            <a:endParaRPr lang="cs-CZ" sz="2400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ACF297B-FF7F-4959-95A8-1C3A8C49E8CF}"/>
              </a:ext>
            </a:extLst>
          </p:cNvPr>
          <p:cNvSpPr/>
          <p:nvPr/>
        </p:nvSpPr>
        <p:spPr>
          <a:xfrm>
            <a:off x="605880" y="1096122"/>
            <a:ext cx="6774432" cy="227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Název projektu</a:t>
            </a:r>
            <a:r>
              <a:rPr lang="cs-C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Dopad obnovitelných zdrojů energie na snížení emisí CO₂ v průmyslovém sektoru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8435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Příklad projektové práce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64151" y="850570"/>
            <a:ext cx="7772400" cy="341854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Úvod</a:t>
            </a:r>
            <a:r>
              <a:rPr lang="cs-CZ" dirty="0"/>
              <a:t>:</a:t>
            </a:r>
          </a:p>
          <a:p>
            <a:pPr marL="0" lvl="0" indent="0">
              <a:buNone/>
            </a:pPr>
            <a:endParaRPr lang="cs-CZ" sz="2800" dirty="0"/>
          </a:p>
          <a:p>
            <a:pPr lvl="1"/>
            <a:r>
              <a:rPr lang="cs-CZ" dirty="0"/>
              <a:t>Stručný přehled problémů spojených s emisemi CO₂.</a:t>
            </a:r>
            <a:endParaRPr lang="cs-CZ" sz="2400" dirty="0"/>
          </a:p>
          <a:p>
            <a:pPr lvl="1"/>
            <a:r>
              <a:rPr lang="cs-CZ" dirty="0"/>
              <a:t>Význam obnovitelných zdrojů energie pro udržitelnost.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59103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Obsah přednášky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23528" y="846768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Obnovitelná energie</a:t>
            </a:r>
          </a:p>
          <a:p>
            <a:r>
              <a:rPr lang="cs-CZ" dirty="0"/>
              <a:t>Odpadové hospodářství</a:t>
            </a:r>
          </a:p>
          <a:p>
            <a:r>
              <a:rPr lang="cs-CZ" dirty="0"/>
              <a:t>Zemědělství</a:t>
            </a:r>
          </a:p>
        </p:txBody>
      </p:sp>
    </p:spTree>
    <p:extLst>
      <p:ext uri="{BB962C8B-B14F-4D97-AF65-F5344CB8AC3E}">
        <p14:creationId xmlns:p14="http://schemas.microsoft.com/office/powerpoint/2010/main" val="306917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Příklad projektové práce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64151" y="850570"/>
            <a:ext cx="7772400" cy="30893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Metodologie</a:t>
            </a:r>
            <a:r>
              <a:rPr lang="cs-CZ" dirty="0"/>
              <a:t>:</a:t>
            </a:r>
          </a:p>
          <a:p>
            <a:pPr marL="0" lvl="0" indent="0">
              <a:buNone/>
            </a:pPr>
            <a:endParaRPr lang="cs-CZ" sz="2800" dirty="0"/>
          </a:p>
          <a:p>
            <a:pPr lvl="1"/>
            <a:r>
              <a:rPr lang="cs-CZ" dirty="0"/>
              <a:t>Popis shromáždění a přípravy dat.</a:t>
            </a:r>
            <a:endParaRPr lang="cs-CZ" sz="2400" dirty="0"/>
          </a:p>
          <a:p>
            <a:pPr lvl="1"/>
            <a:r>
              <a:rPr lang="cs-CZ" dirty="0"/>
              <a:t>Definice výzkumné otázky a hypotézy.</a:t>
            </a:r>
            <a:endParaRPr lang="cs-CZ" sz="2400" dirty="0"/>
          </a:p>
          <a:p>
            <a:pPr lvl="1"/>
            <a:r>
              <a:rPr lang="cs-CZ" dirty="0"/>
              <a:t>Postup provedení vícenásobné regresní analýzy.</a:t>
            </a:r>
            <a:endParaRPr lang="cs-CZ" sz="2400" dirty="0"/>
          </a:p>
          <a:p>
            <a:pPr marL="609600" indent="-609600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423453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Příklad projektové práce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64151" y="850570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Analýza dat</a:t>
            </a:r>
            <a:r>
              <a:rPr lang="cs-CZ" dirty="0"/>
              <a:t>:</a:t>
            </a:r>
          </a:p>
          <a:p>
            <a:pPr marL="0" lvl="0" indent="0">
              <a:buNone/>
            </a:pPr>
            <a:endParaRPr lang="cs-CZ" sz="2800" dirty="0"/>
          </a:p>
          <a:p>
            <a:pPr lvl="1"/>
            <a:r>
              <a:rPr lang="cs-CZ" dirty="0"/>
              <a:t>Prezentace výsledků regresní analýzy.</a:t>
            </a:r>
            <a:endParaRPr lang="cs-CZ" sz="2400" dirty="0"/>
          </a:p>
          <a:p>
            <a:pPr lvl="1"/>
            <a:r>
              <a:rPr lang="cs-CZ" dirty="0"/>
              <a:t>Interpretace parametrů modelu.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069647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Příklad projektové práce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64151" y="850570"/>
            <a:ext cx="7772400" cy="32333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Závěr</a:t>
            </a:r>
            <a:r>
              <a:rPr lang="cs-CZ" dirty="0"/>
              <a:t>:</a:t>
            </a:r>
          </a:p>
          <a:p>
            <a:pPr marL="0" lvl="0" indent="0">
              <a:buNone/>
            </a:pPr>
            <a:endParaRPr lang="cs-CZ" sz="2800" dirty="0"/>
          </a:p>
          <a:p>
            <a:pPr lvl="1"/>
            <a:r>
              <a:rPr lang="cs-CZ" dirty="0"/>
              <a:t>Shrnutí klíčových zjištění.</a:t>
            </a:r>
            <a:endParaRPr lang="cs-CZ" sz="2400" dirty="0"/>
          </a:p>
          <a:p>
            <a:pPr lvl="1"/>
            <a:r>
              <a:rPr lang="cs-CZ" dirty="0"/>
              <a:t>Diskuze o významu výsledků pro udržitelnost a budoucí politiky.</a:t>
            </a:r>
            <a:endParaRPr lang="cs-CZ" sz="2400" dirty="0"/>
          </a:p>
          <a:p>
            <a:pPr lvl="1"/>
            <a:r>
              <a:rPr lang="cs-CZ" dirty="0"/>
              <a:t>Návrhy na další výzkum.</a:t>
            </a:r>
            <a:endParaRPr lang="cs-CZ" sz="2400" dirty="0"/>
          </a:p>
          <a:p>
            <a:pPr marL="609600" indent="-609600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282791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Výstupy z učení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395536" y="917388"/>
            <a:ext cx="7772400" cy="287849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b="1" dirty="0"/>
              <a:t>Popis aplikace statistických metod v oblasti udržitelnosti</a:t>
            </a:r>
            <a:r>
              <a:rPr lang="cs-CZ" dirty="0"/>
              <a:t>:</a:t>
            </a:r>
            <a:endParaRPr lang="cs-CZ" sz="2800" dirty="0"/>
          </a:p>
          <a:p>
            <a:pPr marL="0" lvl="0" indent="0">
              <a:buNone/>
            </a:pPr>
            <a:r>
              <a:rPr lang="cs-CZ" dirty="0"/>
              <a:t>Vysvětlit, jak lze statistické metody aplikovat v konkrétních oblastech, jako je obnovitelná energie, odpadové hospodářství a zemědělství.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35542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Výstupy z učení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395536" y="1275606"/>
            <a:ext cx="7772400" cy="23042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b="1" dirty="0"/>
              <a:t>Identifikace klíčových problémů v oblasti udržitelnosti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Rozpoznat a popsat hlavní problémy, které lze řešit pomocí statistické analýzy.</a:t>
            </a:r>
          </a:p>
        </p:txBody>
      </p:sp>
    </p:spTree>
    <p:extLst>
      <p:ext uri="{BB962C8B-B14F-4D97-AF65-F5344CB8AC3E}">
        <p14:creationId xmlns:p14="http://schemas.microsoft.com/office/powerpoint/2010/main" val="10642377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Výstupy z učení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539552" y="975458"/>
            <a:ext cx="7772400" cy="296444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b="1" dirty="0"/>
              <a:t>Návrh projektové práce</a:t>
            </a:r>
            <a:r>
              <a:rPr lang="cs-CZ" dirty="0"/>
              <a:t>:</a:t>
            </a:r>
            <a:endParaRPr lang="cs-CZ" sz="2800" dirty="0"/>
          </a:p>
          <a:p>
            <a:pPr marL="0" lvl="0" indent="0" algn="just">
              <a:buNone/>
            </a:pPr>
            <a:r>
              <a:rPr lang="cs-CZ" dirty="0"/>
              <a:t>Navrhnout projektovou práci na téma statistické analýzy ekologických iniciativ a jejich dopadu, včetně formulace výzkumné otázky, hypotézy a metodologie.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26622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Výstupy z učení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67544" y="1131590"/>
            <a:ext cx="7772400" cy="28803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b="1" dirty="0"/>
              <a:t>Sbírání a analýza dat</a:t>
            </a:r>
            <a:r>
              <a:rPr lang="cs-CZ" dirty="0"/>
              <a:t>:</a:t>
            </a:r>
            <a:endParaRPr lang="cs-CZ" sz="2800" dirty="0"/>
          </a:p>
          <a:p>
            <a:pPr lvl="0"/>
            <a:endParaRPr lang="cs-CZ" sz="2800" dirty="0"/>
          </a:p>
          <a:p>
            <a:pPr marL="0" lvl="0" indent="0" algn="just">
              <a:buNone/>
            </a:pPr>
            <a:r>
              <a:rPr lang="cs-CZ" dirty="0"/>
              <a:t>Sbírat relevantní data, provádět vícenásobnou regresní analýzu a interpretovat výsledky v kontextu ekologických iniciativ.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666513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Výstupy z učení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67544" y="1203598"/>
            <a:ext cx="7772400" cy="28083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b="1" dirty="0"/>
              <a:t>Prezentace projektových prací</a:t>
            </a:r>
            <a:r>
              <a:rPr lang="cs-CZ" dirty="0"/>
              <a:t>:</a:t>
            </a:r>
            <a:endParaRPr lang="cs-CZ" sz="2800" dirty="0"/>
          </a:p>
          <a:p>
            <a:pPr marL="457200" lvl="1" indent="0">
              <a:buNone/>
            </a:pPr>
            <a:endParaRPr lang="cs-CZ" dirty="0"/>
          </a:p>
          <a:p>
            <a:pPr marL="457200" lvl="1" indent="0" algn="just">
              <a:buNone/>
            </a:pPr>
            <a:r>
              <a:rPr lang="cs-CZ" dirty="0"/>
              <a:t>Prezentovat své projektové práce, včetně metodologie, analýzy dat a závěrů, a diskutovat o jejich významu pro udržitelnost.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233612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Závěr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97E97E04-6099-4D4A-BD7B-437E0FDBBE6D}"/>
              </a:ext>
            </a:extLst>
          </p:cNvPr>
          <p:cNvSpPr/>
          <p:nvPr/>
        </p:nvSpPr>
        <p:spPr>
          <a:xfrm>
            <a:off x="467544" y="994527"/>
            <a:ext cx="7776864" cy="3234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Propojení statistiky s konkrétními oblastmi udržitelnosti nám umožňuje lépe 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pochopit a řešit environmentální problémy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Použití vícenásobné regresní analýzy je klíčové pro zkoumání vlivu makroekonomických ukazatelů na životní prostředí a pro 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navrhování efektivních ekologických iniciativ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Díky statistické analýze můžeme získat cenné poznatky, které pomohou při 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rozhodování a implementaci udržitelných řešení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3658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90525" y="1131590"/>
            <a:ext cx="8362950" cy="29813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endParaRPr lang="cs-CZ" b="1" dirty="0">
              <a:latin typeface="Arial" charset="0"/>
            </a:endParaRPr>
          </a:p>
          <a:p>
            <a:pPr algn="ctr">
              <a:buFontTx/>
              <a:buNone/>
            </a:pPr>
            <a:endParaRPr lang="cs-CZ" b="1" dirty="0">
              <a:latin typeface="Arial" charset="0"/>
            </a:endParaRPr>
          </a:p>
          <a:p>
            <a:pPr algn="ctr">
              <a:buFontTx/>
              <a:buNone/>
            </a:pPr>
            <a:r>
              <a:rPr lang="cs-CZ" b="1" dirty="0">
                <a:latin typeface="Arial" charset="0"/>
              </a:rPr>
              <a:t>Děkuji Vám za pozornost!!!</a:t>
            </a:r>
          </a:p>
          <a:p>
            <a:pPr algn="ctr"/>
            <a:endParaRPr lang="cs-CZ" sz="2400" dirty="0"/>
          </a:p>
          <a:p>
            <a:pPr lvl="3" algn="ctr">
              <a:buFontTx/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925561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Obnovitelná energie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95536" y="824110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Popis</a:t>
            </a:r>
            <a:r>
              <a:rPr lang="cs-CZ" dirty="0"/>
              <a:t>: </a:t>
            </a:r>
          </a:p>
          <a:p>
            <a:pPr marL="0" lvl="0" indent="0">
              <a:buNone/>
            </a:pPr>
            <a:r>
              <a:rPr lang="cs-CZ" dirty="0"/>
              <a:t>Obnovitelná energie zahrnuje zdroje energie, které jsou přirozeně doplňovány, jako je sluneční, větrná, vodní a geotermální energie.</a:t>
            </a:r>
          </a:p>
          <a:p>
            <a:pPr marL="0" indent="0">
              <a:lnSpc>
                <a:spcPct val="90000"/>
              </a:lnSpc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47309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Obnovitelná energie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Statistické metody</a:t>
            </a:r>
            <a:r>
              <a:rPr lang="cs-CZ" dirty="0"/>
              <a:t>: </a:t>
            </a:r>
          </a:p>
          <a:p>
            <a:pPr marL="0" lvl="0" indent="0">
              <a:buNone/>
            </a:pPr>
            <a:r>
              <a:rPr lang="cs-CZ" dirty="0"/>
              <a:t>Pomocí statistiky můžeme analyzovat účinnost různých obnovitelných zdrojů, předpovídat produkci energie na základě meteorologických dat a hodnotit ekonomické a environmentální přínosy.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9845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Obnovitelná energie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Příklad</a:t>
            </a:r>
            <a:r>
              <a:rPr lang="cs-CZ" dirty="0"/>
              <a:t>: </a:t>
            </a:r>
          </a:p>
          <a:p>
            <a:pPr marL="0" lvl="0" indent="0">
              <a:buNone/>
            </a:pPr>
            <a:r>
              <a:rPr lang="cs-CZ" dirty="0"/>
              <a:t>Analýza dat z větrných farem pro optimalizaci umístění a předpovídání výkonu pomocí časových řad a regresních modelů.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04360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Odpadové hospodářství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Popis</a:t>
            </a:r>
            <a:r>
              <a:rPr lang="cs-CZ" dirty="0"/>
              <a:t>: </a:t>
            </a:r>
          </a:p>
          <a:p>
            <a:pPr marL="0" lvl="0" indent="0">
              <a:buNone/>
            </a:pPr>
            <a:r>
              <a:rPr lang="cs-CZ" dirty="0"/>
              <a:t>Odpadové hospodářství zahrnuje sběr, přepravu, zpracování, recyklaci a likvidaci odpadů.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3395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Odpadové hospodářství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Statistické metody</a:t>
            </a:r>
            <a:r>
              <a:rPr lang="cs-CZ" dirty="0"/>
              <a:t>: </a:t>
            </a:r>
          </a:p>
          <a:p>
            <a:pPr marL="0" lvl="0" indent="0">
              <a:buNone/>
            </a:pPr>
            <a:r>
              <a:rPr lang="cs-CZ" dirty="0"/>
              <a:t>Statistika pomáhá při analýze produkce odpadu, účinnosti recyklačních programů a dopadů různých způsobů likvidace odpadu na životní prostředí.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2892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Odpadové hospodářství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Příklad</a:t>
            </a:r>
            <a:r>
              <a:rPr lang="cs-CZ" dirty="0"/>
              <a:t>: </a:t>
            </a:r>
          </a:p>
          <a:p>
            <a:pPr marL="0" lvl="0" indent="0">
              <a:buNone/>
            </a:pPr>
            <a:r>
              <a:rPr lang="cs-CZ" dirty="0"/>
              <a:t>Vícenásobná regresní analýza pro zkoumání faktorů ovlivňujících míru recyklace v různých městech.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941533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15834</TotalTime>
  <Words>1028</Words>
  <Application>Microsoft Office PowerPoint</Application>
  <PresentationFormat>Předvádění na obrazovce (16:9)</PresentationFormat>
  <Paragraphs>209</Paragraphs>
  <Slides>39</Slides>
  <Notes>38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5" baseType="lpstr">
      <vt:lpstr>Arial</vt:lpstr>
      <vt:lpstr>Calibri</vt:lpstr>
      <vt:lpstr>Enriqueta</vt:lpstr>
      <vt:lpstr>Times New Roman</vt:lpstr>
      <vt:lpstr>Wingdings</vt:lpstr>
      <vt:lpstr>SLU</vt:lpstr>
      <vt:lpstr>Statistické zpracování dat   </vt:lpstr>
      <vt:lpstr>Téma přednášky:</vt:lpstr>
      <vt:lpstr>Obsah přednášky </vt:lpstr>
      <vt:lpstr>Obnovitelná energie</vt:lpstr>
      <vt:lpstr>Obnovitelná energie</vt:lpstr>
      <vt:lpstr>Obnovitelná energie</vt:lpstr>
      <vt:lpstr>Odpadové hospodářství</vt:lpstr>
      <vt:lpstr>Odpadové hospodářství</vt:lpstr>
      <vt:lpstr>Odpadové hospodářství</vt:lpstr>
      <vt:lpstr>Zemědělství</vt:lpstr>
      <vt:lpstr>Zemědělství</vt:lpstr>
      <vt:lpstr>Zemědělství</vt:lpstr>
      <vt:lpstr>Prezentace aplikace PowerPoint</vt:lpstr>
      <vt:lpstr>Prezentace aplikace PowerPoint</vt:lpstr>
      <vt:lpstr>Kroky k provedení vícenásobné regresní analýzy</vt:lpstr>
      <vt:lpstr>Kroky k provedení vícenásobné regresní analýzy</vt:lpstr>
      <vt:lpstr>Kroky k provedení vícenásobné regresní analýzy</vt:lpstr>
      <vt:lpstr>Kroky k provedení vícenásobné regresní analýzy</vt:lpstr>
      <vt:lpstr>Příklad</vt:lpstr>
      <vt:lpstr>Prezentace aplikace PowerPoint</vt:lpstr>
      <vt:lpstr>Prezentace aplikace PowerPoint</vt:lpstr>
      <vt:lpstr>Prezentace aplikace PowerPoint</vt:lpstr>
      <vt:lpstr>Formulace výzkumné otázky a hypotézy</vt:lpstr>
      <vt:lpstr>Metodologie</vt:lpstr>
      <vt:lpstr>Metodologie</vt:lpstr>
      <vt:lpstr>Metodologie</vt:lpstr>
      <vt:lpstr>Metodologie</vt:lpstr>
      <vt:lpstr>Příklad projektové práce</vt:lpstr>
      <vt:lpstr>Příklad projektové práce</vt:lpstr>
      <vt:lpstr>Příklad projektové práce</vt:lpstr>
      <vt:lpstr>Příklad projektové práce</vt:lpstr>
      <vt:lpstr>Příklad projektové práce</vt:lpstr>
      <vt:lpstr>Výstupy z učení</vt:lpstr>
      <vt:lpstr>Výstupy z učení</vt:lpstr>
      <vt:lpstr>Výstupy z učení</vt:lpstr>
      <vt:lpstr>Výstupy z učení</vt:lpstr>
      <vt:lpstr>Výstupy z učení</vt:lpstr>
      <vt:lpstr>Závěr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Radmila Krkošková</cp:lastModifiedBy>
  <cp:revision>260</cp:revision>
  <dcterms:created xsi:type="dcterms:W3CDTF">2016-07-06T15:42:34Z</dcterms:created>
  <dcterms:modified xsi:type="dcterms:W3CDTF">2024-08-26T07:32:57Z</dcterms:modified>
</cp:coreProperties>
</file>