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385" r:id="rId4"/>
    <p:sldId id="264" r:id="rId5"/>
    <p:sldId id="386" r:id="rId6"/>
    <p:sldId id="387" r:id="rId7"/>
    <p:sldId id="388" r:id="rId8"/>
    <p:sldId id="389" r:id="rId9"/>
    <p:sldId id="390" r:id="rId10"/>
    <p:sldId id="391" r:id="rId11"/>
    <p:sldId id="392" r:id="rId12"/>
    <p:sldId id="394" r:id="rId13"/>
    <p:sldId id="393" r:id="rId14"/>
    <p:sldId id="395" r:id="rId15"/>
    <p:sldId id="396" r:id="rId16"/>
    <p:sldId id="397" r:id="rId17"/>
    <p:sldId id="398" r:id="rId18"/>
    <p:sldId id="399" r:id="rId19"/>
    <p:sldId id="400" r:id="rId20"/>
    <p:sldId id="401" r:id="rId21"/>
    <p:sldId id="402" r:id="rId22"/>
    <p:sldId id="403" r:id="rId23"/>
    <p:sldId id="404" r:id="rId24"/>
    <p:sldId id="405" r:id="rId25"/>
    <p:sldId id="406" r:id="rId26"/>
    <p:sldId id="407" r:id="rId27"/>
    <p:sldId id="408" r:id="rId28"/>
    <p:sldId id="409" r:id="rId29"/>
    <p:sldId id="410" r:id="rId30"/>
    <p:sldId id="309" r:id="rId31"/>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9" autoAdjust="0"/>
    <p:restoredTop sz="94660"/>
  </p:normalViewPr>
  <p:slideViewPr>
    <p:cSldViewPr>
      <p:cViewPr varScale="1">
        <p:scale>
          <a:sx n="102" d="100"/>
          <a:sy n="102" d="100"/>
        </p:scale>
        <p:origin x="854"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10.10.2024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2141736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4230816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3381408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780247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2787760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3375943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r>
              <a:rPr lang="cs-CZ" sz="4000" b="1" dirty="0">
                <a:solidFill>
                  <a:schemeClr val="bg1"/>
                </a:solidFill>
                <a:latin typeface="Times New Roman" panose="02020603050405020304" pitchFamily="18" charset="0"/>
                <a:cs typeface="Times New Roman" panose="02020603050405020304" pitchFamily="18" charset="0"/>
              </a:rPr>
              <a:t>3. TUTORIÁL</a:t>
            </a:r>
            <a:br>
              <a:rPr lang="cs-CZ" sz="4000" b="1" dirty="0">
                <a:solidFill>
                  <a:schemeClr val="bg1"/>
                </a:solidFill>
                <a:latin typeface="Times New Roman" panose="02020603050405020304" pitchFamily="18" charset="0"/>
                <a:cs typeface="Times New Roman" panose="02020603050405020304" pitchFamily="18" charset="0"/>
              </a:rPr>
            </a:br>
            <a:br>
              <a:rPr lang="cs-CZ" sz="4000" b="1" dirty="0">
                <a:solidFill>
                  <a:schemeClr val="bg1"/>
                </a:solidFill>
                <a:latin typeface="Times New Roman" panose="02020603050405020304" pitchFamily="18" charset="0"/>
                <a:cs typeface="Times New Roman" panose="02020603050405020304" pitchFamily="18" charset="0"/>
              </a:rPr>
            </a:br>
            <a:r>
              <a:rPr lang="cs-CZ" sz="2700" b="1" dirty="0">
                <a:solidFill>
                  <a:schemeClr val="bg1"/>
                </a:solidFill>
                <a:latin typeface="Times New Roman" panose="02020603050405020304" pitchFamily="18" charset="0"/>
                <a:cs typeface="Times New Roman" panose="02020603050405020304" pitchFamily="18" charset="0"/>
              </a:rPr>
              <a:t>Projektový management</a:t>
            </a:r>
            <a:br>
              <a:rPr lang="cs-CZ" sz="2700" b="1" dirty="0">
                <a:solidFill>
                  <a:schemeClr val="bg1"/>
                </a:solidFill>
                <a:latin typeface="Times New Roman" panose="02020603050405020304" pitchFamily="18" charset="0"/>
                <a:cs typeface="Times New Roman" panose="02020603050405020304" pitchFamily="18" charset="0"/>
              </a:rPr>
            </a:br>
            <a:endParaRPr lang="cs-CZ" sz="27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403648" y="3219822"/>
            <a:ext cx="4248472" cy="1368152"/>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Dotazy (problémy) s řešením případové studie</a:t>
            </a: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Plánování projektu</a:t>
            </a: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Kritéria úspěšnosti projektu</a:t>
            </a: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Metody hodnocení projektu </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372200" y="3723878"/>
            <a:ext cx="2600071"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Pavel Adámek, Ph.D.</a:t>
            </a:r>
          </a:p>
          <a:p>
            <a:pPr algn="r"/>
            <a:r>
              <a:rPr lang="cs-CZ" altLang="cs-CZ" sz="900" b="1" dirty="0">
                <a:solidFill>
                  <a:srgbClr val="307871"/>
                </a:solidFill>
                <a:latin typeface="Times New Roman" panose="02020603050405020304" pitchFamily="18" charset="0"/>
                <a:cs typeface="Times New Roman" panose="02020603050405020304" pitchFamily="18" charset="0"/>
              </a:rPr>
              <a:t>adamek@opf.slu.cz</a:t>
            </a:r>
          </a:p>
          <a:p>
            <a:pPr algn="r"/>
            <a:r>
              <a:rPr lang="cs-CZ" altLang="cs-CZ" sz="900" b="1" dirty="0">
                <a:solidFill>
                  <a:srgbClr val="307871"/>
                </a:solidFill>
                <a:latin typeface="Times New Roman" panose="02020603050405020304" pitchFamily="18" charset="0"/>
                <a:cs typeface="Times New Roman" panose="02020603050405020304" pitchFamily="18" charset="0"/>
              </a:rPr>
              <a:t>Katedra podnikové ekonomiky a managementu</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851670"/>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256930"/>
            <a:ext cx="4104455" cy="37593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4. Ve vyváženém seznamu metrik </a:t>
            </a:r>
            <a:r>
              <a:rPr lang="cs-CZ" sz="1400" b="1" dirty="0">
                <a:solidFill>
                  <a:srgbClr val="002060"/>
                </a:solidFill>
                <a:latin typeface="Times New Roman" panose="02020603050405020304" pitchFamily="18" charset="0"/>
                <a:cs typeface="Times New Roman" panose="02020603050405020304" pitchFamily="18" charset="0"/>
              </a:rPr>
              <a:t>stanovte priority</a:t>
            </a:r>
            <a:r>
              <a:rPr lang="cs-CZ" sz="1400" dirty="0">
                <a:solidFill>
                  <a:srgbClr val="002060"/>
                </a:solidFill>
                <a:latin typeface="Times New Roman" panose="02020603050405020304" pitchFamily="18" charset="0"/>
                <a:cs typeface="Times New Roman" panose="02020603050405020304" pitchFamily="18" charset="0"/>
              </a:rPr>
              <a:t>. V závislosti na tom, kolik metrik jste identifikovali, uspořádejte seznam, do něhož zařadíte pouze ty, které mají nejmenší náklady na sběr a dávají největší hodnotu pro projekt. </a:t>
            </a: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5. </a:t>
            </a:r>
            <a:r>
              <a:rPr lang="cs-CZ" sz="1400" b="1" dirty="0">
                <a:solidFill>
                  <a:srgbClr val="002060"/>
                </a:solidFill>
                <a:latin typeface="Times New Roman" panose="02020603050405020304" pitchFamily="18" charset="0"/>
                <a:cs typeface="Times New Roman" panose="02020603050405020304" pitchFamily="18" charset="0"/>
              </a:rPr>
              <a:t>Stanovte cílové stavy</a:t>
            </a:r>
            <a:r>
              <a:rPr lang="cs-CZ" sz="1400" dirty="0">
                <a:solidFill>
                  <a:srgbClr val="002060"/>
                </a:solidFill>
                <a:latin typeface="Times New Roman" panose="02020603050405020304" pitchFamily="18" charset="0"/>
                <a:cs typeface="Times New Roman" panose="02020603050405020304" pitchFamily="18" charset="0"/>
              </a:rPr>
              <a:t>: Měření úspěchu se provádí porovnáním skutečnosti proti předem definovanému požadovanému stavu – např. projekt má být dokončen k určitému datu, ale skutečné náklady mohou být +/- 10% schváleného rozpočtu. Podle tohoto postupu je možno pro projekt sestavit tabulky </a:t>
            </a:r>
            <a:r>
              <a:rPr lang="cs-CZ" sz="1400" dirty="0" err="1">
                <a:solidFill>
                  <a:srgbClr val="002060"/>
                </a:solidFill>
                <a:latin typeface="Times New Roman" panose="02020603050405020304" pitchFamily="18" charset="0"/>
                <a:cs typeface="Times New Roman" panose="02020603050405020304" pitchFamily="18" charset="0"/>
              </a:rPr>
              <a:t>scorecards</a:t>
            </a:r>
            <a:r>
              <a:rPr lang="cs-CZ" sz="1400" dirty="0">
                <a:solidFill>
                  <a:srgbClr val="002060"/>
                </a:solidFill>
                <a:latin typeface="Times New Roman" panose="02020603050405020304" pitchFamily="18" charset="0"/>
                <a:cs typeface="Times New Roman" panose="02020603050405020304" pitchFamily="18" charset="0"/>
              </a:rPr>
              <a:t>.</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Kritéria úspěšnosti projektu</a:t>
            </a:r>
            <a:br>
              <a:rPr lang="pl-PL" sz="2400" b="1" dirty="0">
                <a:solidFill>
                  <a:schemeClr val="bg1"/>
                </a:solidFill>
                <a:latin typeface="Times New Roman" panose="02020603050405020304" pitchFamily="18" charset="0"/>
                <a:cs typeface="Times New Roman" panose="02020603050405020304" pitchFamily="18" charset="0"/>
              </a:rPr>
            </a:br>
            <a:endParaRPr lang="pl-PL" sz="1200"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643931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192688" cy="507703"/>
          </a:xfrm>
        </p:spPr>
        <p:txBody>
          <a:bodyPr/>
          <a:lstStyle/>
          <a:p>
            <a:r>
              <a:rPr lang="cs-CZ" dirty="0"/>
              <a:t>Plánování projektu – JAK?</a:t>
            </a:r>
          </a:p>
        </p:txBody>
      </p:sp>
      <p:sp>
        <p:nvSpPr>
          <p:cNvPr id="4" name="Podnadpis 2"/>
          <p:cNvSpPr txBox="1">
            <a:spLocks/>
          </p:cNvSpPr>
          <p:nvPr/>
        </p:nvSpPr>
        <p:spPr>
          <a:xfrm>
            <a:off x="124286" y="850104"/>
            <a:ext cx="1872208" cy="2952328"/>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400" dirty="0"/>
              <a:t>Příklad </a:t>
            </a:r>
            <a:r>
              <a:rPr lang="cs-CZ" sz="1400" dirty="0" err="1"/>
              <a:t>Scorecards</a:t>
            </a:r>
            <a:endParaRPr lang="cs-CZ" sz="1400" dirty="0"/>
          </a:p>
          <a:p>
            <a:pPr marL="285750" lvl="3" indent="-285750" algn="just">
              <a:buFont typeface="Arial" panose="020B0604020202020204" pitchFamily="34" charset="0"/>
              <a:buChar char="•"/>
              <a:defRPr/>
            </a:pPr>
            <a:endParaRPr lang="cs-CZ" sz="1600" dirty="0"/>
          </a:p>
        </p:txBody>
      </p:sp>
      <p:pic>
        <p:nvPicPr>
          <p:cNvPr id="2" name="Obrázek 1"/>
          <p:cNvPicPr>
            <a:picLocks noChangeAspect="1"/>
          </p:cNvPicPr>
          <p:nvPr/>
        </p:nvPicPr>
        <p:blipFill>
          <a:blip r:embed="rId3"/>
          <a:stretch>
            <a:fillRect/>
          </a:stretch>
        </p:blipFill>
        <p:spPr>
          <a:xfrm>
            <a:off x="1907704" y="987574"/>
            <a:ext cx="5695421" cy="36701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0058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851670"/>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256930"/>
            <a:ext cx="3816424" cy="37593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Cíle vyhodnocení projektu</a:t>
            </a: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Zjistit, co jsme v projektu dělali chybně a co dobře.</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Chyb bychom se napříště měli vyvarovat a využívat kladných zjištění.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Vyhodnocení projektu – provedeno co nejvíce objektivně tak, aby se dosáhlo účelu hodnocení, kterým je získání poznatků pro další zlepšování projektů.</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Hodnocení projektu</a:t>
            </a:r>
            <a:br>
              <a:rPr lang="pl-PL" sz="2400" b="1" dirty="0">
                <a:solidFill>
                  <a:schemeClr val="bg1"/>
                </a:solidFill>
                <a:latin typeface="Times New Roman" panose="02020603050405020304" pitchFamily="18" charset="0"/>
                <a:cs typeface="Times New Roman" panose="02020603050405020304" pitchFamily="18" charset="0"/>
              </a:rPr>
            </a:br>
            <a:r>
              <a:rPr lang="pl-PL" sz="1200" dirty="0">
                <a:solidFill>
                  <a:schemeClr val="bg1"/>
                </a:solidFill>
                <a:latin typeface="Times New Roman" panose="02020603050405020304" pitchFamily="18" charset="0"/>
                <a:cs typeface="Times New Roman" panose="02020603050405020304" pitchFamily="18" charset="0"/>
              </a:rPr>
              <a:t>(slide 12-28)</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810660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851670"/>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256930"/>
            <a:ext cx="4248472" cy="37593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Kdy a kdo projekt vyhodnocuje</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Neodkládat vyhodnocení projektu, v praxi zahajováno vyhodnocení projektu od tří týdnů do dvou měsíců v případě ukončení projektu.</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Pro objektivní vyhodnocení – nesvěřovat vše projektovému týmu, který projekt řídil (neobjektivní vyhodnocení).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Tvorba hodnotícího týmu – základem mohou být členové projektového týmu alespoň 30% členy projektového týmu projektu.</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Hodnocení projektu</a:t>
            </a:r>
            <a:br>
              <a:rPr lang="pl-PL" sz="2400" b="1" dirty="0">
                <a:solidFill>
                  <a:schemeClr val="bg1"/>
                </a:solidFill>
                <a:latin typeface="Times New Roman" panose="02020603050405020304" pitchFamily="18" charset="0"/>
                <a:cs typeface="Times New Roman" panose="02020603050405020304" pitchFamily="18" charset="0"/>
              </a:rPr>
            </a:br>
            <a:endParaRPr lang="pl-PL" sz="1200"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89597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851670"/>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256930"/>
            <a:ext cx="4248472" cy="37593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Pro správné vyhodnocení projektu -  pojmy:</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Vstupy</a:t>
            </a:r>
            <a:r>
              <a:rPr lang="cs-CZ" sz="1400" dirty="0">
                <a:solidFill>
                  <a:srgbClr val="002060"/>
                </a:solidFill>
                <a:latin typeface="Times New Roman" panose="02020603050405020304" pitchFamily="18" charset="0"/>
                <a:cs typeface="Times New Roman" panose="02020603050405020304" pitchFamily="18" charset="0"/>
              </a:rPr>
              <a:t> - jedná se o všechny zdroje použité na vytvoření tížených výstupů, výsledků a účinků. Obvykle se měří prostřednictvím kvantitativních, finančních nebo naturálních ukazatelů.</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Výstupy</a:t>
            </a:r>
            <a:r>
              <a:rPr lang="cs-CZ" sz="1400" dirty="0">
                <a:solidFill>
                  <a:srgbClr val="002060"/>
                </a:solidFill>
                <a:latin typeface="Times New Roman" panose="02020603050405020304" pitchFamily="18" charset="0"/>
                <a:cs typeface="Times New Roman" panose="02020603050405020304" pitchFamily="18" charset="0"/>
              </a:rPr>
              <a:t> - konkrétní finální produkty nebo služby vytvořené prostřednictvím využiti vstupů. Výstupy se obvykle měří pomoci kvantitativních finančních i nefinančních ukazatelů.</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Hodnocení projektu</a:t>
            </a:r>
            <a:br>
              <a:rPr lang="pl-PL" sz="2400" b="1" dirty="0">
                <a:solidFill>
                  <a:schemeClr val="bg1"/>
                </a:solidFill>
                <a:latin typeface="Times New Roman" panose="02020603050405020304" pitchFamily="18" charset="0"/>
                <a:cs typeface="Times New Roman" panose="02020603050405020304" pitchFamily="18" charset="0"/>
              </a:rPr>
            </a:br>
            <a:endParaRPr lang="pl-PL" sz="1200"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170359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851670"/>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256930"/>
            <a:ext cx="4248472" cy="37593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Pro správné vyhodnocení projektu -  pojmy:</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Výsledky</a:t>
            </a:r>
            <a:r>
              <a:rPr lang="cs-CZ" sz="1400" dirty="0">
                <a:solidFill>
                  <a:srgbClr val="002060"/>
                </a:solidFill>
                <a:latin typeface="Times New Roman" panose="02020603050405020304" pitchFamily="18" charset="0"/>
                <a:cs typeface="Times New Roman" panose="02020603050405020304" pitchFamily="18" charset="0"/>
              </a:rPr>
              <a:t> – jedná se o dominantně kvalitativní ukazatel, který udává čeho se prostřednictvím zhodnocení vstupů dosáhlo. Vyhodnocení výsledků může být velmi problematický proces, zvláště když se výsledky snažíme interpretovat pomocí finančních ukazatelů (např. míra zvýšení zručnosti pracovníka, míra zvýšeni čistoty a kvality vodních toků apod.)</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Účinky</a:t>
            </a:r>
            <a:r>
              <a:rPr lang="cs-CZ" sz="1400" dirty="0">
                <a:solidFill>
                  <a:srgbClr val="002060"/>
                </a:solidFill>
                <a:latin typeface="Times New Roman" panose="02020603050405020304" pitchFamily="18" charset="0"/>
                <a:cs typeface="Times New Roman" panose="02020603050405020304" pitchFamily="18" charset="0"/>
              </a:rPr>
              <a:t> – jsou nejkomplexnějším ukazatelem hodnocení. Znázorňuje co se pomocí vstupů vytvořilo (dlouhodobý horizont).</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Hodnocení projektu</a:t>
            </a:r>
            <a:br>
              <a:rPr lang="pl-PL" sz="2400" b="1" dirty="0">
                <a:solidFill>
                  <a:schemeClr val="bg1"/>
                </a:solidFill>
                <a:latin typeface="Times New Roman" panose="02020603050405020304" pitchFamily="18" charset="0"/>
                <a:cs typeface="Times New Roman" panose="02020603050405020304" pitchFamily="18" charset="0"/>
              </a:rPr>
            </a:br>
            <a:endParaRPr lang="pl-PL" sz="1200"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45983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851670"/>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V projektu vyhodnocujeme…</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256930"/>
            <a:ext cx="4248472" cy="37593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Časové skluzy</a:t>
            </a:r>
          </a:p>
          <a:p>
            <a:r>
              <a:rPr lang="cs-CZ" sz="1400" dirty="0">
                <a:solidFill>
                  <a:srgbClr val="002060"/>
                </a:solidFill>
                <a:latin typeface="Times New Roman" panose="02020603050405020304" pitchFamily="18" charset="0"/>
                <a:cs typeface="Times New Roman" panose="02020603050405020304" pitchFamily="18" charset="0"/>
              </a:rPr>
              <a:t>Překračování (nečerpání plánovaných nákladů)</a:t>
            </a:r>
          </a:p>
          <a:p>
            <a:r>
              <a:rPr lang="cs-CZ" sz="1400" dirty="0">
                <a:solidFill>
                  <a:srgbClr val="002060"/>
                </a:solidFill>
                <a:latin typeface="Times New Roman" panose="02020603050405020304" pitchFamily="18" charset="0"/>
                <a:cs typeface="Times New Roman" panose="02020603050405020304" pitchFamily="18" charset="0"/>
              </a:rPr>
              <a:t>Odchylky od předpokládaných návazností v činnostech</a:t>
            </a:r>
          </a:p>
          <a:p>
            <a:r>
              <a:rPr lang="cs-CZ" sz="1400" dirty="0">
                <a:solidFill>
                  <a:srgbClr val="002060"/>
                </a:solidFill>
                <a:latin typeface="Times New Roman" panose="02020603050405020304" pitchFamily="18" charset="0"/>
                <a:cs typeface="Times New Roman" panose="02020603050405020304" pitchFamily="18" charset="0"/>
              </a:rPr>
              <a:t>Odchylky v potřebě zdrojů na jednotlivé činnosti</a:t>
            </a:r>
          </a:p>
          <a:p>
            <a:r>
              <a:rPr lang="cs-CZ" sz="1400" dirty="0">
                <a:solidFill>
                  <a:srgbClr val="002060"/>
                </a:solidFill>
                <a:latin typeface="Times New Roman" panose="02020603050405020304" pitchFamily="18" charset="0"/>
                <a:cs typeface="Times New Roman" panose="02020603050405020304" pitchFamily="18" charset="0"/>
              </a:rPr>
              <a:t>Důvody provádění různých změn</a:t>
            </a:r>
          </a:p>
          <a:p>
            <a:r>
              <a:rPr lang="cs-CZ" sz="1400" dirty="0">
                <a:solidFill>
                  <a:srgbClr val="002060"/>
                </a:solidFill>
                <a:latin typeface="Times New Roman" panose="02020603050405020304" pitchFamily="18" charset="0"/>
                <a:cs typeface="Times New Roman" panose="02020603050405020304" pitchFamily="18" charset="0"/>
              </a:rPr>
              <a:t>Účinnost a vhodnost používaných metod</a:t>
            </a:r>
          </a:p>
          <a:p>
            <a:r>
              <a:rPr lang="cs-CZ" sz="1400" dirty="0">
                <a:solidFill>
                  <a:srgbClr val="002060"/>
                </a:solidFill>
                <a:latin typeface="Times New Roman" panose="02020603050405020304" pitchFamily="18" charset="0"/>
                <a:cs typeface="Times New Roman" panose="02020603050405020304" pitchFamily="18" charset="0"/>
              </a:rPr>
              <a:t>Práci projektového týmu jako celku i jeho jednotlivých členů a vedoucího projektu, ale i spolupráci s liniovými vedoucími firmy, projektové kanceláře.</a:t>
            </a:r>
          </a:p>
          <a:p>
            <a:r>
              <a:rPr lang="cs-CZ" sz="1400" dirty="0">
                <a:solidFill>
                  <a:srgbClr val="002060"/>
                </a:solidFill>
                <a:latin typeface="Times New Roman" panose="02020603050405020304" pitchFamily="18" charset="0"/>
                <a:cs typeface="Times New Roman" panose="02020603050405020304" pitchFamily="18" charset="0"/>
              </a:rPr>
              <a:t>Efektivitu a funkčnost používaných programů pro podporu projektového řízení.</a:t>
            </a:r>
          </a:p>
          <a:p>
            <a:r>
              <a:rPr lang="cs-CZ" sz="1400" dirty="0">
                <a:solidFill>
                  <a:srgbClr val="002060"/>
                </a:solidFill>
                <a:latin typeface="Times New Roman" panose="02020603050405020304" pitchFamily="18" charset="0"/>
                <a:cs typeface="Times New Roman" panose="02020603050405020304" pitchFamily="18" charset="0"/>
              </a:rPr>
              <a:t>Působení směrnic a jiných firemních metodických pokynů</a:t>
            </a:r>
          </a:p>
          <a:p>
            <a:r>
              <a:rPr lang="cs-CZ" sz="1400" dirty="0">
                <a:solidFill>
                  <a:srgbClr val="002060"/>
                </a:solidFill>
                <a:latin typeface="Times New Roman" panose="02020603050405020304" pitchFamily="18" charset="0"/>
                <a:cs typeface="Times New Roman" panose="02020603050405020304" pitchFamily="18" charset="0"/>
              </a:rPr>
              <a:t>Konflikty, krize a mimořádné události, atd.</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Hodnocení projektu</a:t>
            </a:r>
            <a:br>
              <a:rPr lang="pl-PL" sz="2400" b="1" dirty="0">
                <a:solidFill>
                  <a:schemeClr val="bg1"/>
                </a:solidFill>
                <a:latin typeface="Times New Roman" panose="02020603050405020304" pitchFamily="18" charset="0"/>
                <a:cs typeface="Times New Roman" panose="02020603050405020304" pitchFamily="18" charset="0"/>
              </a:rPr>
            </a:br>
            <a:endParaRPr lang="pl-PL" sz="1200"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075722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851670"/>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V projektu vyhodnocujeme…</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256930"/>
            <a:ext cx="3816424" cy="37593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300" dirty="0">
                <a:solidFill>
                  <a:srgbClr val="002060"/>
                </a:solidFill>
                <a:latin typeface="Times New Roman" panose="02020603050405020304" pitchFamily="18" charset="0"/>
                <a:cs typeface="Times New Roman" panose="02020603050405020304" pitchFamily="18" charset="0"/>
              </a:rPr>
              <a:t>Základní principy hodnocení projektu lze shrnou do čtyř bodů:</a:t>
            </a:r>
          </a:p>
          <a:p>
            <a:r>
              <a:rPr lang="cs-CZ" sz="1300" b="1" dirty="0">
                <a:solidFill>
                  <a:srgbClr val="002060"/>
                </a:solidFill>
                <a:latin typeface="Times New Roman" panose="02020603050405020304" pitchFamily="18" charset="0"/>
                <a:cs typeface="Times New Roman" panose="02020603050405020304" pitchFamily="18" charset="0"/>
              </a:rPr>
              <a:t>Věcnost/relevance</a:t>
            </a:r>
            <a:r>
              <a:rPr lang="cs-CZ" sz="1300" dirty="0">
                <a:solidFill>
                  <a:srgbClr val="002060"/>
                </a:solidFill>
                <a:latin typeface="Times New Roman" panose="02020603050405020304" pitchFamily="18" charset="0"/>
                <a:cs typeface="Times New Roman" panose="02020603050405020304" pitchFamily="18" charset="0"/>
              </a:rPr>
              <a:t> – identifikace konkrétních vlivů projektů na organizaci. </a:t>
            </a:r>
          </a:p>
          <a:p>
            <a:r>
              <a:rPr lang="cs-CZ" sz="1300" b="1" dirty="0">
                <a:solidFill>
                  <a:srgbClr val="002060"/>
                </a:solidFill>
                <a:latin typeface="Times New Roman" panose="02020603050405020304" pitchFamily="18" charset="0"/>
                <a:cs typeface="Times New Roman" panose="02020603050405020304" pitchFamily="18" charset="0"/>
              </a:rPr>
              <a:t>Účinnost</a:t>
            </a:r>
            <a:r>
              <a:rPr lang="cs-CZ" sz="1300" dirty="0">
                <a:solidFill>
                  <a:srgbClr val="002060"/>
                </a:solidFill>
                <a:latin typeface="Times New Roman" panose="02020603050405020304" pitchFamily="18" charset="0"/>
                <a:cs typeface="Times New Roman" panose="02020603050405020304" pitchFamily="18" charset="0"/>
              </a:rPr>
              <a:t> – hlavním předmětem hodnocení je skutečnost, jestli realizovaný projekt nebo skupina projektů budou dosahovat nastavených cílů. </a:t>
            </a:r>
          </a:p>
          <a:p>
            <a:r>
              <a:rPr lang="cs-CZ" sz="1300" b="1" dirty="0">
                <a:solidFill>
                  <a:srgbClr val="002060"/>
                </a:solidFill>
                <a:latin typeface="Times New Roman" panose="02020603050405020304" pitchFamily="18" charset="0"/>
                <a:cs typeface="Times New Roman" panose="02020603050405020304" pitchFamily="18" charset="0"/>
              </a:rPr>
              <a:t>Výkonnost</a:t>
            </a:r>
            <a:r>
              <a:rPr lang="cs-CZ" sz="1300" dirty="0">
                <a:solidFill>
                  <a:srgbClr val="002060"/>
                </a:solidFill>
                <a:latin typeface="Times New Roman" panose="02020603050405020304" pitchFamily="18" charset="0"/>
                <a:cs typeface="Times New Roman" panose="02020603050405020304" pitchFamily="18" charset="0"/>
              </a:rPr>
              <a:t> – zda dané investiční aktivity, vložené do realizace projektu naplní očekávané výsledky nebo jestli neexistuje jiné lepší využití těchto finančních prostředků v rámci hodnoceného projektu. Je možno posoudit, zda realizace není podhodnocena ze strany projektového manažera nebo naopak přehodnocena a tím je možný neefektivnost v uskutečnění projektu.</a:t>
            </a:r>
          </a:p>
          <a:p>
            <a:r>
              <a:rPr lang="cs-CZ" sz="1300" b="1" dirty="0">
                <a:solidFill>
                  <a:srgbClr val="002060"/>
                </a:solidFill>
                <a:latin typeface="Times New Roman" panose="02020603050405020304" pitchFamily="18" charset="0"/>
                <a:cs typeface="Times New Roman" panose="02020603050405020304" pitchFamily="18" charset="0"/>
              </a:rPr>
              <a:t>Dopad</a:t>
            </a:r>
            <a:r>
              <a:rPr lang="cs-CZ" sz="1300" dirty="0">
                <a:solidFill>
                  <a:srgbClr val="002060"/>
                </a:solidFill>
                <a:latin typeface="Times New Roman" panose="02020603050405020304" pitchFamily="18" charset="0"/>
                <a:cs typeface="Times New Roman" panose="02020603050405020304" pitchFamily="18" charset="0"/>
              </a:rPr>
              <a:t> – identifikace konkrétních dopadů realizace projektu ve firmě (ekonomická stránka, sociální – zaměstnanecká stránka, zákaznická, budoucí spolupráce apod.)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Hodnocení projektu</a:t>
            </a:r>
            <a:br>
              <a:rPr lang="pl-PL" sz="2400" b="1" dirty="0">
                <a:solidFill>
                  <a:schemeClr val="bg1"/>
                </a:solidFill>
                <a:latin typeface="Times New Roman" panose="02020603050405020304" pitchFamily="18" charset="0"/>
                <a:cs typeface="Times New Roman" panose="02020603050405020304" pitchFamily="18" charset="0"/>
              </a:rPr>
            </a:br>
            <a:endParaRPr lang="pl-PL" sz="1200"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207873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851670"/>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Subjekty provádějící hodnocení</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267494"/>
            <a:ext cx="4248472" cy="4475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3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300" dirty="0">
                <a:solidFill>
                  <a:srgbClr val="002060"/>
                </a:solidFill>
                <a:latin typeface="Times New Roman" panose="02020603050405020304" pitchFamily="18" charset="0"/>
                <a:cs typeface="Times New Roman" panose="02020603050405020304" pitchFamily="18" charset="0"/>
              </a:rPr>
              <a:t>Jiným náhledem na hodnotící tým může být jeho zainteresovanost.</a:t>
            </a:r>
          </a:p>
          <a:p>
            <a:endParaRPr lang="cs-CZ" sz="1300" dirty="0">
              <a:solidFill>
                <a:srgbClr val="002060"/>
              </a:solidFill>
              <a:latin typeface="Times New Roman" panose="02020603050405020304" pitchFamily="18" charset="0"/>
              <a:cs typeface="Times New Roman" panose="02020603050405020304" pitchFamily="18" charset="0"/>
            </a:endParaRPr>
          </a:p>
          <a:p>
            <a:r>
              <a:rPr lang="cs-CZ" sz="1300" b="1" dirty="0">
                <a:solidFill>
                  <a:srgbClr val="002060"/>
                </a:solidFill>
                <a:latin typeface="Times New Roman" panose="02020603050405020304" pitchFamily="18" charset="0"/>
                <a:cs typeface="Times New Roman" panose="02020603050405020304" pitchFamily="18" charset="0"/>
              </a:rPr>
              <a:t>Interní tým </a:t>
            </a:r>
            <a:r>
              <a:rPr lang="cs-CZ" sz="1300" dirty="0">
                <a:solidFill>
                  <a:srgbClr val="002060"/>
                </a:solidFill>
                <a:latin typeface="Times New Roman" panose="02020603050405020304" pitchFamily="18" charset="0"/>
                <a:cs typeface="Times New Roman" panose="02020603050405020304" pitchFamily="18" charset="0"/>
              </a:rPr>
              <a:t>– evaluátoři jsou více napojeni na realizátora projektu, vycházejí z jeho vnitřních oddělení – vyšší zainteresovanost na správném vyhodnocení. </a:t>
            </a:r>
          </a:p>
          <a:p>
            <a:pPr lvl="1"/>
            <a:r>
              <a:rPr lang="cs-CZ" sz="1200" dirty="0">
                <a:solidFill>
                  <a:srgbClr val="002060"/>
                </a:solidFill>
                <a:latin typeface="Times New Roman" panose="02020603050405020304" pitchFamily="18" charset="0"/>
                <a:cs typeface="Times New Roman" panose="02020603050405020304" pitchFamily="18" charset="0"/>
              </a:rPr>
              <a:t>Tým má dobrý přehled o informacích ze zázemí společnosti, mají kontakty na klíčové zaměstnance  a zná návaznosti, které se mohou jiným externím pracovníkům zdát jako nerelevantní, a proto je přehlížejí a nezahrnují jako možné aspekty pro správné hodnocení projektu. </a:t>
            </a:r>
          </a:p>
          <a:p>
            <a:pPr lvl="1"/>
            <a:r>
              <a:rPr lang="cs-CZ" sz="1200" dirty="0">
                <a:solidFill>
                  <a:srgbClr val="002060"/>
                </a:solidFill>
                <a:latin typeface="Times New Roman" panose="02020603050405020304" pitchFamily="18" charset="0"/>
                <a:cs typeface="Times New Roman" panose="02020603050405020304" pitchFamily="18" charset="0"/>
              </a:rPr>
              <a:t>Vždy existuje riziko nesprávného postupy hodnocení (zkreslení poskytovaných dat, neefektivnost).</a:t>
            </a:r>
          </a:p>
          <a:p>
            <a:endParaRPr lang="cs-CZ" sz="1300" dirty="0">
              <a:solidFill>
                <a:srgbClr val="002060"/>
              </a:solidFill>
              <a:latin typeface="Times New Roman" panose="02020603050405020304" pitchFamily="18" charset="0"/>
              <a:cs typeface="Times New Roman" panose="02020603050405020304" pitchFamily="18" charset="0"/>
            </a:endParaRPr>
          </a:p>
          <a:p>
            <a:r>
              <a:rPr lang="cs-CZ" sz="1300" b="1" dirty="0">
                <a:solidFill>
                  <a:srgbClr val="002060"/>
                </a:solidFill>
                <a:latin typeface="Times New Roman" panose="02020603050405020304" pitchFamily="18" charset="0"/>
                <a:cs typeface="Times New Roman" panose="02020603050405020304" pitchFamily="18" charset="0"/>
              </a:rPr>
              <a:t>Externí tým </a:t>
            </a:r>
            <a:r>
              <a:rPr lang="cs-CZ" sz="1300" dirty="0">
                <a:solidFill>
                  <a:srgbClr val="002060"/>
                </a:solidFill>
                <a:latin typeface="Times New Roman" panose="02020603050405020304" pitchFamily="18" charset="0"/>
                <a:cs typeface="Times New Roman" panose="02020603050405020304" pitchFamily="18" charset="0"/>
              </a:rPr>
              <a:t>– skupina odborníků, expertů, kteří se zabývají danou oblastí. Disponuje větší věrohodností a profesionalitou – finanční náročnost.</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Hodnocení projektu</a:t>
            </a:r>
            <a:br>
              <a:rPr lang="pl-PL" sz="2400" b="1" dirty="0">
                <a:solidFill>
                  <a:schemeClr val="bg1"/>
                </a:solidFill>
                <a:latin typeface="Times New Roman" panose="02020603050405020304" pitchFamily="18" charset="0"/>
                <a:cs typeface="Times New Roman" panose="02020603050405020304" pitchFamily="18" charset="0"/>
              </a:rPr>
            </a:br>
            <a:endParaRPr lang="pl-PL" sz="1200"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159854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851670"/>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Postup hodnocení projektu - individuální dle každého projektu. </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267494"/>
            <a:ext cx="3816424" cy="4475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3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Nákladové metody </a:t>
            </a:r>
            <a:r>
              <a:rPr lang="cs-CZ" sz="1400" dirty="0">
                <a:solidFill>
                  <a:srgbClr val="002060"/>
                </a:solidFill>
                <a:latin typeface="Times New Roman" panose="02020603050405020304" pitchFamily="18" charset="0"/>
                <a:cs typeface="Times New Roman" panose="02020603050405020304" pitchFamily="18" charset="0"/>
              </a:rPr>
              <a:t>hodnotí jako efekt - úsporu nákladů pořízení i provozu. Nákladové metody  vyjadřují jen část efektu, neberou v úvahu změny zisku nebo výnosů, a proto nákladovými kritérii nelze posuzovat efektivnost jednotlivého projektu.</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Používají se v případech, kdy nelze dostatečně spolehlivě odhadnout ceny budoucí produkce a tím zjistit zisk. Jsou vhodné dále pro srovnávání projektů, resp. variant projektů se stejným výsledným rozsahem výkonů (produkce). </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Hodnocení projektu</a:t>
            </a:r>
            <a:br>
              <a:rPr lang="pl-PL" sz="2400" b="1" dirty="0">
                <a:solidFill>
                  <a:schemeClr val="bg1"/>
                </a:solidFill>
                <a:latin typeface="Times New Roman" panose="02020603050405020304" pitchFamily="18" charset="0"/>
                <a:cs typeface="Times New Roman" panose="02020603050405020304" pitchFamily="18" charset="0"/>
              </a:rPr>
            </a:br>
            <a:endParaRPr lang="pl-PL" sz="1200"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989995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1059582"/>
            <a:ext cx="8280920" cy="2808312"/>
          </a:xfrm>
          <a:prstGeom prst="rect">
            <a:avLst/>
          </a:prstGeom>
        </p:spPr>
        <p:txBody>
          <a:bodyPr>
            <a:noAutofit/>
          </a:bodyPr>
          <a:lstStyle/>
          <a:p>
            <a:pPr marL="0" indent="0">
              <a:buNone/>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Dotazy (problémy) s řešením případové studie</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Plánování projektu </a:t>
            </a:r>
            <a:r>
              <a:rPr lang="cs-CZ" sz="1200" dirty="0">
                <a:solidFill>
                  <a:srgbClr val="307871"/>
                </a:solidFill>
                <a:latin typeface="Times New Roman" panose="02020603050405020304" pitchFamily="18" charset="0"/>
                <a:cs typeface="Times New Roman" panose="02020603050405020304" pitchFamily="18" charset="0"/>
              </a:rPr>
              <a:t>(slide 4-6)</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Kritéria úspěšnosti projektu </a:t>
            </a:r>
            <a:r>
              <a:rPr lang="cs-CZ" sz="1200" dirty="0">
                <a:solidFill>
                  <a:srgbClr val="307871"/>
                </a:solidFill>
                <a:latin typeface="Times New Roman" panose="02020603050405020304" pitchFamily="18" charset="0"/>
                <a:cs typeface="Times New Roman" panose="02020603050405020304" pitchFamily="18" charset="0"/>
              </a:rPr>
              <a:t>(slide 7-11)</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Metody hodnocení projektu </a:t>
            </a:r>
            <a:r>
              <a:rPr lang="cs-CZ" sz="1200" dirty="0">
                <a:solidFill>
                  <a:srgbClr val="307871"/>
                </a:solidFill>
                <a:latin typeface="Times New Roman" panose="02020603050405020304" pitchFamily="18" charset="0"/>
                <a:cs typeface="Times New Roman" panose="02020603050405020304" pitchFamily="18" charset="0"/>
              </a:rPr>
              <a:t>(slide 12-28)</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464496" cy="507703"/>
          </a:xfrm>
        </p:spPr>
        <p:txBody>
          <a:bodyPr/>
          <a:lstStyle/>
          <a:p>
            <a:r>
              <a:rPr lang="cs-CZ"/>
              <a:t>Obsahové zaměření tutoriálu</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851670"/>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Postup hodnocení projektu - individuální dle každého projektu. </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267494"/>
            <a:ext cx="3816424" cy="4475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3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Ziskové metody </a:t>
            </a:r>
            <a:r>
              <a:rPr lang="cs-CZ" sz="1400" dirty="0">
                <a:solidFill>
                  <a:srgbClr val="002060"/>
                </a:solidFill>
                <a:latin typeface="Times New Roman" panose="02020603050405020304" pitchFamily="18" charset="0"/>
                <a:cs typeface="Times New Roman" panose="02020603050405020304" pitchFamily="18" charset="0"/>
              </a:rPr>
              <a:t>považují za efekt - podnikatelský zisk (hospodářský výsledek po zdanění). Jsou použitelné jen u ziskově (tržně) zaměřených projektů.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Ziskové pojetí efektu je dokonalejší než pouze nákladové, protože v ukazateli zisku se odráží výkony jednotlivých variant, nebo jim lze srovnávat projekty o různém objemu a druhu výkonů.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Zisk však nezahrnuje celkové peněžní příjmy z projektu. Na druhé straně ziskové kritérium nezobrazuje všechny peněžní výdaje, např. splátky úvěrů, takže může vést k podhodnocení finančního efektu.</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Hodnocení projektu</a:t>
            </a:r>
            <a:br>
              <a:rPr lang="pl-PL" sz="2400" b="1" dirty="0">
                <a:solidFill>
                  <a:schemeClr val="bg1"/>
                </a:solidFill>
                <a:latin typeface="Times New Roman" panose="02020603050405020304" pitchFamily="18" charset="0"/>
                <a:cs typeface="Times New Roman" panose="02020603050405020304" pitchFamily="18" charset="0"/>
              </a:rPr>
            </a:br>
            <a:endParaRPr lang="pl-PL" sz="1200"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270569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851670"/>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Postup hodnocení projektu - individuální dle každého projektu. </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267494"/>
            <a:ext cx="3816424" cy="4475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300"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Příjmové (výnosové) metody </a:t>
            </a:r>
            <a:r>
              <a:rPr lang="cs-CZ" sz="1400" dirty="0">
                <a:solidFill>
                  <a:srgbClr val="002060"/>
                </a:solidFill>
                <a:latin typeface="Times New Roman" panose="02020603050405020304" pitchFamily="18" charset="0"/>
                <a:cs typeface="Times New Roman" panose="02020603050405020304" pitchFamily="18" charset="0"/>
              </a:rPr>
              <a:t>vyjadřují efekt - jako souhrn peněžních příjmů po dobu ekonomické životnosti projektu, čili vyjadřují absolutní efektivnost projektu a jeho příspěvek ke zvýšení hodnoty firmy.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Kromě toho umožňují také vybírat varianty projektu a srovnávat. </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Hodnocení projektu</a:t>
            </a:r>
            <a:br>
              <a:rPr lang="pl-PL" sz="2400" b="1" dirty="0">
                <a:solidFill>
                  <a:schemeClr val="bg1"/>
                </a:solidFill>
                <a:latin typeface="Times New Roman" panose="02020603050405020304" pitchFamily="18" charset="0"/>
                <a:cs typeface="Times New Roman" panose="02020603050405020304" pitchFamily="18" charset="0"/>
              </a:rPr>
            </a:br>
            <a:endParaRPr lang="pl-PL" sz="1200"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834332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851670"/>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Statické a dynamické metody</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267494"/>
            <a:ext cx="3816424" cy="4475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300"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Hodnocení projektu</a:t>
            </a:r>
            <a:br>
              <a:rPr lang="pl-PL" sz="2400" b="1" dirty="0">
                <a:solidFill>
                  <a:schemeClr val="bg1"/>
                </a:solidFill>
                <a:latin typeface="Times New Roman" panose="02020603050405020304" pitchFamily="18" charset="0"/>
                <a:cs typeface="Times New Roman" panose="02020603050405020304" pitchFamily="18" charset="0"/>
              </a:rPr>
            </a:br>
            <a:endParaRPr lang="pl-PL" sz="1200"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4139952" y="1563638"/>
            <a:ext cx="4591960" cy="2808888"/>
          </a:xfrm>
          <a:prstGeom prst="rect">
            <a:avLst/>
          </a:prstGeom>
        </p:spPr>
      </p:pic>
    </p:spTree>
    <p:extLst>
      <p:ext uri="{BB962C8B-B14F-4D97-AF65-F5344CB8AC3E}">
        <p14:creationId xmlns:p14="http://schemas.microsoft.com/office/powerpoint/2010/main" val="1249769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851670"/>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Nákladově výstupové metody hodnocení</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267494"/>
            <a:ext cx="3816424" cy="4475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3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Mezi nejvíce používané jedno kriteriální metody ekonomické analýzy patří nákladově výstupové metody, často nazývané „</a:t>
            </a:r>
            <a:r>
              <a:rPr lang="cs-CZ" sz="1400" dirty="0" err="1">
                <a:solidFill>
                  <a:srgbClr val="002060"/>
                </a:solidFill>
                <a:latin typeface="Times New Roman" panose="02020603050405020304" pitchFamily="18" charset="0"/>
                <a:cs typeface="Times New Roman" panose="02020603050405020304" pitchFamily="18" charset="0"/>
              </a:rPr>
              <a:t>inputově</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outputové</a:t>
            </a:r>
            <a:r>
              <a:rPr lang="cs-CZ" sz="1400" dirty="0">
                <a:solidFill>
                  <a:srgbClr val="002060"/>
                </a:solidFill>
                <a:latin typeface="Times New Roman" panose="02020603050405020304" pitchFamily="18" charset="0"/>
                <a:cs typeface="Times New Roman" panose="02020603050405020304" pitchFamily="18" charset="0"/>
              </a:rPr>
              <a:t> metody“.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Existují čtyři základní nákladově výstupové metody hodnocení:</a:t>
            </a:r>
          </a:p>
          <a:p>
            <a:pPr lvl="1"/>
            <a:r>
              <a:rPr lang="cs-CZ" sz="1400" dirty="0">
                <a:solidFill>
                  <a:srgbClr val="002060"/>
                </a:solidFill>
                <a:latin typeface="Times New Roman" panose="02020603050405020304" pitchFamily="18" charset="0"/>
                <a:cs typeface="Times New Roman" panose="02020603050405020304" pitchFamily="18" charset="0"/>
              </a:rPr>
              <a:t> analýza minimalizace nákladů (CMA),</a:t>
            </a:r>
          </a:p>
          <a:p>
            <a:pPr lvl="1"/>
            <a:r>
              <a:rPr lang="cs-CZ" sz="1400" dirty="0">
                <a:solidFill>
                  <a:srgbClr val="002060"/>
                </a:solidFill>
                <a:latin typeface="Times New Roman" panose="02020603050405020304" pitchFamily="18" charset="0"/>
                <a:cs typeface="Times New Roman" panose="02020603050405020304" pitchFamily="18" charset="0"/>
              </a:rPr>
              <a:t> analýza nákladů a přínosů (CBA), </a:t>
            </a:r>
          </a:p>
          <a:p>
            <a:pPr lvl="1"/>
            <a:r>
              <a:rPr lang="cs-CZ" sz="1400" dirty="0">
                <a:solidFill>
                  <a:srgbClr val="002060"/>
                </a:solidFill>
                <a:latin typeface="Times New Roman" panose="02020603050405020304" pitchFamily="18" charset="0"/>
                <a:cs typeface="Times New Roman" panose="02020603050405020304" pitchFamily="18" charset="0"/>
              </a:rPr>
              <a:t> analýza efektivnosti nákladů (CEA), </a:t>
            </a:r>
          </a:p>
          <a:p>
            <a:pPr lvl="1"/>
            <a:r>
              <a:rPr lang="cs-CZ" sz="1400" dirty="0">
                <a:solidFill>
                  <a:srgbClr val="002060"/>
                </a:solidFill>
                <a:latin typeface="Times New Roman" panose="02020603050405020304" pitchFamily="18" charset="0"/>
                <a:cs typeface="Times New Roman" panose="02020603050405020304" pitchFamily="18" charset="0"/>
              </a:rPr>
              <a:t> analýza nákladů a užitku (CUA). </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Hodnocení projektu</a:t>
            </a:r>
            <a:br>
              <a:rPr lang="pl-PL" sz="2400" b="1" dirty="0">
                <a:solidFill>
                  <a:schemeClr val="bg1"/>
                </a:solidFill>
                <a:latin typeface="Times New Roman" panose="02020603050405020304" pitchFamily="18" charset="0"/>
                <a:cs typeface="Times New Roman" panose="02020603050405020304" pitchFamily="18" charset="0"/>
              </a:rPr>
            </a:br>
            <a:endParaRPr lang="pl-PL" sz="1200"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19644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851670"/>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Nákladově výstupové metody hodnocení</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267494"/>
            <a:ext cx="3816424" cy="4475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3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Společným jmenovatelem všech čtyř nákladově výstupových metod je jejich cíl a to „prokázat měřitelným způsobem, co kdo získá a s jakými společenskými náklady“. Čím se nákladově výstupové metody liší, je způsob měření výstupů:</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Hodnocení projektu</a:t>
            </a:r>
            <a:br>
              <a:rPr lang="pl-PL" sz="2400" b="1" dirty="0">
                <a:solidFill>
                  <a:schemeClr val="bg1"/>
                </a:solidFill>
                <a:latin typeface="Times New Roman" panose="02020603050405020304" pitchFamily="18" charset="0"/>
                <a:cs typeface="Times New Roman" panose="02020603050405020304" pitchFamily="18" charset="0"/>
              </a:rPr>
            </a:br>
            <a:endParaRPr lang="pl-PL" sz="1200"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3923928" y="2715766"/>
            <a:ext cx="4584589" cy="1682642"/>
          </a:xfrm>
          <a:prstGeom prst="rect">
            <a:avLst/>
          </a:prstGeom>
        </p:spPr>
      </p:pic>
    </p:spTree>
    <p:extLst>
      <p:ext uri="{BB962C8B-B14F-4D97-AF65-F5344CB8AC3E}">
        <p14:creationId xmlns:p14="http://schemas.microsoft.com/office/powerpoint/2010/main" val="3739529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851670"/>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err="1">
                <a:solidFill>
                  <a:schemeClr val="bg1"/>
                </a:solidFill>
                <a:latin typeface="Times New Roman" panose="02020603050405020304" pitchFamily="18" charset="0"/>
                <a:cs typeface="Times New Roman" panose="02020603050405020304" pitchFamily="18" charset="0"/>
              </a:rPr>
              <a:t>Cost</a:t>
            </a:r>
            <a:r>
              <a:rPr lang="cs-CZ" sz="1400" dirty="0">
                <a:solidFill>
                  <a:schemeClr val="bg1"/>
                </a:solidFill>
                <a:latin typeface="Times New Roman" panose="02020603050405020304" pitchFamily="18" charset="0"/>
                <a:cs typeface="Times New Roman" panose="02020603050405020304" pitchFamily="18" charset="0"/>
              </a:rPr>
              <a:t>-benefit </a:t>
            </a:r>
            <a:r>
              <a:rPr lang="cs-CZ" sz="1400" dirty="0" err="1">
                <a:solidFill>
                  <a:schemeClr val="bg1"/>
                </a:solidFill>
                <a:latin typeface="Times New Roman" panose="02020603050405020304" pitchFamily="18" charset="0"/>
                <a:cs typeface="Times New Roman" panose="02020603050405020304" pitchFamily="18" charset="0"/>
              </a:rPr>
              <a:t>Analysis</a:t>
            </a:r>
            <a:r>
              <a:rPr lang="cs-CZ" sz="1400" dirty="0">
                <a:solidFill>
                  <a:schemeClr val="bg1"/>
                </a:solidFill>
                <a:latin typeface="Times New Roman" panose="02020603050405020304" pitchFamily="18" charset="0"/>
                <a:cs typeface="Times New Roman" panose="02020603050405020304" pitchFamily="18" charset="0"/>
              </a:rPr>
              <a:t> - představuje metodický postup, který nám umožňuje porovnat náklady a přínosy projektu, tj. jeho ekonomickou efektivitu.</a:t>
            </a: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267494"/>
            <a:ext cx="3816424" cy="4475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3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Cílem analýzy nákladů a přínosů je zjistit a v penězích vyjádřit (tj. přiřadit jim peněžní hodnotu) veškeré možné dopady s cílem stanovit náklady a přínosy projektu; poté se výsledky sečtou (čisté přínosy) a vyvodí se závěry, zda je projekt žádoucí a zda má význam jej provádět.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Analýza nákladů a přínosů je základním nástrojem pro odhad přínosů projektů.</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Při odhadu potenciálních dopadů projektu se musí analytici (manažeři) vždy vypořádat s nejistotou.</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Hodnocení projektu</a:t>
            </a:r>
            <a:br>
              <a:rPr lang="pl-PL" sz="2400" b="1" dirty="0">
                <a:solidFill>
                  <a:schemeClr val="bg1"/>
                </a:solidFill>
                <a:latin typeface="Times New Roman" panose="02020603050405020304" pitchFamily="18" charset="0"/>
                <a:cs typeface="Times New Roman" panose="02020603050405020304" pitchFamily="18" charset="0"/>
              </a:rPr>
            </a:br>
            <a:endParaRPr lang="pl-PL" sz="1200"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79901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851670"/>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err="1">
                <a:solidFill>
                  <a:schemeClr val="bg1"/>
                </a:solidFill>
                <a:latin typeface="Times New Roman" panose="02020603050405020304" pitchFamily="18" charset="0"/>
                <a:cs typeface="Times New Roman" panose="02020603050405020304" pitchFamily="18" charset="0"/>
              </a:rPr>
              <a:t>Cost</a:t>
            </a:r>
            <a:r>
              <a:rPr lang="cs-CZ" sz="1400" dirty="0">
                <a:solidFill>
                  <a:schemeClr val="bg1"/>
                </a:solidFill>
                <a:latin typeface="Times New Roman" panose="02020603050405020304" pitchFamily="18" charset="0"/>
                <a:cs typeface="Times New Roman" panose="02020603050405020304" pitchFamily="18" charset="0"/>
              </a:rPr>
              <a:t>-benefit </a:t>
            </a:r>
            <a:r>
              <a:rPr lang="cs-CZ" sz="1400" dirty="0" err="1">
                <a:solidFill>
                  <a:schemeClr val="bg1"/>
                </a:solidFill>
                <a:latin typeface="Times New Roman" panose="02020603050405020304" pitchFamily="18" charset="0"/>
                <a:cs typeface="Times New Roman" panose="02020603050405020304" pitchFamily="18" charset="0"/>
              </a:rPr>
              <a:t>Analysis</a:t>
            </a:r>
            <a:r>
              <a:rPr lang="cs-CZ" sz="1400" dirty="0">
                <a:solidFill>
                  <a:schemeClr val="bg1"/>
                </a:solidFill>
                <a:latin typeface="Times New Roman" panose="02020603050405020304" pitchFamily="18" charset="0"/>
                <a:cs typeface="Times New Roman" panose="02020603050405020304" pitchFamily="18" charset="0"/>
              </a:rPr>
              <a:t> - představuje metodický postup, který nám umožňuje porovnat náklady a přínosy projektu, tj. jeho ekonomickou efektivitu.</a:t>
            </a: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267494"/>
            <a:ext cx="3816424" cy="4475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err="1">
                <a:solidFill>
                  <a:srgbClr val="002060"/>
                </a:solidFill>
                <a:latin typeface="Times New Roman" panose="02020603050405020304" pitchFamily="18" charset="0"/>
                <a:cs typeface="Times New Roman" panose="02020603050405020304" pitchFamily="18" charset="0"/>
              </a:rPr>
              <a:t>Costs</a:t>
            </a:r>
            <a:r>
              <a:rPr lang="cs-CZ" sz="1400" dirty="0">
                <a:solidFill>
                  <a:srgbClr val="002060"/>
                </a:solidFill>
                <a:latin typeface="Times New Roman" panose="02020603050405020304" pitchFamily="18" charset="0"/>
                <a:cs typeface="Times New Roman" panose="02020603050405020304" pitchFamily="18" charset="0"/>
              </a:rPr>
              <a:t> („Újmy“) – veškeré negativní dopady na zkoumaný subjekt(y) či jejich skupinu. Jedná se o záporné efekty plynoucí z investice.</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err="1">
                <a:solidFill>
                  <a:srgbClr val="002060"/>
                </a:solidFill>
                <a:latin typeface="Times New Roman" panose="02020603050405020304" pitchFamily="18" charset="0"/>
                <a:cs typeface="Times New Roman" panose="02020603050405020304" pitchFamily="18" charset="0"/>
              </a:rPr>
              <a:t>Benefits</a:t>
            </a:r>
            <a:r>
              <a:rPr lang="cs-CZ" sz="1400" dirty="0">
                <a:solidFill>
                  <a:srgbClr val="002060"/>
                </a:solidFill>
                <a:latin typeface="Times New Roman" panose="02020603050405020304" pitchFamily="18" charset="0"/>
                <a:cs typeface="Times New Roman" panose="02020603050405020304" pitchFamily="18" charset="0"/>
              </a:rPr>
              <a:t> („Přínosy“) – veškeré pozitivní dopady na zkoumaný subjekt(y) či jejich skupinu. Jedná se o kladné efekty plynoucí z investice.</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Beneficient – jakýkoli subjekt či jejich skupina, na který dopadají kladné i záporné efekty plynoucí z plánovaného projektu.</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Hotovostní tok (Cash </a:t>
            </a:r>
            <a:r>
              <a:rPr lang="cs-CZ" sz="1400" dirty="0" err="1">
                <a:solidFill>
                  <a:srgbClr val="002060"/>
                </a:solidFill>
                <a:latin typeface="Times New Roman" panose="02020603050405020304" pitchFamily="18" charset="0"/>
                <a:cs typeface="Times New Roman" panose="02020603050405020304" pitchFamily="18" charset="0"/>
              </a:rPr>
              <a:t>Flow</a:t>
            </a:r>
            <a:r>
              <a:rPr lang="cs-CZ" sz="1400" dirty="0">
                <a:solidFill>
                  <a:srgbClr val="002060"/>
                </a:solidFill>
                <a:latin typeface="Times New Roman" panose="02020603050405020304" pitchFamily="18" charset="0"/>
                <a:cs typeface="Times New Roman" panose="02020603050405020304" pitchFamily="18" charset="0"/>
              </a:rPr>
              <a:t>) – tok ve finančním vyjádření, který může nabývat podobu příjmu či výdaje.</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Hodnocení projektu</a:t>
            </a:r>
            <a:br>
              <a:rPr lang="pl-PL" sz="2400" b="1" dirty="0">
                <a:solidFill>
                  <a:schemeClr val="bg1"/>
                </a:solidFill>
                <a:latin typeface="Times New Roman" panose="02020603050405020304" pitchFamily="18" charset="0"/>
                <a:cs typeface="Times New Roman" panose="02020603050405020304" pitchFamily="18" charset="0"/>
              </a:rPr>
            </a:br>
            <a:endParaRPr lang="pl-PL" sz="1200"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97603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192688" cy="507703"/>
          </a:xfrm>
        </p:spPr>
        <p:txBody>
          <a:bodyPr/>
          <a:lstStyle/>
          <a:p>
            <a:r>
              <a:rPr lang="cs-CZ" dirty="0"/>
              <a:t>Postup CBA</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3" indent="-342900">
              <a:buFont typeface="+mj-lt"/>
              <a:buAutoNum type="arabicPeriod"/>
              <a:defRPr/>
            </a:pPr>
            <a:endParaRPr lang="cs-CZ" sz="1400" dirty="0"/>
          </a:p>
          <a:p>
            <a:pPr marL="342900" lvl="3" indent="-342900">
              <a:buFont typeface="+mj-lt"/>
              <a:buAutoNum type="arabicPeriod"/>
              <a:defRPr/>
            </a:pPr>
            <a:r>
              <a:rPr lang="cs-CZ" sz="1400" b="1" dirty="0"/>
              <a:t>Definování projektu</a:t>
            </a:r>
            <a:r>
              <a:rPr lang="cs-CZ" sz="1400" dirty="0"/>
              <a:t>, kdy je nutné určit cíle projektu. Cíle mohou být definovány v obecné rovině, ale měly by být definovány i konkrétní cíle, které budou měřitelné.</a:t>
            </a:r>
          </a:p>
          <a:p>
            <a:pPr marL="342900" lvl="3" indent="-342900">
              <a:buFont typeface="+mj-lt"/>
              <a:buAutoNum type="arabicPeriod"/>
              <a:defRPr/>
            </a:pPr>
            <a:r>
              <a:rPr lang="cs-CZ" sz="1400" dirty="0"/>
              <a:t>Stanovení </a:t>
            </a:r>
            <a:r>
              <a:rPr lang="cs-CZ" sz="1400" b="1" dirty="0"/>
              <a:t>seznamu dopadů </a:t>
            </a:r>
            <a:r>
              <a:rPr lang="cs-CZ" sz="1400" dirty="0"/>
              <a:t>a zvolených ukazatelů.</a:t>
            </a:r>
          </a:p>
          <a:p>
            <a:pPr marL="342900" lvl="3" indent="-342900">
              <a:buFont typeface="+mj-lt"/>
              <a:buAutoNum type="arabicPeriod"/>
              <a:defRPr/>
            </a:pPr>
            <a:r>
              <a:rPr lang="cs-CZ" sz="1400" b="1" dirty="0"/>
              <a:t>Kvantitativní předpověď dopadů</a:t>
            </a:r>
            <a:r>
              <a:rPr lang="cs-CZ" sz="1400" dirty="0"/>
              <a:t> po celou dobu trvání projektu - jaká data budeme potřebovat a které metody hodnocení používat, závisí úzce na typu dopadu, požadované úrovni podrobnosti a typu CBA (ex ante, ex post nebo </a:t>
            </a:r>
            <a:r>
              <a:rPr lang="cs-CZ" sz="1400" dirty="0" err="1"/>
              <a:t>mid</a:t>
            </a:r>
            <a:r>
              <a:rPr lang="cs-CZ" sz="1400" dirty="0"/>
              <a:t> term) a také je nutné určit dopady po celou dobu životnosti projektu.</a:t>
            </a:r>
          </a:p>
          <a:p>
            <a:pPr marL="342900" lvl="3" indent="-342900">
              <a:buFont typeface="+mj-lt"/>
              <a:buAutoNum type="arabicPeriod"/>
              <a:defRPr/>
            </a:pPr>
            <a:r>
              <a:rPr lang="cs-CZ" sz="1400" b="1" dirty="0"/>
              <a:t>Oceňování relevantních nákladů a přínosů</a:t>
            </a:r>
            <a:r>
              <a:rPr lang="cs-CZ" sz="1400" dirty="0"/>
              <a:t>, kdy ke každému z kvantifikovaných dopadů přiřadíme peněžní hodnotu jak z hlediska výnosů (přínosů), tak z hlediska nákladů. Přínosy a náklady musí být oceněny buď v reálném čase (ve stálých cenách) nebo v nominálním vyjádření (v běžných cenách.</a:t>
            </a:r>
          </a:p>
          <a:p>
            <a:pPr marL="342900" lvl="3" indent="-342900">
              <a:buFont typeface="+mj-lt"/>
              <a:buAutoNum type="arabicPeriod"/>
              <a:defRPr/>
            </a:pPr>
            <a:r>
              <a:rPr lang="cs-CZ" sz="1400" b="1" dirty="0"/>
              <a:t>Diskontování přínosů a nákladů</a:t>
            </a:r>
            <a:r>
              <a:rPr lang="cs-CZ" sz="1400" dirty="0"/>
              <a:t>, kdy je provedeno diskontování nákladů a přínosů.</a:t>
            </a:r>
          </a:p>
          <a:p>
            <a:pPr marL="342900" lvl="3" indent="-342900">
              <a:buFont typeface="+mj-lt"/>
              <a:buAutoNum type="arabicPeriod"/>
              <a:defRPr/>
            </a:pPr>
            <a:r>
              <a:rPr lang="cs-CZ" sz="1400" b="1" dirty="0"/>
              <a:t>Výpočet efektivnosti </a:t>
            </a:r>
            <a:r>
              <a:rPr lang="cs-CZ" sz="1400" dirty="0"/>
              <a:t>jednotlivých alternativ, kdy CBA pro hodnocení a výběr projektů používá všechna výše uvedené finanční kritéria čisté současné hodnoty, vnitřního výnosového procenta, doby návratnosti a indexu rentability. </a:t>
            </a:r>
          </a:p>
          <a:p>
            <a:pPr marL="285750" lvl="3" indent="-285750" algn="just">
              <a:buFont typeface="Arial" panose="020B0604020202020204" pitchFamily="34" charset="0"/>
              <a:buChar char="•"/>
              <a:defRPr/>
            </a:pPr>
            <a:endParaRPr lang="cs-CZ" sz="1600" dirty="0"/>
          </a:p>
        </p:txBody>
      </p:sp>
    </p:spTree>
    <p:extLst>
      <p:ext uri="{BB962C8B-B14F-4D97-AF65-F5344CB8AC3E}">
        <p14:creationId xmlns:p14="http://schemas.microsoft.com/office/powerpoint/2010/main" val="3379038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192688" cy="507703"/>
          </a:xfrm>
        </p:spPr>
        <p:txBody>
          <a:bodyPr/>
          <a:lstStyle/>
          <a:p>
            <a:r>
              <a:rPr lang="cs-CZ" dirty="0"/>
              <a:t>Postup CBA</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3" indent="-342900">
              <a:buFont typeface="+mj-lt"/>
              <a:buAutoNum type="arabicPeriod"/>
              <a:defRPr/>
            </a:pPr>
            <a:endParaRPr lang="cs-CZ" sz="1400" dirty="0"/>
          </a:p>
          <a:p>
            <a:pPr marL="342900" lvl="3" indent="-342900">
              <a:buFont typeface="+mj-lt"/>
              <a:buAutoNum type="arabicPeriod" startAt="7"/>
              <a:defRPr/>
            </a:pPr>
            <a:r>
              <a:rPr lang="cs-CZ" sz="1400" b="1" dirty="0"/>
              <a:t>Provedení analýzy citlivosti</a:t>
            </a:r>
            <a:r>
              <a:rPr lang="cs-CZ" sz="1400" dirty="0"/>
              <a:t>, kdy je nutné zjistit, jak je očekávaný peněžní tok závislý na změně různých faktorů, které na něj působí, a určit rozhodující veličiny které rozhodují o úspěšnosti či neúspěšnosti projektu. </a:t>
            </a:r>
            <a:r>
              <a:rPr lang="cs-CZ" sz="1400" b="1" dirty="0"/>
              <a:t>Cílem analýzy citlivosti je najít tyto vlivy a kvantifikovat jejich vliv na efektivnost projektu.</a:t>
            </a:r>
            <a:r>
              <a:rPr lang="cs-CZ" sz="1400" dirty="0"/>
              <a:t> (Mezi faktory patří: výše diskontní sazby, objem tržeb, ceny vstupů a výstupů, daně, úrokové sazby, devizové kurzy).</a:t>
            </a:r>
          </a:p>
          <a:p>
            <a:pPr marL="342900" lvl="3" indent="-342900">
              <a:buFont typeface="+mj-lt"/>
              <a:buAutoNum type="arabicPeriod" startAt="7"/>
              <a:defRPr/>
            </a:pPr>
            <a:endParaRPr lang="cs-CZ" sz="1400" dirty="0"/>
          </a:p>
          <a:p>
            <a:pPr marL="342900" lvl="3" indent="-342900">
              <a:buFont typeface="+mj-lt"/>
              <a:buAutoNum type="arabicPeriod" startAt="7"/>
              <a:defRPr/>
            </a:pPr>
            <a:r>
              <a:rPr lang="cs-CZ" sz="1400" b="1" dirty="0"/>
              <a:t>Doporučení</a:t>
            </a:r>
            <a:r>
              <a:rPr lang="cs-CZ" sz="1400" dirty="0"/>
              <a:t>, kdy jsou v tomto posledním kroku shrnuty cíle projektu, jaké </a:t>
            </a:r>
            <a:r>
              <a:rPr lang="cs-CZ" sz="1400" b="1" dirty="0"/>
              <a:t>dopady bere projekt v úvahu</a:t>
            </a:r>
            <a:r>
              <a:rPr lang="cs-CZ" sz="1400" dirty="0"/>
              <a:t>, předpoklady analýzy včetně výše diskontní sazby a životnosti projektu, jaké má projekt náklady a přínosy, a to zvláště s ohledem na ty, které mohly mít vliv na jeho efektivnost. </a:t>
            </a:r>
          </a:p>
          <a:p>
            <a:pPr marL="285750" lvl="3" indent="-285750" algn="just">
              <a:buFont typeface="Arial" panose="020B0604020202020204" pitchFamily="34" charset="0"/>
              <a:buChar char="•"/>
              <a:defRPr/>
            </a:pPr>
            <a:endParaRPr lang="cs-CZ" sz="1600" dirty="0"/>
          </a:p>
        </p:txBody>
      </p:sp>
    </p:spTree>
    <p:extLst>
      <p:ext uri="{BB962C8B-B14F-4D97-AF65-F5344CB8AC3E}">
        <p14:creationId xmlns:p14="http://schemas.microsoft.com/office/powerpoint/2010/main" val="336897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pl-PL" sz="1400" b="1">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2067694"/>
            <a:ext cx="4104456" cy="25202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dirty="0">
                <a:solidFill>
                  <a:srgbClr val="002060"/>
                </a:solidFill>
                <a:latin typeface="Times New Roman" panose="02020603050405020304" pitchFamily="18" charset="0"/>
                <a:cs typeface="Times New Roman" panose="02020603050405020304" pitchFamily="18" charset="0"/>
              </a:rPr>
              <a:t> </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endParaRPr lang="cs-CZ" sz="1400" i="1"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244827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Dotazy a diskuse </a:t>
            </a:r>
            <a:r>
              <a:rPr lang="cs-CZ"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341961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7056784" cy="2808312"/>
          </a:xfrm>
          <a:prstGeom prst="rect">
            <a:avLst/>
          </a:prstGeom>
        </p:spPr>
        <p:txBody>
          <a:bodyPr>
            <a:noAutofit/>
          </a:bodyPr>
          <a:lstStyle/>
          <a:p>
            <a:r>
              <a:rPr lang="cs-CZ" sz="1600" dirty="0">
                <a:solidFill>
                  <a:srgbClr val="307871"/>
                </a:solidFill>
                <a:latin typeface="Times New Roman" panose="02020603050405020304" pitchFamily="18" charset="0"/>
                <a:cs typeface="Times New Roman" panose="02020603050405020304" pitchFamily="18" charset="0"/>
              </a:rPr>
              <a:t>Jaký je progres v realizaci případové studie?</a:t>
            </a:r>
          </a:p>
          <a:p>
            <a:endParaRPr lang="cs-CZ" sz="1600" dirty="0">
              <a:solidFill>
                <a:srgbClr val="307871"/>
              </a:solidFill>
              <a:latin typeface="Times New Roman" panose="02020603050405020304" pitchFamily="18" charset="0"/>
              <a:cs typeface="Times New Roman" panose="02020603050405020304" pitchFamily="18" charset="0"/>
            </a:endParaRPr>
          </a:p>
          <a:p>
            <a:r>
              <a:rPr lang="cs-CZ" sz="1600" dirty="0">
                <a:solidFill>
                  <a:srgbClr val="307871"/>
                </a:solidFill>
                <a:latin typeface="Times New Roman" panose="02020603050405020304" pitchFamily="18" charset="0"/>
                <a:cs typeface="Times New Roman" panose="02020603050405020304" pitchFamily="18" charset="0"/>
              </a:rPr>
              <a:t>Narazili jste na problém/překážku v plánování projektu?</a:t>
            </a:r>
          </a:p>
          <a:p>
            <a:endParaRPr lang="cs-CZ" sz="1600" dirty="0">
              <a:solidFill>
                <a:srgbClr val="307871"/>
              </a:solidFill>
              <a:latin typeface="Times New Roman" panose="02020603050405020304" pitchFamily="18" charset="0"/>
              <a:cs typeface="Times New Roman" panose="02020603050405020304" pitchFamily="18" charset="0"/>
            </a:endParaRPr>
          </a:p>
          <a:p>
            <a:r>
              <a:rPr lang="cs-CZ" sz="1600" dirty="0">
                <a:solidFill>
                  <a:srgbClr val="307871"/>
                </a:solidFill>
                <a:latin typeface="Times New Roman" panose="02020603050405020304" pitchFamily="18" charset="0"/>
                <a:cs typeface="Times New Roman" panose="02020603050405020304" pitchFamily="18" charset="0"/>
              </a:rPr>
              <a:t>Využíváte softwarovou podporu?</a:t>
            </a:r>
          </a:p>
          <a:p>
            <a:endParaRPr lang="cs-CZ" sz="1600" dirty="0">
              <a:solidFill>
                <a:srgbClr val="307871"/>
              </a:solidFill>
              <a:latin typeface="Times New Roman" panose="02020603050405020304" pitchFamily="18" charset="0"/>
              <a:cs typeface="Times New Roman" panose="02020603050405020304" pitchFamily="18" charset="0"/>
            </a:endParaRPr>
          </a:p>
          <a:p>
            <a:r>
              <a:rPr lang="cs-CZ" sz="1600" dirty="0">
                <a:solidFill>
                  <a:srgbClr val="307871"/>
                </a:solidFill>
                <a:latin typeface="Times New Roman" panose="02020603050405020304" pitchFamily="18" charset="0"/>
                <a:cs typeface="Times New Roman" panose="02020603050405020304" pitchFamily="18" charset="0"/>
              </a:rPr>
              <a:t>Jaké nástroje či techniky projektového managementu využijete?</a:t>
            </a:r>
          </a:p>
          <a:p>
            <a:endParaRPr lang="cs-CZ" sz="1600" dirty="0">
              <a:solidFill>
                <a:srgbClr val="307871"/>
              </a:solidFill>
              <a:latin typeface="Times New Roman" panose="02020603050405020304" pitchFamily="18" charset="0"/>
              <a:cs typeface="Times New Roman" panose="02020603050405020304" pitchFamily="18" charset="0"/>
            </a:endParaRPr>
          </a:p>
          <a:p>
            <a:endParaRPr lang="cs-CZ" sz="1600" dirty="0">
              <a:solidFill>
                <a:srgbClr val="307871"/>
              </a:solidFill>
              <a:latin typeface="Times New Roman" panose="02020603050405020304" pitchFamily="18" charset="0"/>
              <a:cs typeface="Times New Roman" panose="02020603050405020304" pitchFamily="18" charset="0"/>
            </a:endParaRPr>
          </a:p>
          <a:p>
            <a:endParaRPr lang="cs-CZ" sz="1200" dirty="0">
              <a:solidFill>
                <a:srgbClr val="307871"/>
              </a:solidFill>
              <a:latin typeface="Times New Roman" panose="02020603050405020304" pitchFamily="18" charset="0"/>
              <a:cs typeface="Times New Roman" panose="02020603050405020304" pitchFamily="18" charset="0"/>
            </a:endParaRPr>
          </a:p>
          <a:p>
            <a:endParaRPr lang="cs-CZ" sz="1400" dirty="0">
              <a:solidFill>
                <a:srgbClr val="307871"/>
              </a:solidFill>
              <a:latin typeface="Times New Roman" panose="02020603050405020304" pitchFamily="18" charset="0"/>
              <a:cs typeface="Times New Roman" panose="02020603050405020304" pitchFamily="18" charset="0"/>
            </a:endParaRPr>
          </a:p>
          <a:p>
            <a:endParaRPr 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192688" cy="507703"/>
          </a:xfrm>
        </p:spPr>
        <p:txBody>
          <a:bodyPr/>
          <a:lstStyle/>
          <a:p>
            <a:r>
              <a:rPr lang="cs-CZ" dirty="0"/>
              <a:t>Konzultace a dotazy k případové studii</a:t>
            </a:r>
          </a:p>
        </p:txBody>
      </p:sp>
    </p:spTree>
    <p:extLst>
      <p:ext uri="{BB962C8B-B14F-4D97-AF65-F5344CB8AC3E}">
        <p14:creationId xmlns:p14="http://schemas.microsoft.com/office/powerpoint/2010/main" val="1527495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br>
              <a:rPr lang="cs-CZ" sz="4000" b="1">
                <a:solidFill>
                  <a:schemeClr val="bg1"/>
                </a:solidFill>
                <a:latin typeface="Times New Roman" panose="02020603050405020304" pitchFamily="18" charset="0"/>
                <a:cs typeface="Times New Roman" panose="02020603050405020304" pitchFamily="18" charset="0"/>
              </a:rPr>
            </a:br>
            <a:r>
              <a:rPr lang="cs-CZ" sz="4000" b="1">
                <a:solidFill>
                  <a:schemeClr val="bg1"/>
                </a:solidFill>
                <a:latin typeface="Times New Roman" panose="02020603050405020304" pitchFamily="18" charset="0"/>
                <a:cs typeface="Times New Roman" panose="02020603050405020304" pitchFamily="18" charset="0"/>
              </a:rPr>
              <a:t>Děkuji za pozornost</a:t>
            </a: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a:solidFill>
                  <a:schemeClr val="bg1"/>
                </a:solidFill>
                <a:latin typeface="Times New Roman" panose="02020603050405020304" pitchFamily="18" charset="0"/>
                <a:cs typeface="Times New Roman" panose="02020603050405020304" pitchFamily="18" charset="0"/>
              </a:rPr>
              <a:t>a přeji Vám úspěšný den </a:t>
            </a:r>
            <a:r>
              <a:rPr lang="cs-CZ" sz="20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00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cs-CZ" altLang="cs-CZ" sz="900" b="1">
                <a:solidFill>
                  <a:srgbClr val="307871"/>
                </a:solidFill>
                <a:latin typeface="Times New Roman" panose="02020603050405020304" pitchFamily="18" charset="0"/>
                <a:cs typeface="Times New Roman" panose="02020603050405020304" pitchFamily="18" charset="0"/>
              </a:rPr>
              <a:t>adamek@opf.slu.cz</a:t>
            </a: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920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2067694"/>
            <a:ext cx="3024336" cy="2520279"/>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600" dirty="0">
                <a:solidFill>
                  <a:schemeClr val="bg1"/>
                </a:solidFill>
                <a:latin typeface="Times New Roman" panose="02020603050405020304" pitchFamily="18" charset="0"/>
                <a:cs typeface="Times New Roman" panose="02020603050405020304" pitchFamily="18" charset="0"/>
              </a:rPr>
              <a:t>Cíle projektu….</a:t>
            </a:r>
          </a:p>
        </p:txBody>
      </p:sp>
      <p:sp>
        <p:nvSpPr>
          <p:cNvPr id="5" name="Zástupný symbol pro obsah 2"/>
          <p:cNvSpPr txBox="1">
            <a:spLocks/>
          </p:cNvSpPr>
          <p:nvPr/>
        </p:nvSpPr>
        <p:spPr>
          <a:xfrm>
            <a:off x="3851920" y="256930"/>
            <a:ext cx="4248471" cy="37593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Při definování cíle se držte motta: „Co nemůžu měřit, nemůžu řídit.“ Snažte se, aby váš cíl byl vždy SMART(i):</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err="1">
                <a:solidFill>
                  <a:srgbClr val="002060"/>
                </a:solidFill>
                <a:latin typeface="Times New Roman" panose="02020603050405020304" pitchFamily="18" charset="0"/>
                <a:cs typeface="Times New Roman" panose="02020603050405020304" pitchFamily="18" charset="0"/>
              </a:rPr>
              <a:t>Specific</a:t>
            </a:r>
            <a:r>
              <a:rPr lang="cs-CZ" sz="1400" dirty="0">
                <a:solidFill>
                  <a:srgbClr val="002060"/>
                </a:solidFill>
                <a:latin typeface="Times New Roman" panose="02020603050405020304" pitchFamily="18" charset="0"/>
                <a:cs typeface="Times New Roman" panose="02020603050405020304" pitchFamily="18" charset="0"/>
              </a:rPr>
              <a:t> – specifický, konkrétní</a:t>
            </a:r>
          </a:p>
          <a:p>
            <a:r>
              <a:rPr lang="cs-CZ" sz="1400" b="1" dirty="0" err="1">
                <a:solidFill>
                  <a:srgbClr val="002060"/>
                </a:solidFill>
                <a:latin typeface="Times New Roman" panose="02020603050405020304" pitchFamily="18" charset="0"/>
                <a:cs typeface="Times New Roman" panose="02020603050405020304" pitchFamily="18" charset="0"/>
              </a:rPr>
              <a:t>Measurable</a:t>
            </a:r>
            <a:r>
              <a:rPr lang="cs-CZ" sz="1400" dirty="0">
                <a:solidFill>
                  <a:srgbClr val="002060"/>
                </a:solidFill>
                <a:latin typeface="Times New Roman" panose="02020603050405020304" pitchFamily="18" charset="0"/>
                <a:cs typeface="Times New Roman" panose="02020603050405020304" pitchFamily="18" charset="0"/>
              </a:rPr>
              <a:t> – měřitelný, měřitelné parametry, podle kterých lze poznat, zda bylo cíle dosaženo</a:t>
            </a:r>
          </a:p>
          <a:p>
            <a:r>
              <a:rPr lang="cs-CZ" sz="1400" b="1" dirty="0" err="1">
                <a:solidFill>
                  <a:srgbClr val="002060"/>
                </a:solidFill>
                <a:latin typeface="Times New Roman" panose="02020603050405020304" pitchFamily="18" charset="0"/>
                <a:cs typeface="Times New Roman" panose="02020603050405020304" pitchFamily="18" charset="0"/>
              </a:rPr>
              <a:t>Accepted</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agreed</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assignable</a:t>
            </a:r>
            <a:r>
              <a:rPr lang="cs-CZ" sz="1400" dirty="0">
                <a:solidFill>
                  <a:srgbClr val="002060"/>
                </a:solidFill>
                <a:latin typeface="Times New Roman" panose="02020603050405020304" pitchFamily="18" charset="0"/>
                <a:cs typeface="Times New Roman" panose="02020603050405020304" pitchFamily="18" charset="0"/>
              </a:rPr>
              <a:t> – akceptovaný, odsouhlasený všemi potřebnými subjekty/přidělitelné jedinému subjektu s odpovědností a autoritou k výkonu rozhodnutí</a:t>
            </a:r>
          </a:p>
          <a:p>
            <a:r>
              <a:rPr lang="cs-CZ" sz="1400" b="1" dirty="0" err="1">
                <a:solidFill>
                  <a:srgbClr val="002060"/>
                </a:solidFill>
                <a:latin typeface="Times New Roman" panose="02020603050405020304" pitchFamily="18" charset="0"/>
                <a:cs typeface="Times New Roman" panose="02020603050405020304" pitchFamily="18" charset="0"/>
              </a:rPr>
              <a:t>Realistic</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relevant</a:t>
            </a:r>
            <a:r>
              <a:rPr lang="cs-CZ" sz="1400" dirty="0">
                <a:solidFill>
                  <a:srgbClr val="002060"/>
                </a:solidFill>
                <a:latin typeface="Times New Roman" panose="02020603050405020304" pitchFamily="18" charset="0"/>
                <a:cs typeface="Times New Roman" panose="02020603050405020304" pitchFamily="18" charset="0"/>
              </a:rPr>
              <a:t> – reálný, tj. dosažitelný s použitím disponibilních zdrojů</a:t>
            </a:r>
          </a:p>
          <a:p>
            <a:r>
              <a:rPr lang="cs-CZ" sz="1400" b="1" dirty="0" err="1">
                <a:solidFill>
                  <a:srgbClr val="002060"/>
                </a:solidFill>
                <a:latin typeface="Times New Roman" panose="02020603050405020304" pitchFamily="18" charset="0"/>
                <a:cs typeface="Times New Roman" panose="02020603050405020304" pitchFamily="18" charset="0"/>
              </a:rPr>
              <a:t>Trackable</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timed</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time-bound</a:t>
            </a:r>
            <a:r>
              <a:rPr lang="cs-CZ" sz="1400" dirty="0">
                <a:solidFill>
                  <a:srgbClr val="002060"/>
                </a:solidFill>
                <a:latin typeface="Times New Roman" panose="02020603050405020304" pitchFamily="18" charset="0"/>
                <a:cs typeface="Times New Roman" panose="02020603050405020304" pitchFamily="18" charset="0"/>
              </a:rPr>
              <a:t> – načasovaný, sledovatelný, časově ohraničený</a:t>
            </a:r>
          </a:p>
          <a:p>
            <a:r>
              <a:rPr lang="cs-CZ" sz="1400" b="1" dirty="0" err="1">
                <a:solidFill>
                  <a:srgbClr val="002060"/>
                </a:solidFill>
                <a:latin typeface="Times New Roman" panose="02020603050405020304" pitchFamily="18" charset="0"/>
                <a:cs typeface="Times New Roman" panose="02020603050405020304" pitchFamily="18" charset="0"/>
              </a:rPr>
              <a:t>Integrated</a:t>
            </a:r>
            <a:r>
              <a:rPr lang="cs-CZ" sz="1400" dirty="0">
                <a:solidFill>
                  <a:srgbClr val="002060"/>
                </a:solidFill>
                <a:latin typeface="Times New Roman" panose="02020603050405020304" pitchFamily="18" charset="0"/>
                <a:cs typeface="Times New Roman" panose="02020603050405020304" pitchFamily="18" charset="0"/>
              </a:rPr>
              <a:t> – integrovaný, sjednocený</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Tip: pozor na „-</a:t>
            </a:r>
            <a:r>
              <a:rPr lang="cs-CZ" sz="1400" dirty="0" err="1">
                <a:solidFill>
                  <a:srgbClr val="002060"/>
                </a:solidFill>
                <a:latin typeface="Times New Roman" panose="02020603050405020304" pitchFamily="18" charset="0"/>
                <a:cs typeface="Times New Roman" panose="02020603050405020304" pitchFamily="18" charset="0"/>
              </a:rPr>
              <a:t>ejší</a:t>
            </a:r>
            <a:r>
              <a:rPr lang="cs-CZ" sz="1400" dirty="0">
                <a:solidFill>
                  <a:srgbClr val="002060"/>
                </a:solidFill>
                <a:latin typeface="Times New Roman" panose="02020603050405020304" pitchFamily="18" charset="0"/>
                <a:cs typeface="Times New Roman" panose="02020603050405020304" pitchFamily="18" charset="0"/>
              </a:rPr>
              <a:t>“ past – čili na formulace jako lepší, rychlejší, lehčí, prostornější, odolnější, jednodušší, delší atp.</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Plánování projektu </a:t>
            </a:r>
            <a:br>
              <a:rPr lang="pl-PL" sz="2400" b="1" dirty="0">
                <a:solidFill>
                  <a:schemeClr val="bg1"/>
                </a:solidFill>
                <a:latin typeface="Times New Roman" panose="02020603050405020304" pitchFamily="18" charset="0"/>
                <a:cs typeface="Times New Roman" panose="02020603050405020304" pitchFamily="18" charset="0"/>
              </a:rPr>
            </a:br>
            <a:r>
              <a:rPr lang="pl-PL" sz="1200" dirty="0">
                <a:solidFill>
                  <a:schemeClr val="bg1"/>
                </a:solidFill>
                <a:latin typeface="Times New Roman" panose="02020603050405020304" pitchFamily="18" charset="0"/>
                <a:cs typeface="Times New Roman" panose="02020603050405020304" pitchFamily="18" charset="0"/>
              </a:rPr>
              <a:t>(slide 4-6)</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60929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192688" cy="507703"/>
          </a:xfrm>
        </p:spPr>
        <p:txBody>
          <a:bodyPr/>
          <a:lstStyle/>
          <a:p>
            <a:r>
              <a:rPr lang="cs-CZ" dirty="0"/>
              <a:t>Plánování projektu – JAK?</a:t>
            </a:r>
          </a:p>
        </p:txBody>
      </p:sp>
      <p:sp>
        <p:nvSpPr>
          <p:cNvPr id="4" name="Podnadpis 2"/>
          <p:cNvSpPr txBox="1">
            <a:spLocks/>
          </p:cNvSpPr>
          <p:nvPr/>
        </p:nvSpPr>
        <p:spPr>
          <a:xfrm>
            <a:off x="323528" y="703189"/>
            <a:ext cx="187220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endParaRPr lang="cs-CZ" sz="1400" dirty="0"/>
          </a:p>
          <a:p>
            <a:pPr marL="285750" lvl="3" indent="-285750">
              <a:defRPr/>
            </a:pPr>
            <a:endParaRPr lang="cs-CZ" sz="1400" dirty="0"/>
          </a:p>
          <a:p>
            <a:pPr marL="285750" lvl="3" indent="-285750">
              <a:defRPr/>
            </a:pPr>
            <a:r>
              <a:rPr lang="cs-CZ" sz="1400" dirty="0"/>
              <a:t>Kvalita plánu může ovlivnit řízení ve všech oblastech projektu – odborné a personální, ekonomické.</a:t>
            </a:r>
          </a:p>
          <a:p>
            <a:pPr marL="285750" lvl="3" indent="-285750">
              <a:defRPr/>
            </a:pPr>
            <a:endParaRPr lang="cs-CZ" sz="1400" dirty="0"/>
          </a:p>
          <a:p>
            <a:pPr marL="285750" lvl="3" indent="-285750">
              <a:defRPr/>
            </a:pPr>
            <a:r>
              <a:rPr lang="cs-CZ" sz="1400" dirty="0"/>
              <a:t>Plán projektu není neměnný dokument – schvalování změn – průběžná aktualizace.</a:t>
            </a:r>
          </a:p>
          <a:p>
            <a:pPr marL="285750" lvl="3" indent="-285750" algn="just">
              <a:buFont typeface="Arial" panose="020B0604020202020204" pitchFamily="34" charset="0"/>
              <a:buChar char="•"/>
              <a:defRPr/>
            </a:pPr>
            <a:endParaRPr lang="cs-CZ" sz="1600" dirty="0"/>
          </a:p>
        </p:txBody>
      </p:sp>
      <p:pic>
        <p:nvPicPr>
          <p:cNvPr id="5" name="Obráze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8552" y="915566"/>
            <a:ext cx="5544616" cy="362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6451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192688" cy="507703"/>
          </a:xfrm>
        </p:spPr>
        <p:txBody>
          <a:bodyPr/>
          <a:lstStyle/>
          <a:p>
            <a:r>
              <a:rPr lang="cs-CZ" dirty="0"/>
              <a:t>Plánování projektu – JAK?</a:t>
            </a:r>
          </a:p>
        </p:txBody>
      </p:sp>
      <p:sp>
        <p:nvSpPr>
          <p:cNvPr id="4" name="Podnadpis 2"/>
          <p:cNvSpPr txBox="1">
            <a:spLocks/>
          </p:cNvSpPr>
          <p:nvPr/>
        </p:nvSpPr>
        <p:spPr>
          <a:xfrm>
            <a:off x="323528" y="703189"/>
            <a:ext cx="187220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400" dirty="0"/>
              <a:t>Plán projektu</a:t>
            </a:r>
          </a:p>
          <a:p>
            <a:pPr marL="285750" lvl="3" indent="-285750" algn="just">
              <a:buFont typeface="Arial" panose="020B0604020202020204" pitchFamily="34" charset="0"/>
              <a:buChar char="•"/>
              <a:defRPr/>
            </a:pPr>
            <a:endParaRPr lang="cs-CZ" sz="1600" dirty="0"/>
          </a:p>
        </p:txBody>
      </p:sp>
      <p:pic>
        <p:nvPicPr>
          <p:cNvPr id="7" name="Obráze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987574"/>
            <a:ext cx="6408711" cy="368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007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2067694"/>
            <a:ext cx="3024336" cy="2520279"/>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r>
              <a:rPr lang="cs-CZ" sz="1600" dirty="0">
                <a:solidFill>
                  <a:schemeClr val="bg1"/>
                </a:solidFill>
                <a:latin typeface="Times New Roman" panose="02020603050405020304" pitchFamily="18" charset="0"/>
                <a:cs typeface="Times New Roman" panose="02020603050405020304" pitchFamily="18" charset="0"/>
              </a:rPr>
              <a:t>Kritéria úspěšnosti jsou </a:t>
            </a:r>
            <a:r>
              <a:rPr lang="cs-CZ" sz="1600" b="1" dirty="0">
                <a:solidFill>
                  <a:schemeClr val="bg1"/>
                </a:solidFill>
                <a:latin typeface="Times New Roman" panose="02020603050405020304" pitchFamily="18" charset="0"/>
                <a:cs typeface="Times New Roman" panose="02020603050405020304" pitchFamily="18" charset="0"/>
              </a:rPr>
              <a:t>měřítka</a:t>
            </a:r>
            <a:r>
              <a:rPr lang="cs-CZ" sz="1600" dirty="0">
                <a:solidFill>
                  <a:schemeClr val="bg1"/>
                </a:solidFill>
                <a:latin typeface="Times New Roman" panose="02020603050405020304" pitchFamily="18" charset="0"/>
                <a:cs typeface="Times New Roman" panose="02020603050405020304" pitchFamily="18" charset="0"/>
              </a:rPr>
              <a:t>, dle kterých posuzujeme úspěch nebo neúspěch projektu. Podle těchto kritérií poznáme, zda jsme dosáhli cíle projektu. Měřítka si určujete na začátku, při plánování projektu a stanovování cílů.</a:t>
            </a:r>
          </a:p>
        </p:txBody>
      </p:sp>
      <p:sp>
        <p:nvSpPr>
          <p:cNvPr id="5" name="Zástupný symbol pro obsah 2"/>
          <p:cNvSpPr txBox="1">
            <a:spLocks/>
          </p:cNvSpPr>
          <p:nvPr/>
        </p:nvSpPr>
        <p:spPr>
          <a:xfrm>
            <a:off x="3851921" y="256930"/>
            <a:ext cx="3967844" cy="37593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Je potřebné, aby kritériím každý správně rozuměl a aby bylo snadné poznat, zda jsou splněna. Hlavní požadavky na kritéria úspěšnosti proto jsou:</a:t>
            </a:r>
          </a:p>
          <a:p>
            <a:r>
              <a:rPr lang="cs-CZ" sz="1400" dirty="0">
                <a:solidFill>
                  <a:srgbClr val="002060"/>
                </a:solidFill>
                <a:latin typeface="Times New Roman" panose="02020603050405020304" pitchFamily="18" charset="0"/>
                <a:cs typeface="Times New Roman" panose="02020603050405020304" pitchFamily="18" charset="0"/>
              </a:rPr>
              <a:t>srozumitelnost,</a:t>
            </a:r>
          </a:p>
          <a:p>
            <a:r>
              <a:rPr lang="cs-CZ" sz="1400" dirty="0">
                <a:solidFill>
                  <a:srgbClr val="002060"/>
                </a:solidFill>
                <a:latin typeface="Times New Roman" panose="02020603050405020304" pitchFamily="18" charset="0"/>
                <a:cs typeface="Times New Roman" panose="02020603050405020304" pitchFamily="18" charset="0"/>
              </a:rPr>
              <a:t>jednoznačnost,</a:t>
            </a:r>
          </a:p>
          <a:p>
            <a:r>
              <a:rPr lang="cs-CZ" sz="1400" dirty="0">
                <a:solidFill>
                  <a:srgbClr val="002060"/>
                </a:solidFill>
                <a:latin typeface="Times New Roman" panose="02020603050405020304" pitchFamily="18" charset="0"/>
                <a:cs typeface="Times New Roman" panose="02020603050405020304" pitchFamily="18" charset="0"/>
              </a:rPr>
              <a:t>měřitelnost (v maximální míře kvantifikovaná).</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Příklady</a:t>
            </a:r>
            <a:r>
              <a:rPr lang="cs-CZ" sz="1400" dirty="0">
                <a:solidFill>
                  <a:srgbClr val="002060"/>
                </a:solidFill>
                <a:latin typeface="Times New Roman" panose="02020603050405020304" pitchFamily="18" charset="0"/>
                <a:cs typeface="Times New Roman" panose="02020603050405020304" pitchFamily="18" charset="0"/>
              </a:rPr>
              <a:t> kritérií úspěšnosti:</a:t>
            </a:r>
          </a:p>
          <a:p>
            <a:r>
              <a:rPr lang="cs-CZ" sz="1400" dirty="0">
                <a:solidFill>
                  <a:srgbClr val="002060"/>
                </a:solidFill>
                <a:latin typeface="Times New Roman" panose="02020603050405020304" pitchFamily="18" charset="0"/>
                <a:cs typeface="Times New Roman" panose="02020603050405020304" pitchFamily="18" charset="0"/>
              </a:rPr>
              <a:t>výsledný produkt je funkční,</a:t>
            </a:r>
          </a:p>
          <a:p>
            <a:r>
              <a:rPr lang="cs-CZ" sz="1400" dirty="0">
                <a:solidFill>
                  <a:srgbClr val="002060"/>
                </a:solidFill>
                <a:latin typeface="Times New Roman" panose="02020603050405020304" pitchFamily="18" charset="0"/>
                <a:cs typeface="Times New Roman" panose="02020603050405020304" pitchFamily="18" charset="0"/>
              </a:rPr>
              <a:t>jsou splněny požadavky zákazníka, případně všech zainteresovaných stran,</a:t>
            </a:r>
          </a:p>
          <a:p>
            <a:r>
              <a:rPr lang="cs-CZ" sz="1400" dirty="0">
                <a:solidFill>
                  <a:srgbClr val="002060"/>
                </a:solidFill>
                <a:latin typeface="Times New Roman" panose="02020603050405020304" pitchFamily="18" charset="0"/>
                <a:cs typeface="Times New Roman" panose="02020603050405020304" pitchFamily="18" charset="0"/>
              </a:rPr>
              <a:t>je dosažena předpokládaná návratnost např. finančních prostředků,</a:t>
            </a:r>
          </a:p>
          <a:p>
            <a:r>
              <a:rPr lang="cs-CZ" sz="1400" dirty="0">
                <a:solidFill>
                  <a:srgbClr val="002060"/>
                </a:solidFill>
                <a:latin typeface="Times New Roman" panose="02020603050405020304" pitchFamily="18" charset="0"/>
                <a:cs typeface="Times New Roman" panose="02020603050405020304" pitchFamily="18" charset="0"/>
              </a:rPr>
              <a:t>vyřešení konfliktů s okolím, motivovaný tým, růst kvalifikace zaměstnanců atd.</a:t>
            </a:r>
          </a:p>
          <a:p>
            <a:r>
              <a:rPr lang="cs-CZ" sz="1400" dirty="0">
                <a:solidFill>
                  <a:srgbClr val="002060"/>
                </a:solidFill>
                <a:latin typeface="Times New Roman" panose="02020603050405020304" pitchFamily="18" charset="0"/>
                <a:cs typeface="Times New Roman" panose="02020603050405020304" pitchFamily="18" charset="0"/>
              </a:rPr>
              <a:t>výsledný produkt je včas na trhu, v požadované kvalitě a ceně.</a:t>
            </a:r>
          </a:p>
          <a:p>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Kritéria úspěšnosti projektu</a:t>
            </a:r>
            <a:br>
              <a:rPr lang="pl-PL" sz="2400" b="1" dirty="0">
                <a:solidFill>
                  <a:schemeClr val="bg1"/>
                </a:solidFill>
                <a:latin typeface="Times New Roman" panose="02020603050405020304" pitchFamily="18" charset="0"/>
                <a:cs typeface="Times New Roman" panose="02020603050405020304" pitchFamily="18" charset="0"/>
              </a:rPr>
            </a:br>
            <a:r>
              <a:rPr lang="pl-PL" sz="1200" dirty="0">
                <a:solidFill>
                  <a:schemeClr val="bg1"/>
                </a:solidFill>
                <a:latin typeface="Times New Roman" panose="02020603050405020304" pitchFamily="18" charset="0"/>
                <a:cs typeface="Times New Roman" panose="02020603050405020304" pitchFamily="18" charset="0"/>
              </a:rPr>
              <a:t>(slide 7-11)</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055922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851670"/>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Projektové metriky – u všech projektů by se měly sbírat základní informace pro metriky týkající se nákladů, pracnosti, a času. </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Vytvořit tzv. Project </a:t>
            </a:r>
            <a:r>
              <a:rPr lang="cs-CZ" sz="1400" dirty="0" err="1">
                <a:solidFill>
                  <a:schemeClr val="bg1"/>
                </a:solidFill>
                <a:latin typeface="Times New Roman" panose="02020603050405020304" pitchFamily="18" charset="0"/>
                <a:cs typeface="Times New Roman" panose="02020603050405020304" pitchFamily="18" charset="0"/>
              </a:rPr>
              <a:t>Scorecard</a:t>
            </a:r>
            <a:r>
              <a:rPr lang="cs-CZ" sz="1400" dirty="0">
                <a:solidFill>
                  <a:schemeClr val="bg1"/>
                </a:solidFill>
                <a:latin typeface="Times New Roman" panose="02020603050405020304" pitchFamily="18" charset="0"/>
                <a:cs typeface="Times New Roman" panose="02020603050405020304" pitchFamily="18" charset="0"/>
              </a:rPr>
              <a:t>, což představuje vyvážené měření na projektu použité ke komplexnímu hodnocení projektu.</a:t>
            </a:r>
          </a:p>
        </p:txBody>
      </p:sp>
      <p:sp>
        <p:nvSpPr>
          <p:cNvPr id="5" name="Zástupný symbol pro obsah 2"/>
          <p:cNvSpPr txBox="1">
            <a:spLocks/>
          </p:cNvSpPr>
          <p:nvPr/>
        </p:nvSpPr>
        <p:spPr>
          <a:xfrm>
            <a:off x="3851920" y="256930"/>
            <a:ext cx="4104455" cy="37593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Postup při vytvoření vyváženého měření:</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1. </a:t>
            </a:r>
            <a:r>
              <a:rPr lang="cs-CZ" sz="1400" b="1" dirty="0">
                <a:solidFill>
                  <a:srgbClr val="002060"/>
                </a:solidFill>
                <a:latin typeface="Times New Roman" panose="02020603050405020304" pitchFamily="18" charset="0"/>
                <a:cs typeface="Times New Roman" panose="02020603050405020304" pitchFamily="18" charset="0"/>
              </a:rPr>
              <a:t>Identifikujte kritéria úspěchu</a:t>
            </a:r>
            <a:r>
              <a:rPr lang="cs-CZ" sz="1400" dirty="0">
                <a:solidFill>
                  <a:srgbClr val="002060"/>
                </a:solidFill>
                <a:latin typeface="Times New Roman" panose="02020603050405020304" pitchFamily="18" charset="0"/>
                <a:cs typeface="Times New Roman" panose="02020603050405020304" pitchFamily="18" charset="0"/>
              </a:rPr>
              <a:t>. Zkontrolujte cíle a výstupy v definování projektu a ostatní relevantní informace. Na základě existující dokumentace definujte, jaké informace jsou potřebné k určení, že projekt je úspěšný:</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Interní</a:t>
            </a:r>
            <a:r>
              <a:rPr lang="cs-CZ" sz="1400" dirty="0">
                <a:solidFill>
                  <a:srgbClr val="002060"/>
                </a:solidFill>
                <a:latin typeface="Times New Roman" panose="02020603050405020304" pitchFamily="18" charset="0"/>
                <a:cs typeface="Times New Roman" panose="02020603050405020304" pitchFamily="18" charset="0"/>
              </a:rPr>
              <a:t> – faktory, které ukazují, že projekt byl řízen a vykonán efektivně a účinně. To může být například: dosažení hlavních interních milníků včas, minimální počet neobjevených chyb v přejímacím testu apod.</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Externí</a:t>
            </a:r>
            <a:r>
              <a:rPr lang="cs-CZ" sz="1400" dirty="0">
                <a:solidFill>
                  <a:srgbClr val="002060"/>
                </a:solidFill>
                <a:latin typeface="Times New Roman" panose="02020603050405020304" pitchFamily="18" charset="0"/>
                <a:cs typeface="Times New Roman" panose="02020603050405020304" pitchFamily="18" charset="0"/>
              </a:rPr>
              <a:t> – metriky, které zkoumají, zda byly cíle projektu splněny. Příklady zahrnují: dokončení projektu se schváleným rozpočtem a včas, ověření, zda výstupy splňují schválená kritéria kvality, průzkum spokojenosti zákazníka apod.</a:t>
            </a:r>
          </a:p>
          <a:p>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Kritéria úspěšnosti projektu</a:t>
            </a:r>
            <a:br>
              <a:rPr lang="pl-PL" sz="2400" b="1" dirty="0">
                <a:solidFill>
                  <a:schemeClr val="bg1"/>
                </a:solidFill>
                <a:latin typeface="Times New Roman" panose="02020603050405020304" pitchFamily="18" charset="0"/>
                <a:cs typeface="Times New Roman" panose="02020603050405020304" pitchFamily="18" charset="0"/>
              </a:rPr>
            </a:br>
            <a:endParaRPr lang="pl-PL" sz="1200"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884916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851670"/>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256930"/>
            <a:ext cx="4104455" cy="37593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2. </a:t>
            </a:r>
            <a:r>
              <a:rPr lang="cs-CZ" sz="1400" b="1" dirty="0">
                <a:solidFill>
                  <a:srgbClr val="002060"/>
                </a:solidFill>
                <a:latin typeface="Times New Roman" panose="02020603050405020304" pitchFamily="18" charset="0"/>
                <a:cs typeface="Times New Roman" panose="02020603050405020304" pitchFamily="18" charset="0"/>
              </a:rPr>
              <a:t>Určete potenciální metriky</a:t>
            </a:r>
            <a:r>
              <a:rPr lang="cs-CZ" sz="1400" dirty="0">
                <a:solidFill>
                  <a:srgbClr val="002060"/>
                </a:solidFill>
                <a:latin typeface="Times New Roman" panose="02020603050405020304" pitchFamily="18" charset="0"/>
                <a:cs typeface="Times New Roman" panose="02020603050405020304" pitchFamily="18" charset="0"/>
              </a:rPr>
              <a:t>. Pro každé kritérium úspěšnosti identifikujte potenciální metriky. Ty mohou být přímé, kvantifikovatelné metriky nebo nepřímé metriky, které mají smysl pro kritéria úspěšnosti. Pro každou metriku určete stručně, jak se budou sbírat informace, jaká je pracnost a náklady na jejich sběr a jaké hodnoty se dosáhne.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3. Hledejte </a:t>
            </a:r>
            <a:r>
              <a:rPr lang="cs-CZ" sz="1400" b="1" dirty="0">
                <a:solidFill>
                  <a:srgbClr val="002060"/>
                </a:solidFill>
                <a:latin typeface="Times New Roman" panose="02020603050405020304" pitchFamily="18" charset="0"/>
                <a:cs typeface="Times New Roman" panose="02020603050405020304" pitchFamily="18" charset="0"/>
              </a:rPr>
              <a:t>rovnováhu mezi měřenými veličinami</a:t>
            </a:r>
            <a:r>
              <a:rPr lang="cs-CZ" sz="1400" dirty="0">
                <a:solidFill>
                  <a:srgbClr val="002060"/>
                </a:solidFill>
                <a:latin typeface="Times New Roman" panose="02020603050405020304" pitchFamily="18" charset="0"/>
                <a:cs typeface="Times New Roman" panose="02020603050405020304" pitchFamily="18" charset="0"/>
              </a:rPr>
              <a:t>. Seznam potenciálních metrik rozdělte do kategorií měřených veličin. Například se nespokojíte pouze se sadou finančních metrik, i když by se daly nejsnáze získat. Obecně lze říci, že bychom měli hledat měřená data a měřící metody, které poskytují informace o měřených veličinách jako: </a:t>
            </a:r>
            <a:r>
              <a:rPr lang="cs-CZ" sz="1400" b="1" dirty="0">
                <a:solidFill>
                  <a:srgbClr val="002060"/>
                </a:solidFill>
                <a:latin typeface="Times New Roman" panose="02020603050405020304" pitchFamily="18" charset="0"/>
                <a:cs typeface="Times New Roman" panose="02020603050405020304" pitchFamily="18" charset="0"/>
              </a:rPr>
              <a:t>náklady, pracnost, doba trvání, produktivita, kvalita výstupů, spokojenost zákazníka s vyrobenými výstupy, výkonnost projektového týmu, dodaná obchodní hodnota.</a:t>
            </a:r>
          </a:p>
          <a:p>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Kritéria úspěšnosti projektu</a:t>
            </a:r>
            <a:br>
              <a:rPr lang="pl-PL" sz="2400" b="1" dirty="0">
                <a:solidFill>
                  <a:schemeClr val="bg1"/>
                </a:solidFill>
                <a:latin typeface="Times New Roman" panose="02020603050405020304" pitchFamily="18" charset="0"/>
                <a:cs typeface="Times New Roman" panose="02020603050405020304" pitchFamily="18" charset="0"/>
              </a:rPr>
            </a:br>
            <a:endParaRPr lang="pl-PL" sz="1200"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370658335"/>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12328</TotalTime>
  <Words>2375</Words>
  <Application>Microsoft Office PowerPoint</Application>
  <PresentationFormat>Předvádění na obrazovce (16:9)</PresentationFormat>
  <Paragraphs>282</Paragraphs>
  <Slides>30</Slides>
  <Notes>7</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30</vt:i4>
      </vt:variant>
    </vt:vector>
  </HeadingPairs>
  <TitlesOfParts>
    <vt:vector size="36" baseType="lpstr">
      <vt:lpstr>Arial</vt:lpstr>
      <vt:lpstr>Calibri</vt:lpstr>
      <vt:lpstr>Enriqueta</vt:lpstr>
      <vt:lpstr>Times New Roman</vt:lpstr>
      <vt:lpstr>Wingdings</vt:lpstr>
      <vt:lpstr>SLU</vt:lpstr>
      <vt:lpstr>3. TUTORIÁL  Projektový management </vt:lpstr>
      <vt:lpstr>Obsahové zaměření tutoriálu</vt:lpstr>
      <vt:lpstr>Konzultace a dotazy k případové studii</vt:lpstr>
      <vt:lpstr>Prezentace aplikace PowerPoint</vt:lpstr>
      <vt:lpstr>Plánování projektu – JAK?</vt:lpstr>
      <vt:lpstr>Plánování projektu – JAK?</vt:lpstr>
      <vt:lpstr>Prezentace aplikace PowerPoint</vt:lpstr>
      <vt:lpstr>Prezentace aplikace PowerPoint</vt:lpstr>
      <vt:lpstr>Prezentace aplikace PowerPoint</vt:lpstr>
      <vt:lpstr>Prezentace aplikace PowerPoint</vt:lpstr>
      <vt:lpstr>Plánování projektu – JAK?</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Postup CBA</vt:lpstr>
      <vt:lpstr>Postup CBA</vt:lpstr>
      <vt:lpstr>Prezentace aplikace PowerPoint</vt:lpstr>
      <vt:lpstr> 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Pavel Adámek</cp:lastModifiedBy>
  <cp:revision>210</cp:revision>
  <dcterms:created xsi:type="dcterms:W3CDTF">2016-07-06T15:42:34Z</dcterms:created>
  <dcterms:modified xsi:type="dcterms:W3CDTF">2024-10-10T13:54:39Z</dcterms:modified>
</cp:coreProperties>
</file>