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8" r:id="rId2"/>
    <p:sldId id="335" r:id="rId3"/>
    <p:sldId id="352" r:id="rId4"/>
    <p:sldId id="385" r:id="rId5"/>
    <p:sldId id="386" r:id="rId6"/>
    <p:sldId id="387" r:id="rId7"/>
    <p:sldId id="388" r:id="rId8"/>
    <p:sldId id="383" r:id="rId9"/>
    <p:sldId id="372" r:id="rId10"/>
    <p:sldId id="374" r:id="rId11"/>
    <p:sldId id="373" r:id="rId12"/>
    <p:sldId id="375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4"/>
    <p:restoredTop sz="92945" autoAdjust="0"/>
  </p:normalViewPr>
  <p:slideViewPr>
    <p:cSldViewPr snapToGrid="0">
      <p:cViewPr varScale="1">
        <p:scale>
          <a:sx n="132" d="100"/>
          <a:sy n="132" d="100"/>
        </p:scale>
        <p:origin x="16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 err="1">
                <a:solidFill>
                  <a:schemeClr val="bg1"/>
                </a:solidFill>
              </a:rPr>
              <a:t>Enterprise</a:t>
            </a:r>
            <a:r>
              <a:rPr lang="cs-CZ" sz="3000" b="1" cap="all" dirty="0">
                <a:solidFill>
                  <a:schemeClr val="bg1"/>
                </a:solidFill>
              </a:rPr>
              <a:t> </a:t>
            </a:r>
            <a:r>
              <a:rPr lang="cs-CZ" sz="3000" b="1" cap="all" dirty="0" err="1">
                <a:solidFill>
                  <a:schemeClr val="bg1"/>
                </a:solidFill>
              </a:rPr>
              <a:t>Theory</a:t>
            </a:r>
            <a:r>
              <a:rPr lang="cs-CZ" sz="3000" b="1" cap="all" dirty="0">
                <a:solidFill>
                  <a:schemeClr val="bg1"/>
                </a:solidFill>
              </a:rPr>
              <a:t> – balance </a:t>
            </a:r>
            <a:r>
              <a:rPr lang="cs-CZ" sz="3000" b="1" cap="all" dirty="0" err="1">
                <a:solidFill>
                  <a:schemeClr val="bg1"/>
                </a:solidFill>
              </a:rPr>
              <a:t>sheet</a:t>
            </a:r>
            <a:endParaRPr lang="cs-CZ" sz="26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061841" y="3889417"/>
            <a:ext cx="275434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F0D012E-385A-425A-99B9-7FCC7620A5CD}"/>
              </a:ext>
            </a:extLst>
          </p:cNvPr>
          <p:cNvSpPr/>
          <p:nvPr/>
        </p:nvSpPr>
        <p:spPr>
          <a:xfrm>
            <a:off x="453600" y="628601"/>
            <a:ext cx="6166800" cy="837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2200" b="1" i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Balance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Sheet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7D69AB0-AFE8-4139-8D29-D58C498EFF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404017"/>
              </p:ext>
            </p:extLst>
          </p:nvPr>
        </p:nvGraphicFramePr>
        <p:xfrm>
          <a:off x="554400" y="1677600"/>
          <a:ext cx="7326220" cy="1574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2800">
                  <a:extLst>
                    <a:ext uri="{9D8B030D-6E8A-4147-A177-3AD203B41FA5}">
                      <a16:colId xmlns:a16="http://schemas.microsoft.com/office/drawing/2014/main" val="3407365689"/>
                    </a:ext>
                  </a:extLst>
                </a:gridCol>
                <a:gridCol w="968689">
                  <a:extLst>
                    <a:ext uri="{9D8B030D-6E8A-4147-A177-3AD203B41FA5}">
                      <a16:colId xmlns:a16="http://schemas.microsoft.com/office/drawing/2014/main" val="198245073"/>
                    </a:ext>
                  </a:extLst>
                </a:gridCol>
                <a:gridCol w="2608173">
                  <a:extLst>
                    <a:ext uri="{9D8B030D-6E8A-4147-A177-3AD203B41FA5}">
                      <a16:colId xmlns:a16="http://schemas.microsoft.com/office/drawing/2014/main" val="2579631415"/>
                    </a:ext>
                  </a:extLst>
                </a:gridCol>
                <a:gridCol w="1056558">
                  <a:extLst>
                    <a:ext uri="{9D8B030D-6E8A-4147-A177-3AD203B41FA5}">
                      <a16:colId xmlns:a16="http://schemas.microsoft.com/office/drawing/2014/main" val="488845101"/>
                    </a:ext>
                  </a:extLst>
                </a:gridCol>
              </a:tblGrid>
              <a:tr h="2992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thousands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Debit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thousands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677496"/>
                  </a:ext>
                </a:extLst>
              </a:tr>
              <a:tr h="37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/>
                        <a:t>Long-term </a:t>
                      </a:r>
                      <a:r>
                        <a:rPr lang="cs-CZ" sz="1400" b="1" dirty="0" err="1"/>
                        <a:t>tangible</a:t>
                      </a:r>
                      <a:r>
                        <a:rPr lang="cs-CZ" sz="1400" b="1" dirty="0"/>
                        <a:t> </a:t>
                      </a:r>
                      <a:r>
                        <a:rPr lang="cs-CZ" sz="1400" b="1" dirty="0" err="1"/>
                        <a:t>assets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5 200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Equity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3129108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/>
                        <a:t>Inventory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2 800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/>
                        <a:t>Liabilities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2 300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6623924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/>
                        <a:t>Receivables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/>
                        <a:t>Bank </a:t>
                      </a:r>
                      <a:r>
                        <a:rPr lang="cs-CZ" sz="1400" b="1" dirty="0" err="1"/>
                        <a:t>loans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7796550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Debit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121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836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AB913A-F535-4356-98BF-A99657F3CFF7}"/>
              </a:ext>
            </a:extLst>
          </p:cNvPr>
          <p:cNvSpPr/>
          <p:nvPr/>
        </p:nvSpPr>
        <p:spPr>
          <a:xfrm>
            <a:off x="464090" y="772429"/>
            <a:ext cx="7214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err="1"/>
              <a:t>During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observed</a:t>
            </a:r>
            <a:r>
              <a:rPr lang="cs-CZ" sz="2400" dirty="0"/>
              <a:t> </a:t>
            </a:r>
            <a:r>
              <a:rPr lang="cs-CZ" sz="2400" dirty="0" err="1"/>
              <a:t>month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following</a:t>
            </a:r>
            <a:r>
              <a:rPr lang="cs-CZ" sz="2400" dirty="0"/>
              <a:t> business </a:t>
            </a:r>
            <a:r>
              <a:rPr lang="cs-CZ" sz="2400" dirty="0" err="1"/>
              <a:t>transactions</a:t>
            </a:r>
            <a:r>
              <a:rPr lang="cs-CZ" sz="2400" dirty="0"/>
              <a:t> </a:t>
            </a:r>
            <a:r>
              <a:rPr lang="cs-CZ" sz="2400" dirty="0" err="1"/>
              <a:t>took</a:t>
            </a:r>
            <a:r>
              <a:rPr lang="cs-CZ" sz="2400" dirty="0"/>
              <a:t> place:</a:t>
            </a:r>
          </a:p>
          <a:p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/>
              <a:t>Cashless</a:t>
            </a:r>
            <a:r>
              <a:rPr lang="cs-CZ" sz="2400" dirty="0"/>
              <a:t> </a:t>
            </a:r>
            <a:r>
              <a:rPr lang="cs-CZ" sz="2400" dirty="0" err="1"/>
              <a:t>sale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</a:t>
            </a:r>
            <a:r>
              <a:rPr lang="cs-CZ" sz="2400" dirty="0" err="1"/>
              <a:t>printing</a:t>
            </a:r>
            <a:r>
              <a:rPr lang="cs-CZ" sz="2400" dirty="0"/>
              <a:t> </a:t>
            </a:r>
            <a:r>
              <a:rPr lang="cs-CZ" sz="2400" dirty="0" err="1"/>
              <a:t>press</a:t>
            </a:r>
            <a:r>
              <a:rPr lang="cs-CZ" sz="2400" dirty="0"/>
              <a:t> (long-term </a:t>
            </a:r>
            <a:r>
              <a:rPr lang="cs-CZ" sz="2400" dirty="0" err="1"/>
              <a:t>asset</a:t>
            </a:r>
            <a:r>
              <a:rPr lang="cs-CZ" sz="2400" dirty="0"/>
              <a:t>) </a:t>
            </a:r>
            <a:r>
              <a:rPr lang="cs-CZ" sz="2400" dirty="0" err="1"/>
              <a:t>for</a:t>
            </a:r>
            <a:r>
              <a:rPr lang="cs-CZ" sz="2400" dirty="0"/>
              <a:t> 1,400,000 CZK (</a:t>
            </a:r>
            <a:r>
              <a:rPr lang="cs-CZ" sz="2400" dirty="0" err="1"/>
              <a:t>payment</a:t>
            </a:r>
            <a:r>
              <a:rPr lang="cs-CZ" sz="2400" dirty="0"/>
              <a:t> </a:t>
            </a:r>
            <a:r>
              <a:rPr lang="cs-CZ" sz="2400" dirty="0" err="1"/>
              <a:t>due</a:t>
            </a:r>
            <a:r>
              <a:rPr lang="cs-CZ" sz="2400" dirty="0"/>
              <a:t> in 30 </a:t>
            </a:r>
            <a:r>
              <a:rPr lang="cs-CZ" sz="2400" dirty="0" err="1"/>
              <a:t>days</a:t>
            </a:r>
            <a:r>
              <a:rPr lang="cs-CZ" sz="2400" dirty="0"/>
              <a:t>).</a:t>
            </a:r>
          </a:p>
          <a:p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/>
              <a:t>Purchase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materials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200,000 CZK (</a:t>
            </a:r>
            <a:r>
              <a:rPr lang="cs-CZ" sz="2400" dirty="0" err="1"/>
              <a:t>payment</a:t>
            </a:r>
            <a:r>
              <a:rPr lang="cs-CZ" sz="2400" dirty="0"/>
              <a:t> </a:t>
            </a:r>
            <a:r>
              <a:rPr lang="cs-CZ" sz="2400" dirty="0" err="1"/>
              <a:t>due</a:t>
            </a:r>
            <a:r>
              <a:rPr lang="cs-CZ" sz="2400" dirty="0"/>
              <a:t> in 25 </a:t>
            </a:r>
            <a:r>
              <a:rPr lang="cs-CZ" sz="2400" dirty="0" err="1"/>
              <a:t>days</a:t>
            </a:r>
            <a:r>
              <a:rPr lang="cs-CZ" sz="24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r>
              <a:rPr lang="cs-CZ" sz="2400" dirty="0" err="1"/>
              <a:t>Create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balance </a:t>
            </a:r>
            <a:r>
              <a:rPr lang="cs-CZ" sz="2400" dirty="0" err="1"/>
              <a:t>sheet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867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A65FB88-D32E-4B71-A3FF-2CB593593E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729042"/>
              </p:ext>
            </p:extLst>
          </p:nvPr>
        </p:nvGraphicFramePr>
        <p:xfrm>
          <a:off x="583200" y="1730231"/>
          <a:ext cx="7696799" cy="1147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8390">
                  <a:extLst>
                    <a:ext uri="{9D8B030D-6E8A-4147-A177-3AD203B41FA5}">
                      <a16:colId xmlns:a16="http://schemas.microsoft.com/office/drawing/2014/main" val="1122627275"/>
                    </a:ext>
                  </a:extLst>
                </a:gridCol>
                <a:gridCol w="1167532">
                  <a:extLst>
                    <a:ext uri="{9D8B030D-6E8A-4147-A177-3AD203B41FA5}">
                      <a16:colId xmlns:a16="http://schemas.microsoft.com/office/drawing/2014/main" val="2887896392"/>
                    </a:ext>
                  </a:extLst>
                </a:gridCol>
                <a:gridCol w="2705822">
                  <a:extLst>
                    <a:ext uri="{9D8B030D-6E8A-4147-A177-3AD203B41FA5}">
                      <a16:colId xmlns:a16="http://schemas.microsoft.com/office/drawing/2014/main" val="3110785988"/>
                    </a:ext>
                  </a:extLst>
                </a:gridCol>
                <a:gridCol w="1155055">
                  <a:extLst>
                    <a:ext uri="{9D8B030D-6E8A-4147-A177-3AD203B41FA5}">
                      <a16:colId xmlns:a16="http://schemas.microsoft.com/office/drawing/2014/main" val="1487829559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thousands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Debit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thousands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CZK]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49472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/>
                        <a:t>Long-term </a:t>
                      </a:r>
                      <a:r>
                        <a:rPr lang="cs-CZ" sz="1400" b="1" dirty="0" err="1"/>
                        <a:t>tangible</a:t>
                      </a:r>
                      <a:r>
                        <a:rPr lang="cs-CZ" sz="1400" b="1" dirty="0"/>
                        <a:t> </a:t>
                      </a:r>
                      <a:r>
                        <a:rPr lang="cs-CZ" sz="1400" b="1" dirty="0" err="1"/>
                        <a:t>assets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3 800 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Equity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4 000 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86583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/>
                        <a:t>Inventory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/>
                        <a:t>Liabilities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2 500 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867033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/>
                        <a:t>Receivables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3 300 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/>
                        <a:t>Bank </a:t>
                      </a:r>
                      <a:r>
                        <a:rPr lang="cs-CZ" sz="1400" b="1" dirty="0" err="1"/>
                        <a:t>loans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962886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chemeClr val="tx1"/>
                          </a:solidFill>
                          <a:effectLst/>
                        </a:rPr>
                        <a:t>Debit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5326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1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4CB36EB-4090-4595-BD23-1AE17C26953D}"/>
              </a:ext>
            </a:extLst>
          </p:cNvPr>
          <p:cNvSpPr/>
          <p:nvPr/>
        </p:nvSpPr>
        <p:spPr>
          <a:xfrm>
            <a:off x="1066779" y="1557554"/>
            <a:ext cx="716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An </a:t>
            </a:r>
            <a:r>
              <a:rPr lang="cs-CZ" sz="2400" dirty="0" err="1"/>
              <a:t>entrepreneur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a person </a:t>
            </a:r>
            <a:r>
              <a:rPr lang="cs-CZ" sz="2400" dirty="0" err="1"/>
              <a:t>who</a:t>
            </a:r>
            <a:r>
              <a:rPr lang="cs-CZ" sz="2400" dirty="0"/>
              <a:t> </a:t>
            </a:r>
            <a:r>
              <a:rPr lang="cs-CZ" sz="2400" dirty="0" err="1"/>
              <a:t>seizes</a:t>
            </a:r>
            <a:r>
              <a:rPr lang="cs-CZ" sz="2400" dirty="0"/>
              <a:t> business </a:t>
            </a:r>
            <a:r>
              <a:rPr lang="cs-CZ" sz="2400" dirty="0" err="1"/>
              <a:t>opportunities</a:t>
            </a:r>
            <a:r>
              <a:rPr lang="cs-CZ" sz="2400" dirty="0"/>
              <a:t>, has </a:t>
            </a:r>
            <a:r>
              <a:rPr lang="cs-CZ" sz="2400" dirty="0" err="1"/>
              <a:t>an</a:t>
            </a:r>
            <a:r>
              <a:rPr lang="cs-CZ" sz="2400" dirty="0"/>
              <a:t> idea and </a:t>
            </a:r>
            <a:r>
              <a:rPr lang="cs-CZ" sz="2400" dirty="0" err="1"/>
              <a:t>entrepreneurial</a:t>
            </a:r>
            <a:r>
              <a:rPr lang="cs-CZ" sz="2400" dirty="0"/>
              <a:t> </a:t>
            </a:r>
            <a:r>
              <a:rPr lang="cs-CZ" sz="2400" dirty="0" err="1"/>
              <a:t>resources</a:t>
            </a:r>
            <a:r>
              <a:rPr lang="cs-CZ" sz="2400" dirty="0"/>
              <a:t>,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capable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effectively</a:t>
            </a:r>
            <a:r>
              <a:rPr lang="cs-CZ" sz="2400" dirty="0"/>
              <a:t> </a:t>
            </a:r>
            <a:r>
              <a:rPr lang="cs-CZ" sz="2400" dirty="0" err="1"/>
              <a:t>combining</a:t>
            </a:r>
            <a:r>
              <a:rPr lang="cs-CZ" sz="2400" dirty="0"/>
              <a:t> </a:t>
            </a:r>
            <a:r>
              <a:rPr lang="cs-CZ" sz="2400" dirty="0" err="1"/>
              <a:t>them</a:t>
            </a:r>
            <a:r>
              <a:rPr lang="cs-CZ" sz="2400" dirty="0"/>
              <a:t>, and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willing</a:t>
            </a:r>
            <a:r>
              <a:rPr lang="cs-CZ" sz="2400" dirty="0"/>
              <a:t> to </a:t>
            </a:r>
            <a:r>
              <a:rPr lang="cs-CZ" sz="2400" dirty="0" err="1"/>
              <a:t>bear</a:t>
            </a:r>
            <a:r>
              <a:rPr lang="cs-CZ" sz="2400" dirty="0"/>
              <a:t> full </a:t>
            </a:r>
            <a:r>
              <a:rPr lang="cs-CZ" sz="2400" dirty="0" err="1"/>
              <a:t>responsibility</a:t>
            </a:r>
            <a:r>
              <a:rPr lang="cs-CZ" sz="2400" dirty="0"/>
              <a:t> and </a:t>
            </a:r>
            <a:r>
              <a:rPr lang="cs-CZ" sz="2400" dirty="0" err="1"/>
              <a:t>reasonable</a:t>
            </a:r>
            <a:r>
              <a:rPr lang="cs-CZ" sz="2400" dirty="0"/>
              <a:t> business </a:t>
            </a:r>
            <a:r>
              <a:rPr lang="cs-CZ" sz="2400" dirty="0" err="1"/>
              <a:t>risks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0B25041-54B9-4BA5-921F-E42A56B186F1}"/>
              </a:ext>
            </a:extLst>
          </p:cNvPr>
          <p:cNvSpPr/>
          <p:nvPr/>
        </p:nvSpPr>
        <p:spPr>
          <a:xfrm>
            <a:off x="533755" y="330321"/>
            <a:ext cx="7156800" cy="86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000" b="1" cap="all" dirty="0" err="1">
                <a:solidFill>
                  <a:srgbClr val="307871"/>
                </a:solidFill>
                <a:latin typeface="+mj-lt"/>
              </a:rPr>
              <a:t>Introduction</a:t>
            </a:r>
            <a:r>
              <a:rPr lang="cs-CZ" sz="2000" b="1" cap="all" dirty="0">
                <a:solidFill>
                  <a:srgbClr val="307871"/>
                </a:solidFill>
                <a:latin typeface="+mj-lt"/>
              </a:rPr>
              <a:t> to </a:t>
            </a:r>
            <a:r>
              <a:rPr lang="cs-CZ" sz="2000" b="1" cap="all" dirty="0" err="1">
                <a:solidFill>
                  <a:srgbClr val="307871"/>
                </a:solidFill>
                <a:latin typeface="+mj-lt"/>
              </a:rPr>
              <a:t>Assets</a:t>
            </a:r>
            <a:r>
              <a:rPr lang="cs-CZ" sz="2000" b="1" cap="all" dirty="0">
                <a:solidFill>
                  <a:srgbClr val="307871"/>
                </a:solidFill>
                <a:latin typeface="+mj-lt"/>
              </a:rPr>
              <a:t> and </a:t>
            </a:r>
            <a:r>
              <a:rPr lang="cs-CZ" sz="2000" b="1" cap="all" dirty="0" err="1">
                <a:solidFill>
                  <a:srgbClr val="307871"/>
                </a:solidFill>
                <a:latin typeface="+mj-lt"/>
              </a:rPr>
              <a:t>Liabilities</a:t>
            </a:r>
            <a:endParaRPr lang="cs-CZ" sz="2000" b="1" cap="all" dirty="0">
              <a:solidFill>
                <a:srgbClr val="307871"/>
              </a:solidFill>
              <a:latin typeface="+mj-lt"/>
            </a:endParaRPr>
          </a:p>
          <a:p>
            <a:pPr marL="0" lvl="1" algn="ctr">
              <a:lnSpc>
                <a:spcPct val="115000"/>
              </a:lnSpc>
            </a:pPr>
            <a:endParaRPr lang="cs-CZ" sz="2600" b="1" cap="all" dirty="0">
              <a:solidFill>
                <a:srgbClr val="30787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69C7C10-9B6B-4CCC-3C26-A57AFCAD9382}"/>
              </a:ext>
            </a:extLst>
          </p:cNvPr>
          <p:cNvSpPr txBox="1"/>
          <p:nvPr/>
        </p:nvSpPr>
        <p:spPr>
          <a:xfrm>
            <a:off x="1023280" y="1748405"/>
            <a:ext cx="727069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: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owned</a:t>
            </a:r>
            <a:r>
              <a:rPr lang="cs-CZ" dirty="0"/>
              <a:t> by a </a:t>
            </a:r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liabilities</a:t>
            </a:r>
            <a:r>
              <a:rPr lang="cs-CZ" dirty="0"/>
              <a:t>: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debts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 </a:t>
            </a:r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owes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Importance</a:t>
            </a:r>
            <a:r>
              <a:rPr lang="cs-CZ" dirty="0"/>
              <a:t>: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crucial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analyzing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business.</a:t>
            </a:r>
          </a:p>
        </p:txBody>
      </p:sp>
    </p:spTree>
    <p:extLst>
      <p:ext uri="{BB962C8B-B14F-4D97-AF65-F5344CB8AC3E}">
        <p14:creationId xmlns:p14="http://schemas.microsoft.com/office/powerpoint/2010/main" val="385571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A7B42-009A-1F75-6F5D-58A8D82CC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6095B79-F3AE-EF1C-2A3C-33C51E500CEB}"/>
              </a:ext>
            </a:extLst>
          </p:cNvPr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73D6E89-D9C1-BB57-1361-CBB8E06129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B21B10D-E623-1C63-E1E1-E59B525AF77A}"/>
              </a:ext>
            </a:extLst>
          </p:cNvPr>
          <p:cNvSpPr/>
          <p:nvPr/>
        </p:nvSpPr>
        <p:spPr>
          <a:xfrm>
            <a:off x="533755" y="330321"/>
            <a:ext cx="7156800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000" dirty="0" err="1"/>
              <a:t>Types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Assets</a:t>
            </a:r>
            <a:endParaRPr lang="cs-CZ" sz="2600" b="1" cap="all" dirty="0">
              <a:solidFill>
                <a:srgbClr val="30787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E2E5943-51D1-1A1A-CA4D-284C3ED13819}"/>
              </a:ext>
            </a:extLst>
          </p:cNvPr>
          <p:cNvSpPr txBox="1"/>
          <p:nvPr/>
        </p:nvSpPr>
        <p:spPr>
          <a:xfrm>
            <a:off x="936652" y="1368675"/>
            <a:ext cx="727069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 err="1"/>
              <a:t>Current</a:t>
            </a:r>
            <a:r>
              <a:rPr lang="cs-CZ" b="1" dirty="0"/>
              <a:t> </a:t>
            </a:r>
            <a:r>
              <a:rPr lang="cs-CZ" b="1" dirty="0" err="1"/>
              <a:t>Assets</a:t>
            </a:r>
            <a:r>
              <a:rPr lang="cs-CZ" b="1" dirty="0"/>
              <a:t>:</a:t>
            </a:r>
            <a:r>
              <a:rPr lang="cs-CZ" dirty="0"/>
              <a:t> Cash, </a:t>
            </a:r>
            <a:r>
              <a:rPr lang="cs-CZ" dirty="0" err="1"/>
              <a:t>receivables</a:t>
            </a:r>
            <a:r>
              <a:rPr lang="cs-CZ" dirty="0"/>
              <a:t>, </a:t>
            </a:r>
            <a:r>
              <a:rPr lang="cs-CZ" dirty="0" err="1"/>
              <a:t>inventory</a:t>
            </a:r>
            <a:r>
              <a:rPr lang="cs-CZ" dirty="0"/>
              <a:t> (</a:t>
            </a:r>
            <a:r>
              <a:rPr lang="cs-CZ" dirty="0" err="1"/>
              <a:t>convertible</a:t>
            </a:r>
            <a:r>
              <a:rPr lang="cs-CZ" dirty="0"/>
              <a:t> to cash </a:t>
            </a:r>
            <a:r>
              <a:rPr lang="cs-CZ" dirty="0" err="1"/>
              <a:t>within</a:t>
            </a:r>
            <a:r>
              <a:rPr lang="cs-CZ" dirty="0"/>
              <a:t> a </a:t>
            </a:r>
            <a:r>
              <a:rPr lang="cs-CZ" dirty="0" err="1"/>
              <a:t>year</a:t>
            </a:r>
            <a:r>
              <a:rPr lang="cs-CZ" dirty="0"/>
              <a:t>).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err="1"/>
              <a:t>Fixed</a:t>
            </a:r>
            <a:r>
              <a:rPr lang="cs-CZ" b="1" dirty="0"/>
              <a:t> </a:t>
            </a:r>
            <a:r>
              <a:rPr lang="cs-CZ" b="1" dirty="0" err="1"/>
              <a:t>Assets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Buildings</a:t>
            </a:r>
            <a:r>
              <a:rPr lang="cs-CZ" dirty="0"/>
              <a:t>, </a:t>
            </a:r>
            <a:r>
              <a:rPr lang="cs-CZ" dirty="0" err="1"/>
              <a:t>machinery</a:t>
            </a:r>
            <a:r>
              <a:rPr lang="cs-CZ" dirty="0"/>
              <a:t>, </a:t>
            </a:r>
            <a:r>
              <a:rPr lang="cs-CZ" dirty="0" err="1"/>
              <a:t>equipment</a:t>
            </a:r>
            <a:r>
              <a:rPr lang="cs-CZ" dirty="0"/>
              <a:t> (long-term </a:t>
            </a:r>
            <a:r>
              <a:rPr lang="cs-CZ" dirty="0" err="1"/>
              <a:t>investments</a:t>
            </a:r>
            <a:r>
              <a:rPr lang="cs-CZ" dirty="0"/>
              <a:t>).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err="1"/>
              <a:t>Intangible</a:t>
            </a:r>
            <a:r>
              <a:rPr lang="cs-CZ" b="1" dirty="0"/>
              <a:t> </a:t>
            </a:r>
            <a:r>
              <a:rPr lang="cs-CZ" b="1" dirty="0" err="1"/>
              <a:t>Assets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Patents</a:t>
            </a:r>
            <a:r>
              <a:rPr lang="cs-CZ" dirty="0"/>
              <a:t>, </a:t>
            </a:r>
            <a:r>
              <a:rPr lang="cs-CZ" dirty="0" err="1"/>
              <a:t>trademarks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err="1"/>
              <a:t>Financial</a:t>
            </a:r>
            <a:r>
              <a:rPr lang="cs-CZ" b="1" dirty="0"/>
              <a:t> </a:t>
            </a:r>
            <a:r>
              <a:rPr lang="cs-CZ" b="1" dirty="0" err="1"/>
              <a:t>assets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., </a:t>
            </a:r>
            <a:r>
              <a:rPr lang="cs-CZ" dirty="0" err="1"/>
              <a:t>shares</a:t>
            </a:r>
            <a:r>
              <a:rPr lang="cs-CZ" dirty="0"/>
              <a:t> in </a:t>
            </a:r>
            <a:r>
              <a:rPr lang="cs-CZ" dirty="0" err="1"/>
              <a:t>other</a:t>
            </a:r>
            <a:r>
              <a:rPr lang="cs-CZ" dirty="0"/>
              <a:t> business </a:t>
            </a:r>
            <a:r>
              <a:rPr lang="cs-CZ" dirty="0" err="1"/>
              <a:t>entities</a:t>
            </a:r>
            <a:r>
              <a:rPr lang="cs-CZ" dirty="0"/>
              <a:t>, </a:t>
            </a:r>
            <a:r>
              <a:rPr lang="cs-CZ" dirty="0" err="1"/>
              <a:t>securities</a:t>
            </a:r>
            <a:r>
              <a:rPr lang="cs-CZ" dirty="0"/>
              <a:t> </a:t>
            </a:r>
            <a:r>
              <a:rPr lang="cs-CZ" dirty="0" err="1"/>
              <a:t>intended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long-term </a:t>
            </a:r>
            <a:r>
              <a:rPr lang="cs-CZ" dirty="0" err="1"/>
              <a:t>investment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939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049B5-E0E8-493A-3D7C-8839F6F23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EFDE4FD-3166-59CB-8264-8761F1AB1B73}"/>
              </a:ext>
            </a:extLst>
          </p:cNvPr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2177995-067B-3D29-3886-0C75A3A7AD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64C0008-AA8D-4BDD-48AF-FF382CC105AF}"/>
              </a:ext>
            </a:extLst>
          </p:cNvPr>
          <p:cNvSpPr/>
          <p:nvPr/>
        </p:nvSpPr>
        <p:spPr>
          <a:xfrm>
            <a:off x="533755" y="330321"/>
            <a:ext cx="7156800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000" dirty="0" err="1"/>
              <a:t>Types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Liabilities</a:t>
            </a:r>
            <a:endParaRPr lang="cs-CZ" sz="2600" b="1" cap="all" dirty="0">
              <a:solidFill>
                <a:srgbClr val="30787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0AF863A-EB7F-E832-9398-3C3B64CF13CA}"/>
              </a:ext>
            </a:extLst>
          </p:cNvPr>
          <p:cNvSpPr txBox="1"/>
          <p:nvPr/>
        </p:nvSpPr>
        <p:spPr>
          <a:xfrm>
            <a:off x="936652" y="1556087"/>
            <a:ext cx="727069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 err="1"/>
              <a:t>Current</a:t>
            </a:r>
            <a:r>
              <a:rPr lang="cs-CZ" b="1" dirty="0"/>
              <a:t> </a:t>
            </a:r>
            <a:r>
              <a:rPr lang="cs-CZ" b="1" dirty="0" err="1"/>
              <a:t>Liabilities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Accounts</a:t>
            </a:r>
            <a:r>
              <a:rPr lang="cs-CZ" dirty="0"/>
              <a:t> </a:t>
            </a:r>
            <a:r>
              <a:rPr lang="cs-CZ" dirty="0" err="1"/>
              <a:t>payable</a:t>
            </a:r>
            <a:r>
              <a:rPr lang="cs-CZ" dirty="0"/>
              <a:t>, </a:t>
            </a:r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/>
              <a:t>loans</a:t>
            </a:r>
            <a:r>
              <a:rPr lang="cs-CZ" dirty="0"/>
              <a:t> (</a:t>
            </a:r>
            <a:r>
              <a:rPr lang="cs-CZ" dirty="0" err="1"/>
              <a:t>due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year</a:t>
            </a:r>
            <a:r>
              <a:rPr lang="cs-CZ" dirty="0"/>
              <a:t>).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Long-term </a:t>
            </a:r>
            <a:r>
              <a:rPr lang="cs-CZ" b="1" dirty="0" err="1"/>
              <a:t>Liabilities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Bonds</a:t>
            </a:r>
            <a:r>
              <a:rPr lang="cs-CZ" dirty="0"/>
              <a:t> </a:t>
            </a:r>
            <a:r>
              <a:rPr lang="cs-CZ" dirty="0" err="1"/>
              <a:t>payable</a:t>
            </a:r>
            <a:r>
              <a:rPr lang="cs-CZ" dirty="0"/>
              <a:t>, </a:t>
            </a:r>
            <a:r>
              <a:rPr lang="cs-CZ" dirty="0" err="1"/>
              <a:t>mortgages</a:t>
            </a:r>
            <a:r>
              <a:rPr lang="cs-CZ" dirty="0"/>
              <a:t> (</a:t>
            </a:r>
            <a:r>
              <a:rPr lang="cs-CZ" dirty="0" err="1"/>
              <a:t>due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cs-CZ" dirty="0"/>
              <a:t>).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err="1"/>
              <a:t>Contingent</a:t>
            </a:r>
            <a:r>
              <a:rPr lang="cs-CZ" b="1" dirty="0"/>
              <a:t> </a:t>
            </a:r>
            <a:r>
              <a:rPr lang="cs-CZ" b="1" dirty="0" err="1"/>
              <a:t>Liabilities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obligations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., </a:t>
            </a:r>
            <a:r>
              <a:rPr lang="cs-CZ" dirty="0" err="1"/>
              <a:t>lawsuits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14370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96825-7B87-1CB7-F509-F91E79B18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73B7E7FB-22E6-622E-C9FC-CFDE9E402CB5}"/>
              </a:ext>
            </a:extLst>
          </p:cNvPr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DD61BD7-45B4-8B89-31E0-5009442A6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8557B9D-BD7E-C8C3-DCD2-23EC11792B31}"/>
              </a:ext>
            </a:extLst>
          </p:cNvPr>
          <p:cNvSpPr/>
          <p:nvPr/>
        </p:nvSpPr>
        <p:spPr>
          <a:xfrm>
            <a:off x="533755" y="330321"/>
            <a:ext cx="7156800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Relationship</a:t>
            </a:r>
            <a:r>
              <a:rPr lang="cs-CZ" sz="2000" dirty="0"/>
              <a:t> </a:t>
            </a:r>
            <a:r>
              <a:rPr lang="cs-CZ" sz="2000" dirty="0" err="1"/>
              <a:t>Between</a:t>
            </a:r>
            <a:r>
              <a:rPr lang="cs-CZ" sz="2000" dirty="0"/>
              <a:t> </a:t>
            </a:r>
            <a:r>
              <a:rPr lang="cs-CZ" sz="2000" dirty="0" err="1"/>
              <a:t>Assets</a:t>
            </a:r>
            <a:r>
              <a:rPr lang="cs-CZ" sz="2000" dirty="0"/>
              <a:t> and </a:t>
            </a:r>
            <a:r>
              <a:rPr lang="cs-CZ" sz="2000" dirty="0" err="1"/>
              <a:t>Liabilities</a:t>
            </a:r>
            <a:endParaRPr lang="cs-CZ" sz="2600" b="1" cap="all" dirty="0">
              <a:solidFill>
                <a:srgbClr val="30787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939A75D-A78B-8679-09B3-FEA1E7B0E8DC}"/>
              </a:ext>
            </a:extLst>
          </p:cNvPr>
          <p:cNvSpPr txBox="1"/>
          <p:nvPr/>
        </p:nvSpPr>
        <p:spPr>
          <a:xfrm>
            <a:off x="1039826" y="1485711"/>
            <a:ext cx="727069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equity</a:t>
            </a:r>
            <a:r>
              <a:rPr lang="cs-CZ" dirty="0"/>
              <a:t>: </a:t>
            </a:r>
            <a:r>
              <a:rPr lang="cs-CZ" dirty="0" err="1"/>
              <a:t>Assets</a:t>
            </a:r>
            <a:r>
              <a:rPr lang="cs-CZ" dirty="0"/>
              <a:t> = </a:t>
            </a:r>
            <a:r>
              <a:rPr lang="cs-CZ" dirty="0" err="1"/>
              <a:t>Liabilities</a:t>
            </a:r>
            <a:r>
              <a:rPr lang="cs-CZ" dirty="0"/>
              <a:t> + </a:t>
            </a:r>
            <a:r>
              <a:rPr lang="cs-CZ" dirty="0" err="1"/>
              <a:t>Equity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Equity</a:t>
            </a:r>
            <a:r>
              <a:rPr lang="cs-CZ" dirty="0"/>
              <a:t> </a:t>
            </a:r>
            <a:r>
              <a:rPr lang="cs-CZ" dirty="0" err="1"/>
              <a:t>represents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ownership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in a </a:t>
            </a:r>
            <a:r>
              <a:rPr lang="cs-CZ" dirty="0" err="1"/>
              <a:t>company</a:t>
            </a:r>
            <a:r>
              <a:rPr lang="cs-CZ" dirty="0"/>
              <a:t> (</a:t>
            </a:r>
            <a:r>
              <a:rPr lang="cs-CZ" dirty="0" err="1"/>
              <a:t>Shareholders</a:t>
            </a:r>
            <a:r>
              <a:rPr lang="cs-CZ" dirty="0"/>
              <a:t>' </a:t>
            </a:r>
            <a:r>
              <a:rPr lang="cs-CZ" dirty="0" err="1"/>
              <a:t>Equity</a:t>
            </a:r>
            <a:r>
              <a:rPr lang="cs-CZ" dirty="0"/>
              <a:t> and </a:t>
            </a:r>
            <a:r>
              <a:rPr lang="cs-CZ" dirty="0" err="1"/>
              <a:t>Owners‘Equity</a:t>
            </a:r>
            <a:r>
              <a:rPr lang="cs-CZ" dirty="0"/>
              <a:t>). 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Essentially</a:t>
            </a:r>
            <a:r>
              <a:rPr lang="cs-CZ" dirty="0"/>
              <a:t>, </a:t>
            </a:r>
            <a:r>
              <a:rPr lang="cs-CZ" dirty="0" err="1"/>
              <a:t>equity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owners</a:t>
            </a:r>
            <a:r>
              <a:rPr lang="cs-CZ" dirty="0"/>
              <a:t> (</a:t>
            </a:r>
            <a:r>
              <a:rPr lang="cs-CZ" dirty="0" err="1"/>
              <a:t>shareholders</a:t>
            </a:r>
            <a:r>
              <a:rPr lang="cs-CZ" dirty="0"/>
              <a:t>)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 sold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and </a:t>
            </a:r>
            <a:r>
              <a:rPr lang="cs-CZ" dirty="0" err="1"/>
              <a:t>paid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debts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606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7F4B1-9CD4-591B-E888-BC5BBF480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57697D-92A4-99BA-5C2F-81831AF2A41E}"/>
              </a:ext>
            </a:extLst>
          </p:cNvPr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0D75F64-0B27-635B-4338-1EC61B3760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5EFBCA2-463D-CB18-5ADE-608E641924C7}"/>
              </a:ext>
            </a:extLst>
          </p:cNvPr>
          <p:cNvSpPr/>
          <p:nvPr/>
        </p:nvSpPr>
        <p:spPr>
          <a:xfrm>
            <a:off x="360501" y="373272"/>
            <a:ext cx="7156800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Relationship</a:t>
            </a:r>
            <a:r>
              <a:rPr lang="cs-CZ" sz="2000" dirty="0"/>
              <a:t> </a:t>
            </a:r>
            <a:r>
              <a:rPr lang="cs-CZ" sz="2000" dirty="0" err="1"/>
              <a:t>Between</a:t>
            </a:r>
            <a:r>
              <a:rPr lang="cs-CZ" sz="2000" dirty="0"/>
              <a:t> </a:t>
            </a:r>
            <a:r>
              <a:rPr lang="cs-CZ" sz="2000" dirty="0" err="1"/>
              <a:t>Assets</a:t>
            </a:r>
            <a:r>
              <a:rPr lang="cs-CZ" sz="2000" dirty="0"/>
              <a:t> and </a:t>
            </a:r>
            <a:r>
              <a:rPr lang="cs-CZ" sz="2000" dirty="0" err="1"/>
              <a:t>Liabilities</a:t>
            </a:r>
            <a:endParaRPr lang="cs-CZ" sz="2600" b="1" cap="all" dirty="0">
              <a:solidFill>
                <a:srgbClr val="30787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Obrázek 8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D95B5B82-A40A-5CC7-821B-BA8686F325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98" y="1051561"/>
            <a:ext cx="7772400" cy="2941157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204DB0D8-313C-C4D6-7B55-1C6E9A264F0A}"/>
              </a:ext>
            </a:extLst>
          </p:cNvPr>
          <p:cNvSpPr txBox="1"/>
          <p:nvPr/>
        </p:nvSpPr>
        <p:spPr>
          <a:xfrm>
            <a:off x="4468194" y="399271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Equity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45267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5DFBA2E0-2A44-7845-B036-C500328AB500}"/>
              </a:ext>
            </a:extLst>
          </p:cNvPr>
          <p:cNvSpPr/>
          <p:nvPr/>
        </p:nvSpPr>
        <p:spPr>
          <a:xfrm>
            <a:off x="879366" y="863590"/>
            <a:ext cx="66932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 err="1"/>
              <a:t>Finished</a:t>
            </a:r>
            <a:r>
              <a:rPr lang="cs-CZ" b="1" dirty="0"/>
              <a:t> </a:t>
            </a:r>
            <a:r>
              <a:rPr lang="cs-CZ" b="1" dirty="0" err="1"/>
              <a:t>products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/>
              <a:t>Semi-</a:t>
            </a:r>
            <a:r>
              <a:rPr lang="cs-CZ" b="1" dirty="0" err="1"/>
              <a:t>finished</a:t>
            </a:r>
            <a:r>
              <a:rPr lang="cs-CZ" b="1" dirty="0"/>
              <a:t> </a:t>
            </a:r>
            <a:r>
              <a:rPr lang="cs-CZ" b="1" dirty="0" err="1"/>
              <a:t>products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 err="1"/>
              <a:t>Liabilities</a:t>
            </a:r>
            <a:r>
              <a:rPr lang="cs-CZ" b="1" dirty="0"/>
              <a:t> to </a:t>
            </a:r>
            <a:r>
              <a:rPr lang="cs-CZ" b="1" dirty="0" err="1"/>
              <a:t>suppliers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 err="1"/>
              <a:t>Receivables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 err="1"/>
              <a:t>Liabilities</a:t>
            </a:r>
            <a:r>
              <a:rPr lang="cs-CZ" b="1" dirty="0"/>
              <a:t> to </a:t>
            </a:r>
            <a:r>
              <a:rPr lang="cs-CZ" b="1" dirty="0" err="1"/>
              <a:t>employees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 err="1"/>
              <a:t>Current</a:t>
            </a:r>
            <a:r>
              <a:rPr lang="cs-CZ" b="1" dirty="0"/>
              <a:t> </a:t>
            </a:r>
            <a:r>
              <a:rPr lang="cs-CZ" b="1" dirty="0" err="1"/>
              <a:t>account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 err="1"/>
              <a:t>Overdraft</a:t>
            </a:r>
            <a:r>
              <a:rPr lang="cs-CZ" b="1" dirty="0"/>
              <a:t> </a:t>
            </a:r>
            <a:r>
              <a:rPr lang="cs-CZ" b="1" dirty="0" err="1"/>
              <a:t>loan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/>
              <a:t>Cash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 err="1"/>
              <a:t>Financial</a:t>
            </a:r>
            <a:r>
              <a:rPr lang="cs-CZ" b="1" dirty="0"/>
              <a:t> </a:t>
            </a:r>
            <a:r>
              <a:rPr lang="cs-CZ" b="1" dirty="0" err="1"/>
              <a:t>investments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 err="1"/>
              <a:t>Machinery</a:t>
            </a:r>
            <a:r>
              <a:rPr lang="cs-CZ" b="1" dirty="0"/>
              <a:t> and </a:t>
            </a:r>
            <a:r>
              <a:rPr lang="cs-CZ" b="1" dirty="0" err="1"/>
              <a:t>equipment</a:t>
            </a:r>
            <a:endParaRPr lang="cs-CZ" b="1" dirty="0"/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b="1" dirty="0"/>
              <a:t>Bank </a:t>
            </a:r>
            <a:r>
              <a:rPr lang="cs-CZ" b="1" dirty="0" err="1"/>
              <a:t>loan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33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A555614-3523-43C7-AE81-5DAF1F663E68}"/>
              </a:ext>
            </a:extLst>
          </p:cNvPr>
          <p:cNvSpPr/>
          <p:nvPr/>
        </p:nvSpPr>
        <p:spPr>
          <a:xfrm>
            <a:off x="376901" y="782815"/>
            <a:ext cx="743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/>
              <a:t>From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following</a:t>
            </a:r>
            <a:r>
              <a:rPr lang="cs-CZ" sz="2400" b="1" dirty="0"/>
              <a:t> </a:t>
            </a:r>
            <a:r>
              <a:rPr lang="cs-CZ" sz="2400" b="1" dirty="0" err="1"/>
              <a:t>accounting</a:t>
            </a:r>
            <a:r>
              <a:rPr lang="cs-CZ" sz="2400" b="1" dirty="0"/>
              <a:t> </a:t>
            </a:r>
            <a:r>
              <a:rPr lang="cs-CZ" sz="2400" b="1" dirty="0" err="1"/>
              <a:t>items</a:t>
            </a:r>
            <a:r>
              <a:rPr lang="cs-CZ" sz="2400" b="1" dirty="0"/>
              <a:t>, </a:t>
            </a:r>
            <a:r>
              <a:rPr lang="cs-CZ" sz="2400" b="1" dirty="0" err="1"/>
              <a:t>create</a:t>
            </a:r>
            <a:r>
              <a:rPr lang="cs-CZ" sz="2400" b="1" dirty="0"/>
              <a:t> a balance </a:t>
            </a:r>
            <a:r>
              <a:rPr lang="cs-CZ" sz="2400" b="1" dirty="0" err="1"/>
              <a:t>sheet</a:t>
            </a:r>
            <a:r>
              <a:rPr lang="cs-CZ" sz="2400" b="1" dirty="0"/>
              <a:t> </a:t>
            </a:r>
            <a:r>
              <a:rPr lang="cs-CZ" sz="2400" b="1" dirty="0" err="1"/>
              <a:t>for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company</a:t>
            </a:r>
            <a:r>
              <a:rPr lang="cs-CZ" sz="2400" b="1" dirty="0"/>
              <a:t> </a:t>
            </a:r>
            <a:r>
              <a:rPr lang="cs-CZ" sz="2400" b="1" dirty="0" err="1"/>
              <a:t>Perpetum</a:t>
            </a:r>
            <a:r>
              <a:rPr lang="cs-CZ" sz="2400" b="1" dirty="0"/>
              <a:t>, a.s.:</a:t>
            </a:r>
          </a:p>
          <a:p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Long-term </a:t>
            </a:r>
            <a:r>
              <a:rPr lang="cs-CZ" sz="2400" b="1" dirty="0" err="1"/>
              <a:t>tangible</a:t>
            </a:r>
            <a:r>
              <a:rPr lang="cs-CZ" sz="2400" b="1" dirty="0"/>
              <a:t> </a:t>
            </a:r>
            <a:r>
              <a:rPr lang="cs-CZ" sz="2400" b="1" dirty="0" err="1"/>
              <a:t>assets</a:t>
            </a:r>
            <a:r>
              <a:rPr lang="cs-CZ" sz="2400" b="1" dirty="0"/>
              <a:t>:</a:t>
            </a:r>
            <a:r>
              <a:rPr lang="cs-CZ" sz="2400" dirty="0"/>
              <a:t> 5,200,000 CZK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Inventory:</a:t>
            </a:r>
            <a:r>
              <a:rPr lang="cs-CZ" sz="2400" dirty="0"/>
              <a:t> 2,800,000 CZK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err="1"/>
              <a:t>Receivables</a:t>
            </a:r>
            <a:r>
              <a:rPr lang="cs-CZ" sz="2400" b="1" dirty="0"/>
              <a:t> </a:t>
            </a:r>
            <a:r>
              <a:rPr lang="cs-CZ" sz="2400" b="1" dirty="0" err="1"/>
              <a:t>from</a:t>
            </a:r>
            <a:r>
              <a:rPr lang="cs-CZ" sz="2400" b="1" dirty="0"/>
              <a:t> </a:t>
            </a:r>
            <a:r>
              <a:rPr lang="cs-CZ" sz="2400" b="1" dirty="0" err="1"/>
              <a:t>trade</a:t>
            </a:r>
            <a:r>
              <a:rPr lang="cs-CZ" sz="2400" b="1" dirty="0"/>
              <a:t> relations:</a:t>
            </a:r>
            <a:r>
              <a:rPr lang="cs-CZ" sz="2400" dirty="0"/>
              <a:t> 1,900,000 CZK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err="1"/>
              <a:t>Equity</a:t>
            </a:r>
            <a:r>
              <a:rPr lang="cs-CZ" sz="2400" b="1" dirty="0"/>
              <a:t>:</a:t>
            </a:r>
            <a:r>
              <a:rPr lang="cs-CZ" sz="2400" dirty="0"/>
              <a:t> 4,000,000 CZK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err="1"/>
              <a:t>Liabilities</a:t>
            </a:r>
            <a:r>
              <a:rPr lang="cs-CZ" sz="2400" b="1" dirty="0"/>
              <a:t> </a:t>
            </a:r>
            <a:r>
              <a:rPr lang="cs-CZ" sz="2400" b="1" dirty="0" err="1"/>
              <a:t>from</a:t>
            </a:r>
            <a:r>
              <a:rPr lang="cs-CZ" sz="2400" b="1" dirty="0"/>
              <a:t> </a:t>
            </a:r>
            <a:r>
              <a:rPr lang="cs-CZ" sz="2400" b="1" dirty="0" err="1"/>
              <a:t>trade</a:t>
            </a:r>
            <a:r>
              <a:rPr lang="cs-CZ" sz="2400" b="1" dirty="0"/>
              <a:t> relations:</a:t>
            </a:r>
            <a:r>
              <a:rPr lang="cs-CZ" sz="2400" dirty="0"/>
              <a:t> 2,300,000 CZK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Bank </a:t>
            </a:r>
            <a:r>
              <a:rPr lang="cs-CZ" sz="2400" b="1" dirty="0" err="1"/>
              <a:t>loans</a:t>
            </a:r>
            <a:r>
              <a:rPr lang="cs-CZ" sz="2400" b="1" dirty="0"/>
              <a:t>:</a:t>
            </a:r>
            <a:r>
              <a:rPr lang="cs-CZ" sz="2400" dirty="0"/>
              <a:t> 3,600,000 CZK</a:t>
            </a:r>
          </a:p>
        </p:txBody>
      </p:sp>
    </p:spTree>
    <p:extLst>
      <p:ext uri="{BB962C8B-B14F-4D97-AF65-F5344CB8AC3E}">
        <p14:creationId xmlns:p14="http://schemas.microsoft.com/office/powerpoint/2010/main" val="259835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487</Words>
  <Application>Microsoft Macintosh PowerPoint</Application>
  <PresentationFormat>Předvádění na obrazovce (16:9)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374</cp:revision>
  <dcterms:created xsi:type="dcterms:W3CDTF">2016-07-06T15:42:34Z</dcterms:created>
  <dcterms:modified xsi:type="dcterms:W3CDTF">2024-10-08T08:27:56Z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