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78" r:id="rId4"/>
    <p:sldId id="268" r:id="rId5"/>
    <p:sldId id="269" r:id="rId6"/>
    <p:sldId id="279" r:id="rId7"/>
    <p:sldId id="275" r:id="rId8"/>
    <p:sldId id="280" r:id="rId9"/>
    <p:sldId id="338" r:id="rId10"/>
    <p:sldId id="336" r:id="rId11"/>
    <p:sldId id="348" r:id="rId12"/>
    <p:sldId id="357" r:id="rId13"/>
    <p:sldId id="337" r:id="rId14"/>
  </p:sldIdLst>
  <p:sldSz cx="9144000" cy="5143500" type="screen16x9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857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500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669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83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80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3626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1308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751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655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85408-BC9F-9AAC-00EE-4BC37FD84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22E391-FC36-82B1-183C-9E6876A92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B974AB-CC60-7154-67BB-29C294EC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D0D9B-2260-F769-CA6E-6882EC55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D90AA6-0274-C46F-8CFB-8EF3CEE5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46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5616360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4" name="TextShape 2"/>
          <p:cNvSpPr txBox="1"/>
          <p:nvPr/>
        </p:nvSpPr>
        <p:spPr>
          <a:xfrm>
            <a:off x="467640" y="699480"/>
            <a:ext cx="5112360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" sz="4000" b="1" strike="noStrike" dirty="0">
                <a:solidFill>
                  <a:srgbClr val="FFFFFF"/>
                </a:solidFill>
                <a:latin typeface="Times New Roman"/>
              </a:rPr>
              <a:t>Enterprise </a:t>
            </a:r>
            <a:r>
              <a:rPr lang="en" sz="4000" b="1" dirty="0">
                <a:solidFill>
                  <a:srgbClr val="FFFFFF"/>
                </a:solidFill>
                <a:latin typeface="Times New Roman"/>
              </a:rPr>
              <a:t>Theory </a:t>
            </a:r>
            <a:r>
              <a:rPr lang="en" sz="4000" b="1" strike="noStrike" dirty="0">
                <a:solidFill>
                  <a:srgbClr val="FFFFFF"/>
                </a:solidFill>
                <a:latin typeface="Times New Roman"/>
              </a:rPr>
              <a:t>: Costs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17864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1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2" y="1051562"/>
            <a:ext cx="744678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04" algn="just">
              <a:spcAft>
                <a:spcPts val="600"/>
              </a:spcAft>
            </a:pPr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= (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) + F</a:t>
            </a:r>
          </a:p>
          <a:p>
            <a:pPr indent="450204" algn="just">
              <a:spcAft>
                <a:spcPts val="600"/>
              </a:spcAft>
            </a:pP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= V + F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450204" algn="just"/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total fixed costs [CZK]</a:t>
            </a:r>
          </a:p>
          <a:p>
            <a:pPr indent="450204" algn="just"/>
            <a:r>
              <a:rPr lang="en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 variable costs [CZK/piece, CZK/kg, CZK/l, …]</a:t>
            </a:r>
          </a:p>
          <a:p>
            <a:pPr indent="450204" algn="just"/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… total variable costs</a:t>
            </a:r>
          </a:p>
          <a:p>
            <a:pPr indent="450204" algn="just">
              <a:spcAft>
                <a:spcPts val="600"/>
              </a:spcAft>
            </a:pPr>
            <a:r>
              <a:rPr lang="en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</a:p>
        </p:txBody>
      </p:sp>
    </p:spTree>
    <p:extLst>
      <p:ext uri="{BB962C8B-B14F-4D97-AF65-F5344CB8AC3E}">
        <p14:creationId xmlns:p14="http://schemas.microsoft.com/office/powerpoint/2010/main" val="2896952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1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2" y="1252518"/>
          <a:ext cx="6994826" cy="28365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 item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The amount of costs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Variable 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Fixed 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Material consumption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66,000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Wages of pastry chefs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Administrative staff salary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Technological energy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(production equipment drive)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Non-technological energy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2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Depreciation of tangible fixed assets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90,000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77,000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2" y="607376"/>
            <a:ext cx="646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Assignment: Determine the cost function for the production of 10,000 A piece of candy.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34D2E1-F627-CD42-9416-F0B5B2F33A6F}"/>
              </a:ext>
            </a:extLst>
          </p:cNvPr>
          <p:cNvSpPr txBox="1"/>
          <p:nvPr/>
        </p:nvSpPr>
        <p:spPr>
          <a:xfrm>
            <a:off x="3865305" y="4153787"/>
            <a:ext cx="1774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dirty="0"/>
              <a:t>C = (v x Q ) + F</a:t>
            </a:r>
            <a:endParaRPr lang="cs-CZ" dirty="0"/>
          </a:p>
          <a:p>
            <a:r>
              <a:rPr lang="en" dirty="0"/>
              <a:t>V = v </a:t>
            </a:r>
            <a:r>
              <a:rPr lang="en" dirty="0" err="1"/>
              <a:t>x</a:t>
            </a:r>
            <a:r>
              <a:rPr lang="en" dirty="0"/>
              <a:t> </a:t>
            </a:r>
            <a:r>
              <a:rPr lang="en" dirty="0" err="1"/>
              <a:t>Q</a:t>
            </a:r>
            <a:endParaRPr lang="cs-CZ" dirty="0"/>
          </a:p>
          <a:p>
            <a:r>
              <a:rPr lang="en" dirty="0"/>
              <a:t>v = V/ 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0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1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3" y="976707"/>
          <a:ext cx="6994826" cy="28365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 item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The amount of costs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Variable 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Fixed 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4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Material consumption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66,000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6,000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Wages of pastry chefs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Administrative staff salary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Technological energy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(production equipment drive)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Non-technological energy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2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Depreciation of tangible fixed assets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90,000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400" b="0" dirty="0">
                          <a:solidFill>
                            <a:schemeClr val="tx1"/>
                          </a:solidFill>
                          <a:effectLst/>
                        </a:rPr>
                        <a:t>77,000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3" y="607376"/>
            <a:ext cx="16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Solution: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1208077" y="3778770"/>
                <a:ext cx="5152677" cy="1185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en" sz="15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 = 77 000 </a:t>
                </a:r>
                <a:r>
                  <a:rPr lang="en" sz="15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CZK </a:t>
                </a:r>
                <a:endParaRPr lang="cs-CZ" sz="150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sz="15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v </a:t>
                </a:r>
                <a14:m>
                  <m:oMath xmlns:m="http://schemas.openxmlformats.org/officeDocument/2006/math">
                    <m:r>
                      <a:rPr lang="cs-CZ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90 000</m:t>
                        </m:r>
                      </m:num>
                      <m:den>
                        <m:r>
                          <a:rPr lang="cs-CZ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10 000</m:t>
                        </m:r>
                      </m:den>
                    </m:f>
                    <m:r>
                      <a:rPr lang="cs-CZ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endParaRPr lang="en" sz="15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sz="15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C </a:t>
                </a:r>
                <a14:m>
                  <m:oMath xmlns:m="http://schemas.openxmlformats.org/officeDocument/2006/math">
                    <m:r>
                      <a:rPr lang="cs-CZ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  <m:r>
                      <a:rPr lang="cs-CZ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+77 000</m:t>
                    </m:r>
                  </m:oMath>
                </a14:m>
                <a:endParaRPr lang="cs-CZ" sz="15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077" y="3778770"/>
                <a:ext cx="5152677" cy="1185709"/>
              </a:xfrm>
              <a:prstGeom prst="rect">
                <a:avLst/>
              </a:prstGeom>
              <a:blipFill>
                <a:blip r:embed="rId3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51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139702"/>
            <a:ext cx="5832648" cy="720080"/>
          </a:xfrm>
        </p:spPr>
        <p:txBody>
          <a:bodyPr/>
          <a:lstStyle/>
          <a:p>
            <a:r>
              <a:rPr lang="en" sz="4000" dirty="0"/>
              <a:t>Thank you for your attention </a:t>
            </a:r>
            <a:r>
              <a:rPr lang="en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5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640" y="768867"/>
            <a:ext cx="733493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Basic cost groups consist of:</a:t>
            </a:r>
          </a:p>
          <a:p>
            <a:pPr algn="just"/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</a:rPr>
              <a:t>operating costs: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</a:rPr>
              <a:t>material consumption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P</a:t>
            </a:r>
            <a:r>
              <a:rPr lang="en" sz="1600" dirty="0" err="1">
                <a:latin typeface="+mj-lt"/>
              </a:rPr>
              <a:t>ower</a:t>
            </a:r>
            <a:r>
              <a:rPr lang="en" sz="1600" dirty="0">
                <a:latin typeface="+mj-lt"/>
              </a:rPr>
              <a:t> or energy consumption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</a:rPr>
              <a:t>consumption and use of external works and services (production cooperation, telecommunications, consulting, repair, etc. services)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</a:rPr>
              <a:t>personal expenses (wage expenses including health and social insurance)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</a:rPr>
              <a:t>depreciation of long-term tangible and intangible assets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costs (interest, insurance premiums, taxes)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extraordinary costs </a:t>
            </a:r>
            <a:r>
              <a:rPr lang="en" dirty="0"/>
              <a:t>(shortage, damage, natural disasters)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75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6422" y="761714"/>
            <a:ext cx="74187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b="1" u="sng" dirty="0"/>
              <a:t>Example</a:t>
            </a:r>
            <a:endParaRPr lang="cs-CZ" sz="1600" dirty="0"/>
          </a:p>
          <a:p>
            <a:r>
              <a:rPr lang="en" dirty="0"/>
              <a:t>Decide whether it is an operational, financial or extraordinary expense:</a:t>
            </a:r>
          </a:p>
          <a:p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car depreciation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paper consumption in the production of magazines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consumption of office supplies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shortfall in the cash register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insurance premiums against natural disasters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internet service fee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exchange rate loss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" dirty="0"/>
              <a:t>social insurance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11100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640" y="643530"/>
            <a:ext cx="7856280" cy="385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Breakdown of costs according to place of origin and responsibility (unit and overhead costs)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 did the costs occur and who is responsible for their occurrence?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dirty="0">
                <a:ea typeface="Calibri" panose="020F0502020204030204" pitchFamily="34" charset="0"/>
                <a:cs typeface="Times New Roman" panose="02020603050405020304" pitchFamily="18" charset="0"/>
              </a:rPr>
              <a:t>Classification by internal company departments: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Production costs: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technology costs: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 costs (directly related to the performance unit (t, kg, piece,...), proportional dependence on production volume)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overheads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costs of service, provision and management - overhead costs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Non-production costs: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  <a:cs typeface="Times New Roman" panose="02020603050405020304" pitchFamily="18" charset="0"/>
              </a:rPr>
              <a:t>sales management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  <a:cs typeface="Times New Roman" panose="02020603050405020304" pitchFamily="18" charset="0"/>
              </a:rPr>
              <a:t>administrative overhead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en" sz="1600" dirty="0">
                <a:latin typeface="+mj-lt"/>
                <a:cs typeface="Times New Roman" panose="02020603050405020304" pitchFamily="18" charset="0"/>
              </a:rPr>
              <a:t>supply overhead etc.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106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6248" y="434036"/>
            <a:ext cx="77214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Cost breakdown (direct and indirect costs)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the costs were spent on (which products and services)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very important for the business world, because it can find out: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en" sz="1600" dirty="0">
                <a:latin typeface="+mj-lt"/>
              </a:rPr>
              <a:t>profitability (profitability) of individual items of products and services provided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en" sz="1600" dirty="0">
                <a:latin typeface="+mj-lt"/>
              </a:rPr>
              <a:t>how individual products or services contribute to the creation of the economic result (profit) and thereby influence the range of products and services on offer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en" sz="1600" dirty="0">
                <a:latin typeface="+mj-lt"/>
              </a:rPr>
              <a:t>whether to operate the given service in-house or rather to buy the given service (outsourcing)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minimum price for the business area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 monitor costs depending on the method of assigning costs to cost bearers (per performance, so-called calculation unit):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en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costs </a:t>
            </a: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(unit costs and overheads that are directly related to a certain product)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en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indirect costs </a:t>
            </a:r>
            <a:r>
              <a:rPr lang="en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(common to a group of products, i.e. overhead costs that cannot be assigned to a specific product)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429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640" y="701891"/>
            <a:ext cx="73727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whether it is a direct cost or an indirect cost: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paper consumption in book production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company management salaries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consumption of office paper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brand promotion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power consumption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material warehouse cleaning costs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 insurance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water, sewage, waste disposal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795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4127" y="837410"/>
            <a:ext cx="7634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Breakdown of costs depending on changes in production volume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" dirty="0"/>
              <a:t>it makes sense when managing costs for a period of less than 1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variable costs </a:t>
            </a:r>
            <a:r>
              <a:rPr lang="en" dirty="0"/>
              <a:t>– their amount depends on the volume of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fixed costs </a:t>
            </a:r>
            <a:r>
              <a:rPr lang="en" dirty="0"/>
              <a:t>– their amount is not tied to the volume of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11394" y="2852901"/>
            <a:ext cx="3571875" cy="1790700"/>
            <a:chOff x="0" y="0"/>
            <a:chExt cx="3571875" cy="1790700"/>
          </a:xfrm>
        </p:grpSpPr>
        <p:sp>
          <p:nvSpPr>
            <p:cNvPr id="14" name="Textové pole 17"/>
            <p:cNvSpPr txBox="1">
              <a:spLocks/>
            </p:cNvSpPr>
            <p:nvPr/>
          </p:nvSpPr>
          <p:spPr>
            <a:xfrm>
              <a:off x="2105025" y="847725"/>
              <a:ext cx="1301750" cy="3873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" sz="1400" i="1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 </a:t>
              </a:r>
              <a:r>
                <a:rPr lang="en" sz="1400" i="1" baseline="-250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</a:t>
              </a:r>
              <a:r>
                <a:rPr lang="en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[CZK/pc, </a:t>
              </a:r>
              <a:r>
                <a:rPr lang="en" sz="14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bm </a:t>
              </a:r>
              <a:r>
                <a:rPr lang="en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]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Skupina 14"/>
            <p:cNvGrpSpPr/>
            <p:nvPr/>
          </p:nvGrpSpPr>
          <p:grpSpPr>
            <a:xfrm>
              <a:off x="0" y="0"/>
              <a:ext cx="3571875" cy="1790700"/>
              <a:chOff x="0" y="0"/>
              <a:chExt cx="3571875" cy="1790700"/>
            </a:xfrm>
          </p:grpSpPr>
          <p:cxnSp>
            <p:nvCxnSpPr>
              <p:cNvPr id="16" name="Přímá spojnice se šipkou 15"/>
              <p:cNvCxnSpPr>
                <a:cxnSpLocks/>
              </p:cNvCxnSpPr>
              <p:nvPr/>
            </p:nvCxnSpPr>
            <p:spPr>
              <a:xfrm>
                <a:off x="342900" y="140017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 flipV="1">
                <a:off x="37147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>
                <a:cxnSpLocks/>
              </p:cNvCxnSpPr>
              <p:nvPr/>
            </p:nvCxnSpPr>
            <p:spPr>
              <a:xfrm flipV="1">
                <a:off x="361950" y="295275"/>
                <a:ext cx="2457450" cy="110490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>
                <a:off x="390525" y="847725"/>
                <a:ext cx="2451100" cy="1270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 pole 16"/>
              <p:cNvSpPr txBox="1">
                <a:spLocks/>
              </p:cNvSpPr>
              <p:nvPr/>
            </p:nvSpPr>
            <p:spPr>
              <a:xfrm>
                <a:off x="2076450" y="28575"/>
                <a:ext cx="88074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" sz="1400" i="1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</a:t>
                </a:r>
                <a:r>
                  <a:rPr lang="en" sz="1400" i="1" baseline="-250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</a:t>
                </a:r>
                <a:r>
                  <a:rPr lang="en" sz="14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[CZK]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ové pole 18"/>
              <p:cNvSpPr txBox="1">
                <a:spLocks/>
              </p:cNvSpPr>
              <p:nvPr/>
            </p:nvSpPr>
            <p:spPr>
              <a:xfrm>
                <a:off x="0" y="114300"/>
                <a:ext cx="419100" cy="6540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</a:t>
                </a:r>
                <a:r>
                  <a:rPr lang="en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</a:t>
                </a:r>
                <a:r>
                  <a:rPr lang="en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n </a:t>
                </a:r>
                <a:r>
                  <a:rPr lang="en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ové pole 19"/>
              <p:cNvSpPr txBox="1">
                <a:spLocks/>
              </p:cNvSpPr>
              <p:nvPr/>
            </p:nvSpPr>
            <p:spPr>
              <a:xfrm>
                <a:off x="1047750" y="1400175"/>
                <a:ext cx="252412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Production volume </a:t>
                </a:r>
                <a:r>
                  <a:rPr lang="en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 </a:t>
                </a:r>
                <a:r>
                  <a:rPr lang="en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[pcs, bm, …]</a:t>
                </a:r>
              </a:p>
            </p:txBody>
          </p:sp>
        </p:grpSp>
      </p:grpSp>
      <p:grpSp>
        <p:nvGrpSpPr>
          <p:cNvPr id="33" name="Skupina 32"/>
          <p:cNvGrpSpPr/>
          <p:nvPr/>
        </p:nvGrpSpPr>
        <p:grpSpPr>
          <a:xfrm>
            <a:off x="3991483" y="2654146"/>
            <a:ext cx="4975860" cy="1934210"/>
            <a:chOff x="0" y="0"/>
            <a:chExt cx="4975860" cy="1934210"/>
          </a:xfrm>
        </p:grpSpPr>
        <p:cxnSp>
          <p:nvCxnSpPr>
            <p:cNvPr id="34" name="Přímá spojnice se šipkou 33"/>
            <p:cNvCxnSpPr>
              <a:cxnSpLocks/>
            </p:cNvCxnSpPr>
            <p:nvPr/>
          </p:nvCxnSpPr>
          <p:spPr>
            <a:xfrm>
              <a:off x="219075" y="1657350"/>
              <a:ext cx="28676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/>
            </p:cNvCxnSpPr>
            <p:nvPr/>
          </p:nvCxnSpPr>
          <p:spPr>
            <a:xfrm flipV="1">
              <a:off x="304800" y="0"/>
              <a:ext cx="19050" cy="17907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cxnSpLocks/>
            </p:cNvCxnSpPr>
            <p:nvPr/>
          </p:nvCxnSpPr>
          <p:spPr>
            <a:xfrm>
              <a:off x="304800" y="1152525"/>
              <a:ext cx="2451100" cy="12700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ové pole 24"/>
            <p:cNvSpPr txBox="1">
              <a:spLocks/>
            </p:cNvSpPr>
            <p:nvPr/>
          </p:nvSpPr>
          <p:spPr>
            <a:xfrm>
              <a:off x="2028825" y="857250"/>
              <a:ext cx="150368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" sz="1400" i="1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en" sz="1400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[CZK]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20"/>
            <p:cNvSpPr txBox="1">
              <a:spLocks/>
            </p:cNvSpPr>
            <p:nvPr/>
          </p:nvSpPr>
          <p:spPr>
            <a:xfrm>
              <a:off x="0" y="95250"/>
              <a:ext cx="371475" cy="6540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" sz="14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louk 30"/>
            <p:cNvSpPr>
              <a:spLocks/>
            </p:cNvSpPr>
            <p:nvPr/>
          </p:nvSpPr>
          <p:spPr bwMode="auto">
            <a:xfrm rot="10800000">
              <a:off x="447675" y="76200"/>
              <a:ext cx="4528185" cy="1337945"/>
            </a:xfrm>
            <a:custGeom>
              <a:avLst/>
              <a:gdLst>
                <a:gd name="T0" fmla="*/ 2264092 w 4528109"/>
                <a:gd name="T1" fmla="*/ 0 h 1337844"/>
                <a:gd name="T2" fmla="*/ 4528185 w 4528109"/>
                <a:gd name="T3" fmla="*/ 668973 h 13378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28109" h="1337844" stroke="0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  <a:lnTo>
                    <a:pt x="2264055" y="668922"/>
                  </a:lnTo>
                  <a:cubicBezTo>
                    <a:pt x="2264055" y="445948"/>
                    <a:pt x="2264054" y="222974"/>
                    <a:pt x="2264054" y="0"/>
                  </a:cubicBezTo>
                  <a:close/>
                </a:path>
                <a:path w="4528109" h="1337844" fill="none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</a:path>
              </a:pathLst>
            </a:custGeom>
            <a:noFill/>
            <a:ln w="9525">
              <a:solidFill>
                <a:schemeClr val="accent6">
                  <a:lumMod val="75000"/>
                  <a:lumOff val="0"/>
                </a:schemeClr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0" name="Textové pole 31"/>
            <p:cNvSpPr txBox="1">
              <a:spLocks/>
            </p:cNvSpPr>
            <p:nvPr/>
          </p:nvSpPr>
          <p:spPr>
            <a:xfrm>
              <a:off x="1038225" y="1314450"/>
              <a:ext cx="201930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" sz="1400" i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en" sz="140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[CZK/piece, bm, …]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Přímá spojnice 40"/>
            <p:cNvCxnSpPr>
              <a:cxnSpLocks/>
            </p:cNvCxnSpPr>
            <p:nvPr/>
          </p:nvCxnSpPr>
          <p:spPr>
            <a:xfrm>
              <a:off x="447675" y="752475"/>
              <a:ext cx="0" cy="945515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 pole 97"/>
            <p:cNvSpPr txBox="1">
              <a:spLocks/>
            </p:cNvSpPr>
            <p:nvPr/>
          </p:nvSpPr>
          <p:spPr>
            <a:xfrm>
              <a:off x="371475" y="1685925"/>
              <a:ext cx="419100" cy="24828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3" name="Textové pole 26"/>
          <p:cNvSpPr txBox="1">
            <a:spLocks/>
          </p:cNvSpPr>
          <p:nvPr/>
        </p:nvSpPr>
        <p:spPr>
          <a:xfrm>
            <a:off x="4800946" y="4240515"/>
            <a:ext cx="2762250" cy="39433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 volume </a:t>
            </a:r>
            <a:r>
              <a:rPr lang="en" sz="14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 </a:t>
            </a:r>
            <a:r>
              <a:rPr lang="en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[pcs, bm, …]</a:t>
            </a:r>
          </a:p>
        </p:txBody>
      </p:sp>
    </p:spTree>
    <p:extLst>
      <p:ext uri="{BB962C8B-B14F-4D97-AF65-F5344CB8AC3E}">
        <p14:creationId xmlns:p14="http://schemas.microsoft.com/office/powerpoint/2010/main" val="40187100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640" y="630720"/>
            <a:ext cx="7488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Decide whether it is a fixed or variable cost in each of the following cases: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monthly wages of company management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paper consumption in book production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gas consumption for heating the production hall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cost of purchasing goods (store)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brand promotion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electricity consumption in an office building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 connection fee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petrol consumption of a taxi car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gasoline consumption in a car used for the needs of executives</a:t>
            </a:r>
          </a:p>
        </p:txBody>
      </p:sp>
    </p:spTree>
    <p:extLst>
      <p:ext uri="{BB962C8B-B14F-4D97-AF65-F5344CB8AC3E}">
        <p14:creationId xmlns:p14="http://schemas.microsoft.com/office/powerpoint/2010/main" val="3513932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1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393793" y="628602"/>
                <a:ext cx="7295177" cy="391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en" altLang="cs-CZ" sz="2600" b="1" cap="all" dirty="0">
                    <a:solidFill>
                      <a:srgbClr val="307871"/>
                    </a:solidFill>
                    <a:latin typeface="+mj-lt"/>
                  </a:rPr>
                  <a:t>Cost function</a:t>
                </a:r>
              </a:p>
              <a:p>
                <a:pPr marL="285743" indent="-285743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en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expresses the dependence of the amount of costs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" sz="20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on production volume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742931" lvl="1" indent="-285743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production volume - independent variable (explanatory, exogenous)</a:t>
                </a:r>
              </a:p>
              <a:p>
                <a:pPr marL="742931" lvl="1" indent="-285743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costs - dependent variable (explained, endogenous)</a:t>
                </a:r>
              </a:p>
              <a:p>
                <a:pPr lvl="1">
                  <a:lnSpc>
                    <a:spcPct val="105000"/>
                  </a:lnSpc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 algn="ctr">
                  <a:lnSpc>
                    <a:spcPct val="105000"/>
                  </a:lnSpc>
                </a:pPr>
                <a:r>
                  <a:rPr lang="cs-CZ" sz="24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24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85743" indent="-285743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0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43" indent="-285743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en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types of cost functions:</a:t>
                </a:r>
              </a:p>
              <a:p>
                <a:pPr marL="742931" lvl="1" indent="-285743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594" algn="l"/>
                    <a:tab pos="449569" algn="l"/>
                  </a:tabLst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short-run cost functions</a:t>
                </a:r>
              </a:p>
              <a:p>
                <a:pPr marL="742931" lvl="1" indent="-285743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594" algn="l"/>
                    <a:tab pos="449569" algn="l"/>
                  </a:tabLst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long run cost functions</a:t>
                </a: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93" y="628602"/>
                <a:ext cx="7295177" cy="3917867"/>
              </a:xfrm>
              <a:prstGeom prst="rect">
                <a:avLst/>
              </a:prstGeom>
              <a:blipFill>
                <a:blip r:embed="rId3"/>
                <a:stretch>
                  <a:fillRect l="-870" t="-1290" b="-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2451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911</Words>
  <Application>Microsoft Macintosh PowerPoint</Application>
  <PresentationFormat>Předvádění na obrazovce (16:9)</PresentationFormat>
  <Paragraphs>188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Thank you for your attention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363</cp:revision>
  <dcterms:created xsi:type="dcterms:W3CDTF">2016-07-06T15:42:34Z</dcterms:created>
  <dcterms:modified xsi:type="dcterms:W3CDTF">2024-10-15T06:39:28Z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