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338" r:id="rId3"/>
    <p:sldId id="336" r:id="rId4"/>
    <p:sldId id="356" r:id="rId5"/>
    <p:sldId id="319" r:id="rId6"/>
    <p:sldId id="318" r:id="rId7"/>
    <p:sldId id="349" r:id="rId8"/>
    <p:sldId id="350" r:id="rId9"/>
    <p:sldId id="351" r:id="rId10"/>
    <p:sldId id="341" r:id="rId11"/>
    <p:sldId id="315" r:id="rId12"/>
    <p:sldId id="337" r:id="rId13"/>
    <p:sldId id="358" r:id="rId14"/>
    <p:sldId id="342" r:id="rId15"/>
    <p:sldId id="335" r:id="rId16"/>
    <p:sldId id="345" r:id="rId17"/>
  </p:sldIdLst>
  <p:sldSz cx="12192000" cy="6858000"/>
  <p:notesSz cx="6858000" cy="9144000"/>
  <p:defaultTextStyle>
    <a:defPPr>
      <a:defRPr lang="e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485408-BC9F-9AAC-00EE-4BC37FD84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122E391-FC36-82B1-183C-9E6876A92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B974AB-CC60-7154-67BB-29C294ECA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6993-A657-1948-ABCA-5240B6359034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5D0D9B-2260-F769-CA6E-6882EC55F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D90AA6-0274-C46F-8CFB-8EF3CEE58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4CE5-BC91-C240-AB80-96FF07D574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446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E761A5-47B7-AED5-8359-72B85DD7A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2FA05BC-2838-9606-62C0-3FD1FD9F2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E2E978-A471-03DD-5F8E-325DE5836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6993-A657-1948-ABCA-5240B6359034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531B45-4C12-48A8-55F1-BD1AF2B66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BAE7C2-3781-3857-DFCC-5E31745B6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4CE5-BC91-C240-AB80-96FF07D574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547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00EDCC5-7548-D1AA-F327-A79BAEF93E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CD60366-B1A1-1AB1-6C78-E0FB8D2B3B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1E2B22-323B-3DD8-5F33-0A474B355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6993-A657-1948-ABCA-5240B6359034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2A8E58-98F7-8909-EC25-47E8B7960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D3A208-6902-2F11-6B94-1EF38A8E8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4CE5-BC91-C240-AB80-96FF07D574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726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4A4BFA-A20B-4BEC-8F30-3DEC3A1C4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8FDCB3-5FFA-490E-DCEB-0C5766CCA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4DF073-FC31-12A6-F35B-903D447FD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6993-A657-1948-ABCA-5240B6359034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94832E-C7D7-2158-2E31-232EAE567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5B092A-4D95-8803-2118-07DA28B1E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4CE5-BC91-C240-AB80-96FF07D574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02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F85B11-78E9-94ED-7125-4050E2BC3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32C84BA-5C6D-9913-7086-5AC888044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E95EB0-76DF-FC0E-BD42-864459AB4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6993-A657-1948-ABCA-5240B6359034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CD0710-6D20-D4E2-19D9-EDEA29E0F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4AFCE49-1B73-B52B-F12B-772C7C2C9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4CE5-BC91-C240-AB80-96FF07D574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631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58C895-52CC-E4D5-8C25-10A330ED2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3A341E-5BB4-183A-5E6F-4DB65C2BC0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F50CBA7-6D29-53CA-8251-0A38993E32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B7A10D4-74DE-5670-C442-62A1ECC02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6993-A657-1948-ABCA-5240B6359034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08C8CA-2606-6AFE-DC44-F3A38E4FA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B619F2-3D54-4146-E731-627E4DFB8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4CE5-BC91-C240-AB80-96FF07D574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164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7C7268-49B5-89F0-9819-8C3947588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4B109E7-645B-FAD0-4DED-DC9924D40C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453B990-CFB2-4DCB-C2B4-13BC626B10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4AB92EF-AD77-70D2-B19F-5C1CD8FD5B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2AAA3AA-C3E5-5C09-542C-07876F9091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828A8F0-4962-F032-DB44-8AF82061E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6993-A657-1948-ABCA-5240B6359034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A16EAE4-B60C-7918-B499-B98CA3C2C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1047C95-E44F-4F1E-49D4-FFEBBD8AE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4CE5-BC91-C240-AB80-96FF07D574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22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3D8687-16B8-5F9B-2E5B-D91D7878D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EC5528D-17F3-2149-EA37-E339A42AF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6993-A657-1948-ABCA-5240B6359034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83EC29C-25F0-B747-E210-229CB9740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326A9E4-CBFA-03F7-4C1F-C6CFC7008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4CE5-BC91-C240-AB80-96FF07D574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2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5064C72-30CD-869F-D0D1-1C841303B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6993-A657-1948-ABCA-5240B6359034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618F890-E81C-9694-CCE4-DD7C5C77B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3365296-4A85-1050-4260-54CAC0008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4CE5-BC91-C240-AB80-96FF07D574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142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917240-F086-4423-A12C-7A917D0E4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A707B8-FA8E-821D-05DF-D73BCFFD8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46D752F-C976-0E50-7E0B-EA65E62117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0AA7714-F2C6-63D3-DA50-22E4D35BE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6993-A657-1948-ABCA-5240B6359034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12FCB5F-A89C-14AC-EC69-19F6945FF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FFFE213-E73C-9129-EE4C-AB847A7EB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4CE5-BC91-C240-AB80-96FF07D574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393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573EB1-FC28-F915-C538-6029B5EE0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25AE27E-0010-12C9-E07C-2958AAD2F9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C344DE6-DD9E-6076-7278-94B788CE2D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C080462-0785-A97A-7BC9-99E4E9746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6993-A657-1948-ABCA-5240B6359034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45FB19D-E586-F9CE-35B3-E12A3DB03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5C1DDAB-CBD0-C24F-EF38-0390BE850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4CE5-BC91-C240-AB80-96FF07D574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85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21C6261-7CCD-19AC-0555-EB6F0A4A5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8733192-5A9B-7B71-7B55-DEB5E9F60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86501B-5A84-5340-0483-1D88C54B70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B6993-A657-1948-ABCA-5240B6359034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0D8652-AF12-EC9A-E4FA-211AF4C9B2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B30C00-DC9D-66A7-C8A3-88F0A9227A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04CE5-BC91-C240-AB80-96FF07D574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089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3" y="417097"/>
            <a:ext cx="4784759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7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 lvl="0"/>
            <a:endParaRPr lang="cs-CZ" sz="4000" b="1" cap="all" dirty="0"/>
          </a:p>
          <a:p>
            <a:pPr lvl="0"/>
            <a:endParaRPr lang="cs-CZ" sz="4000" b="1" cap="all" dirty="0">
              <a:solidFill>
                <a:schemeClr val="bg1"/>
              </a:solidFill>
            </a:endParaRPr>
          </a:p>
          <a:p>
            <a:pPr lvl="0"/>
            <a:r>
              <a:rPr lang="en" sz="4000" b="1" cap="all" dirty="0">
                <a:solidFill>
                  <a:schemeClr val="bg1"/>
                </a:solidFill>
              </a:rPr>
              <a:t>The Enterprise theory</a:t>
            </a:r>
          </a:p>
          <a:p>
            <a:pPr lvl="0"/>
            <a:r>
              <a:rPr lang="en" sz="4000" b="1" cap="all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en" sz="3467" b="1" cap="all" dirty="0">
                <a:solidFill>
                  <a:schemeClr val="bg1"/>
                </a:solidFill>
              </a:rPr>
              <a:t>Cost function</a:t>
            </a:r>
          </a:p>
          <a:p>
            <a:pPr lvl="0"/>
            <a:r>
              <a:rPr lang="en" sz="3467" b="1" cap="all" dirty="0">
                <a:solidFill>
                  <a:schemeClr val="bg1"/>
                </a:solidFill>
              </a:rPr>
              <a:t>Sales</a:t>
            </a:r>
          </a:p>
          <a:p>
            <a:pPr lvl="0"/>
            <a:r>
              <a:rPr lang="en" sz="3467" b="1" cap="all" dirty="0">
                <a:solidFill>
                  <a:schemeClr val="bg1"/>
                </a:solidFill>
              </a:rPr>
              <a:t>Net profit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3" y="2976894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8334234" y="4965652"/>
            <a:ext cx="3360601" cy="1515360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" altLang="cs-CZ" sz="2667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Pražák</a:t>
            </a:r>
          </a:p>
          <a:p>
            <a:pPr algn="r"/>
            <a:endParaRPr lang="en-GB" altLang="cs-CZ" sz="2667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540105" y="2020780"/>
            <a:ext cx="9929041" cy="1918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00272" algn="just">
              <a:spcAft>
                <a:spcPts val="800"/>
              </a:spcAft>
            </a:pPr>
            <a:r>
              <a:rPr lang="en" sz="2667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" sz="32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 = (p x Q ) </a:t>
            </a:r>
            <a:endParaRPr lang="en" sz="2667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where</a:t>
            </a:r>
          </a:p>
          <a:p>
            <a:pPr indent="600272" algn="just"/>
            <a:r>
              <a:rPr lang="en" sz="2667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 </a:t>
            </a:r>
            <a:r>
              <a:rPr lang="en" sz="2667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 selling </a:t>
            </a:r>
            <a:r>
              <a:rPr lang="en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price per piece [CZK/piece]</a:t>
            </a:r>
          </a:p>
          <a:p>
            <a:pPr indent="600272" algn="just">
              <a:spcAft>
                <a:spcPts val="800"/>
              </a:spcAft>
            </a:pPr>
            <a:r>
              <a:rPr lang="en" sz="2667" i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 </a:t>
            </a:r>
            <a:r>
              <a:rPr lang="en" sz="2667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r>
              <a:rPr lang="en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volume of production [pcs, kg, l, …]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3DE6D87-500E-4B4E-B433-DC70F0086100}"/>
              </a:ext>
            </a:extLst>
          </p:cNvPr>
          <p:cNvSpPr txBox="1"/>
          <p:nvPr/>
        </p:nvSpPr>
        <p:spPr>
          <a:xfrm>
            <a:off x="4310897" y="354376"/>
            <a:ext cx="1420261" cy="6667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sz="3733" b="1" cap="all" dirty="0">
                <a:solidFill>
                  <a:srgbClr val="307871"/>
                </a:solidFill>
              </a:rPr>
              <a:t>Sales</a:t>
            </a:r>
            <a:endParaRPr lang="cs-CZ" sz="3733" dirty="0"/>
          </a:p>
        </p:txBody>
      </p:sp>
    </p:spTree>
    <p:extLst>
      <p:ext uri="{BB962C8B-B14F-4D97-AF65-F5344CB8AC3E}">
        <p14:creationId xmlns:p14="http://schemas.microsoft.com/office/powerpoint/2010/main" val="2231141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0E4A4E06-53CA-4DD8-B57B-878E5C4EE6F7}"/>
                  </a:ext>
                </a:extLst>
              </p:cNvPr>
              <p:cNvSpPr/>
              <p:nvPr/>
            </p:nvSpPr>
            <p:spPr>
              <a:xfrm>
                <a:off x="777600" y="449338"/>
                <a:ext cx="9350400" cy="58984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240447" algn="ctr">
                  <a:lnSpc>
                    <a:spcPct val="115000"/>
                  </a:lnSpc>
                  <a:spcBef>
                    <a:spcPts val="1600"/>
                  </a:spcBef>
                  <a:spcAft>
                    <a:spcPts val="1600"/>
                  </a:spcAft>
                </a:pPr>
                <a:r>
                  <a:rPr lang="en" sz="3467" b="1" cap="all" dirty="0">
                    <a:solidFill>
                      <a:srgbClr val="307871"/>
                    </a:solidFill>
                    <a:latin typeface="+mj-lt"/>
                  </a:rPr>
                  <a:t>NET Profit</a:t>
                </a:r>
              </a:p>
              <a:p>
                <a:pPr marL="380990" indent="-38099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en" sz="2933" dirty="0">
                    <a:latin typeface="Arial" panose="020B0604020202020204" pitchFamily="34" charset="0"/>
                  </a:rPr>
                  <a:t>the evaluation of the economic activity of business entities is based on a comparison of revenues (in the form of sales) and total costs</a:t>
                </a:r>
              </a:p>
              <a:p>
                <a:pPr algn="just">
                  <a:lnSpc>
                    <a:spcPct val="115000"/>
                  </a:lnSpc>
                </a:pPr>
                <a:endParaRPr lang="cs-CZ" sz="2933" dirty="0">
                  <a:latin typeface="Arial" panose="020B0604020202020204" pitchFamily="34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933" b="0" i="1" smtClean="0">
                          <a:latin typeface="Cambria Math" panose="02040503050406030204" pitchFamily="18" charset="0"/>
                        </a:rPr>
                        <m:t>𝑁𝑃</m:t>
                      </m:r>
                      <m:r>
                        <a:rPr lang="cs-CZ" sz="2933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933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cs-CZ" sz="2933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2933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cs-CZ" sz="2933" dirty="0">
                  <a:latin typeface="Arial" panose="020B0604020202020204" pitchFamily="34" charset="0"/>
                </a:endParaRPr>
              </a:p>
              <a:p>
                <a:pPr marL="380990" indent="-38099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endParaRPr lang="cs-CZ" sz="2933" dirty="0">
                  <a:latin typeface="Arial" panose="020B0604020202020204" pitchFamily="34" charset="0"/>
                </a:endParaRPr>
              </a:p>
              <a:p>
                <a:pPr algn="just">
                  <a:lnSpc>
                    <a:spcPct val="115000"/>
                  </a:lnSpc>
                </a:pPr>
                <a:r>
                  <a:rPr lang="en" sz="2933" dirty="0">
                    <a:latin typeface="Arial" panose="020B0604020202020204" pitchFamily="34" charset="0"/>
                  </a:rPr>
                  <a:t>where</a:t>
                </a:r>
              </a:p>
              <a:p>
                <a:r>
                  <a:rPr lang="en" sz="2933" dirty="0"/>
                  <a:t> </a:t>
                </a:r>
                <a14:m>
                  <m:oMath xmlns:m="http://schemas.openxmlformats.org/officeDocument/2006/math">
                    <m:r>
                      <a:rPr lang="cs-CZ" sz="2933" i="1">
                        <a:latin typeface="Cambria Math" panose="02040503050406030204" pitchFamily="18" charset="0"/>
                      </a:rPr>
                      <m:t>𝑉𝐻</m:t>
                    </m:r>
                  </m:oMath>
                </a14:m>
                <a:r>
                  <a:rPr lang="en" sz="2400" i="1" dirty="0"/>
                  <a:t> </a:t>
                </a:r>
                <a:r>
                  <a:rPr lang="en" sz="2400" dirty="0"/>
                  <a:t> </a:t>
                </a:r>
                <a:r>
                  <a:rPr lang="en" sz="2933" dirty="0"/>
                  <a:t>… profit</a:t>
                </a:r>
              </a:p>
              <a:p>
                <a:r>
                  <a:rPr lang="en" sz="2933" dirty="0"/>
                  <a:t> </a:t>
                </a:r>
                <a14:m>
                  <m:oMath xmlns:m="http://schemas.openxmlformats.org/officeDocument/2006/math">
                    <m:r>
                      <a:rPr lang="cs-CZ" sz="2933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" sz="2933" i="1" dirty="0"/>
                  <a:t> </a:t>
                </a:r>
                <a:r>
                  <a:rPr lang="en" sz="2933" dirty="0"/>
                  <a:t>… total revenues</a:t>
                </a:r>
              </a:p>
              <a:p>
                <a:r>
                  <a:rPr lang="en" sz="2933" dirty="0"/>
                  <a:t> </a:t>
                </a:r>
                <a14:m>
                  <m:oMath xmlns:m="http://schemas.openxmlformats.org/officeDocument/2006/math">
                    <m:r>
                      <a:rPr lang="cs-CZ" sz="2933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" sz="2933" dirty="0"/>
                  <a:t>… total cost</a:t>
                </a:r>
                <a:endParaRPr lang="cs-CZ" sz="2933" dirty="0"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0E4A4E06-53CA-4DD8-B57B-878E5C4EE6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00" y="449338"/>
                <a:ext cx="9350400" cy="5898474"/>
              </a:xfrm>
              <a:prstGeom prst="rect">
                <a:avLst/>
              </a:prstGeom>
              <a:blipFill>
                <a:blip r:embed="rId3"/>
                <a:stretch>
                  <a:fillRect l="-1493" t="-645" r="-1357" b="-21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8369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80A46DCE-602F-4CD1-8DCC-FD178DF37AD6}"/>
                  </a:ext>
                </a:extLst>
              </p:cNvPr>
              <p:cNvSpPr/>
              <p:nvPr/>
            </p:nvSpPr>
            <p:spPr>
              <a:xfrm>
                <a:off x="528000" y="838135"/>
                <a:ext cx="10876800" cy="41544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" sz="2933" dirty="0">
                    <a:latin typeface="+mj-lt"/>
                  </a:rPr>
                  <a:t>Respectively:</a:t>
                </a:r>
              </a:p>
              <a:p>
                <a:r>
                  <a:rPr lang="cs-CZ" sz="2933" dirty="0"/>
                  <a:t>				NP</a:t>
                </a:r>
                <a14:m>
                  <m:oMath xmlns:m="http://schemas.openxmlformats.org/officeDocument/2006/math">
                    <m:r>
                      <a:rPr lang="cs-CZ" sz="2933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cs-CZ" sz="2933" b="0" i="0" smtClean="0">
                        <a:latin typeface="Cambria Math" panose="02040503050406030204" pitchFamily="18" charset="0"/>
                      </a:rPr>
                      <m:t>S</m:t>
                    </m:r>
                    <m:r>
                      <a:rPr lang="cs-CZ" sz="2933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cs-CZ" sz="2933" b="0" i="0" smtClean="0">
                        <a:latin typeface="Cambria Math" panose="02040503050406030204" pitchFamily="18" charset="0"/>
                      </a:rPr>
                      <m:t>C</m:t>
                    </m:r>
                  </m:oMath>
                </a14:m>
                <a:endParaRPr lang="cs-CZ" sz="2933" dirty="0"/>
              </a:p>
              <a:p>
                <a:r>
                  <a:rPr lang="en" sz="2933" dirty="0"/>
                  <a:t>where</a:t>
                </a:r>
              </a:p>
              <a:p>
                <a:r>
                  <a:rPr lang="en" sz="2933" dirty="0"/>
                  <a:t> </a:t>
                </a:r>
                <a14:m>
                  <m:oMath xmlns:m="http://schemas.openxmlformats.org/officeDocument/2006/math">
                    <m:r>
                      <a:rPr lang="cs-CZ" sz="2933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" sz="2933" dirty="0"/>
                  <a:t>… total sales</a:t>
                </a:r>
              </a:p>
              <a:p>
                <a:r>
                  <a:rPr lang="en" sz="2933" dirty="0"/>
                  <a:t>If:</a:t>
                </a:r>
              </a:p>
              <a:p>
                <a:r>
                  <a:rPr lang="cs-CZ" sz="2933" dirty="0"/>
                  <a:t>S</a:t>
                </a:r>
                <a14:m>
                  <m:oMath xmlns:m="http://schemas.openxmlformats.org/officeDocument/2006/math">
                    <m:r>
                      <a:rPr lang="cs-CZ" sz="2933" i="1">
                        <a:latin typeface="Cambria Math" panose="02040503050406030204" pitchFamily="18" charset="0"/>
                      </a:rPr>
                      <m:t> &gt;</m:t>
                    </m:r>
                    <m:r>
                      <a:rPr lang="cs-CZ" sz="2933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" sz="2933" dirty="0"/>
                  <a:t>, then NP</a:t>
                </a:r>
                <a14:m>
                  <m:oMath xmlns:m="http://schemas.openxmlformats.org/officeDocument/2006/math">
                    <m:r>
                      <a:rPr lang="cs-CZ" sz="2933" i="1">
                        <a:latin typeface="Cambria Math" panose="02040503050406030204" pitchFamily="18" charset="0"/>
                      </a:rPr>
                      <m:t> &gt; 0</m:t>
                    </m:r>
                  </m:oMath>
                </a14:m>
                <a:r>
                  <a:rPr lang="en" sz="2933" dirty="0"/>
                  <a:t>….. </a:t>
                </a:r>
                <a:r>
                  <a:rPr lang="en" sz="2933" b="1" dirty="0"/>
                  <a:t>Gain</a:t>
                </a:r>
              </a:p>
              <a:p>
                <a:r>
                  <a:rPr lang="cs-CZ" sz="2933" dirty="0"/>
                  <a:t>S</a:t>
                </a:r>
                <a14:m>
                  <m:oMath xmlns:m="http://schemas.openxmlformats.org/officeDocument/2006/math">
                    <m:r>
                      <a:rPr lang="cs-CZ" sz="2933" i="1">
                        <a:latin typeface="Cambria Math" panose="02040503050406030204" pitchFamily="18" charset="0"/>
                      </a:rPr>
                      <m:t> &lt;</m:t>
                    </m:r>
                    <m:r>
                      <a:rPr lang="cs-CZ" sz="2933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" sz="2933" dirty="0"/>
                  <a:t>, then NP</a:t>
                </a:r>
                <a14:m>
                  <m:oMath xmlns:m="http://schemas.openxmlformats.org/officeDocument/2006/math">
                    <m:r>
                      <a:rPr lang="cs-CZ" sz="2933" i="1">
                        <a:latin typeface="Cambria Math" panose="02040503050406030204" pitchFamily="18" charset="0"/>
                      </a:rPr>
                      <m:t> &lt; 0</m:t>
                    </m:r>
                  </m:oMath>
                </a14:m>
                <a:r>
                  <a:rPr lang="en" sz="2933" dirty="0"/>
                  <a:t>….. </a:t>
                </a:r>
                <a:r>
                  <a:rPr lang="en" sz="2933" b="1" dirty="0"/>
                  <a:t>Loss</a:t>
                </a:r>
              </a:p>
              <a:p>
                <a:r>
                  <a:rPr lang="en" sz="2933" dirty="0"/>
                  <a:t>S = C, then NP = 0 … </a:t>
                </a:r>
                <a:r>
                  <a:rPr lang="en" sz="2933" b="1" dirty="0"/>
                  <a:t>Zero gain</a:t>
                </a:r>
              </a:p>
              <a:p>
                <a:endParaRPr lang="cs-CZ" sz="2933" dirty="0"/>
              </a:p>
            </p:txBody>
          </p:sp>
        </mc:Choice>
        <mc:Fallback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80A46DCE-602F-4CD1-8DCC-FD178DF37A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000" y="838135"/>
                <a:ext cx="10876800" cy="4154407"/>
              </a:xfrm>
              <a:prstGeom prst="rect">
                <a:avLst/>
              </a:prstGeom>
              <a:blipFill>
                <a:blip r:embed="rId3"/>
                <a:stretch>
                  <a:fillRect l="-1166" t="-152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3716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EBE639A2-8FC4-465F-97F9-0DFEC1E9E858}"/>
                  </a:ext>
                </a:extLst>
              </p:cNvPr>
              <p:cNvSpPr/>
              <p:nvPr/>
            </p:nvSpPr>
            <p:spPr>
              <a:xfrm>
                <a:off x="596204" y="660302"/>
                <a:ext cx="9686400" cy="54264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" sz="2933" dirty="0">
                    <a:latin typeface="+mj-lt"/>
                    <a:ea typeface="Calibri" panose="020F0502020204030204" pitchFamily="34" charset="0"/>
                  </a:rPr>
                  <a:t>If we substitute</a:t>
                </a:r>
                <a:r>
                  <a:rPr lang="en" sz="2933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</a:p>
              <a:p>
                <a:endParaRPr lang="cs-CZ" sz="2933" dirty="0"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r>
                  <a:rPr lang="en" sz="2933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   		S</a:t>
                </a:r>
                <a14:m>
                  <m:oMath xmlns:m="http://schemas.openxmlformats.org/officeDocument/2006/math"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933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933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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</m:oMath>
                </a14:m>
                <a:r>
                  <a:rPr lang="en" sz="2933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   </a:t>
                </a:r>
                <a:endParaRPr lang="cs-CZ" sz="2933" i="1" dirty="0"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cs-CZ" sz="2933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		C</a:t>
                </a:r>
                <a14:m>
                  <m:oMath xmlns:m="http://schemas.openxmlformats.org/officeDocument/2006/math"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933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cs-CZ" sz="2933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V</m:t>
                    </m:r>
                    <m:r>
                      <a:rPr lang="cs-CZ" sz="2933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𝐹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cs-CZ" sz="2933" i="1" dirty="0"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" sz="2933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		C</a:t>
                </a:r>
                <a14:m>
                  <m:oMath xmlns:m="http://schemas.openxmlformats.org/officeDocument/2006/math">
                    <m:r>
                      <a:rPr lang="cs-CZ" sz="2933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933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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933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𝐹</m:t>
                    </m:r>
                  </m:oMath>
                </a14:m>
                <a:endParaRPr lang="cs-CZ" sz="2933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cs-CZ" sz="2933" dirty="0"/>
              </a:p>
              <a:p>
                <a:r>
                  <a:rPr lang="en" sz="2933" dirty="0"/>
                  <a:t>to </a:t>
                </a:r>
                <a:r>
                  <a:rPr lang="en" sz="2933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NP</a:t>
                </a:r>
              </a:p>
              <a:p>
                <a:endParaRPr lang="en" sz="2933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" sz="2933" dirty="0"/>
                  <a:t>then</a:t>
                </a:r>
              </a:p>
              <a:p>
                <a:r>
                  <a:rPr lang="en" sz="2933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r>
                  <a:rPr lang="en" sz="2933" b="1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NP</a:t>
                </a:r>
                <a14:m>
                  <m:oMath xmlns:m="http://schemas.openxmlformats.org/officeDocument/2006/math">
                    <m:r>
                      <a:rPr lang="cs-CZ" sz="2933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933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933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sz="2933" b="1" i="1">
                        <a:latin typeface="Cambria Math" panose="02040503050406030204" pitchFamily="18" charset="0"/>
                      </a:rPr>
                      <m:t>𝒑</m:t>
                    </m:r>
                    <m:r>
                      <a:rPr lang="cs-CZ" sz="2933" b="1" i="1">
                        <a:latin typeface="Cambria Math" panose="02040503050406030204" pitchFamily="18" charset="0"/>
                      </a:rPr>
                      <m:t> ∗ </m:t>
                    </m:r>
                    <m:r>
                      <a:rPr lang="cs-CZ" sz="2933" b="1" i="1">
                        <a:latin typeface="Cambria Math" panose="02040503050406030204" pitchFamily="18" charset="0"/>
                      </a:rPr>
                      <m:t>𝑸</m:t>
                    </m:r>
                    <m:r>
                      <a:rPr lang="cs-CZ" sz="2933" b="1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sz="2933" b="1" i="1">
                        <a:latin typeface="Cambria Math" panose="02040503050406030204" pitchFamily="18" charset="0"/>
                      </a:rPr>
                      <m:t> –</m:t>
                    </m:r>
                    <m:d>
                      <m:dPr>
                        <m:ctrlPr>
                          <a:rPr lang="cs-CZ" sz="2933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933" b="1" i="1">
                            <a:latin typeface="Cambria Math" panose="02040503050406030204" pitchFamily="18" charset="0"/>
                          </a:rPr>
                          <m:t>𝒗</m:t>
                        </m:r>
                        <m:r>
                          <a:rPr lang="cs-CZ" sz="2933" b="1" i="1">
                            <a:latin typeface="Cambria Math" panose="02040503050406030204" pitchFamily="18" charset="0"/>
                          </a:rPr>
                          <m:t> ∗ </m:t>
                        </m:r>
                        <m:r>
                          <a:rPr lang="cs-CZ" sz="2933" b="1" i="1">
                            <a:latin typeface="Cambria Math" panose="02040503050406030204" pitchFamily="18" charset="0"/>
                          </a:rPr>
                          <m:t>𝑸</m:t>
                        </m:r>
                        <m:r>
                          <a:rPr lang="cs-CZ" sz="2933" b="1" i="1">
                            <a:latin typeface="Cambria Math" panose="02040503050406030204" pitchFamily="18" charset="0"/>
                          </a:rPr>
                          <m:t>+ </m:t>
                        </m:r>
                        <m:r>
                          <a:rPr lang="cs-CZ" sz="2933" b="1" i="1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</m:d>
                  </m:oMath>
                </a14:m>
                <a:endParaRPr lang="cs-CZ" sz="2933" b="1" i="1" dirty="0">
                  <a:latin typeface="Cambria Math" panose="02040503050406030204" pitchFamily="18" charset="0"/>
                </a:endParaRPr>
              </a:p>
              <a:p>
                <a:endParaRPr lang="cs-CZ" sz="2933" dirty="0"/>
              </a:p>
              <a:p>
                <a:endParaRPr lang="cs-CZ" sz="2400" dirty="0"/>
              </a:p>
            </p:txBody>
          </p:sp>
        </mc:Choice>
        <mc:Fallback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EBE639A2-8FC4-465F-97F9-0DFEC1E9E8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204" y="660302"/>
                <a:ext cx="9686400" cy="5426422"/>
              </a:xfrm>
              <a:prstGeom prst="rect">
                <a:avLst/>
              </a:prstGeom>
              <a:blipFill>
                <a:blip r:embed="rId3"/>
                <a:stretch>
                  <a:fillRect l="-1442" t="-9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3703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99DF13ED-79A0-48F8-9A3C-89A6307F4C91}"/>
                  </a:ext>
                </a:extLst>
              </p:cNvPr>
              <p:cNvSpPr/>
              <p:nvPr/>
            </p:nvSpPr>
            <p:spPr>
              <a:xfrm>
                <a:off x="508800" y="703190"/>
                <a:ext cx="9734400" cy="32787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en" sz="2933" b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Example: </a:t>
                </a:r>
                <a:r>
                  <a:rPr lang="en" sz="2933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In the company MONTENA s.r.o. they record fixed costs </a:t>
                </a:r>
                <a14:m>
                  <m:oMath xmlns:m="http://schemas.openxmlformats.org/officeDocument/2006/math"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𝐹</m:t>
                    </m:r>
                  </m:oMath>
                </a14:m>
                <a:r>
                  <a:rPr lang="en" sz="2933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in the amount of 200 thousand. CZK. The company produces 20 thousand pcs of components. In the evaluated period, the only variable cost is material at a price of CZK 20/piece. The selling price of one component is 35 CZK/pc.</a:t>
                </a:r>
              </a:p>
              <a:p>
                <a:pPr>
                  <a:lnSpc>
                    <a:spcPct val="115000"/>
                  </a:lnSpc>
                </a:pPr>
                <a:endParaRPr lang="cs-CZ" sz="2933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189" indent="-457189" algn="just">
                  <a:lnSpc>
                    <a:spcPct val="115000"/>
                  </a:lnSpc>
                  <a:spcBef>
                    <a:spcPts val="800"/>
                  </a:spcBef>
                  <a:spcAft>
                    <a:spcPts val="800"/>
                  </a:spcAft>
                  <a:buFont typeface="+mj-lt"/>
                  <a:buAutoNum type="alphaLcParenR"/>
                </a:pPr>
                <a:r>
                  <a:rPr lang="en" sz="2933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What is the economic result in the given period?</a:t>
                </a: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99DF13ED-79A0-48F8-9A3C-89A6307F4C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800" y="703190"/>
                <a:ext cx="9734400" cy="3278783"/>
              </a:xfrm>
              <a:prstGeom prst="rect">
                <a:avLst/>
              </a:prstGeom>
              <a:blipFill>
                <a:blip r:embed="rId3"/>
                <a:stretch>
                  <a:fillRect l="-1432" t="-1158" r="-260" b="-5019"/>
                </a:stretch>
              </a:blipFill>
            </p:spPr>
            <p:txBody>
              <a:bodyPr/>
              <a:lstStyle/>
              <a:p>
                <a:r xmlns:a="http://schemas.openxmlformats.org/drawingml/2006/main">
                  <a:rPr lang="e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04377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4C2363A9-354C-41DF-8B2B-68065E2D629B}"/>
                  </a:ext>
                </a:extLst>
              </p:cNvPr>
              <p:cNvSpPr/>
              <p:nvPr/>
            </p:nvSpPr>
            <p:spPr>
              <a:xfrm>
                <a:off x="713969" y="449338"/>
                <a:ext cx="9590400" cy="56094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" sz="3467" b="1" cap="all" dirty="0">
                    <a:solidFill>
                      <a:srgbClr val="307871"/>
                    </a:solidFill>
                    <a:latin typeface="+mj-lt"/>
                  </a:rPr>
                  <a:t>Break Even point</a:t>
                </a:r>
              </a:p>
              <a:p>
                <a:pPr marL="457189" indent="-457189">
                  <a:buFont typeface="Arial" panose="020B0604020202020204" pitchFamily="34" charset="0"/>
                  <a:buChar char="•"/>
                </a:pPr>
                <a:endParaRPr lang="cs-CZ" sz="2933" dirty="0">
                  <a:latin typeface="+mj-lt"/>
                  <a:ea typeface="Calibri" panose="020F0502020204030204" pitchFamily="34" charset="0"/>
                </a:endParaRPr>
              </a:p>
              <a:p>
                <a:pPr marL="457189" indent="-457189">
                  <a:buFont typeface="Arial" panose="020B0604020202020204" pitchFamily="34" charset="0"/>
                  <a:buChar char="•"/>
                </a:pPr>
                <a:r>
                  <a:rPr lang="en" sz="2933" dirty="0">
                    <a:latin typeface="+mj-lt"/>
                    <a:ea typeface="Calibri" panose="020F0502020204030204" pitchFamily="34" charset="0"/>
                  </a:rPr>
                  <a:t>the volume of production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933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933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933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𝐵𝑃</m:t>
                        </m:r>
                      </m:sub>
                    </m:sSub>
                  </m:oMath>
                </a14:m>
                <a:r>
                  <a:rPr lang="en" sz="2933" dirty="0">
                    <a:latin typeface="+mj-lt"/>
                    <a:ea typeface="Calibri" panose="020F0502020204030204" pitchFamily="34" charset="0"/>
                  </a:rPr>
                  <a:t>at which the amount of sales is</a:t>
                </a:r>
                <a14:m>
                  <m:oMath xmlns:m="http://schemas.openxmlformats.org/officeDocument/2006/math"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" sz="2933" dirty="0">
                    <a:latin typeface="+mj-lt"/>
                    <a:ea typeface="Calibri" panose="020F0502020204030204" pitchFamily="34" charset="0"/>
                  </a:rPr>
                  <a:t>the same amount as the total costs</a:t>
                </a:r>
                <a:endParaRPr lang="cs-CZ" sz="2933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/>
                <a:r>
                  <a:rPr lang="en" sz="2933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  </a:t>
                </a:r>
                <a:endParaRPr lang="cs-CZ" sz="2933" i="1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/>
                <a:r>
                  <a:rPr lang="en" sz="2933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cs-CZ" sz="2933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𝑁𝑃</m:t>
                    </m:r>
                  </m:oMath>
                </a14:m>
                <a:r>
                  <a:rPr lang="en" sz="2933" dirty="0">
                    <a:latin typeface="+mj-lt"/>
                    <a:ea typeface="Calibri" panose="020F0502020204030204" pitchFamily="34" charset="0"/>
                  </a:rPr>
                  <a:t>= 0</a:t>
                </a:r>
              </a:p>
              <a:p>
                <a:pPr lvl="1"/>
                <a:endParaRPr lang="cs-CZ" sz="2933" dirty="0">
                  <a:latin typeface="+mj-lt"/>
                </a:endParaRPr>
              </a:p>
              <a:p>
                <a:pPr lvl="1"/>
                <a:r>
                  <a:rPr lang="en" sz="2933" dirty="0"/>
                  <a:t>  </a:t>
                </a:r>
                <a14:m>
                  <m:oMath xmlns:m="http://schemas.openxmlformats.org/officeDocument/2006/math">
                    <m:r>
                      <a:rPr lang="cs-CZ" sz="2933" i="1">
                        <a:latin typeface="Cambria Math" panose="02040503050406030204" pitchFamily="18" charset="0"/>
                      </a:rPr>
                      <m:t>0=</m:t>
                    </m:r>
                    <m:d>
                      <m:dPr>
                        <m:ctrlPr>
                          <a:rPr lang="cs-CZ" sz="2933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933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cs-CZ" sz="2933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sz="2933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933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cs-CZ" sz="2933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933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cs-CZ" sz="2933" i="1">
                                <a:latin typeface="Cambria Math" panose="02040503050406030204" pitchFamily="18" charset="0"/>
                              </a:rPr>
                              <m:t>𝐵𝑍</m:t>
                            </m:r>
                          </m:sub>
                        </m:sSub>
                      </m:e>
                    </m:d>
                    <m:r>
                      <a:rPr lang="cs-CZ" sz="2933" i="1">
                        <a:latin typeface="Cambria Math" panose="02040503050406030204" pitchFamily="18" charset="0"/>
                      </a:rPr>
                      <m:t>–</m:t>
                    </m:r>
                    <m:r>
                      <a:rPr lang="cs-CZ" sz="2933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sz="2933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cs-CZ" sz="2933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933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933" i="1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cs-CZ" sz="2933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933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933" i="1">
                            <a:latin typeface="Cambria Math" panose="02040503050406030204" pitchFamily="18" charset="0"/>
                          </a:rPr>
                          <m:t>𝐵𝑍</m:t>
                        </m:r>
                      </m:sub>
                    </m:sSub>
                    <m:r>
                      <a:rPr lang="cs-CZ" sz="2933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sz="2933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933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" sz="2933" dirty="0"/>
                  <a:t>)</a:t>
                </a:r>
              </a:p>
              <a:p>
                <a:pPr lvl="1"/>
                <a:endParaRPr lang="cs-CZ" sz="2933" dirty="0"/>
              </a:p>
              <a:p>
                <a:pPr lvl="1"/>
                <a:r>
                  <a:rPr lang="en" sz="2933" dirty="0"/>
                  <a:t>or</a:t>
                </a:r>
                <a:endParaRPr lang="cs-CZ" sz="2933" dirty="0"/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933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933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933" i="1">
                              <a:latin typeface="Cambria Math" panose="02040503050406030204" pitchFamily="18" charset="0"/>
                            </a:rPr>
                            <m:t>𝐵𝑍</m:t>
                          </m:r>
                        </m:sub>
                      </m:sSub>
                      <m:r>
                        <a:rPr lang="cs-CZ" sz="2933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933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933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cs-CZ" sz="2933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cs-CZ" sz="2933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933" i="1"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cs-CZ" sz="2933" dirty="0">
                  <a:latin typeface="+mj-lt"/>
                </a:endParaRPr>
              </a:p>
            </p:txBody>
          </p:sp>
        </mc:Choice>
        <mc:Fallback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4C2363A9-354C-41DF-8B2B-68065E2D62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969" y="449338"/>
                <a:ext cx="9590400" cy="5609484"/>
              </a:xfrm>
              <a:prstGeom prst="rect">
                <a:avLst/>
              </a:prstGeom>
              <a:blipFill>
                <a:blip r:embed="rId3"/>
                <a:stretch>
                  <a:fillRect l="-1323" t="-1580" r="-926" b="-67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8221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99DF13ED-79A0-48F8-9A3C-89A6307F4C91}"/>
                  </a:ext>
                </a:extLst>
              </p:cNvPr>
              <p:cNvSpPr/>
              <p:nvPr/>
            </p:nvSpPr>
            <p:spPr>
              <a:xfrm>
                <a:off x="508800" y="703190"/>
                <a:ext cx="9734400" cy="37978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en" sz="2933" b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Example: </a:t>
                </a:r>
                <a:r>
                  <a:rPr lang="en" sz="2933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In the company MONTENA s.r.o. they record fixed costs </a:t>
                </a:r>
                <a14:m>
                  <m:oMath xmlns:m="http://schemas.openxmlformats.org/officeDocument/2006/math"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𝐹</m:t>
                    </m:r>
                  </m:oMath>
                </a14:m>
                <a:r>
                  <a:rPr lang="en" sz="2933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in the amount of 200 thousand CZK. In the evaluated period, the only variable cost is material at a price of CZK 20/piece. The selling price of one component is 35 CZK/pc.</a:t>
                </a:r>
              </a:p>
              <a:p>
                <a:pPr>
                  <a:lnSpc>
                    <a:spcPct val="115000"/>
                  </a:lnSpc>
                </a:pPr>
                <a:endParaRPr lang="cs-CZ" sz="2933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189" indent="-457189" algn="just">
                  <a:lnSpc>
                    <a:spcPct val="115000"/>
                  </a:lnSpc>
                  <a:spcBef>
                    <a:spcPts val="800"/>
                  </a:spcBef>
                  <a:spcAft>
                    <a:spcPts val="800"/>
                  </a:spcAft>
                  <a:buFont typeface="+mj-lt"/>
                  <a:buAutoNum type="alphaLcParenR"/>
                </a:pPr>
                <a:r>
                  <a:rPr lang="en" sz="2933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What quantity of parts must be produced and sold to break even?</a:t>
                </a:r>
              </a:p>
            </p:txBody>
          </p:sp>
        </mc:Choice>
        <mc:Fallback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99DF13ED-79A0-48F8-9A3C-89A6307F4C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800" y="703190"/>
                <a:ext cx="9734400" cy="3797835"/>
              </a:xfrm>
              <a:prstGeom prst="rect">
                <a:avLst/>
              </a:prstGeom>
              <a:blipFill>
                <a:blip r:embed="rId3"/>
                <a:stretch>
                  <a:fillRect l="-1432" t="-1000" r="-1302" b="-3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9920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/>
              <p:cNvSpPr/>
              <p:nvPr/>
            </p:nvSpPr>
            <p:spPr>
              <a:xfrm>
                <a:off x="525057" y="838135"/>
                <a:ext cx="9726903" cy="36084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5000"/>
                  </a:lnSpc>
                </a:pPr>
                <a:r>
                  <a:rPr lang="en" altLang="cs-CZ" sz="3467" b="1" cap="all" dirty="0">
                    <a:solidFill>
                      <a:srgbClr val="307871"/>
                    </a:solidFill>
                    <a:latin typeface="+mj-lt"/>
                  </a:rPr>
                  <a:t>Cost function</a:t>
                </a:r>
              </a:p>
              <a:p>
                <a:pPr marL="380990" indent="-380990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en" sz="2667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expresses the dependence of the amount of costs</a:t>
                </a:r>
                <a14:m>
                  <m:oMath xmlns:m="http://schemas.openxmlformats.org/officeDocument/2006/math">
                    <m:r>
                      <a:rPr lang="cs-CZ" sz="2667" b="0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cs-CZ" sz="2667" b="0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C</m:t>
                    </m:r>
                  </m:oMath>
                </a14:m>
                <a:r>
                  <a:rPr lang="en" sz="2667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" sz="2667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on production volume </a:t>
                </a:r>
                <a14:m>
                  <m:oMath xmlns:m="http://schemas.openxmlformats.org/officeDocument/2006/math">
                    <m:r>
                      <a:rPr lang="cs-CZ" sz="2667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</m:oMath>
                </a14:m>
                <a:r>
                  <a:rPr lang="en" sz="2667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990575" lvl="1" indent="-380990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en" sz="24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production volume - independent variable (explanatory, exogenous)</a:t>
                </a:r>
              </a:p>
              <a:p>
                <a:pPr marL="990575" lvl="1" indent="-380990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en" sz="24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costs - dependent variable (explained, endogenous)</a:t>
                </a:r>
              </a:p>
              <a:p>
                <a:pPr lvl="1">
                  <a:lnSpc>
                    <a:spcPct val="105000"/>
                  </a:lnSpc>
                </a:pPr>
                <a:r>
                  <a:rPr lang="en" sz="24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1" algn="ctr">
                  <a:lnSpc>
                    <a:spcPct val="105000"/>
                  </a:lnSpc>
                </a:pPr>
                <a:r>
                  <a:rPr lang="cs-CZ" sz="32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C</a:t>
                </a:r>
                <a14:m>
                  <m:oMath xmlns:m="http://schemas.openxmlformats.org/officeDocument/2006/math">
                    <m:r>
                      <a:rPr lang="cs-C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cs-C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cs-C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cs-C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cs-CZ" sz="32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380990" indent="-38099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endParaRPr lang="cs-CZ" sz="2667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057" y="838135"/>
                <a:ext cx="9726903" cy="3608424"/>
              </a:xfrm>
              <a:prstGeom prst="rect">
                <a:avLst/>
              </a:prstGeom>
              <a:blipFill>
                <a:blip r:embed="rId3"/>
                <a:stretch>
                  <a:fillRect l="-1043" t="-1754" r="-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3245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703042" y="1402082"/>
            <a:ext cx="9929041" cy="3334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00272" algn="just">
              <a:spcAft>
                <a:spcPts val="800"/>
              </a:spcAft>
            </a:pPr>
            <a:r>
              <a:rPr lang="en" sz="2667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" sz="32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 </a:t>
            </a:r>
            <a:r>
              <a:rPr lang="en" sz="32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 </a:t>
            </a:r>
            <a:r>
              <a:rPr lang="en" sz="32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f </a:t>
            </a:r>
            <a:r>
              <a:rPr lang="en" sz="32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 </a:t>
            </a:r>
            <a:r>
              <a:rPr lang="en" sz="32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 </a:t>
            </a:r>
            <a:r>
              <a:rPr lang="en" sz="32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 = ( </a:t>
            </a:r>
            <a:r>
              <a:rPr lang="en" sz="32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 </a:t>
            </a:r>
            <a:r>
              <a:rPr lang="en" sz="32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" sz="32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 </a:t>
            </a:r>
            <a:r>
              <a:rPr lang="en" sz="32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 ) + F</a:t>
            </a:r>
          </a:p>
          <a:p>
            <a:pPr indent="600272" algn="just">
              <a:spcAft>
                <a:spcPts val="800"/>
              </a:spcAft>
            </a:pPr>
            <a:r>
              <a:rPr lang="en" sz="32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 = V + F</a:t>
            </a:r>
            <a:r>
              <a:rPr lang="en" sz="32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" sz="2667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</a:p>
          <a:p>
            <a:pPr algn="just"/>
            <a:r>
              <a:rPr lang="en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where</a:t>
            </a:r>
          </a:p>
          <a:p>
            <a:pPr indent="600272" algn="just"/>
            <a:r>
              <a:rPr lang="en" sz="2667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 </a:t>
            </a:r>
            <a:r>
              <a:rPr lang="en" sz="2667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r>
              <a:rPr lang="en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total fixed costs [CZK]</a:t>
            </a:r>
          </a:p>
          <a:p>
            <a:pPr indent="600272" algn="just"/>
            <a:r>
              <a:rPr lang="en" sz="2667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 </a:t>
            </a:r>
            <a:r>
              <a:rPr lang="en" sz="2667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r>
              <a:rPr lang="en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unit variable costs [CZK/piece, CZK/kg, CZK/l, …]</a:t>
            </a:r>
          </a:p>
          <a:p>
            <a:pPr indent="600272" algn="just"/>
            <a:r>
              <a:rPr lang="en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… total variable costs</a:t>
            </a:r>
          </a:p>
          <a:p>
            <a:pPr indent="600272" algn="just">
              <a:spcAft>
                <a:spcPts val="800"/>
              </a:spcAft>
            </a:pPr>
            <a:r>
              <a:rPr lang="en" sz="2667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 </a:t>
            </a:r>
            <a:r>
              <a:rPr lang="en" sz="2667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r>
              <a:rPr lang="en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volume of production [pcs, kg, l, …]</a:t>
            </a:r>
          </a:p>
        </p:txBody>
      </p:sp>
    </p:spTree>
    <p:extLst>
      <p:ext uri="{BB962C8B-B14F-4D97-AF65-F5344CB8AC3E}">
        <p14:creationId xmlns:p14="http://schemas.microsoft.com/office/powerpoint/2010/main" val="2896952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87352" y="838135"/>
            <a:ext cx="9762499" cy="3006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05000"/>
              </a:lnSpc>
            </a:pPr>
            <a:r>
              <a:rPr lang="en" sz="2933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Use of cost functions in business practice</a:t>
            </a:r>
          </a:p>
          <a:p>
            <a:pPr marL="457189" indent="-457189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how the amount of costs changes depending on the volume of production</a:t>
            </a:r>
          </a:p>
          <a:p>
            <a:pPr marL="457189" indent="-457189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which part of the costs is dependent on the volume of production and which is not</a:t>
            </a:r>
          </a:p>
          <a:p>
            <a:pPr marL="457189" indent="-457189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starting point for a more qualified decision in a number of areas:</a:t>
            </a:r>
          </a:p>
          <a:p>
            <a:pPr marL="1066773" lvl="1" indent="-457189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en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determine the amount of costs corresponding to different volumes of production</a:t>
            </a:r>
          </a:p>
          <a:p>
            <a:pPr marL="1066773" lvl="1" indent="-457189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en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competently determine the economic result</a:t>
            </a:r>
          </a:p>
          <a:p>
            <a:pPr marL="1066773" lvl="1" indent="-457189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en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determine what volume of production ensures the desired profit</a:t>
            </a:r>
          </a:p>
        </p:txBody>
      </p:sp>
    </p:spTree>
    <p:extLst>
      <p:ext uri="{BB962C8B-B14F-4D97-AF65-F5344CB8AC3E}">
        <p14:creationId xmlns:p14="http://schemas.microsoft.com/office/powerpoint/2010/main" val="3255652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869586" y="1583559"/>
            <a:ext cx="9637908" cy="378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en" sz="2667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Example: </a:t>
            </a:r>
            <a:r>
              <a:rPr lang="en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Lovers of theatrical performances of the children's theater can purchase a year-long season ticket for 2 children. The price of this season ticket is CZK 2,000. The entrance fee for one performance for one child in a popular line in the theater is 150 CZK.</a:t>
            </a:r>
          </a:p>
          <a:p>
            <a:pPr algn="just">
              <a:lnSpc>
                <a:spcPct val="105000"/>
              </a:lnSpc>
            </a:pPr>
            <a:endParaRPr lang="en" sz="2667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189" indent="-457189" algn="just">
              <a:lnSpc>
                <a:spcPct val="105000"/>
              </a:lnSpc>
              <a:buFont typeface="+mj-lt"/>
              <a:buAutoNum type="alphaLcParenR"/>
              <a:tabLst>
                <a:tab pos="304792" algn="l"/>
                <a:tab pos="599425" algn="l"/>
              </a:tabLst>
            </a:pPr>
            <a:r>
              <a:rPr lang="en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What are the costs associated with visiting three shows with/without a season ticket if two children go to the theater?</a:t>
            </a:r>
          </a:p>
          <a:p>
            <a:pPr marL="457189" indent="-457189" algn="just">
              <a:lnSpc>
                <a:spcPct val="105000"/>
              </a:lnSpc>
              <a:buFont typeface="+mj-lt"/>
              <a:buAutoNum type="alphaLcParenR"/>
              <a:tabLst>
                <a:tab pos="304792" algn="l"/>
                <a:tab pos="599425" algn="l"/>
              </a:tabLst>
            </a:pPr>
            <a:r>
              <a:rPr lang="en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How many times does a pair of children have to visit the theater to make the purchase of a season ticket worth it?</a:t>
            </a:r>
          </a:p>
        </p:txBody>
      </p:sp>
    </p:spTree>
    <p:extLst>
      <p:ext uri="{BB962C8B-B14F-4D97-AF65-F5344CB8AC3E}">
        <p14:creationId xmlns:p14="http://schemas.microsoft.com/office/powerpoint/2010/main" val="2136263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549211" y="449337"/>
                <a:ext cx="9958283" cy="26595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5000"/>
                  </a:lnSpc>
                </a:pPr>
                <a:r>
                  <a:rPr lang="en" sz="2667" b="1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Solution:</a:t>
                </a:r>
              </a:p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667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cs-CZ" sz="2667" b="0" i="1" smtClean="0">
                          <a:latin typeface="Cambria Math" panose="02040503050406030204" pitchFamily="18" charset="0"/>
                        </a:rPr>
                        <m:t>1= 2∙150</m:t>
                      </m:r>
                      <m:r>
                        <a:rPr lang="cs-CZ" sz="2667" i="1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sz="2667" dirty="0"/>
              </a:p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667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cs-CZ" sz="2667" b="0" i="1" smtClean="0">
                          <a:latin typeface="Cambria Math" panose="02040503050406030204" pitchFamily="18" charset="0"/>
                        </a:rPr>
                        <m:t>2 =2000 </m:t>
                      </m:r>
                    </m:oMath>
                  </m:oMathPara>
                </a14:m>
                <a:endParaRPr lang="cs-CZ" sz="2667" dirty="0"/>
              </a:p>
              <a:p>
                <a:pPr algn="just">
                  <a:lnSpc>
                    <a:spcPct val="105000"/>
                  </a:lnSpc>
                </a:pPr>
                <a:endParaRPr lang="cs-CZ" sz="2667" dirty="0"/>
              </a:p>
              <a:p>
                <a:pPr algn="just">
                  <a:lnSpc>
                    <a:spcPct val="105000"/>
                  </a:lnSpc>
                </a:pPr>
                <a:r>
                  <a:rPr lang="en" sz="2667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667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667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cs-CZ" sz="2667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cs-CZ" sz="2667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667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cs-CZ" sz="2667" i="1">
                        <a:latin typeface="Cambria Math" panose="02040503050406030204" pitchFamily="18" charset="0"/>
                      </a:rPr>
                      <m:t>= 2∙150∙3=900</m:t>
                    </m:r>
                  </m:oMath>
                </a14:m>
                <a:r>
                  <a:rPr lang="en" sz="2667" dirty="0"/>
                  <a:t>CZK</a:t>
                </a:r>
              </a:p>
              <a:p>
                <a:pPr algn="just">
                  <a:lnSpc>
                    <a:spcPct val="10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667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667" i="1">
                            <a:latin typeface="Cambria Math" panose="02040503050406030204" pitchFamily="18" charset="0"/>
                          </a:rPr>
                          <m:t>     </m:t>
                        </m:r>
                        <m:r>
                          <a:rPr lang="cs-CZ" sz="2667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cs-CZ" sz="2667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cs-CZ" sz="2667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667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cs-CZ" sz="2667" i="1">
                        <a:latin typeface="Cambria Math" panose="02040503050406030204" pitchFamily="18" charset="0"/>
                      </a:rPr>
                      <m:t>=2 000</m:t>
                    </m:r>
                  </m:oMath>
                </a14:m>
                <a:r>
                  <a:rPr lang="en" sz="2667" dirty="0"/>
                  <a:t>CZK</a:t>
                </a:r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211" y="449337"/>
                <a:ext cx="9958283" cy="2659574"/>
              </a:xfrm>
              <a:prstGeom prst="rect">
                <a:avLst/>
              </a:prstGeom>
              <a:blipFill>
                <a:blip r:embed="rId3"/>
                <a:stretch>
                  <a:fillRect l="-1146" t="-2381" b="-523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C3DF8F48-28EB-6A41-BF82-CD69CE87350B}"/>
                  </a:ext>
                </a:extLst>
              </p:cNvPr>
              <p:cNvSpPr txBox="1"/>
              <p:nvPr/>
            </p:nvSpPr>
            <p:spPr>
              <a:xfrm>
                <a:off x="387647" y="3381700"/>
                <a:ext cx="9566716" cy="388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05000"/>
                  </a:lnSpc>
                </a:pPr>
                <a:r>
                  <a:rPr lang="en" sz="24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b)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cs-CZ" sz="24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     2∙150∙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=2 000</m:t>
                      </m:r>
                    </m:oMath>
                  </m:oMathPara>
                </a14:m>
                <a:endParaRPr lang="cs-CZ" sz="24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2 000</m:t>
                          </m:r>
                        </m:num>
                        <m:den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300</m:t>
                          </m:r>
                        </m:den>
                      </m:f>
                      <m:r>
                        <a:rPr lang="cs-CZ" sz="2400" i="1">
                          <a:latin typeface="Cambria Math" panose="02040503050406030204" pitchFamily="18" charset="0"/>
                        </a:rPr>
                        <m:t>=6,67</m:t>
                      </m:r>
                    </m:oMath>
                  </m:oMathPara>
                </a14:m>
                <a:endParaRPr lang="cs-CZ" sz="24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endParaRPr lang="cs-CZ" sz="2400" dirty="0"/>
              </a:p>
              <a:p>
                <a:pPr algn="just">
                  <a:lnSpc>
                    <a:spcPct val="105000"/>
                  </a:lnSpc>
                </a:pPr>
                <a:r>
                  <a:rPr lang="en" sz="2400" dirty="0"/>
                  <a:t>up to 6 visits to the theater per season, it is worthwhile not to buy a season ticket, from 7 visits by pairs of children, a season ticket is more advantageous</a:t>
                </a:r>
                <a:endParaRPr lang="cs-CZ" sz="24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cs-CZ" sz="2400" dirty="0"/>
              </a:p>
              <a:p>
                <a:endParaRPr lang="en-GB" sz="2400" dirty="0"/>
              </a:p>
            </p:txBody>
          </p:sp>
        </mc:Choice>
        <mc:Fallback xmlns="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C3DF8F48-28EB-6A41-BF82-CD69CE8735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647" y="3381700"/>
                <a:ext cx="9566716" cy="3886320"/>
              </a:xfrm>
              <a:prstGeom prst="rect">
                <a:avLst/>
              </a:prstGeom>
              <a:blipFill>
                <a:blip r:embed="rId4"/>
                <a:stretch>
                  <a:fillRect l="-928" t="-977" r="-10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4278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05151" y="691286"/>
            <a:ext cx="9726901" cy="3657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86680" tIns="406272" rIns="121920" bIns="203136" numCol="1" anchor="ctr" anchorCtr="0" compatLnSpc="1">
            <a:prstTxWarp prst="textNoShape">
              <a:avLst/>
            </a:prstTxWarp>
            <a:spAutoFit/>
          </a:bodyPr>
          <a:lstStyle/>
          <a:p>
            <a:pPr defTabSz="1219170"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en" altLang="cs-CZ" sz="2933" b="1" dirty="0" bmk="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two-period method</a:t>
            </a:r>
            <a:endParaRPr lang="cs-CZ" altLang="cs-CZ" sz="2933" b="1" dirty="0">
              <a:solidFill>
                <a:srgbClr val="FF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189" indent="-457189"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" altLang="cs-CZ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it only works with data on two periods - with the maximum production volume </a:t>
            </a:r>
            <a:r>
              <a:rPr lang="en" altLang="cs-CZ" sz="2667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 </a:t>
            </a:r>
            <a:r>
              <a:rPr lang="en" altLang="cs-CZ" sz="2667" i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MAX</a:t>
            </a:r>
            <a:r>
              <a:rPr lang="en" altLang="cs-CZ" sz="2667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" altLang="cs-CZ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and with a minimum production volume </a:t>
            </a:r>
            <a:r>
              <a:rPr lang="en" altLang="cs-CZ" sz="2667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 </a:t>
            </a:r>
            <a:r>
              <a:rPr lang="en" altLang="cs-CZ" sz="2667" i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MIN</a:t>
            </a:r>
            <a:r>
              <a:rPr lang="en" altLang="cs-CZ" sz="2667" i="1" dirty="0"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" altLang="cs-CZ" sz="2667" dirty="0"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rPr>
              <a:t>and their corresponding costs </a:t>
            </a:r>
            <a:r>
              <a:rPr lang="en" altLang="cs-CZ" sz="2667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 </a:t>
            </a:r>
            <a:r>
              <a:rPr lang="en" altLang="cs-CZ" sz="2667" i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QMIN  </a:t>
            </a:r>
            <a:r>
              <a:rPr lang="en" altLang="cs-CZ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" altLang="cs-CZ" sz="2667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 </a:t>
            </a:r>
            <a:r>
              <a:rPr lang="en" altLang="cs-CZ" sz="2667" i="1" baseline="-25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QMAX</a:t>
            </a:r>
            <a:r>
              <a:rPr lang="en" altLang="cs-CZ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altLang="cs-CZ" sz="2667" dirty="0">
              <a:latin typeface="+mj-lt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457189" indent="-457189" defTabSz="1219170"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" altLang="cs-CZ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we insert the data into the general form of the cost function and then solve the resulting system of two linear equations</a:t>
            </a:r>
          </a:p>
          <a:p>
            <a:pPr marL="457189" indent="-457189" defTabSz="1219170"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" altLang="cs-CZ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it should not be a period however extraordinary</a:t>
            </a:r>
            <a:endParaRPr lang="cs-CZ" altLang="cs-CZ" sz="2667" dirty="0">
              <a:latin typeface="+mj-lt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F18FC42-B33B-C54D-8881-ACDC3576D6EF}"/>
              </a:ext>
            </a:extLst>
          </p:cNvPr>
          <p:cNvSpPr txBox="1"/>
          <p:nvPr/>
        </p:nvSpPr>
        <p:spPr>
          <a:xfrm>
            <a:off x="3639404" y="4572829"/>
            <a:ext cx="4380238" cy="12412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sz="3733" dirty="0"/>
              <a:t>C </a:t>
            </a:r>
            <a:r>
              <a:rPr lang="en" sz="3733" baseline="-25000" dirty="0" err="1"/>
              <a:t>Qmax</a:t>
            </a:r>
            <a:r>
              <a:rPr lang="en" sz="3733" baseline="-25000" dirty="0"/>
              <a:t> </a:t>
            </a:r>
            <a:r>
              <a:rPr lang="en" sz="3733" dirty="0"/>
              <a:t>= (v x Q </a:t>
            </a:r>
            <a:r>
              <a:rPr lang="en" sz="3733" baseline="-25000" dirty="0"/>
              <a:t>max </a:t>
            </a:r>
            <a:r>
              <a:rPr lang="en" sz="3733" dirty="0"/>
              <a:t>) + F</a:t>
            </a:r>
          </a:p>
          <a:p>
            <a:r>
              <a:rPr lang="en" sz="3733" dirty="0"/>
              <a:t>C </a:t>
            </a:r>
            <a:r>
              <a:rPr lang="en" sz="3733" baseline="-25000" dirty="0" err="1"/>
              <a:t>Qmin</a:t>
            </a:r>
            <a:r>
              <a:rPr lang="en" sz="3733" baseline="-25000" dirty="0"/>
              <a:t> </a:t>
            </a:r>
            <a:r>
              <a:rPr lang="en" sz="3733" dirty="0"/>
              <a:t>= (v x Q </a:t>
            </a:r>
            <a:r>
              <a:rPr lang="en" sz="3733" baseline="-25000" dirty="0"/>
              <a:t>min </a:t>
            </a:r>
            <a:r>
              <a:rPr lang="en" sz="3733" dirty="0"/>
              <a:t>) + F</a:t>
            </a:r>
          </a:p>
        </p:txBody>
      </p:sp>
    </p:spTree>
    <p:extLst>
      <p:ext uri="{BB962C8B-B14F-4D97-AF65-F5344CB8AC3E}">
        <p14:creationId xmlns:p14="http://schemas.microsoft.com/office/powerpoint/2010/main" val="988643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525057" y="624553"/>
            <a:ext cx="9806996" cy="1367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en" sz="2667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Example: </a:t>
            </a:r>
            <a:r>
              <a:rPr lang="en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following table shows data on production volumes and total costs in individual months of last year of the company XYZ, s.r.o. Use the two-period method to determine the cost function.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866154"/>
              </p:ext>
            </p:extLst>
          </p:nvPr>
        </p:nvGraphicFramePr>
        <p:xfrm>
          <a:off x="2176453" y="2278813"/>
          <a:ext cx="7053995" cy="40556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07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9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6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>
                          <a:solidFill>
                            <a:schemeClr val="tx1"/>
                          </a:solidFill>
                          <a:effectLst/>
                        </a:rPr>
                        <a:t>Production volume [pcs]</a:t>
                      </a:r>
                      <a:endParaRPr lang="cs-CZ" sz="1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>
                          <a:solidFill>
                            <a:schemeClr val="tx1"/>
                          </a:solidFill>
                          <a:effectLst/>
                        </a:rPr>
                        <a:t>Costs [CZK]</a:t>
                      </a:r>
                      <a:endParaRPr lang="cs-CZ" sz="1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January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10,500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165,000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February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9,500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148,000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March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9,000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145,000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April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10,600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151,000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May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10,400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163,000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June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9,200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148,000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rgbClr val="00B050"/>
                          </a:solidFill>
                          <a:effectLst/>
                        </a:rPr>
                        <a:t>July</a:t>
                      </a:r>
                      <a:endParaRPr lang="cs-CZ" sz="1900" b="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rgbClr val="00B050"/>
                          </a:solidFill>
                          <a:effectLst/>
                        </a:rPr>
                        <a:t>8,500</a:t>
                      </a:r>
                      <a:endParaRPr lang="cs-CZ" sz="1900" b="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rgbClr val="00B050"/>
                          </a:solidFill>
                          <a:effectLst/>
                        </a:rPr>
                        <a:t>135,000</a:t>
                      </a:r>
                      <a:endParaRPr lang="cs-CZ" sz="1900" b="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August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9,600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145,000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September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10,000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167,000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October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10,800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158,000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rgbClr val="C00000"/>
                          </a:solidFill>
                          <a:effectLst/>
                        </a:rPr>
                        <a:t>November</a:t>
                      </a:r>
                      <a:endParaRPr lang="cs-CZ" sz="19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rgbClr val="C00000"/>
                          </a:solidFill>
                          <a:effectLst/>
                        </a:rPr>
                        <a:t>11,000</a:t>
                      </a:r>
                      <a:endParaRPr lang="cs-CZ" sz="19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rgbClr val="C00000"/>
                          </a:solidFill>
                          <a:effectLst/>
                        </a:rPr>
                        <a:t>162,000</a:t>
                      </a:r>
                      <a:endParaRPr lang="cs-CZ" sz="19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December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10,900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161,000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920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/>
              <p:cNvSpPr/>
              <p:nvPr/>
            </p:nvSpPr>
            <p:spPr>
              <a:xfrm>
                <a:off x="525058" y="825232"/>
                <a:ext cx="9682405" cy="54567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5000"/>
                  </a:lnSpc>
                </a:pPr>
                <a:r>
                  <a:rPr lang="en" sz="2400" b="1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Solution:</a:t>
                </a:r>
                <a:endParaRPr lang="cs-CZ" sz="24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𝑀𝐼𝑁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=8500</m:t>
                    </m:r>
                  </m:oMath>
                </a14:m>
                <a:r>
                  <a:rPr lang="en" sz="24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pc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cs-CZ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𝑀𝐼𝑁</m:t>
                            </m:r>
                          </m:sub>
                        </m:sSub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=135 000 </m:t>
                    </m:r>
                  </m:oMath>
                </a14:m>
                <a:r>
                  <a:rPr lang="en" sz="24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CZK</a:t>
                </a:r>
              </a:p>
              <a:p>
                <a:pPr algn="just">
                  <a:lnSpc>
                    <a:spcPct val="10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𝑀𝐴𝑋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=11000</m:t>
                    </m:r>
                  </m:oMath>
                </a14:m>
                <a:r>
                  <a:rPr lang="en" sz="24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pc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cs-CZ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𝑀𝐴𝑋</m:t>
                            </m:r>
                          </m:sub>
                        </m:sSub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=162 000</m:t>
                    </m:r>
                  </m:oMath>
                </a14:m>
                <a:r>
                  <a:rPr lang="en" sz="24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CZK</a:t>
                </a:r>
              </a:p>
              <a:p>
                <a:pPr algn="just">
                  <a:lnSpc>
                    <a:spcPct val="105000"/>
                  </a:lnSpc>
                </a:pPr>
                <a:endParaRPr lang="cs-CZ" sz="24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endParaRPr lang="cs-CZ" sz="24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62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 000=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11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00+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cs-CZ" sz="24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u="sng" smtClean="0">
                          <a:latin typeface="Cambria Math" panose="02040503050406030204" pitchFamily="18" charset="0"/>
                        </a:rPr>
                        <m:t>135 000=</m:t>
                      </m:r>
                      <m:r>
                        <a:rPr lang="cs-CZ" sz="2400" b="0" i="1" u="sng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cs-CZ" sz="2400" i="1" u="sng">
                          <a:latin typeface="Cambria Math" panose="02040503050406030204" pitchFamily="18" charset="0"/>
                        </a:rPr>
                        <m:t>∙8 500+</m:t>
                      </m:r>
                      <m:r>
                        <a:rPr lang="cs-CZ" sz="2400" i="1" u="sng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cs-CZ" sz="24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27 000=</m:t>
                            </m:r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∙2500</m:t>
                            </m:r>
                          </m:e>
                        </m:mr>
                        <m:mr>
                          <m:e>
                            <m:eqArr>
                              <m:eqArrPr>
                                <m:ctrlPr>
                                  <a:rPr lang="cs-CZ" sz="2400" i="1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=10,8</m:t>
                                </m:r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𝐾</m:t>
                                </m:r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č/</m:t>
                                </m:r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𝑢𝑛𝑖𝑡</m:t>
                                </m:r>
                              </m:e>
                              <m:e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=135 000−10,8∙8 500=43 200</m:t>
                                </m:r>
                              </m:e>
                              <m:e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= 10,8</m:t>
                                </m:r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 + 43 200</m:t>
                                </m:r>
                              </m:e>
                            </m:eqArr>
                          </m:e>
                        </m:mr>
                      </m:m>
                    </m:oMath>
                  </m:oMathPara>
                </a14:m>
                <a:endParaRPr lang="cs-CZ" sz="2400" dirty="0"/>
              </a:p>
              <a:p>
                <a:pPr algn="just">
                  <a:lnSpc>
                    <a:spcPct val="105000"/>
                  </a:lnSpc>
                </a:pPr>
                <a:endParaRPr lang="cs-CZ" sz="2400" u="sng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endParaRPr lang="cs-CZ" sz="24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058" y="825232"/>
                <a:ext cx="9682405" cy="5456750"/>
              </a:xfrm>
              <a:prstGeom prst="rect">
                <a:avLst/>
              </a:prstGeom>
              <a:blipFill>
                <a:blip r:embed="rId3"/>
                <a:stretch>
                  <a:fillRect l="-1048" t="-69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70508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949</Words>
  <Application>Microsoft Macintosh PowerPoint</Application>
  <PresentationFormat>Širokoúhlá obrazovka</PresentationFormat>
  <Paragraphs>149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Courier New</vt:lpstr>
      <vt:lpstr>Times New Roman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Tomáš Pražák</dc:creator>
  <cp:lastModifiedBy>Tomáš Pražák</cp:lastModifiedBy>
  <cp:revision>6</cp:revision>
  <dcterms:created xsi:type="dcterms:W3CDTF">2023-10-31T07:14:59Z</dcterms:created>
  <dcterms:modified xsi:type="dcterms:W3CDTF">2024-10-29T08:26:16Z</dcterms:modified>
</cp:coreProperties>
</file>