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bookmarkIdSeed="2">
  <p:sldMasterIdLst>
    <p:sldMasterId id="2147483648" r:id="rId1"/>
  </p:sldMasterIdLst>
  <p:notesMasterIdLst>
    <p:notesMasterId r:id="rId23"/>
  </p:notesMasterIdLst>
  <p:sldIdLst>
    <p:sldId id="263" r:id="rId2"/>
    <p:sldId id="315" r:id="rId3"/>
    <p:sldId id="359" r:id="rId4"/>
    <p:sldId id="364" r:id="rId5"/>
    <p:sldId id="357" r:id="rId6"/>
    <p:sldId id="360" r:id="rId7"/>
    <p:sldId id="356" r:id="rId8"/>
    <p:sldId id="361" r:id="rId9"/>
    <p:sldId id="353" r:id="rId10"/>
    <p:sldId id="369" r:id="rId11"/>
    <p:sldId id="381" r:id="rId12"/>
    <p:sldId id="382" r:id="rId13"/>
    <p:sldId id="258" r:id="rId14"/>
    <p:sldId id="383" r:id="rId15"/>
    <p:sldId id="338" r:id="rId16"/>
    <p:sldId id="323" r:id="rId17"/>
    <p:sldId id="322" r:id="rId18"/>
    <p:sldId id="321" r:id="rId19"/>
    <p:sldId id="326" r:id="rId20"/>
    <p:sldId id="344" r:id="rId21"/>
    <p:sldId id="345" r:id="rId22"/>
  </p:sldIdLst>
  <p:sldSz cx="9144000" cy="5143500" type="screen16x9"/>
  <p:notesSz cx="6858000" cy="9144000"/>
  <p:defaultTextStyle>
    <a:defPPr>
      <a:defRPr lang="e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00"/>
    <p:restoredTop sz="92923" autoAdjust="0"/>
  </p:normalViewPr>
  <p:slideViewPr>
    <p:cSldViewPr snapToGrid="0">
      <p:cViewPr varScale="1">
        <p:scale>
          <a:sx n="139" d="100"/>
          <a:sy n="139" d="100"/>
        </p:scale>
        <p:origin x="103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7" name="PlaceHolder 1"/>
          <p:cNvSpPr>
            <a:spLocks noGrp="1"/>
          </p:cNvSpPr>
          <p:nvPr>
            <p:ph type="body"/>
          </p:nvPr>
        </p:nvSpPr>
        <p:spPr>
          <a:xfrm>
            <a:off x="756000" y="5078520"/>
            <a:ext cx="6047640" cy="4811040"/>
          </a:xfrm>
          <a:prstGeom prst="rect">
            <a:avLst/>
          </a:prstGeom>
        </p:spPr>
        <p:txBody>
          <a:bodyPr lIns="0" tIns="0" rIns="0" bIns="0"/>
          <a:lstStyle/>
          <a:p>
            <a:r>
              <a:rPr lang="cs-CZ" sz="2000">
                <a:latin typeface="Arial"/>
              </a:rPr>
              <a:t>Klikněte pro úpravu formátu komentářů</a:t>
            </a:r>
            <a:endParaRPr/>
          </a:p>
        </p:txBody>
      </p:sp>
      <p:sp>
        <p:nvSpPr>
          <p:cNvPr id="78" name="PlaceHolder 2"/>
          <p:cNvSpPr>
            <a:spLocks noGrp="1"/>
          </p:cNvSpPr>
          <p:nvPr>
            <p:ph type="hdr"/>
          </p:nvPr>
        </p:nvSpPr>
        <p:spPr>
          <a:xfrm>
            <a:off x="0" y="0"/>
            <a:ext cx="3280680" cy="534240"/>
          </a:xfrm>
          <a:prstGeom prst="rect">
            <a:avLst/>
          </a:prstGeom>
        </p:spPr>
        <p:txBody>
          <a:bodyPr lIns="0" tIns="0" rIns="0" bIns="0"/>
          <a:lstStyle/>
          <a:p>
            <a:r>
              <a:rPr lang="cs-CZ" sz="1400">
                <a:latin typeface="Times New Roman"/>
              </a:rPr>
              <a:t>&lt;záhlaví&gt;</a:t>
            </a:r>
            <a:endParaRPr/>
          </a:p>
        </p:txBody>
      </p:sp>
      <p:sp>
        <p:nvSpPr>
          <p:cNvPr id="79" name="PlaceHolder 3"/>
          <p:cNvSpPr>
            <a:spLocks noGrp="1"/>
          </p:cNvSpPr>
          <p:nvPr>
            <p:ph type="dt"/>
          </p:nvPr>
        </p:nvSpPr>
        <p:spPr>
          <a:xfrm>
            <a:off x="4278960" y="0"/>
            <a:ext cx="3280680" cy="534240"/>
          </a:xfrm>
          <a:prstGeom prst="rect">
            <a:avLst/>
          </a:prstGeom>
        </p:spPr>
        <p:txBody>
          <a:bodyPr lIns="0" tIns="0" rIns="0" bIns="0"/>
          <a:lstStyle/>
          <a:p>
            <a:pPr algn="r"/>
            <a:r>
              <a:rPr lang="cs-CZ" sz="1400">
                <a:latin typeface="Times New Roman"/>
              </a:rPr>
              <a:t>&lt;datum/čas&gt;</a:t>
            </a:r>
            <a:endParaRPr/>
          </a:p>
        </p:txBody>
      </p:sp>
      <p:sp>
        <p:nvSpPr>
          <p:cNvPr id="80" name="PlaceHolder 4"/>
          <p:cNvSpPr>
            <a:spLocks noGrp="1"/>
          </p:cNvSpPr>
          <p:nvPr>
            <p:ph type="ftr"/>
          </p:nvPr>
        </p:nvSpPr>
        <p:spPr>
          <a:xfrm>
            <a:off x="0" y="10157400"/>
            <a:ext cx="3280680" cy="534240"/>
          </a:xfrm>
          <a:prstGeom prst="rect">
            <a:avLst/>
          </a:prstGeom>
        </p:spPr>
        <p:txBody>
          <a:bodyPr lIns="0" tIns="0" rIns="0" bIns="0" anchor="b"/>
          <a:lstStyle/>
          <a:p>
            <a:r>
              <a:rPr lang="cs-CZ" sz="1400">
                <a:latin typeface="Times New Roman"/>
              </a:rPr>
              <a:t>&lt;zápatí&gt;</a:t>
            </a:r>
            <a:endParaRPr/>
          </a:p>
        </p:txBody>
      </p:sp>
      <p:sp>
        <p:nvSpPr>
          <p:cNvPr id="81" name="PlaceHolder 5"/>
          <p:cNvSpPr>
            <a:spLocks noGrp="1"/>
          </p:cNvSpPr>
          <p:nvPr>
            <p:ph type="sldNum"/>
          </p:nvPr>
        </p:nvSpPr>
        <p:spPr>
          <a:xfrm>
            <a:off x="4278960" y="10157400"/>
            <a:ext cx="3280680" cy="534240"/>
          </a:xfrm>
          <a:prstGeom prst="rect">
            <a:avLst/>
          </a:prstGeom>
        </p:spPr>
        <p:txBody>
          <a:bodyPr lIns="0" tIns="0" rIns="0" bIns="0" anchor="b"/>
          <a:lstStyle/>
          <a:p>
            <a:pPr algn="r"/>
            <a:fld id="{B50A2ECB-C4ED-4CCD-B6F6-23C85EAE876C}" type="slidenum">
              <a:rPr lang="cs-CZ" sz="1400">
                <a:latin typeface="Times New Roman"/>
              </a:rPr>
              <a:t>‹#›</a:t>
            </a:fld>
            <a:endParaRPr/>
          </a:p>
        </p:txBody>
      </p:sp>
    </p:spTree>
    <p:extLst>
      <p:ext uri="{BB962C8B-B14F-4D97-AF65-F5344CB8AC3E}">
        <p14:creationId xmlns:p14="http://schemas.microsoft.com/office/powerpoint/2010/main" val="37469724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24" name="PlaceHolder 2"/>
          <p:cNvSpPr>
            <a:spLocks noGrp="1"/>
          </p:cNvSpPr>
          <p:nvPr>
            <p:ph type="body"/>
          </p:nvPr>
        </p:nvSpPr>
        <p:spPr>
          <a:xfrm>
            <a:off x="457200" y="1203480"/>
            <a:ext cx="8229240" cy="1422720"/>
          </a:xfrm>
          <a:prstGeom prst="rect">
            <a:avLst/>
          </a:prstGeom>
        </p:spPr>
        <p:txBody>
          <a:bodyPr lIns="0" tIns="0" rIns="0" bIns="0"/>
          <a:lstStyle/>
          <a:p>
            <a:endParaRPr/>
          </a:p>
        </p:txBody>
      </p:sp>
      <p:sp>
        <p:nvSpPr>
          <p:cNvPr id="25" name="PlaceHolder 3"/>
          <p:cNvSpPr>
            <a:spLocks noGrp="1"/>
          </p:cNvSpPr>
          <p:nvPr>
            <p:ph type="body"/>
          </p:nvPr>
        </p:nvSpPr>
        <p:spPr>
          <a:xfrm>
            <a:off x="457200" y="2761920"/>
            <a:ext cx="8229240" cy="142272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27" name="PlaceHolder 2"/>
          <p:cNvSpPr>
            <a:spLocks noGrp="1"/>
          </p:cNvSpPr>
          <p:nvPr>
            <p:ph type="body"/>
          </p:nvPr>
        </p:nvSpPr>
        <p:spPr>
          <a:xfrm>
            <a:off x="457200" y="1203480"/>
            <a:ext cx="4015800" cy="1422720"/>
          </a:xfrm>
          <a:prstGeom prst="rect">
            <a:avLst/>
          </a:prstGeom>
        </p:spPr>
        <p:txBody>
          <a:bodyPr lIns="0" tIns="0" rIns="0" bIns="0"/>
          <a:lstStyle/>
          <a:p>
            <a:endParaRPr/>
          </a:p>
        </p:txBody>
      </p:sp>
      <p:sp>
        <p:nvSpPr>
          <p:cNvPr id="28" name="PlaceHolder 3"/>
          <p:cNvSpPr>
            <a:spLocks noGrp="1"/>
          </p:cNvSpPr>
          <p:nvPr>
            <p:ph type="body"/>
          </p:nvPr>
        </p:nvSpPr>
        <p:spPr>
          <a:xfrm>
            <a:off x="4674240" y="1203480"/>
            <a:ext cx="4015800" cy="1422720"/>
          </a:xfrm>
          <a:prstGeom prst="rect">
            <a:avLst/>
          </a:prstGeom>
        </p:spPr>
        <p:txBody>
          <a:bodyPr lIns="0" tIns="0" rIns="0" bIns="0"/>
          <a:lstStyle/>
          <a:p>
            <a:endParaRPr/>
          </a:p>
        </p:txBody>
      </p:sp>
      <p:sp>
        <p:nvSpPr>
          <p:cNvPr id="29" name="PlaceHolder 4"/>
          <p:cNvSpPr>
            <a:spLocks noGrp="1"/>
          </p:cNvSpPr>
          <p:nvPr>
            <p:ph type="body"/>
          </p:nvPr>
        </p:nvSpPr>
        <p:spPr>
          <a:xfrm>
            <a:off x="4674240" y="2761920"/>
            <a:ext cx="4015800" cy="1422720"/>
          </a:xfrm>
          <a:prstGeom prst="rect">
            <a:avLst/>
          </a:prstGeom>
        </p:spPr>
        <p:txBody>
          <a:bodyPr lIns="0" tIns="0" rIns="0" bIns="0"/>
          <a:lstStyle/>
          <a:p>
            <a:endParaRPr/>
          </a:p>
        </p:txBody>
      </p:sp>
      <p:sp>
        <p:nvSpPr>
          <p:cNvPr id="30" name="PlaceHolder 5"/>
          <p:cNvSpPr>
            <a:spLocks noGrp="1"/>
          </p:cNvSpPr>
          <p:nvPr>
            <p:ph type="body"/>
          </p:nvPr>
        </p:nvSpPr>
        <p:spPr>
          <a:xfrm>
            <a:off x="457200" y="2761920"/>
            <a:ext cx="4015800" cy="142272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32" name="PlaceHolder 2"/>
          <p:cNvSpPr>
            <a:spLocks noGrp="1"/>
          </p:cNvSpPr>
          <p:nvPr>
            <p:ph type="body"/>
          </p:nvPr>
        </p:nvSpPr>
        <p:spPr>
          <a:xfrm>
            <a:off x="457200" y="1203480"/>
            <a:ext cx="8229240" cy="2982960"/>
          </a:xfrm>
          <a:prstGeom prst="rect">
            <a:avLst/>
          </a:prstGeom>
        </p:spPr>
        <p:txBody>
          <a:bodyPr lIns="0" tIns="0" rIns="0" bIns="0"/>
          <a:lstStyle/>
          <a:p>
            <a:endParaRPr/>
          </a:p>
        </p:txBody>
      </p:sp>
      <p:sp>
        <p:nvSpPr>
          <p:cNvPr id="33" name="PlaceHolder 3"/>
          <p:cNvSpPr>
            <a:spLocks noGrp="1"/>
          </p:cNvSpPr>
          <p:nvPr>
            <p:ph type="body"/>
          </p:nvPr>
        </p:nvSpPr>
        <p:spPr>
          <a:xfrm>
            <a:off x="457200" y="1203480"/>
            <a:ext cx="8229240" cy="2982960"/>
          </a:xfrm>
          <a:prstGeom prst="rect">
            <a:avLst/>
          </a:prstGeom>
        </p:spPr>
        <p:txBody>
          <a:bodyPr lIns="0" tIns="0" rIns="0" bIns="0"/>
          <a:lstStyle/>
          <a:p>
            <a:endParaRPr/>
          </a:p>
        </p:txBody>
      </p:sp>
      <p:pic>
        <p:nvPicPr>
          <p:cNvPr id="34" name="Obrázek 33"/>
          <p:cNvPicPr/>
          <p:nvPr/>
        </p:nvPicPr>
        <p:blipFill>
          <a:blip r:embed="rId2"/>
          <a:stretch/>
        </p:blipFill>
        <p:spPr>
          <a:xfrm>
            <a:off x="2702160" y="1203480"/>
            <a:ext cx="3738600" cy="2982960"/>
          </a:xfrm>
          <a:prstGeom prst="rect">
            <a:avLst/>
          </a:prstGeom>
          <a:ln>
            <a:noFill/>
          </a:ln>
        </p:spPr>
      </p:pic>
      <p:pic>
        <p:nvPicPr>
          <p:cNvPr id="35" name="Obrázek 34"/>
          <p:cNvPicPr/>
          <p:nvPr/>
        </p:nvPicPr>
        <p:blipFill>
          <a:blip r:embed="rId2"/>
          <a:stretch/>
        </p:blipFill>
        <p:spPr>
          <a:xfrm>
            <a:off x="2702160" y="1203480"/>
            <a:ext cx="3738600" cy="298296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p:spPr>
        <p:txBody>
          <a:bodyPr anchor="b"/>
          <a:lstStyle>
            <a:lvl1pPr algn="ctr">
              <a:defRPr sz="4500"/>
            </a:lvl1pPr>
          </a:lstStyle>
          <a:p>
            <a:r>
              <a:rPr lang="cs-CZ"/>
              <a:t>Kliknutím lze upravit styl.</a:t>
            </a:r>
          </a:p>
        </p:txBody>
      </p:sp>
      <p:sp>
        <p:nvSpPr>
          <p:cNvPr id="3" name="Podnadpis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17.11.2024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46721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3" name="PlaceHolder 2"/>
          <p:cNvSpPr>
            <a:spLocks noGrp="1"/>
          </p:cNvSpPr>
          <p:nvPr>
            <p:ph type="subTitle"/>
          </p:nvPr>
        </p:nvSpPr>
        <p:spPr>
          <a:xfrm>
            <a:off x="457200" y="1203480"/>
            <a:ext cx="8229240" cy="2982960"/>
          </a:xfrm>
          <a:prstGeom prst="rect">
            <a:avLst/>
          </a:prstGeom>
        </p:spPr>
        <p:txBody>
          <a:bodyPr lIns="0" tIns="0" rIns="0" bIns="0" anchor="ct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5" name="PlaceHolder 2"/>
          <p:cNvSpPr>
            <a:spLocks noGrp="1"/>
          </p:cNvSpPr>
          <p:nvPr>
            <p:ph type="body"/>
          </p:nvPr>
        </p:nvSpPr>
        <p:spPr>
          <a:xfrm>
            <a:off x="457200" y="1203480"/>
            <a:ext cx="8229240" cy="298296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7" name="PlaceHolder 2"/>
          <p:cNvSpPr>
            <a:spLocks noGrp="1"/>
          </p:cNvSpPr>
          <p:nvPr>
            <p:ph type="body"/>
          </p:nvPr>
        </p:nvSpPr>
        <p:spPr>
          <a:xfrm>
            <a:off x="457200" y="1203480"/>
            <a:ext cx="4015800" cy="2982960"/>
          </a:xfrm>
          <a:prstGeom prst="rect">
            <a:avLst/>
          </a:prstGeom>
        </p:spPr>
        <p:txBody>
          <a:bodyPr lIns="0" tIns="0" rIns="0" bIns="0"/>
          <a:lstStyle/>
          <a:p>
            <a:endParaRPr/>
          </a:p>
        </p:txBody>
      </p:sp>
      <p:sp>
        <p:nvSpPr>
          <p:cNvPr id="8" name="PlaceHolder 3"/>
          <p:cNvSpPr>
            <a:spLocks noGrp="1"/>
          </p:cNvSpPr>
          <p:nvPr>
            <p:ph type="body"/>
          </p:nvPr>
        </p:nvSpPr>
        <p:spPr>
          <a:xfrm>
            <a:off x="4674240" y="1203480"/>
            <a:ext cx="4015800" cy="298296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251640" y="195480"/>
            <a:ext cx="4536000" cy="235260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12" name="PlaceHolder 2"/>
          <p:cNvSpPr>
            <a:spLocks noGrp="1"/>
          </p:cNvSpPr>
          <p:nvPr>
            <p:ph type="body"/>
          </p:nvPr>
        </p:nvSpPr>
        <p:spPr>
          <a:xfrm>
            <a:off x="457200" y="1203480"/>
            <a:ext cx="4015800" cy="1422720"/>
          </a:xfrm>
          <a:prstGeom prst="rect">
            <a:avLst/>
          </a:prstGeom>
        </p:spPr>
        <p:txBody>
          <a:bodyPr lIns="0" tIns="0" rIns="0" bIns="0"/>
          <a:lstStyle/>
          <a:p>
            <a:endParaRPr/>
          </a:p>
        </p:txBody>
      </p:sp>
      <p:sp>
        <p:nvSpPr>
          <p:cNvPr id="13" name="PlaceHolder 3"/>
          <p:cNvSpPr>
            <a:spLocks noGrp="1"/>
          </p:cNvSpPr>
          <p:nvPr>
            <p:ph type="body"/>
          </p:nvPr>
        </p:nvSpPr>
        <p:spPr>
          <a:xfrm>
            <a:off x="457200" y="2761920"/>
            <a:ext cx="4015800" cy="1422720"/>
          </a:xfrm>
          <a:prstGeom prst="rect">
            <a:avLst/>
          </a:prstGeom>
        </p:spPr>
        <p:txBody>
          <a:bodyPr lIns="0" tIns="0" rIns="0" bIns="0"/>
          <a:lstStyle/>
          <a:p>
            <a:endParaRPr/>
          </a:p>
        </p:txBody>
      </p:sp>
      <p:sp>
        <p:nvSpPr>
          <p:cNvPr id="14" name="PlaceHolder 4"/>
          <p:cNvSpPr>
            <a:spLocks noGrp="1"/>
          </p:cNvSpPr>
          <p:nvPr>
            <p:ph type="body"/>
          </p:nvPr>
        </p:nvSpPr>
        <p:spPr>
          <a:xfrm>
            <a:off x="4674240" y="1203480"/>
            <a:ext cx="4015800" cy="298296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16" name="PlaceHolder 2"/>
          <p:cNvSpPr>
            <a:spLocks noGrp="1"/>
          </p:cNvSpPr>
          <p:nvPr>
            <p:ph type="body"/>
          </p:nvPr>
        </p:nvSpPr>
        <p:spPr>
          <a:xfrm>
            <a:off x="457200" y="1203480"/>
            <a:ext cx="4015800" cy="2982960"/>
          </a:xfrm>
          <a:prstGeom prst="rect">
            <a:avLst/>
          </a:prstGeom>
        </p:spPr>
        <p:txBody>
          <a:bodyPr lIns="0" tIns="0" rIns="0" bIns="0"/>
          <a:lstStyle/>
          <a:p>
            <a:endParaRPr/>
          </a:p>
        </p:txBody>
      </p:sp>
      <p:sp>
        <p:nvSpPr>
          <p:cNvPr id="17" name="PlaceHolder 3"/>
          <p:cNvSpPr>
            <a:spLocks noGrp="1"/>
          </p:cNvSpPr>
          <p:nvPr>
            <p:ph type="body"/>
          </p:nvPr>
        </p:nvSpPr>
        <p:spPr>
          <a:xfrm>
            <a:off x="4674240" y="1203480"/>
            <a:ext cx="4015800" cy="1422720"/>
          </a:xfrm>
          <a:prstGeom prst="rect">
            <a:avLst/>
          </a:prstGeom>
        </p:spPr>
        <p:txBody>
          <a:bodyPr lIns="0" tIns="0" rIns="0" bIns="0"/>
          <a:lstStyle/>
          <a:p>
            <a:endParaRPr/>
          </a:p>
        </p:txBody>
      </p:sp>
      <p:sp>
        <p:nvSpPr>
          <p:cNvPr id="18" name="PlaceHolder 4"/>
          <p:cNvSpPr>
            <a:spLocks noGrp="1"/>
          </p:cNvSpPr>
          <p:nvPr>
            <p:ph type="body"/>
          </p:nvPr>
        </p:nvSpPr>
        <p:spPr>
          <a:xfrm>
            <a:off x="4674240" y="2761920"/>
            <a:ext cx="4015800" cy="142272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20" name="PlaceHolder 2"/>
          <p:cNvSpPr>
            <a:spLocks noGrp="1"/>
          </p:cNvSpPr>
          <p:nvPr>
            <p:ph type="body"/>
          </p:nvPr>
        </p:nvSpPr>
        <p:spPr>
          <a:xfrm>
            <a:off x="457200" y="1203480"/>
            <a:ext cx="4015800" cy="1422720"/>
          </a:xfrm>
          <a:prstGeom prst="rect">
            <a:avLst/>
          </a:prstGeom>
        </p:spPr>
        <p:txBody>
          <a:bodyPr lIns="0" tIns="0" rIns="0" bIns="0"/>
          <a:lstStyle/>
          <a:p>
            <a:endParaRPr/>
          </a:p>
        </p:txBody>
      </p:sp>
      <p:sp>
        <p:nvSpPr>
          <p:cNvPr id="21" name="PlaceHolder 3"/>
          <p:cNvSpPr>
            <a:spLocks noGrp="1"/>
          </p:cNvSpPr>
          <p:nvPr>
            <p:ph type="body"/>
          </p:nvPr>
        </p:nvSpPr>
        <p:spPr>
          <a:xfrm>
            <a:off x="4674240" y="1203480"/>
            <a:ext cx="4015800" cy="1422720"/>
          </a:xfrm>
          <a:prstGeom prst="rect">
            <a:avLst/>
          </a:prstGeom>
        </p:spPr>
        <p:txBody>
          <a:bodyPr lIns="0" tIns="0" rIns="0" bIns="0"/>
          <a:lstStyle/>
          <a:p>
            <a:endParaRPr/>
          </a:p>
        </p:txBody>
      </p:sp>
      <p:sp>
        <p:nvSpPr>
          <p:cNvPr id="22" name="PlaceHolder 4"/>
          <p:cNvSpPr>
            <a:spLocks noGrp="1"/>
          </p:cNvSpPr>
          <p:nvPr>
            <p:ph type="body"/>
          </p:nvPr>
        </p:nvSpPr>
        <p:spPr>
          <a:xfrm>
            <a:off x="457200" y="2761920"/>
            <a:ext cx="8229240" cy="142272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05200"/>
            <a:ext cx="8229240" cy="858600"/>
          </a:xfrm>
          <a:prstGeom prst="rect">
            <a:avLst/>
          </a:prstGeom>
        </p:spPr>
        <p:txBody>
          <a:bodyPr lIns="0" tIns="0" rIns="0" bIns="0" anchor="ctr"/>
          <a:lstStyle/>
          <a:p>
            <a:r>
              <a:rPr lang="cs-CZ">
                <a:latin typeface="Times New Roman"/>
              </a:rPr>
              <a:t>Klikněte pro úpravu formátu textu nadpisu</a:t>
            </a:r>
            <a:endParaRPr/>
          </a:p>
        </p:txBody>
      </p:sp>
      <p:sp>
        <p:nvSpPr>
          <p:cNvPr id="3" name="PlaceHolder 2"/>
          <p:cNvSpPr>
            <a:spLocks noGrp="1"/>
          </p:cNvSpPr>
          <p:nvPr>
            <p:ph type="body"/>
          </p:nvPr>
        </p:nvSpPr>
        <p:spPr>
          <a:xfrm>
            <a:off x="457200" y="1203480"/>
            <a:ext cx="8229240" cy="2982960"/>
          </a:xfrm>
          <a:prstGeom prst="rect">
            <a:avLst/>
          </a:prstGeom>
        </p:spPr>
        <p:txBody>
          <a:bodyPr lIns="0" tIns="0" rIns="0" bIns="0"/>
          <a:lstStyle/>
          <a:p>
            <a:pPr>
              <a:buSzPct val="45000"/>
              <a:buFont typeface="StarSymbol"/>
              <a:buChar char=""/>
            </a:pPr>
            <a:r>
              <a:rPr lang="cs-CZ" sz="3200">
                <a:latin typeface="Times New Roman"/>
              </a:rPr>
              <a:t>Klikněte pro úpravu formátu textu osnovy</a:t>
            </a:r>
            <a:endParaRPr/>
          </a:p>
          <a:p>
            <a:pPr lvl="1">
              <a:buSzPct val="75000"/>
              <a:buFont typeface="StarSymbol"/>
              <a:buChar char=""/>
            </a:pPr>
            <a:r>
              <a:rPr lang="cs-CZ" sz="2400">
                <a:latin typeface="Times New Roman"/>
              </a:rPr>
              <a:t>Druhá úroveň</a:t>
            </a:r>
            <a:endParaRPr/>
          </a:p>
          <a:p>
            <a:pPr lvl="2">
              <a:buSzPct val="45000"/>
              <a:buFont typeface="StarSymbol"/>
              <a:buChar char=""/>
            </a:pPr>
            <a:r>
              <a:rPr lang="cs-CZ" sz="2000">
                <a:latin typeface="Times New Roman"/>
              </a:rPr>
              <a:t>Třetí úroveň</a:t>
            </a:r>
            <a:endParaRPr/>
          </a:p>
          <a:p>
            <a:pPr lvl="3">
              <a:buSzPct val="75000"/>
              <a:buFont typeface="StarSymbol"/>
              <a:buChar char=""/>
            </a:pPr>
            <a:r>
              <a:rPr lang="cs-CZ" sz="2000">
                <a:latin typeface="Times New Roman"/>
              </a:rPr>
              <a:t>Čtvrtá úroveň osnovy</a:t>
            </a:r>
            <a:endParaRPr/>
          </a:p>
          <a:p>
            <a:pPr lvl="4">
              <a:buSzPct val="45000"/>
              <a:buFont typeface="StarSymbol"/>
              <a:buChar char=""/>
            </a:pPr>
            <a:r>
              <a:rPr lang="cs-CZ" sz="2000">
                <a:latin typeface="Times New Roman"/>
              </a:rPr>
              <a:t>Pátá úroveň osnovy</a:t>
            </a:r>
            <a:endParaRPr/>
          </a:p>
          <a:p>
            <a:pPr lvl="5">
              <a:buSzPct val="45000"/>
              <a:buFont typeface="StarSymbol"/>
              <a:buChar char=""/>
            </a:pPr>
            <a:r>
              <a:rPr lang="cs-CZ" sz="2000">
                <a:latin typeface="Times New Roman"/>
              </a:rPr>
              <a:t>Šestá úroveň</a:t>
            </a:r>
            <a:endParaRPr/>
          </a:p>
          <a:p>
            <a:pPr lvl="6">
              <a:buSzPct val="45000"/>
              <a:buFont typeface="StarSymbol"/>
              <a:buChar char=""/>
            </a:pPr>
            <a:r>
              <a:rPr lang="cs-CZ" sz="2000">
                <a:latin typeface="Times New Roman"/>
              </a:rPr>
              <a:t>Sedmá úroveň</a:t>
            </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7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 Id="rId6" Type="http://schemas.openxmlformats.org/officeDocument/2006/relationships/image" Target="../media/image3.wmf"/><Relationship Id="rId5" Type="http://schemas.openxmlformats.org/officeDocument/2006/relationships/oleObject" Target="../embeddings/oleObject1.bin"/><Relationship Id="rId4" Type="http://schemas.openxmlformats.org/officeDocument/2006/relationships/image" Target="../media/image6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sp>
        <p:nvSpPr>
          <p:cNvPr id="6" name="Obdélník 5"/>
          <p:cNvSpPr/>
          <p:nvPr/>
        </p:nvSpPr>
        <p:spPr>
          <a:xfrm>
            <a:off x="393883" y="385667"/>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9" name="Nadpis 1"/>
          <p:cNvSpPr txBox="1">
            <a:spLocks/>
          </p:cNvSpPr>
          <p:nvPr/>
        </p:nvSpPr>
        <p:spPr>
          <a:xfrm>
            <a:off x="500105" y="873903"/>
            <a:ext cx="3222810" cy="1712888"/>
          </a:xfrm>
          <a:prstGeom prst="rect">
            <a:avLst/>
          </a:prstGeom>
        </p:spPr>
        <p:txBody>
          <a:bodyPr vert="horz" lIns="68580" tIns="34290" rIns="68580" bIns="34290" rtlCol="0" anchor="t">
            <a:normAutofit fontScale="7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p>
          <a:p>
            <a:pPr lvl="0"/>
            <a:endParaRPr lang="cs-CZ" sz="3600" b="1" cap="all" dirty="0"/>
          </a:p>
          <a:p>
            <a:pPr lvl="0"/>
            <a:r>
              <a:rPr lang="en" sz="3100" b="1" dirty="0">
                <a:solidFill>
                  <a:schemeClr val="bg1"/>
                </a:solidFill>
              </a:rPr>
              <a:t>The Enterprise theory</a:t>
            </a:r>
          </a:p>
          <a:p>
            <a:pPr lvl="0"/>
            <a:r>
              <a:rPr lang="en" sz="3100" b="1" dirty="0">
                <a:solidFill>
                  <a:schemeClr val="bg1"/>
                </a:solidFill>
              </a:rPr>
              <a:t>-</a:t>
            </a:r>
          </a:p>
          <a:p>
            <a:pPr lvl="0"/>
            <a:r>
              <a:rPr lang="en" sz="3100" b="1" dirty="0">
                <a:solidFill>
                  <a:schemeClr val="bg1"/>
                </a:solidFill>
              </a:rPr>
              <a:t>Purchasing and inventory management</a:t>
            </a:r>
          </a:p>
          <a:p>
            <a:endParaRPr lang="en-GB" sz="3000" b="1" dirty="0">
              <a:solidFill>
                <a:schemeClr val="bg1"/>
              </a:solidFill>
              <a:latin typeface="Times New Roman" panose="02020603050405020304" pitchFamily="18" charset="0"/>
              <a:cs typeface="Times New Roman" panose="02020603050405020304" pitchFamily="18" charset="0"/>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 sz="900" dirty="0">
                <a:solidFill>
                  <a:schemeClr val="bg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6285217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mc:AlternateContent xmlns:mc="http://schemas.openxmlformats.org/markup-compatibility/2006" xmlns:a14="http://schemas.microsoft.com/office/drawing/2010/main">
        <mc:Choice Requires="a14">
          <p:sp>
            <p:nvSpPr>
              <p:cNvPr id="2" name="Obdélník 1">
                <a:extLst>
                  <a:ext uri="{FF2B5EF4-FFF2-40B4-BE49-F238E27FC236}">
                    <a16:creationId xmlns:a16="http://schemas.microsoft.com/office/drawing/2014/main" id="{104DAE6A-143C-44AB-9C77-F34B3F89F159}"/>
                  </a:ext>
                </a:extLst>
              </p:cNvPr>
              <p:cNvSpPr/>
              <p:nvPr/>
            </p:nvSpPr>
            <p:spPr>
              <a:xfrm>
                <a:off x="662400" y="559982"/>
                <a:ext cx="7063200" cy="4062074"/>
              </a:xfrm>
              <a:prstGeom prst="rect">
                <a:avLst/>
              </a:prstGeom>
            </p:spPr>
            <p:txBody>
              <a:bodyPr wrap="square">
                <a:spAutoFit/>
              </a:bodyPr>
              <a:lstStyle/>
              <a:p>
                <a:pPr marL="0" lvl="1">
                  <a:lnSpc>
                    <a:spcPct val="115000"/>
                  </a:lnSpc>
                </a:pPr>
                <a:r>
                  <a:rPr lang="en" sz="2600" b="1" cap="all" dirty="0">
                    <a:solidFill>
                      <a:srgbClr val="307871"/>
                    </a:solidFill>
                    <a:latin typeface="+mj-lt"/>
                  </a:rPr>
                  <a:t>Creating a purchase plan</a:t>
                </a:r>
              </a:p>
              <a:p>
                <a:pPr marL="342900" indent="-342900" algn="just">
                  <a:lnSpc>
                    <a:spcPct val="115000"/>
                  </a:lnSpc>
                  <a:buFont typeface="Arial" panose="020B0604020202020204" pitchFamily="34" charset="0"/>
                  <a:buChar char="•"/>
                </a:pPr>
                <a:r>
                  <a:rPr lang="en" sz="2200" dirty="0">
                    <a:effectLst/>
                    <a:latin typeface="+mj-lt"/>
                    <a:ea typeface="Calibri" panose="020F0502020204030204" pitchFamily="34" charset="0"/>
                    <a:cs typeface="Times New Roman" panose="02020603050405020304" pitchFamily="18" charset="0"/>
                  </a:rPr>
                  <a:t>balance principle </a:t>
                </a:r>
                <a:r>
                  <a:rPr lang="en" sz="2200" i="1" dirty="0">
                    <a:effectLst/>
                    <a:latin typeface="+mj-lt"/>
                    <a:ea typeface="Calibri" panose="020F0502020204030204" pitchFamily="34" charset="0"/>
                    <a:cs typeface="Times New Roman" panose="02020603050405020304" pitchFamily="18" charset="0"/>
                  </a:rPr>
                  <a:t>Resources = Need</a:t>
                </a:r>
                <a:endParaRPr lang="cs-CZ" sz="2200" dirty="0">
                  <a:latin typeface="+mj-lt"/>
                  <a:ea typeface="Calibri" panose="020F0502020204030204" pitchFamily="34" charset="0"/>
                  <a:cs typeface="Times New Roman" panose="02020603050405020304" pitchFamily="18" charset="0"/>
                </a:endParaRPr>
              </a:p>
              <a:p>
                <a:pPr marL="342900" indent="-342900" algn="just">
                  <a:lnSpc>
                    <a:spcPct val="115000"/>
                  </a:lnSpc>
                  <a:buFont typeface="Arial" panose="020B0604020202020204" pitchFamily="34" charset="0"/>
                  <a:buChar char="•"/>
                </a:pPr>
                <a:r>
                  <a:rPr lang="en" sz="2200" dirty="0">
                    <a:effectLst/>
                    <a:latin typeface="+mj-lt"/>
                    <a:ea typeface="Calibri" panose="020F0502020204030204" pitchFamily="34" charset="0"/>
                    <a:cs typeface="Times New Roman" panose="02020603050405020304" pitchFamily="18" charset="0"/>
                  </a:rPr>
                  <a:t>resources:</a:t>
                </a:r>
              </a:p>
              <a:p>
                <a:pPr marL="800100" lvl="1" indent="-342900" algn="just">
                  <a:lnSpc>
                    <a:spcPct val="115000"/>
                  </a:lnSpc>
                  <a:buFont typeface="Courier New" panose="02070309020205020404" pitchFamily="49" charset="0"/>
                  <a:buChar char="o"/>
                </a:pPr>
                <a:r>
                  <a:rPr lang="en" dirty="0">
                    <a:effectLst/>
                    <a:latin typeface="+mj-lt"/>
                    <a:ea typeface="Calibri" panose="020F0502020204030204" pitchFamily="34" charset="0"/>
                    <a:cs typeface="Times New Roman" panose="02020603050405020304" pitchFamily="18" charset="0"/>
                  </a:rPr>
                  <a:t>initial stock – IS = inventory</a:t>
                </a:r>
                <a:endParaRPr lang="cs-CZ" dirty="0">
                  <a:effectLst/>
                  <a:latin typeface="+mj-lt"/>
                  <a:ea typeface="Calibri" panose="020F0502020204030204" pitchFamily="34" charset="0"/>
                  <a:cs typeface="Times New Roman" panose="02020603050405020304" pitchFamily="18" charset="0"/>
                </a:endParaRPr>
              </a:p>
              <a:p>
                <a:pPr marL="800100" lvl="1" indent="-342900" algn="just">
                  <a:lnSpc>
                    <a:spcPct val="115000"/>
                  </a:lnSpc>
                  <a:buFont typeface="Courier New" panose="02070309020205020404" pitchFamily="49" charset="0"/>
                  <a:buChar char="o"/>
                </a:pPr>
                <a:r>
                  <a:rPr lang="en" dirty="0">
                    <a:effectLst/>
                    <a:latin typeface="+mj-lt"/>
                    <a:ea typeface="Calibri" panose="020F0502020204030204" pitchFamily="34" charset="0"/>
                    <a:cs typeface="Times New Roman" panose="02020603050405020304" pitchFamily="18" charset="0"/>
                  </a:rPr>
                  <a:t>supplies </a:t>
                </a:r>
                <a:r>
                  <a:rPr lang="en" i="1" dirty="0">
                    <a:effectLst/>
                    <a:latin typeface="+mj-lt"/>
                    <a:ea typeface="Calibri" panose="020F0502020204030204" pitchFamily="34" charset="0"/>
                    <a:cs typeface="Times New Roman" panose="02020603050405020304" pitchFamily="18" charset="0"/>
                  </a:rPr>
                  <a:t>D </a:t>
                </a:r>
                <a:r>
                  <a:rPr lang="en" dirty="0">
                    <a:effectLst/>
                    <a:latin typeface="+mj-lt"/>
                    <a:ea typeface="Calibri" panose="020F0502020204030204" pitchFamily="34" charset="0"/>
                    <a:cs typeface="Times New Roman" panose="02020603050405020304" pitchFamily="18" charset="0"/>
                  </a:rPr>
                  <a:t>the relevant material items = delivery</a:t>
                </a:r>
              </a:p>
              <a:p>
                <a:pPr marL="342900" indent="-342900" algn="just">
                  <a:lnSpc>
                    <a:spcPct val="115000"/>
                  </a:lnSpc>
                  <a:buFont typeface="Arial" panose="020B0604020202020204" pitchFamily="34" charset="0"/>
                  <a:buChar char="•"/>
                </a:pPr>
                <a:r>
                  <a:rPr lang="en" sz="2200" dirty="0">
                    <a:effectLst/>
                    <a:latin typeface="+mj-lt"/>
                    <a:ea typeface="Calibri" panose="020F0502020204030204" pitchFamily="34" charset="0"/>
                    <a:cs typeface="Times New Roman" panose="02020603050405020304" pitchFamily="18" charset="0"/>
                  </a:rPr>
                  <a:t>need:</a:t>
                </a:r>
              </a:p>
              <a:p>
                <a:pPr marL="800100" lvl="1" indent="-342900" algn="just">
                  <a:lnSpc>
                    <a:spcPct val="115000"/>
                  </a:lnSpc>
                  <a:buFont typeface="Courier New" panose="02070309020205020404" pitchFamily="49" charset="0"/>
                  <a:buChar char="o"/>
                </a:pPr>
                <a:r>
                  <a:rPr lang="en" dirty="0">
                    <a:effectLst/>
                    <a:latin typeface="+mj-lt"/>
                    <a:ea typeface="Calibri" panose="020F0502020204030204" pitchFamily="34" charset="0"/>
                    <a:cs typeface="Times New Roman" panose="02020603050405020304" pitchFamily="18" charset="0"/>
                  </a:rPr>
                  <a:t>total material consumption MC in the given planning period</a:t>
                </a:r>
              </a:p>
              <a:p>
                <a:pPr marL="800100" lvl="1" indent="-342900" algn="just">
                  <a:lnSpc>
                    <a:spcPct val="115000"/>
                  </a:lnSpc>
                  <a:buFont typeface="Courier New" panose="02070309020205020404" pitchFamily="49" charset="0"/>
                  <a:buChar char="o"/>
                </a:pPr>
                <a:r>
                  <a:rPr lang="en" dirty="0">
                    <a:latin typeface="+mj-lt"/>
                    <a:ea typeface="Calibri" panose="020F0502020204030204" pitchFamily="34" charset="0"/>
                    <a:cs typeface="Times New Roman" panose="02020603050405020304" pitchFamily="18" charset="0"/>
                  </a:rPr>
                  <a:t>the required amount of inventory at the end of the monitored period - RI</a:t>
                </a:r>
                <a:endParaRPr lang="cs-CZ" dirty="0">
                  <a:effectLst/>
                  <a:latin typeface="+mj-lt"/>
                  <a:ea typeface="Calibri" panose="020F0502020204030204" pitchFamily="34" charset="0"/>
                  <a:cs typeface="Times New Roman" panose="02020603050405020304" pitchFamily="18" charset="0"/>
                </a:endParaRPr>
              </a:p>
              <a:p>
                <a:pPr marL="800100" lvl="1" indent="-342900" algn="just">
                  <a:lnSpc>
                    <a:spcPct val="115000"/>
                  </a:lnSpc>
                  <a:buFont typeface="Courier New" panose="02070309020205020404" pitchFamily="49" charset="0"/>
                  <a:buChar char="o"/>
                </a:pPr>
                <a:endParaRPr lang="cs-CZ" dirty="0">
                  <a:latin typeface="+mj-lt"/>
                  <a:ea typeface="Calibri" panose="020F0502020204030204" pitchFamily="34" charset="0"/>
                  <a:cs typeface="Times New Roman" panose="02020603050405020304" pitchFamily="18" charset="0"/>
                </a:endParaRPr>
              </a:p>
              <a:p>
                <a:pPr lvl="1" algn="just">
                  <a:lnSpc>
                    <a:spcPct val="115000"/>
                  </a:lnSpc>
                </a:pPr>
                <a:r>
                  <a:rPr lang="en" dirty="0"/>
                  <a:t>  </a:t>
                </a:r>
                <a14:m>
                  <m:oMath xmlns:m="http://schemas.openxmlformats.org/officeDocument/2006/math">
                    <m:r>
                      <a:rPr lang="cs-CZ" sz="2200" i="1" smtClean="0">
                        <a:latin typeface="Cambria Math" panose="02040503050406030204" pitchFamily="18" charset="0"/>
                      </a:rPr>
                      <m:t>𝐼</m:t>
                    </m:r>
                    <m:r>
                      <a:rPr lang="cs-CZ" sz="2200" b="0" i="1" smtClean="0">
                        <a:latin typeface="Cambria Math" panose="02040503050406030204" pitchFamily="18" charset="0"/>
                      </a:rPr>
                      <m:t>𝑆</m:t>
                    </m:r>
                    <m:r>
                      <a:rPr lang="cs-CZ" sz="2200" i="1">
                        <a:latin typeface="Cambria Math" panose="02040503050406030204" pitchFamily="18" charset="0"/>
                      </a:rPr>
                      <m:t>+</m:t>
                    </m:r>
                    <m:r>
                      <a:rPr lang="cs-CZ" sz="2200" b="0" i="1" smtClean="0">
                        <a:latin typeface="Cambria Math" panose="02040503050406030204" pitchFamily="18" charset="0"/>
                      </a:rPr>
                      <m:t>𝐷</m:t>
                    </m:r>
                    <m:r>
                      <a:rPr lang="cs-CZ" sz="2200" i="1">
                        <a:latin typeface="Cambria Math" panose="02040503050406030204" pitchFamily="18" charset="0"/>
                      </a:rPr>
                      <m:t>=</m:t>
                    </m:r>
                    <m:r>
                      <a:rPr lang="cs-CZ" sz="2200" b="0" i="1" smtClean="0">
                        <a:latin typeface="Cambria Math" panose="02040503050406030204" pitchFamily="18" charset="0"/>
                      </a:rPr>
                      <m:t>𝑀𝐶</m:t>
                    </m:r>
                    <m:r>
                      <a:rPr lang="cs-CZ" sz="2200" i="1">
                        <a:latin typeface="Cambria Math" panose="02040503050406030204" pitchFamily="18" charset="0"/>
                      </a:rPr>
                      <m:t>+</m:t>
                    </m:r>
                    <m:r>
                      <a:rPr lang="cs-CZ" sz="2200" b="0" i="1" smtClean="0">
                        <a:latin typeface="Cambria Math" panose="02040503050406030204" pitchFamily="18" charset="0"/>
                      </a:rPr>
                      <m:t>𝑅𝐼</m:t>
                    </m:r>
                  </m:oMath>
                </a14:m>
                <a:endParaRPr lang="en" sz="2200" dirty="0">
                  <a:effectLst/>
                  <a:latin typeface="+mj-lt"/>
                  <a:ea typeface="Calibri" panose="020F0502020204030204" pitchFamily="34" charset="0"/>
                  <a:cs typeface="Times New Roman" panose="02020603050405020304" pitchFamily="18" charset="0"/>
                </a:endParaRPr>
              </a:p>
            </p:txBody>
          </p:sp>
        </mc:Choice>
        <mc:Fallback xmlns="">
          <p:sp>
            <p:nvSpPr>
              <p:cNvPr id="2" name="Obdélník 1">
                <a:extLst>
                  <a:ext uri="{FF2B5EF4-FFF2-40B4-BE49-F238E27FC236}">
                    <a16:creationId xmlns:a16="http://schemas.microsoft.com/office/drawing/2014/main" id="{104DAE6A-143C-44AB-9C77-F34B3F89F159}"/>
                  </a:ext>
                </a:extLst>
              </p:cNvPr>
              <p:cNvSpPr>
                <a:spLocks noRot="1" noChangeAspect="1" noMove="1" noResize="1" noEditPoints="1" noAdjustHandles="1" noChangeArrowheads="1" noChangeShapeType="1" noTextEdit="1"/>
              </p:cNvSpPr>
              <p:nvPr/>
            </p:nvSpPr>
            <p:spPr>
              <a:xfrm>
                <a:off x="662400" y="559982"/>
                <a:ext cx="7063200" cy="4062074"/>
              </a:xfrm>
              <a:prstGeom prst="rect">
                <a:avLst/>
              </a:prstGeom>
              <a:blipFill>
                <a:blip r:embed="rId3"/>
                <a:stretch>
                  <a:fillRect l="-1616" t="-938" r="-718"/>
                </a:stretch>
              </a:blipFill>
            </p:spPr>
            <p:txBody>
              <a:bodyPr/>
              <a:lstStyle/>
              <a:p>
                <a:r>
                  <a:rPr lang="cs-CZ">
                    <a:noFill/>
                  </a:rPr>
                  <a:t> </a:t>
                </a:r>
              </a:p>
            </p:txBody>
          </p:sp>
        </mc:Fallback>
      </mc:AlternateContent>
    </p:spTree>
    <p:extLst>
      <p:ext uri="{BB962C8B-B14F-4D97-AF65-F5344CB8AC3E}">
        <p14:creationId xmlns:p14="http://schemas.microsoft.com/office/powerpoint/2010/main" val="4005653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id="{104DAE6A-143C-44AB-9C77-F34B3F89F159}"/>
              </a:ext>
            </a:extLst>
          </p:cNvPr>
          <p:cNvSpPr/>
          <p:nvPr/>
        </p:nvSpPr>
        <p:spPr>
          <a:xfrm>
            <a:off x="732903" y="1158792"/>
            <a:ext cx="7063200" cy="2613664"/>
          </a:xfrm>
          <a:prstGeom prst="rect">
            <a:avLst/>
          </a:prstGeom>
        </p:spPr>
        <p:txBody>
          <a:bodyPr wrap="square">
            <a:spAutoFit/>
          </a:bodyPr>
          <a:lstStyle/>
          <a:p>
            <a:pPr lvl="1" algn="just">
              <a:lnSpc>
                <a:spcPct val="115000"/>
              </a:lnSpc>
            </a:pPr>
            <a:endParaRPr lang="cs-CZ" dirty="0">
              <a:latin typeface="+mj-lt"/>
              <a:ea typeface="Calibri" panose="020F0502020204030204" pitchFamily="34" charset="0"/>
              <a:cs typeface="Times New Roman" panose="02020603050405020304" pitchFamily="18" charset="0"/>
            </a:endParaRPr>
          </a:p>
          <a:p>
            <a:pPr lvl="1" algn="just">
              <a:lnSpc>
                <a:spcPct val="115000"/>
              </a:lnSpc>
            </a:pPr>
            <a:r>
              <a:rPr lang="en" dirty="0">
                <a:latin typeface="+mj-lt"/>
                <a:ea typeface="Calibri" panose="020F0502020204030204" pitchFamily="34" charset="0"/>
                <a:cs typeface="Times New Roman" panose="02020603050405020304" pitchFamily="18" charset="0"/>
              </a:rPr>
              <a:t>The hotel is planning shopping activities for the next month of November. On average, 600 liters of juice are consumed in the hotel per day. Juices are stored in 0.5 l bottles. At the end of November, the hotel plans to have a stock of 2,500 bottles. At the beginning of November, this stock will be 2,600 bottles. How many bottles of juice must the hotel order for November?</a:t>
            </a:r>
          </a:p>
          <a:p>
            <a:pPr lvl="1" algn="just">
              <a:lnSpc>
                <a:spcPct val="115000"/>
              </a:lnSpc>
            </a:pPr>
            <a:r>
              <a:rPr lang="en" dirty="0"/>
              <a:t>  </a:t>
            </a:r>
            <a:endParaRPr lang="cs-CZ" sz="22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30774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id="{104DAE6A-143C-44AB-9C77-F34B3F89F159}"/>
              </a:ext>
            </a:extLst>
          </p:cNvPr>
          <p:cNvSpPr/>
          <p:nvPr/>
        </p:nvSpPr>
        <p:spPr>
          <a:xfrm>
            <a:off x="466222" y="1199253"/>
            <a:ext cx="7963710" cy="2150525"/>
          </a:xfrm>
          <a:prstGeom prst="rect">
            <a:avLst/>
          </a:prstGeom>
        </p:spPr>
        <p:txBody>
          <a:bodyPr wrap="square">
            <a:spAutoFit/>
          </a:bodyPr>
          <a:lstStyle/>
          <a:p>
            <a:pPr lvl="1" algn="just">
              <a:lnSpc>
                <a:spcPct val="115000"/>
              </a:lnSpc>
            </a:pPr>
            <a:r>
              <a:rPr lang="en" dirty="0"/>
              <a:t>  </a:t>
            </a:r>
          </a:p>
          <a:p>
            <a:pPr lvl="1" algn="just">
              <a:lnSpc>
                <a:spcPct val="115000"/>
              </a:lnSpc>
            </a:pPr>
            <a:r>
              <a:rPr lang="en" sz="2000" dirty="0">
                <a:effectLst/>
                <a:latin typeface="+mj-lt"/>
                <a:ea typeface="Calibri" panose="020F0502020204030204" pitchFamily="34" charset="0"/>
                <a:cs typeface="Times New Roman" panose="02020603050405020304" pitchFamily="18" charset="0"/>
              </a:rPr>
              <a:t>Resources = Needs</a:t>
            </a:r>
          </a:p>
          <a:p>
            <a:pPr lvl="1" algn="just">
              <a:lnSpc>
                <a:spcPct val="115000"/>
              </a:lnSpc>
            </a:pPr>
            <a:r>
              <a:rPr lang="en" sz="2000" dirty="0">
                <a:latin typeface="+mj-lt"/>
                <a:ea typeface="Calibri" panose="020F0502020204030204" pitchFamily="34" charset="0"/>
                <a:cs typeface="Times New Roman" panose="02020603050405020304" pitchFamily="18" charset="0"/>
              </a:rPr>
              <a:t>No. inventory + purchase (delivery) = consumption + ending inventory</a:t>
            </a:r>
          </a:p>
          <a:p>
            <a:pPr lvl="1" algn="just">
              <a:lnSpc>
                <a:spcPct val="115000"/>
              </a:lnSpc>
            </a:pPr>
            <a:r>
              <a:rPr lang="en" sz="2000" dirty="0">
                <a:latin typeface="+mj-lt"/>
                <a:ea typeface="Calibri" panose="020F0502020204030204" pitchFamily="34" charset="0"/>
                <a:cs typeface="Times New Roman" panose="02020603050405020304" pitchFamily="18" charset="0"/>
              </a:rPr>
              <a:t>2600 + </a:t>
            </a:r>
            <a:r>
              <a:rPr lang="en" sz="2000" dirty="0" err="1">
                <a:latin typeface="+mj-lt"/>
                <a:ea typeface="Calibri" panose="020F0502020204030204" pitchFamily="34" charset="0"/>
                <a:cs typeface="Times New Roman" panose="02020603050405020304" pitchFamily="18" charset="0"/>
              </a:rPr>
              <a:t>x </a:t>
            </a:r>
            <a:r>
              <a:rPr lang="en" sz="2000" dirty="0">
                <a:latin typeface="+mj-lt"/>
                <a:ea typeface="Calibri" panose="020F0502020204030204" pitchFamily="34" charset="0"/>
                <a:cs typeface="Times New Roman" panose="02020603050405020304" pitchFamily="18" charset="0"/>
              </a:rPr>
              <a:t>= 36000 + 2500</a:t>
            </a:r>
          </a:p>
          <a:p>
            <a:pPr lvl="1" algn="just">
              <a:lnSpc>
                <a:spcPct val="115000"/>
              </a:lnSpc>
            </a:pPr>
            <a:endParaRPr lang="cs-CZ" sz="2000" dirty="0">
              <a:latin typeface="+mj-lt"/>
              <a:ea typeface="Calibri" panose="020F0502020204030204" pitchFamily="34" charset="0"/>
              <a:cs typeface="Times New Roman" panose="02020603050405020304" pitchFamily="18" charset="0"/>
            </a:endParaRPr>
          </a:p>
          <a:p>
            <a:pPr lvl="1" algn="just">
              <a:lnSpc>
                <a:spcPct val="115000"/>
              </a:lnSpc>
            </a:pPr>
            <a:r>
              <a:rPr lang="en" sz="2000" dirty="0">
                <a:latin typeface="+mj-lt"/>
                <a:ea typeface="Calibri" panose="020F0502020204030204" pitchFamily="34" charset="0"/>
                <a:cs typeface="Times New Roman" panose="02020603050405020304" pitchFamily="18" charset="0"/>
              </a:rPr>
              <a:t>Purchase = 35,900 pcs</a:t>
            </a:r>
          </a:p>
        </p:txBody>
      </p:sp>
    </p:spTree>
    <p:extLst>
      <p:ext uri="{BB962C8B-B14F-4D97-AF65-F5344CB8AC3E}">
        <p14:creationId xmlns:p14="http://schemas.microsoft.com/office/powerpoint/2010/main" val="21019455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sp>
        <p:nvSpPr>
          <p:cNvPr id="6" name="Obdélník 5"/>
          <p:cNvSpPr/>
          <p:nvPr/>
        </p:nvSpPr>
        <p:spPr>
          <a:xfrm>
            <a:off x="336819" y="312822"/>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9" name="Nadpis 1"/>
          <p:cNvSpPr txBox="1">
            <a:spLocks/>
          </p:cNvSpPr>
          <p:nvPr/>
        </p:nvSpPr>
        <p:spPr>
          <a:xfrm>
            <a:off x="500105" y="540454"/>
            <a:ext cx="3222810" cy="2545646"/>
          </a:xfrm>
          <a:prstGeom prst="rect">
            <a:avLst/>
          </a:prstGeom>
        </p:spPr>
        <p:txBody>
          <a:bodyPr vert="horz" lIns="68580" tIns="34290" rIns="68580" bIns="34290" rtlCol="0" anchor="t">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p>
          <a:p>
            <a:pPr algn="l"/>
            <a:endParaRPr lang="cs-CZ" sz="3000" b="1" dirty="0"/>
          </a:p>
          <a:p>
            <a:pPr lvl="0"/>
            <a:endParaRPr lang="cs-CZ" sz="3000" b="1" cap="all" dirty="0"/>
          </a:p>
          <a:p>
            <a:pPr lvl="0"/>
            <a:endParaRPr lang="cs-CZ" sz="3000" b="1" cap="all" dirty="0"/>
          </a:p>
          <a:p>
            <a:pPr lvl="0"/>
            <a:r>
              <a:rPr lang="en" sz="3000" b="1" cap="all" dirty="0">
                <a:solidFill>
                  <a:schemeClr val="bg1"/>
                </a:solidFill>
              </a:rPr>
              <a:t>The </a:t>
            </a:r>
            <a:r>
              <a:rPr lang="cs-CZ" sz="3000" b="1" cap="all" dirty="0" err="1">
                <a:solidFill>
                  <a:schemeClr val="bg1"/>
                </a:solidFill>
              </a:rPr>
              <a:t>Enterprise</a:t>
            </a:r>
            <a:r>
              <a:rPr lang="cs-CZ" sz="3000" b="1" cap="all" dirty="0">
                <a:solidFill>
                  <a:schemeClr val="bg1"/>
                </a:solidFill>
              </a:rPr>
              <a:t> </a:t>
            </a:r>
            <a:r>
              <a:rPr lang="cs-CZ" sz="3000" b="1" cap="all" dirty="0" err="1">
                <a:solidFill>
                  <a:schemeClr val="bg1"/>
                </a:solidFill>
              </a:rPr>
              <a:t>theory</a:t>
            </a:r>
            <a:endParaRPr lang="en" sz="3000" b="1" cap="all" dirty="0">
              <a:solidFill>
                <a:schemeClr val="bg1"/>
              </a:solidFill>
            </a:endParaRPr>
          </a:p>
          <a:p>
            <a:pPr lvl="0"/>
            <a:r>
              <a:rPr lang="en" sz="3000" b="1" cap="all" dirty="0">
                <a:solidFill>
                  <a:schemeClr val="bg1"/>
                </a:solidFill>
              </a:rPr>
              <a:t>-</a:t>
            </a:r>
          </a:p>
          <a:p>
            <a:pPr lvl="0"/>
            <a:r>
              <a:rPr lang="en" sz="2600" b="1" cap="all" dirty="0">
                <a:solidFill>
                  <a:schemeClr val="bg1"/>
                </a:solidFill>
              </a:rPr>
              <a:t>Calculation </a:t>
            </a: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 sz="900" dirty="0">
                <a:solidFill>
                  <a:schemeClr val="bg1"/>
                </a:solidFill>
                <a:latin typeface="Times New Roman" panose="02020603050405020304" pitchFamily="18" charset="0"/>
                <a:cs typeface="Times New Roman" panose="02020603050405020304" pitchFamily="18" charset="0"/>
              </a:rPr>
              <a:t>.</a:t>
            </a:r>
          </a:p>
        </p:txBody>
      </p:sp>
      <p:sp>
        <p:nvSpPr>
          <p:cNvPr id="8" name="Podnadpis 2"/>
          <p:cNvSpPr txBox="1">
            <a:spLocks/>
          </p:cNvSpPr>
          <p:nvPr/>
        </p:nvSpPr>
        <p:spPr>
          <a:xfrm>
            <a:off x="6413708" y="3467331"/>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en" altLang="cs-CZ" sz="1800" dirty="0">
                <a:solidFill>
                  <a:srgbClr val="307871"/>
                </a:solidFill>
                <a:latin typeface="Times New Roman" panose="02020603050405020304" pitchFamily="18" charset="0"/>
                <a:cs typeface="Times New Roman" panose="02020603050405020304" pitchFamily="18" charset="0"/>
              </a:rPr>
              <a:t>Tomáš Pražák</a:t>
            </a:r>
          </a:p>
          <a:p>
            <a:pPr algn="r"/>
            <a:r>
              <a:rPr lang="en" altLang="cs-CZ" sz="1800" dirty="0">
                <a:solidFill>
                  <a:srgbClr val="307871"/>
                </a:solidFill>
                <a:latin typeface="Times New Roman" panose="02020603050405020304" pitchFamily="18" charset="0"/>
                <a:cs typeface="Times New Roman" panose="02020603050405020304" pitchFamily="18" charset="0"/>
              </a:rPr>
              <a:t>Lecturer</a:t>
            </a:r>
            <a:endParaRPr lang="en-GB" altLang="cs-CZ" sz="18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85848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2D0095CD-C0AD-436F-9C2C-2D13F576B097}"/>
              </a:ext>
            </a:extLst>
          </p:cNvPr>
          <p:cNvSpPr/>
          <p:nvPr/>
        </p:nvSpPr>
        <p:spPr>
          <a:xfrm>
            <a:off x="511200" y="527392"/>
            <a:ext cx="7165800" cy="2831865"/>
          </a:xfrm>
          <a:prstGeom prst="rect">
            <a:avLst/>
          </a:prstGeom>
        </p:spPr>
        <p:txBody>
          <a:bodyPr wrap="square">
            <a:spAutoFit/>
          </a:bodyPr>
          <a:lstStyle/>
          <a:p>
            <a:pPr algn="ctr">
              <a:lnSpc>
                <a:spcPct val="114000"/>
              </a:lnSpc>
            </a:pPr>
            <a:r>
              <a:rPr lang="en" sz="2600" b="1" cap="all" dirty="0">
                <a:solidFill>
                  <a:srgbClr val="307871"/>
                </a:solidFill>
                <a:latin typeface="+mj-lt"/>
              </a:rPr>
              <a:t>Calculation</a:t>
            </a:r>
          </a:p>
          <a:p>
            <a:pPr marL="285750" indent="-285750" algn="just">
              <a:lnSpc>
                <a:spcPct val="114000"/>
              </a:lnSpc>
              <a:buFont typeface="Arial" panose="020B0604020202020204" pitchFamily="34" charset="0"/>
              <a:buChar char="•"/>
            </a:pPr>
            <a:r>
              <a:rPr lang="en" sz="2200" dirty="0">
                <a:latin typeface="+mj-lt"/>
                <a:ea typeface="Times New Roman" panose="02020603050405020304" pitchFamily="18" charset="0"/>
                <a:cs typeface="Times New Roman" panose="02020603050405020304" pitchFamily="18" charset="0"/>
              </a:rPr>
              <a:t>calculation of costs, margin, profit, price or other value quantity for a product, work or service or for an activity or operation (calculation unit)</a:t>
            </a:r>
          </a:p>
          <a:p>
            <a:pPr marL="285750" indent="-285750" algn="just">
              <a:lnSpc>
                <a:spcPct val="114000"/>
              </a:lnSpc>
              <a:buFont typeface="Arial" panose="020B0604020202020204" pitchFamily="34" charset="0"/>
              <a:buChar char="•"/>
            </a:pPr>
            <a:r>
              <a:rPr lang="en" sz="2200" dirty="0">
                <a:latin typeface="+mj-lt"/>
                <a:ea typeface="Times New Roman" panose="02020603050405020304" pitchFamily="18" charset="0"/>
                <a:cs typeface="Times New Roman" panose="02020603050405020304" pitchFamily="18" charset="0"/>
              </a:rPr>
              <a:t>displays in relation to each other both in kind and value-expressed performance unit</a:t>
            </a:r>
          </a:p>
          <a:p>
            <a:pPr marL="285750" indent="-285750" algn="just">
              <a:lnSpc>
                <a:spcPct val="114000"/>
              </a:lnSpc>
              <a:buFont typeface="Arial" panose="020B0604020202020204" pitchFamily="34" charset="0"/>
              <a:buChar char="•"/>
            </a:pPr>
            <a:r>
              <a:rPr lang="en" sz="2200" dirty="0">
                <a:latin typeface="+mj-lt"/>
                <a:ea typeface="Times New Roman" panose="02020603050405020304" pitchFamily="18" charset="0"/>
                <a:cs typeface="Times New Roman" panose="02020603050405020304" pitchFamily="18" charset="0"/>
              </a:rPr>
              <a:t>the most important tool of economic management</a:t>
            </a:r>
            <a:endParaRPr lang="cs-CZ" dirty="0">
              <a:latin typeface="+mj-l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75164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id="{60BFB212-BDF3-4CB6-BB0B-A18B1AA14E49}"/>
              </a:ext>
            </a:extLst>
          </p:cNvPr>
          <p:cNvSpPr/>
          <p:nvPr/>
        </p:nvSpPr>
        <p:spPr>
          <a:xfrm>
            <a:off x="475200" y="527392"/>
            <a:ext cx="7221600" cy="3574633"/>
          </a:xfrm>
          <a:prstGeom prst="rect">
            <a:avLst/>
          </a:prstGeom>
        </p:spPr>
        <p:txBody>
          <a:bodyPr wrap="square">
            <a:spAutoFit/>
          </a:bodyPr>
          <a:lstStyle/>
          <a:p>
            <a:pPr algn="ctr">
              <a:lnSpc>
                <a:spcPct val="114000"/>
              </a:lnSpc>
            </a:pPr>
            <a:r>
              <a:rPr lang="en" sz="2200" b="1" dirty="0">
                <a:solidFill>
                  <a:srgbClr val="FF0000"/>
                </a:solidFill>
              </a:rPr>
              <a:t>Purpose of costing</a:t>
            </a:r>
          </a:p>
          <a:p>
            <a:pPr marL="342900" indent="-342900" algn="just">
              <a:lnSpc>
                <a:spcPct val="114000"/>
              </a:lnSpc>
              <a:buFont typeface="Arial" panose="020B0604020202020204" pitchFamily="34" charset="0"/>
              <a:buChar char="•"/>
            </a:pPr>
            <a:r>
              <a:rPr lang="en" sz="2200" dirty="0">
                <a:ea typeface="Times New Roman" panose="02020603050405020304" pitchFamily="18" charset="0"/>
                <a:cs typeface="Times New Roman" panose="02020603050405020304" pitchFamily="18" charset="0"/>
              </a:rPr>
              <a:t>assign costs to the cost bearer (product, service, order), i.e. to the calculation unit</a:t>
            </a:r>
          </a:p>
          <a:p>
            <a:pPr marL="342900" indent="-342900" algn="just">
              <a:lnSpc>
                <a:spcPct val="114000"/>
              </a:lnSpc>
              <a:buFont typeface="Arial" panose="020B0604020202020204" pitchFamily="34" charset="0"/>
              <a:buChar char="•"/>
            </a:pPr>
            <a:r>
              <a:rPr lang="en" sz="2200" b="1" dirty="0">
                <a:latin typeface="+mj-lt"/>
                <a:ea typeface="Calibri" panose="020F0502020204030204" pitchFamily="34" charset="0"/>
                <a:cs typeface="Times New Roman" panose="02020603050405020304" pitchFamily="18" charset="0"/>
              </a:rPr>
              <a:t>direct costs:</a:t>
            </a:r>
          </a:p>
          <a:p>
            <a:pPr marL="800100" lvl="1" indent="-342900" algn="just">
              <a:lnSpc>
                <a:spcPct val="114000"/>
              </a:lnSpc>
              <a:buFont typeface="Courier New" panose="02070309020205020404" pitchFamily="49" charset="0"/>
              <a:buChar char="o"/>
            </a:pPr>
            <a:r>
              <a:rPr lang="en" dirty="0">
                <a:latin typeface="+mj-lt"/>
                <a:ea typeface="Calibri" panose="020F0502020204030204" pitchFamily="34" charset="0"/>
                <a:cs typeface="Times New Roman" panose="02020603050405020304" pitchFamily="18" charset="0"/>
              </a:rPr>
              <a:t>direct allocation per unit of output or per cost center</a:t>
            </a:r>
          </a:p>
          <a:p>
            <a:pPr marL="342900" indent="-342900" algn="just">
              <a:lnSpc>
                <a:spcPct val="114000"/>
              </a:lnSpc>
              <a:buFont typeface="Arial" panose="020B0604020202020204" pitchFamily="34" charset="0"/>
              <a:buChar char="•"/>
            </a:pPr>
            <a:r>
              <a:rPr lang="en" sz="2200" b="1" dirty="0">
                <a:latin typeface="+mj-lt"/>
                <a:ea typeface="Calibri" panose="020F0502020204030204" pitchFamily="34" charset="0"/>
                <a:cs typeface="Times New Roman" panose="02020603050405020304" pitchFamily="18" charset="0"/>
              </a:rPr>
              <a:t>indirect costs:</a:t>
            </a:r>
          </a:p>
          <a:p>
            <a:pPr marL="800100" lvl="1" indent="-342900" algn="just">
              <a:lnSpc>
                <a:spcPct val="114000"/>
              </a:lnSpc>
              <a:buFont typeface="Courier New" panose="02070309020205020404" pitchFamily="49" charset="0"/>
              <a:buChar char="o"/>
            </a:pPr>
            <a:r>
              <a:rPr lang="en" dirty="0">
                <a:latin typeface="+mj-lt"/>
                <a:ea typeface="Calibri" panose="020F0502020204030204" pitchFamily="34" charset="0"/>
                <a:cs typeface="Times New Roman" panose="02020603050405020304" pitchFamily="18" charset="0"/>
              </a:rPr>
              <a:t>before scheduling on the performance unit of their allocation to end centers</a:t>
            </a:r>
          </a:p>
          <a:p>
            <a:pPr marL="800100" lvl="1" indent="-342900" algn="just">
              <a:lnSpc>
                <a:spcPct val="114000"/>
              </a:lnSpc>
              <a:buFont typeface="Courier New" panose="02070309020205020404" pitchFamily="49" charset="0"/>
              <a:buChar char="o"/>
            </a:pPr>
            <a:r>
              <a:rPr lang="en" dirty="0">
                <a:latin typeface="+mj-lt"/>
                <a:ea typeface="Calibri" panose="020F0502020204030204" pitchFamily="34" charset="0"/>
                <a:cs typeface="Times New Roman" panose="02020603050405020304" pitchFamily="18" charset="0"/>
              </a:rPr>
              <a:t>they cannot be directly assigned to the performance unit - use of the costing schedule base</a:t>
            </a:r>
            <a:endParaRPr lang="cs-CZ" dirty="0">
              <a:solidFill>
                <a:srgbClr val="307871"/>
              </a:solidFill>
            </a:endParaRPr>
          </a:p>
        </p:txBody>
      </p:sp>
    </p:spTree>
    <p:extLst>
      <p:ext uri="{BB962C8B-B14F-4D97-AF65-F5344CB8AC3E}">
        <p14:creationId xmlns:p14="http://schemas.microsoft.com/office/powerpoint/2010/main" val="36787530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A0E0DEC9-8DE8-487A-9A37-934E08160BA9}"/>
              </a:ext>
            </a:extLst>
          </p:cNvPr>
          <p:cNvSpPr/>
          <p:nvPr/>
        </p:nvSpPr>
        <p:spPr>
          <a:xfrm>
            <a:off x="525600" y="527392"/>
            <a:ext cx="7221600" cy="2761653"/>
          </a:xfrm>
          <a:prstGeom prst="rect">
            <a:avLst/>
          </a:prstGeom>
        </p:spPr>
        <p:txBody>
          <a:bodyPr wrap="square">
            <a:spAutoFit/>
          </a:bodyPr>
          <a:lstStyle/>
          <a:p>
            <a:pPr marL="0" lvl="2">
              <a:lnSpc>
                <a:spcPct val="114000"/>
              </a:lnSpc>
            </a:pPr>
            <a:r>
              <a:rPr lang="en" sz="2200" b="1" dirty="0"/>
              <a:t>Simple division calculation</a:t>
            </a:r>
          </a:p>
          <a:p>
            <a:pPr marL="285750" lvl="2" indent="-285750">
              <a:lnSpc>
                <a:spcPct val="114000"/>
              </a:lnSpc>
              <a:buFont typeface="Arial" panose="020B0604020202020204" pitchFamily="34" charset="0"/>
              <a:buChar char="•"/>
            </a:pPr>
            <a:r>
              <a:rPr lang="en" sz="2200" dirty="0"/>
              <a:t>in the case of linear dependence of costs in </a:t>
            </a:r>
            <a:r>
              <a:rPr lang="en" sz="2200" dirty="0" err="1"/>
              <a:t>single-type </a:t>
            </a:r>
            <a:r>
              <a:rPr lang="en" sz="2200" dirty="0"/>
              <a:t>production of products or services (energy production, lemonade, mineral extraction)</a:t>
            </a:r>
          </a:p>
          <a:p>
            <a:pPr marL="285750" lvl="2" indent="-285750">
              <a:lnSpc>
                <a:spcPct val="114000"/>
              </a:lnSpc>
              <a:buFont typeface="Arial" panose="020B0604020202020204" pitchFamily="34" charset="0"/>
              <a:buChar char="•"/>
            </a:pPr>
            <a:r>
              <a:rPr lang="en" sz="2200" dirty="0"/>
              <a:t>the cost per unit </a:t>
            </a:r>
            <a:r>
              <a:rPr lang="en" sz="2200" i="1" dirty="0">
                <a:latin typeface="Cambria Math" panose="02040503050406030204" pitchFamily="18" charset="0"/>
                <a:ea typeface="Cambria Math" panose="02040503050406030204" pitchFamily="18" charset="0"/>
              </a:rPr>
              <a:t>n </a:t>
            </a:r>
            <a:r>
              <a:rPr lang="en" sz="2200" i="1" baseline="-25000" dirty="0">
                <a:latin typeface="Cambria Math" panose="02040503050406030204" pitchFamily="18" charset="0"/>
                <a:ea typeface="Cambria Math" panose="02040503050406030204" pitchFamily="18" charset="0"/>
              </a:rPr>
              <a:t>j </a:t>
            </a:r>
            <a:r>
              <a:rPr lang="en" sz="2200" dirty="0"/>
              <a:t>can be found directly by dividing the cost </a:t>
            </a:r>
            <a:r>
              <a:rPr lang="en" sz="2200" i="1" dirty="0">
                <a:latin typeface="Cambria Math" panose="02040503050406030204" pitchFamily="18" charset="0"/>
                <a:ea typeface="Cambria Math" panose="02040503050406030204" pitchFamily="18" charset="0"/>
              </a:rPr>
              <a:t>N  </a:t>
            </a:r>
            <a:r>
              <a:rPr lang="en" sz="2200" dirty="0"/>
              <a:t>by the output </a:t>
            </a:r>
            <a:r>
              <a:rPr lang="en" sz="2200" i="1" dirty="0">
                <a:latin typeface="Cambria Math" panose="02040503050406030204" pitchFamily="18" charset="0"/>
                <a:ea typeface="Cambria Math" panose="02040503050406030204" pitchFamily="18" charset="0"/>
              </a:rPr>
              <a:t>Q</a:t>
            </a:r>
          </a:p>
          <a:p>
            <a:pPr marL="0" lvl="2">
              <a:lnSpc>
                <a:spcPct val="114000"/>
              </a:lnSpc>
            </a:pPr>
            <a:endParaRPr lang="cs-CZ" sz="2200" b="1" i="1" dirty="0"/>
          </a:p>
        </p:txBody>
      </p:sp>
    </p:spTree>
    <p:extLst>
      <p:ext uri="{BB962C8B-B14F-4D97-AF65-F5344CB8AC3E}">
        <p14:creationId xmlns:p14="http://schemas.microsoft.com/office/powerpoint/2010/main" val="19466312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E419A8C4-1BF6-4C17-BE69-318932DE6070}"/>
              </a:ext>
            </a:extLst>
          </p:cNvPr>
          <p:cNvSpPr/>
          <p:nvPr/>
        </p:nvSpPr>
        <p:spPr>
          <a:xfrm>
            <a:off x="309240" y="527392"/>
            <a:ext cx="7488360" cy="2877711"/>
          </a:xfrm>
          <a:prstGeom prst="rect">
            <a:avLst/>
          </a:prstGeom>
        </p:spPr>
        <p:txBody>
          <a:bodyPr wrap="square">
            <a:spAutoFit/>
          </a:bodyPr>
          <a:lstStyle/>
          <a:p>
            <a:pPr algn="just">
              <a:spcAft>
                <a:spcPts val="600"/>
              </a:spcAft>
            </a:pPr>
            <a:r>
              <a:rPr lang="en" sz="2200" b="1" dirty="0">
                <a:latin typeface="+mj-lt"/>
                <a:ea typeface="Calibri" panose="020F0502020204030204" pitchFamily="34" charset="0"/>
                <a:cs typeface="Times New Roman" panose="02020603050405020304" pitchFamily="18" charset="0"/>
              </a:rPr>
              <a:t>Example:</a:t>
            </a:r>
          </a:p>
          <a:p>
            <a:pPr algn="just">
              <a:spcAft>
                <a:spcPts val="600"/>
              </a:spcAft>
            </a:pPr>
            <a:r>
              <a:rPr lang="en" sz="2200" dirty="0">
                <a:latin typeface="+mj-lt"/>
                <a:ea typeface="Calibri" panose="020F0502020204030204" pitchFamily="34" charset="0"/>
                <a:cs typeface="Times New Roman" panose="02020603050405020304" pitchFamily="18" charset="0"/>
              </a:rPr>
              <a:t>The selected company deals with the packaging of Grilling Mixture per 25g of the delivered spice mixture. Material costs were CZK 14,000 for 54 kg of seasoning mixture. The company incurred wage costs in the amount of CZK 10,000 and other overhead costs (depreciation of the packaging line, share of administrative staff costs) in the amount of CZK 15,000. What will be the cost of producing one 25g bag of the mixture?</a:t>
            </a:r>
          </a:p>
        </p:txBody>
      </p:sp>
    </p:spTree>
    <p:extLst>
      <p:ext uri="{BB962C8B-B14F-4D97-AF65-F5344CB8AC3E}">
        <p14:creationId xmlns:p14="http://schemas.microsoft.com/office/powerpoint/2010/main" val="10221270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CB4DAA96-DED3-401B-A44F-1B68ABF76CDA}"/>
              </a:ext>
            </a:extLst>
          </p:cNvPr>
          <p:cNvSpPr/>
          <p:nvPr/>
        </p:nvSpPr>
        <p:spPr>
          <a:xfrm>
            <a:off x="424800" y="628601"/>
            <a:ext cx="7336800" cy="2761653"/>
          </a:xfrm>
          <a:prstGeom prst="rect">
            <a:avLst/>
          </a:prstGeom>
        </p:spPr>
        <p:txBody>
          <a:bodyPr wrap="square">
            <a:spAutoFit/>
          </a:bodyPr>
          <a:lstStyle/>
          <a:p>
            <a:pPr algn="just">
              <a:lnSpc>
                <a:spcPct val="114000"/>
              </a:lnSpc>
            </a:pPr>
            <a:r>
              <a:rPr lang="en" sz="2200" b="1" i="1" dirty="0">
                <a:latin typeface="+mj-lt"/>
                <a:ea typeface="Calibri" panose="020F0502020204030204" pitchFamily="34" charset="0"/>
                <a:cs typeface="Times New Roman" panose="02020603050405020304" pitchFamily="18" charset="0"/>
              </a:rPr>
              <a:t>Solution:</a:t>
            </a:r>
            <a:endParaRPr lang="cs-CZ" sz="2200" dirty="0">
              <a:latin typeface="+mj-lt"/>
              <a:ea typeface="Calibri" panose="020F0502020204030204" pitchFamily="34" charset="0"/>
              <a:cs typeface="Times New Roman" panose="02020603050405020304" pitchFamily="18" charset="0"/>
            </a:endParaRPr>
          </a:p>
          <a:p>
            <a:pPr algn="just">
              <a:lnSpc>
                <a:spcPct val="114000"/>
              </a:lnSpc>
            </a:pPr>
            <a:r>
              <a:rPr lang="en" sz="2200" dirty="0">
                <a:latin typeface="+mj-lt"/>
                <a:ea typeface="Calibri" panose="020F0502020204030204" pitchFamily="34" charset="0"/>
                <a:cs typeface="Times New Roman" panose="02020603050405020304" pitchFamily="18" charset="0"/>
              </a:rPr>
              <a:t>We add up all incurred costs (material, wages and other costs) and divide them by the required calculation unit of </a:t>
            </a:r>
            <a:r>
              <a:rPr lang="en" sz="2200" dirty="0">
                <a:latin typeface="Cambria Math" panose="02040503050406030204" pitchFamily="18" charset="0"/>
                <a:ea typeface="Cambria Math" panose="02040503050406030204" pitchFamily="18" charset="0"/>
                <a:cs typeface="Times New Roman" panose="02020603050405020304" pitchFamily="18" charset="0"/>
              </a:rPr>
              <a:t>25 g </a:t>
            </a:r>
            <a:r>
              <a:rPr lang="en" sz="2200" dirty="0">
                <a:latin typeface="+mj-lt"/>
                <a:ea typeface="Calibri" panose="020F0502020204030204" pitchFamily="34" charset="0"/>
                <a:cs typeface="Times New Roman" panose="02020603050405020304" pitchFamily="18" charset="0"/>
              </a:rPr>
              <a:t>/bag.</a:t>
            </a:r>
          </a:p>
          <a:p>
            <a:pPr algn="just">
              <a:lnSpc>
                <a:spcPct val="114000"/>
              </a:lnSpc>
            </a:pPr>
            <a:r>
              <a:rPr lang="cs-CZ" sz="2200" i="1" dirty="0">
                <a:latin typeface="Cambria Math" panose="02040503050406030204" pitchFamily="18" charset="0"/>
                <a:ea typeface="Cambria Math" panose="02040503050406030204" pitchFamily="18" charset="0"/>
                <a:cs typeface="Times New Roman" panose="02020603050405020304" pitchFamily="18" charset="0"/>
              </a:rPr>
              <a:t>TC</a:t>
            </a:r>
            <a:r>
              <a:rPr lang="en" sz="2200" i="1" dirty="0">
                <a:latin typeface="Cambria Math" panose="02040503050406030204" pitchFamily="18" charset="0"/>
                <a:ea typeface="Cambria Math" panose="02040503050406030204" pitchFamily="18" charset="0"/>
                <a:cs typeface="Times New Roman" panose="02020603050405020304" pitchFamily="18" charset="0"/>
              </a:rPr>
              <a:t> </a:t>
            </a:r>
            <a:r>
              <a:rPr lang="en" sz="2200" dirty="0">
                <a:latin typeface="Cambria Math" panose="02040503050406030204" pitchFamily="18" charset="0"/>
                <a:ea typeface="Cambria Math" panose="02040503050406030204" pitchFamily="18" charset="0"/>
                <a:cs typeface="Times New Roman" panose="02020603050405020304" pitchFamily="18" charset="0"/>
              </a:rPr>
              <a:t>= 14,000 + 10,000 + 15,000 = 39,000 </a:t>
            </a:r>
            <a:r>
              <a:rPr lang="en" sz="2200" dirty="0">
                <a:latin typeface="+mj-lt"/>
                <a:ea typeface="Calibri" panose="020F0502020204030204" pitchFamily="34" charset="0"/>
                <a:cs typeface="Times New Roman" panose="02020603050405020304" pitchFamily="18" charset="0"/>
              </a:rPr>
              <a:t>CZK</a:t>
            </a:r>
          </a:p>
          <a:p>
            <a:pPr algn="just">
              <a:lnSpc>
                <a:spcPct val="114000"/>
              </a:lnSpc>
            </a:pPr>
            <a:r>
              <a:rPr lang="en" sz="2200" dirty="0">
                <a:latin typeface="+mj-lt"/>
                <a:ea typeface="Calibri" panose="020F0502020204030204" pitchFamily="34" charset="0"/>
                <a:cs typeface="Times New Roman" panose="02020603050405020304" pitchFamily="18" charset="0"/>
              </a:rPr>
              <a:t>Number of units per </a:t>
            </a:r>
            <a:r>
              <a:rPr lang="en" sz="2200" dirty="0">
                <a:latin typeface="Cambria Math" panose="02040503050406030204" pitchFamily="18" charset="0"/>
                <a:ea typeface="Cambria Math" panose="02040503050406030204" pitchFamily="18" charset="0"/>
                <a:cs typeface="Times New Roman" panose="02020603050405020304" pitchFamily="18" charset="0"/>
              </a:rPr>
              <a:t>25 g = 54,000 g / 25 g = 2,160 </a:t>
            </a:r>
            <a:r>
              <a:rPr lang="en" sz="2200" dirty="0">
                <a:latin typeface="+mj-lt"/>
                <a:ea typeface="Calibri" panose="020F0502020204030204" pitchFamily="34" charset="0"/>
                <a:cs typeface="Times New Roman" panose="02020603050405020304" pitchFamily="18" charset="0"/>
              </a:rPr>
              <a:t>bags</a:t>
            </a:r>
          </a:p>
          <a:p>
            <a:pPr algn="just">
              <a:lnSpc>
                <a:spcPct val="114000"/>
              </a:lnSpc>
            </a:pPr>
            <a:r>
              <a:rPr lang="cs-CZ" sz="2200" i="1" dirty="0" err="1">
                <a:latin typeface="Cambria Math" panose="02040503050406030204" pitchFamily="18" charset="0"/>
                <a:ea typeface="Cambria Math" panose="02040503050406030204" pitchFamily="18" charset="0"/>
                <a:cs typeface="Times New Roman" panose="02020603050405020304" pitchFamily="18" charset="0"/>
              </a:rPr>
              <a:t>Cost</a:t>
            </a:r>
            <a:r>
              <a:rPr lang="cs-CZ" sz="2200" i="1" dirty="0">
                <a:latin typeface="Cambria Math" panose="02040503050406030204" pitchFamily="18" charset="0"/>
                <a:ea typeface="Cambria Math" panose="02040503050406030204" pitchFamily="18" charset="0"/>
                <a:cs typeface="Times New Roman" panose="02020603050405020304" pitchFamily="18" charset="0"/>
              </a:rPr>
              <a:t> per unit </a:t>
            </a:r>
            <a:r>
              <a:rPr lang="en" sz="2200" dirty="0">
                <a:latin typeface="Cambria Math" panose="02040503050406030204" pitchFamily="18" charset="0"/>
                <a:ea typeface="Cambria Math" panose="02040503050406030204" pitchFamily="18" charset="0"/>
                <a:cs typeface="Times New Roman" panose="02020603050405020304" pitchFamily="18" charset="0"/>
              </a:rPr>
              <a:t>= 39,000 /2,160 = </a:t>
            </a:r>
            <a:r>
              <a:rPr lang="en" sz="2200" dirty="0">
                <a:latin typeface="+mj-lt"/>
                <a:ea typeface="Calibri" panose="020F0502020204030204" pitchFamily="34" charset="0"/>
                <a:cs typeface="Times New Roman" panose="02020603050405020304" pitchFamily="18" charset="0"/>
              </a:rPr>
              <a:t>CZK 18.05/pc</a:t>
            </a:r>
            <a:endParaRPr lang="cs-CZ" sz="22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160628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A41CDB02-52DC-4F1F-AA44-7633BA1F2851}"/>
              </a:ext>
            </a:extLst>
          </p:cNvPr>
          <p:cNvSpPr/>
          <p:nvPr/>
        </p:nvSpPr>
        <p:spPr>
          <a:xfrm>
            <a:off x="694533" y="197714"/>
            <a:ext cx="3573286" cy="430887"/>
          </a:xfrm>
          <a:prstGeom prst="rect">
            <a:avLst/>
          </a:prstGeom>
        </p:spPr>
        <p:txBody>
          <a:bodyPr wrap="none">
            <a:spAutoFit/>
          </a:bodyPr>
          <a:lstStyle/>
          <a:p>
            <a:r>
              <a:rPr lang="en" sz="2200" b="1" dirty="0">
                <a:ea typeface="Calibri" panose="020F0502020204030204" pitchFamily="34" charset="0"/>
                <a:cs typeface="Times New Roman" panose="02020603050405020304" pitchFamily="18" charset="0"/>
              </a:rPr>
              <a:t>Typical calculation formula</a:t>
            </a:r>
            <a:endParaRPr lang="cs-CZ" sz="2200" b="1" dirty="0"/>
          </a:p>
        </p:txBody>
      </p:sp>
      <p:graphicFrame>
        <p:nvGraphicFramePr>
          <p:cNvPr id="7" name="Tabulka 6">
            <a:extLst>
              <a:ext uri="{FF2B5EF4-FFF2-40B4-BE49-F238E27FC236}">
                <a16:creationId xmlns:a16="http://schemas.microsoft.com/office/drawing/2014/main" id="{75AED627-6C99-4301-8460-D16D88C55638}"/>
              </a:ext>
            </a:extLst>
          </p:cNvPr>
          <p:cNvGraphicFramePr>
            <a:graphicFrameLocks noGrp="1"/>
          </p:cNvGraphicFramePr>
          <p:nvPr/>
        </p:nvGraphicFramePr>
        <p:xfrm>
          <a:off x="583525" y="628601"/>
          <a:ext cx="7113600" cy="4502686"/>
        </p:xfrm>
        <a:graphic>
          <a:graphicData uri="http://schemas.openxmlformats.org/drawingml/2006/table">
            <a:tbl>
              <a:tblPr firstRow="1" firstCol="1" lastRow="1" lastCol="1" bandRow="1" bandCol="1">
                <a:tableStyleId>{5C22544A-7EE6-4342-B048-85BDC9FD1C3A}</a:tableStyleId>
              </a:tblPr>
              <a:tblGrid>
                <a:gridCol w="856245">
                  <a:extLst>
                    <a:ext uri="{9D8B030D-6E8A-4147-A177-3AD203B41FA5}">
                      <a16:colId xmlns:a16="http://schemas.microsoft.com/office/drawing/2014/main" val="20000"/>
                    </a:ext>
                  </a:extLst>
                </a:gridCol>
                <a:gridCol w="6257355">
                  <a:extLst>
                    <a:ext uri="{9D8B030D-6E8A-4147-A177-3AD203B41FA5}">
                      <a16:colId xmlns:a16="http://schemas.microsoft.com/office/drawing/2014/main" val="20001"/>
                    </a:ext>
                  </a:extLst>
                </a:gridCol>
              </a:tblGrid>
              <a:tr h="250457">
                <a:tc>
                  <a:txBody>
                    <a:bodyPr/>
                    <a:lstStyle/>
                    <a:p>
                      <a:pPr>
                        <a:spcAft>
                          <a:spcPts val="0"/>
                        </a:spcAft>
                        <a:tabLst>
                          <a:tab pos="-1028700" algn="l"/>
                          <a:tab pos="4343400" algn="dec"/>
                        </a:tabLst>
                      </a:pPr>
                      <a:r>
                        <a:rPr lang="en" sz="1400" b="0" dirty="0">
                          <a:solidFill>
                            <a:schemeClr val="tx1"/>
                          </a:solidFill>
                          <a:effectLst/>
                        </a:rPr>
                        <a:t>1.</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en" sz="1400" b="0" dirty="0">
                          <a:solidFill>
                            <a:schemeClr val="tx1"/>
                          </a:solidFill>
                          <a:effectLst/>
                        </a:rPr>
                        <a:t>Direct material (raw materials, material, semi-finished products, purchased products)</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88516">
                <a:tc>
                  <a:txBody>
                    <a:bodyPr/>
                    <a:lstStyle/>
                    <a:p>
                      <a:pPr>
                        <a:spcAft>
                          <a:spcPts val="0"/>
                        </a:spcAft>
                        <a:tabLst>
                          <a:tab pos="-1028700" algn="l"/>
                          <a:tab pos="4343400" algn="dec"/>
                        </a:tabLst>
                      </a:pPr>
                      <a:r>
                        <a:rPr lang="en" sz="1400" b="0">
                          <a:solidFill>
                            <a:schemeClr val="tx1"/>
                          </a:solidFill>
                          <a:effectLst/>
                        </a:rPr>
                        <a:t>2.</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en" sz="1400" b="0" dirty="0">
                          <a:solidFill>
                            <a:schemeClr val="tx1"/>
                          </a:solidFill>
                          <a:effectLst/>
                        </a:rPr>
                        <a:t>Direct wages (wages of operating workers, bonuses, bonuses, allowances, additional payments)</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88516">
                <a:tc>
                  <a:txBody>
                    <a:bodyPr/>
                    <a:lstStyle/>
                    <a:p>
                      <a:pPr>
                        <a:spcAft>
                          <a:spcPts val="0"/>
                        </a:spcAft>
                        <a:tabLst>
                          <a:tab pos="-1028700" algn="l"/>
                          <a:tab pos="4343400" algn="dec"/>
                        </a:tabLst>
                      </a:pPr>
                      <a:r>
                        <a:rPr lang="en" sz="1400" b="0">
                          <a:solidFill>
                            <a:schemeClr val="tx1"/>
                          </a:solidFill>
                          <a:effectLst/>
                        </a:rPr>
                        <a:t>3.</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en" sz="1400" b="0" dirty="0">
                          <a:solidFill>
                            <a:schemeClr val="tx1"/>
                          </a:solidFill>
                          <a:effectLst/>
                        </a:rPr>
                        <a:t>Other direct costs (technological fuels and energy, depreciation, transport costs, repairs, technical development costs, etc.)</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488516">
                <a:tc>
                  <a:txBody>
                    <a:bodyPr/>
                    <a:lstStyle/>
                    <a:p>
                      <a:pPr>
                        <a:spcAft>
                          <a:spcPts val="0"/>
                        </a:spcAft>
                        <a:tabLst>
                          <a:tab pos="-1028700" algn="l"/>
                          <a:tab pos="4343400" algn="dec"/>
                        </a:tabLst>
                      </a:pPr>
                      <a:r>
                        <a:rPr lang="en" sz="1400" b="0" dirty="0">
                          <a:solidFill>
                            <a:schemeClr val="tx1"/>
                          </a:solidFill>
                          <a:effectLst/>
                        </a:rPr>
                        <a:t>4.</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en" sz="1400" b="0" dirty="0">
                          <a:solidFill>
                            <a:schemeClr val="tx1"/>
                          </a:solidFill>
                          <a:effectLst/>
                        </a:rPr>
                        <a:t>Production overhead (technological and general) (costs related to the management of production activities, process maintenance)</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50457">
                <a:tc>
                  <a:txBody>
                    <a:bodyPr/>
                    <a:lstStyle/>
                    <a:p>
                      <a:pPr>
                        <a:spcAft>
                          <a:spcPts val="0"/>
                        </a:spcAft>
                        <a:tabLst>
                          <a:tab pos="-1028700" algn="l"/>
                          <a:tab pos="4343400" algn="dec"/>
                        </a:tabLst>
                      </a:pPr>
                      <a:r>
                        <a:rPr lang="en" sz="1400" b="0">
                          <a:solidFill>
                            <a:schemeClr val="tx1"/>
                          </a:solidFill>
                          <a:effectLst/>
                        </a:rPr>
                        <a:t>Σ (1st-4th)</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en" sz="1400" b="0" dirty="0">
                          <a:solidFill>
                            <a:schemeClr val="tx1"/>
                          </a:solidFill>
                          <a:effectLst/>
                        </a:rPr>
                        <a:t>Own production costs</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88516">
                <a:tc>
                  <a:txBody>
                    <a:bodyPr/>
                    <a:lstStyle/>
                    <a:p>
                      <a:pPr>
                        <a:spcAft>
                          <a:spcPts val="0"/>
                        </a:spcAft>
                        <a:tabLst>
                          <a:tab pos="-1028700" algn="l"/>
                          <a:tab pos="4343400" algn="dec"/>
                        </a:tabLst>
                      </a:pPr>
                      <a:r>
                        <a:rPr lang="en" sz="1400" b="0">
                          <a:solidFill>
                            <a:schemeClr val="tx1"/>
                          </a:solidFill>
                          <a:effectLst/>
                        </a:rPr>
                        <a:t>5.</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en" sz="1400" b="0" dirty="0">
                          <a:solidFill>
                            <a:schemeClr val="tx1"/>
                          </a:solidFill>
                          <a:effectLst/>
                        </a:rPr>
                        <a:t>Administrative overhead (may include supply overhead) (related to the management and administration of the organization)</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250457">
                <a:tc>
                  <a:txBody>
                    <a:bodyPr/>
                    <a:lstStyle/>
                    <a:p>
                      <a:pPr>
                        <a:spcAft>
                          <a:spcPts val="0"/>
                        </a:spcAft>
                        <a:tabLst>
                          <a:tab pos="-1028700" algn="l"/>
                          <a:tab pos="4343400" algn="dec"/>
                        </a:tabLst>
                      </a:pPr>
                      <a:r>
                        <a:rPr lang="en" sz="1400" b="0">
                          <a:solidFill>
                            <a:schemeClr val="tx1"/>
                          </a:solidFill>
                          <a:effectLst/>
                        </a:rPr>
                        <a:t>Σ (1st-5th)</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en" sz="1400" b="0" dirty="0">
                          <a:solidFill>
                            <a:schemeClr val="tx1"/>
                          </a:solidFill>
                          <a:effectLst/>
                        </a:rPr>
                        <a:t>Own performance costs</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488516">
                <a:tc>
                  <a:txBody>
                    <a:bodyPr/>
                    <a:lstStyle/>
                    <a:p>
                      <a:pPr>
                        <a:spcAft>
                          <a:spcPts val="0"/>
                        </a:spcAft>
                        <a:tabLst>
                          <a:tab pos="-1028700" algn="l"/>
                          <a:tab pos="4343400" algn="dec"/>
                        </a:tabLst>
                      </a:pPr>
                      <a:r>
                        <a:rPr lang="en" sz="1400" b="0">
                          <a:solidFill>
                            <a:schemeClr val="tx1"/>
                          </a:solidFill>
                          <a:effectLst/>
                        </a:rPr>
                        <a:t>6.</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en" sz="1400" b="0" dirty="0">
                          <a:solidFill>
                            <a:schemeClr val="tx1"/>
                          </a:solidFill>
                          <a:effectLst/>
                        </a:rPr>
                        <a:t>Sales costs (may be part of administrative overhead) (shipping, advertising, promotion, sales)</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250457">
                <a:tc>
                  <a:txBody>
                    <a:bodyPr/>
                    <a:lstStyle/>
                    <a:p>
                      <a:pPr>
                        <a:spcAft>
                          <a:spcPts val="0"/>
                        </a:spcAft>
                        <a:tabLst>
                          <a:tab pos="-1028700" algn="l"/>
                          <a:tab pos="4343400" algn="dec"/>
                        </a:tabLst>
                      </a:pPr>
                      <a:r>
                        <a:rPr lang="en" sz="1400" b="0">
                          <a:solidFill>
                            <a:schemeClr val="tx1"/>
                          </a:solidFill>
                          <a:effectLst/>
                        </a:rPr>
                        <a:t>Σ (1.-6.)</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en" sz="1400" b="0" dirty="0">
                          <a:solidFill>
                            <a:schemeClr val="tx1"/>
                          </a:solidFill>
                          <a:effectLst/>
                        </a:rPr>
                        <a:t>Full cost of performance</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250457">
                <a:tc>
                  <a:txBody>
                    <a:bodyPr/>
                    <a:lstStyle/>
                    <a:p>
                      <a:pPr>
                        <a:spcAft>
                          <a:spcPts val="0"/>
                        </a:spcAft>
                        <a:tabLst>
                          <a:tab pos="-1028700" algn="l"/>
                          <a:tab pos="4343400" algn="dec"/>
                        </a:tabLst>
                      </a:pPr>
                      <a:r>
                        <a:rPr lang="en" sz="1400" b="0">
                          <a:solidFill>
                            <a:schemeClr val="tx1"/>
                          </a:solidFill>
                          <a:effectLst/>
                        </a:rPr>
                        <a:t>7.</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en" sz="1400" b="0" dirty="0">
                          <a:solidFill>
                            <a:schemeClr val="tx1"/>
                          </a:solidFill>
                          <a:effectLst/>
                        </a:rPr>
                        <a:t>Business result - profit/loss</a:t>
                      </a:r>
                      <a:r>
                        <a:rPr lang="cs-CZ" sz="1400" b="0" dirty="0">
                          <a:solidFill>
                            <a:schemeClr val="tx1"/>
                          </a:solidFill>
                          <a:effectLst/>
                        </a:rPr>
                        <a:t> + </a:t>
                      </a:r>
                      <a:r>
                        <a:rPr lang="cs-CZ" sz="1400" b="0" dirty="0" err="1">
                          <a:solidFill>
                            <a:schemeClr val="tx1"/>
                          </a:solidFill>
                          <a:effectLst/>
                        </a:rPr>
                        <a:t>margin</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250457">
                <a:tc>
                  <a:txBody>
                    <a:bodyPr/>
                    <a:lstStyle/>
                    <a:p>
                      <a:pPr>
                        <a:spcAft>
                          <a:spcPts val="0"/>
                        </a:spcAft>
                        <a:tabLst>
                          <a:tab pos="-1028700" algn="l"/>
                          <a:tab pos="4343400" algn="dec"/>
                        </a:tabLst>
                      </a:pPr>
                      <a:r>
                        <a:rPr lang="en" sz="1400" b="0">
                          <a:solidFill>
                            <a:schemeClr val="tx1"/>
                          </a:solidFill>
                          <a:effectLst/>
                        </a:rPr>
                        <a:t>Σ (1.-7.)</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en" sz="1400" b="0" dirty="0">
                          <a:solidFill>
                            <a:schemeClr val="tx1"/>
                          </a:solidFill>
                          <a:effectLst/>
                        </a:rPr>
                        <a:t>Price (production)</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937157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id="{90B25041-54B9-4BA5-921F-E42A56B186F1}"/>
              </a:ext>
            </a:extLst>
          </p:cNvPr>
          <p:cNvSpPr/>
          <p:nvPr/>
        </p:nvSpPr>
        <p:spPr>
          <a:xfrm>
            <a:off x="614676" y="753969"/>
            <a:ext cx="7156800" cy="2063963"/>
          </a:xfrm>
          <a:prstGeom prst="rect">
            <a:avLst/>
          </a:prstGeom>
        </p:spPr>
        <p:txBody>
          <a:bodyPr wrap="square">
            <a:spAutoFit/>
          </a:bodyPr>
          <a:lstStyle/>
          <a:p>
            <a:pPr marL="0" lvl="1" algn="ctr">
              <a:lnSpc>
                <a:spcPct val="115000"/>
              </a:lnSpc>
            </a:pPr>
            <a:r>
              <a:rPr lang="en" sz="2600" b="1" cap="all" dirty="0">
                <a:solidFill>
                  <a:srgbClr val="307871"/>
                </a:solidFill>
                <a:latin typeface="+mj-lt"/>
              </a:rPr>
              <a:t>purchase</a:t>
            </a:r>
          </a:p>
          <a:p>
            <a:pPr marL="342900" indent="-342900">
              <a:lnSpc>
                <a:spcPct val="114000"/>
              </a:lnSpc>
              <a:buFont typeface="Arial" panose="020B0604020202020204" pitchFamily="34" charset="0"/>
              <a:buChar char="•"/>
            </a:pPr>
            <a:r>
              <a:rPr lang="en" sz="2200" dirty="0">
                <a:latin typeface="+mj-lt"/>
                <a:cs typeface="Times New Roman" panose="02020603050405020304" pitchFamily="18" charset="0"/>
              </a:rPr>
              <a:t>one of the basic corporate functions</a:t>
            </a:r>
          </a:p>
          <a:p>
            <a:pPr marL="342900" indent="-342900">
              <a:lnSpc>
                <a:spcPct val="114000"/>
              </a:lnSpc>
              <a:buFont typeface="Arial" panose="020B0604020202020204" pitchFamily="34" charset="0"/>
              <a:buChar char="•"/>
            </a:pPr>
            <a:r>
              <a:rPr lang="en" sz="2200" dirty="0">
                <a:latin typeface="+mj-lt"/>
                <a:cs typeface="Times New Roman" panose="02020603050405020304" pitchFamily="18" charset="0"/>
              </a:rPr>
              <a:t>it is implemented by all types of businesses</a:t>
            </a:r>
          </a:p>
          <a:p>
            <a:pPr marL="342900" indent="-342900">
              <a:lnSpc>
                <a:spcPct val="114000"/>
              </a:lnSpc>
              <a:buFont typeface="Arial" panose="020B0604020202020204" pitchFamily="34" charset="0"/>
              <a:buChar char="•"/>
            </a:pPr>
            <a:r>
              <a:rPr lang="en" sz="2200" dirty="0">
                <a:latin typeface="+mj-lt"/>
                <a:cs typeface="Times New Roman" panose="02020603050405020304" pitchFamily="18" charset="0"/>
              </a:rPr>
              <a:t>organizationally secured by the purchasing department</a:t>
            </a:r>
          </a:p>
        </p:txBody>
      </p:sp>
    </p:spTree>
    <p:extLst>
      <p:ext uri="{BB962C8B-B14F-4D97-AF65-F5344CB8AC3E}">
        <p14:creationId xmlns:p14="http://schemas.microsoft.com/office/powerpoint/2010/main" val="3668369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graphicFrame>
        <p:nvGraphicFramePr>
          <p:cNvPr id="3" name="Tabulka 2">
            <a:extLst>
              <a:ext uri="{FF2B5EF4-FFF2-40B4-BE49-F238E27FC236}">
                <a16:creationId xmlns:a16="http://schemas.microsoft.com/office/drawing/2014/main" id="{36F504BC-875B-5947-8AAC-36E33C655E0F}"/>
              </a:ext>
            </a:extLst>
          </p:cNvPr>
          <p:cNvGraphicFramePr>
            <a:graphicFrameLocks noGrp="1"/>
          </p:cNvGraphicFramePr>
          <p:nvPr/>
        </p:nvGraphicFramePr>
        <p:xfrm>
          <a:off x="5093391" y="1738240"/>
          <a:ext cx="3961231" cy="2855280"/>
        </p:xfrm>
        <a:graphic>
          <a:graphicData uri="http://schemas.openxmlformats.org/drawingml/2006/table">
            <a:tbl>
              <a:tblPr firstRow="1" firstCol="1" bandRow="1">
                <a:tableStyleId>{5C22544A-7EE6-4342-B048-85BDC9FD1C3A}</a:tableStyleId>
              </a:tblPr>
              <a:tblGrid>
                <a:gridCol w="892284">
                  <a:extLst>
                    <a:ext uri="{9D8B030D-6E8A-4147-A177-3AD203B41FA5}">
                      <a16:colId xmlns:a16="http://schemas.microsoft.com/office/drawing/2014/main" val="986078893"/>
                    </a:ext>
                  </a:extLst>
                </a:gridCol>
                <a:gridCol w="1087895">
                  <a:extLst>
                    <a:ext uri="{9D8B030D-6E8A-4147-A177-3AD203B41FA5}">
                      <a16:colId xmlns:a16="http://schemas.microsoft.com/office/drawing/2014/main" val="971777027"/>
                    </a:ext>
                  </a:extLst>
                </a:gridCol>
                <a:gridCol w="990526">
                  <a:extLst>
                    <a:ext uri="{9D8B030D-6E8A-4147-A177-3AD203B41FA5}">
                      <a16:colId xmlns:a16="http://schemas.microsoft.com/office/drawing/2014/main" val="1648073095"/>
                    </a:ext>
                  </a:extLst>
                </a:gridCol>
                <a:gridCol w="990526">
                  <a:extLst>
                    <a:ext uri="{9D8B030D-6E8A-4147-A177-3AD203B41FA5}">
                      <a16:colId xmlns:a16="http://schemas.microsoft.com/office/drawing/2014/main" val="3174279895"/>
                    </a:ext>
                  </a:extLst>
                </a:gridCol>
              </a:tblGrid>
              <a:tr h="511200">
                <a:tc>
                  <a:txBody>
                    <a:bodyPr/>
                    <a:lstStyle/>
                    <a:p>
                      <a:pPr>
                        <a:spcAft>
                          <a:spcPts val="0"/>
                        </a:spcAft>
                      </a:pPr>
                      <a:r>
                        <a:rPr lang="en" sz="1050">
                          <a:effectLst/>
                        </a:rPr>
                        <a:t>Calculation formula line</a:t>
                      </a: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050">
                          <a:effectLst/>
                        </a:rPr>
                        <a:t>Type of cargo</a:t>
                      </a: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050">
                          <a:effectLst/>
                        </a:rPr>
                        <a:t>Calculation of the load per unit</a:t>
                      </a: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050">
                          <a:effectLst/>
                        </a:rPr>
                        <a:t>Cost per unit (CZK/piece)</a:t>
                      </a: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04305239"/>
                  </a:ext>
                </a:extLst>
              </a:tr>
              <a:tr h="170400">
                <a:tc>
                  <a:txBody>
                    <a:bodyPr/>
                    <a:lstStyle/>
                    <a:p>
                      <a:pPr>
                        <a:spcAft>
                          <a:spcPts val="0"/>
                        </a:spcAft>
                      </a:pPr>
                      <a:r>
                        <a:rPr lang="en" sz="1050">
                          <a:effectLst/>
                        </a:rPr>
                        <a:t>1</a:t>
                      </a: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050">
                          <a:effectLst/>
                        </a:rPr>
                        <a:t>material</a:t>
                      </a: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731550477"/>
                  </a:ext>
                </a:extLst>
              </a:tr>
              <a:tr h="340800">
                <a:tc>
                  <a:txBody>
                    <a:bodyPr/>
                    <a:lstStyle/>
                    <a:p>
                      <a:pPr>
                        <a:spcAft>
                          <a:spcPts val="0"/>
                        </a:spcAft>
                      </a:pPr>
                      <a:r>
                        <a:rPr lang="en" sz="1050">
                          <a:effectLst/>
                        </a:rPr>
                        <a:t>2</a:t>
                      </a: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050">
                          <a:effectLst/>
                        </a:rPr>
                        <a:t>employee salary</a:t>
                      </a: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254467983"/>
                  </a:ext>
                </a:extLst>
              </a:tr>
              <a:tr h="340800">
                <a:tc>
                  <a:txBody>
                    <a:bodyPr/>
                    <a:lstStyle/>
                    <a:p>
                      <a:pPr>
                        <a:spcAft>
                          <a:spcPts val="0"/>
                        </a:spcAft>
                      </a:pPr>
                      <a:r>
                        <a:rPr lang="en" sz="1050">
                          <a:effectLst/>
                        </a:rPr>
                        <a:t>3</a:t>
                      </a: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050" dirty="0">
                          <a:effectLst/>
                        </a:rPr>
                        <a:t>other direct costs</a:t>
                      </a:r>
                      <a:endParaRPr lang="cs-CZ" sz="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163018850"/>
                  </a:ext>
                </a:extLst>
              </a:tr>
              <a:tr h="170400">
                <a:tc>
                  <a:txBody>
                    <a:bodyPr/>
                    <a:lstStyle/>
                    <a:p>
                      <a:pPr>
                        <a:spcAft>
                          <a:spcPts val="0"/>
                        </a:spcAft>
                      </a:pPr>
                      <a:r>
                        <a:rPr lang="en" sz="1050">
                          <a:effectLst/>
                        </a:rPr>
                        <a:t>4</a:t>
                      </a: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050">
                          <a:effectLst/>
                        </a:rPr>
                        <a:t>manufacturing overhead</a:t>
                      </a: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992018645"/>
                  </a:ext>
                </a:extLst>
              </a:tr>
              <a:tr h="170400">
                <a:tc>
                  <a:txBody>
                    <a:bodyPr/>
                    <a:lstStyle/>
                    <a:p>
                      <a:pPr>
                        <a:spcAft>
                          <a:spcPts val="0"/>
                        </a:spcAft>
                      </a:pPr>
                      <a:r>
                        <a:rPr lang="en" sz="1050">
                          <a:effectLst/>
                        </a:rPr>
                        <a:t>Σ</a:t>
                      </a: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050">
                          <a:effectLst/>
                        </a:rPr>
                        <a:t> </a:t>
                      </a: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04521876"/>
                  </a:ext>
                </a:extLst>
              </a:tr>
              <a:tr h="170400">
                <a:tc>
                  <a:txBody>
                    <a:bodyPr/>
                    <a:lstStyle/>
                    <a:p>
                      <a:pPr>
                        <a:spcAft>
                          <a:spcPts val="0"/>
                        </a:spcAft>
                      </a:pPr>
                      <a:r>
                        <a:rPr lang="en" sz="1050">
                          <a:effectLst/>
                        </a:rPr>
                        <a:t>5</a:t>
                      </a: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050">
                          <a:effectLst/>
                        </a:rPr>
                        <a:t>administrative overhead</a:t>
                      </a: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605288719"/>
                  </a:ext>
                </a:extLst>
              </a:tr>
              <a:tr h="170400">
                <a:tc>
                  <a:txBody>
                    <a:bodyPr/>
                    <a:lstStyle/>
                    <a:p>
                      <a:pPr>
                        <a:spcAft>
                          <a:spcPts val="0"/>
                        </a:spcAft>
                      </a:pPr>
                      <a:r>
                        <a:rPr lang="en" sz="1050">
                          <a:effectLst/>
                        </a:rPr>
                        <a:t>Σ</a:t>
                      </a: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050">
                          <a:effectLst/>
                        </a:rPr>
                        <a:t> </a:t>
                      </a: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940694844"/>
                  </a:ext>
                </a:extLst>
              </a:tr>
              <a:tr h="340800">
                <a:tc>
                  <a:txBody>
                    <a:bodyPr/>
                    <a:lstStyle/>
                    <a:p>
                      <a:pPr>
                        <a:spcAft>
                          <a:spcPts val="0"/>
                        </a:spcAft>
                      </a:pPr>
                      <a:r>
                        <a:rPr lang="en" sz="1050">
                          <a:effectLst/>
                        </a:rPr>
                        <a:t>7</a:t>
                      </a: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050">
                          <a:effectLst/>
                        </a:rPr>
                        <a:t>Margin - profit margin</a:t>
                      </a: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776235944"/>
                  </a:ext>
                </a:extLst>
              </a:tr>
              <a:tr h="170400">
                <a:tc>
                  <a:txBody>
                    <a:bodyPr/>
                    <a:lstStyle/>
                    <a:p>
                      <a:pPr>
                        <a:spcAft>
                          <a:spcPts val="0"/>
                        </a:spcAft>
                      </a:pPr>
                      <a:r>
                        <a:rPr lang="en" sz="1050">
                          <a:effectLst/>
                        </a:rPr>
                        <a:t>Σ</a:t>
                      </a: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050">
                          <a:effectLst/>
                        </a:rPr>
                        <a:t>costs</a:t>
                      </a: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050">
                          <a:effectLst/>
                        </a:rPr>
                        <a:t> </a:t>
                      </a: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745227952"/>
                  </a:ext>
                </a:extLst>
              </a:tr>
            </a:tbl>
          </a:graphicData>
        </a:graphic>
      </p:graphicFrame>
      <p:sp>
        <p:nvSpPr>
          <p:cNvPr id="5" name="Rectangle 1">
            <a:extLst>
              <a:ext uri="{FF2B5EF4-FFF2-40B4-BE49-F238E27FC236}">
                <a16:creationId xmlns:a16="http://schemas.microsoft.com/office/drawing/2014/main" id="{2FF62851-3295-614D-840F-8554C1CE2228}"/>
              </a:ext>
            </a:extLst>
          </p:cNvPr>
          <p:cNvSpPr>
            <a:spLocks noChangeArrowheads="1"/>
          </p:cNvSpPr>
          <p:nvPr/>
        </p:nvSpPr>
        <p:spPr bwMode="auto">
          <a:xfrm>
            <a:off x="188640" y="666065"/>
            <a:ext cx="4965232" cy="3170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 altLang="cs-CZ" sz="1200" b="1"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The following production items for a medium-sized candle are given: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8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 altLang="cs-CZ" sz="1200" b="0"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the production plan is 10,000 units,</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cs-CZ" altLang="cs-CZ"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 altLang="cs-CZ" sz="1200" b="0"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material consumption is 0.05 kg of beeswax at 1000 CZK/kg per 1 piece,</a:t>
            </a:r>
          </a:p>
          <a:p>
            <a:pPr marL="0" marR="0" lvl="0" indent="0" algn="l" defTabSz="914400" rtl="0" eaLnBrk="0" fontAlgn="base" latinLnBrk="0" hangingPunct="0">
              <a:lnSpc>
                <a:spcPct val="100000"/>
              </a:lnSpc>
              <a:spcBef>
                <a:spcPct val="0"/>
              </a:spcBef>
              <a:spcAft>
                <a:spcPct val="0"/>
              </a:spcAft>
              <a:buClrTx/>
              <a:buSzTx/>
              <a:tabLst/>
            </a:pPr>
            <a:r>
              <a:rPr kumimoji="0" lang="en" altLang="cs-CZ" sz="1200" b="0"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 </a:t>
            </a:r>
            <a:endParaRPr kumimoji="0" lang="cs-CZ" altLang="cs-CZ"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 altLang="cs-CZ" sz="1200" b="0"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time consumption is 18 min/piece,</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cs-CZ" altLang="cs-CZ"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 altLang="cs-CZ" sz="1200" b="0"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hourly wage rate = 150 CZK/hour,</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cs-CZ" altLang="cs-CZ"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200" b="0" i="0" u="none" strike="noStrike" cap="none" normalizeH="0" baseline="0" dirty="0" err="1">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manufavturing</a:t>
            </a:r>
            <a:r>
              <a:rPr kumimoji="0" lang="en" altLang="cs-CZ" sz="1200" b="0"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 overhead budget = CZK 45,000 for the entire production plan,</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cs-CZ" altLang="cs-CZ"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 altLang="cs-CZ" sz="1200" b="0"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administrative overhead budget = CZK 60,000 for the entire production plan,</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cs-CZ" altLang="cs-CZ"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 altLang="cs-CZ" sz="1200" b="0"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other direct costs 31.5% of social and health insurance,</a:t>
            </a:r>
            <a:endParaRPr kumimoji="0" lang="cs-CZ" altLang="cs-CZ"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 altLang="cs-CZ" sz="1200" b="0"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the margin is 30% of the full own cost of performance.</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cs-CZ" altLang="cs-CZ"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 altLang="cs-CZ" sz="1200" b="0"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Create a preliminary calculation:</a:t>
            </a:r>
            <a:endParaRPr kumimoji="0" lang="cs-CZ" altLang="cs-CZ" sz="8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492305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graphicFrame>
        <p:nvGraphicFramePr>
          <p:cNvPr id="2" name="Tabulka 1">
            <a:extLst>
              <a:ext uri="{FF2B5EF4-FFF2-40B4-BE49-F238E27FC236}">
                <a16:creationId xmlns:a16="http://schemas.microsoft.com/office/drawing/2014/main" id="{A20DEEEA-896A-2849-A893-00ACFB9736A2}"/>
              </a:ext>
            </a:extLst>
          </p:cNvPr>
          <p:cNvGraphicFramePr>
            <a:graphicFrameLocks noGrp="1"/>
          </p:cNvGraphicFramePr>
          <p:nvPr/>
        </p:nvGraphicFramePr>
        <p:xfrm>
          <a:off x="1386807" y="1313555"/>
          <a:ext cx="6272432" cy="3177961"/>
        </p:xfrm>
        <a:graphic>
          <a:graphicData uri="http://schemas.openxmlformats.org/drawingml/2006/table">
            <a:tbl>
              <a:tblPr firstRow="1" firstCol="1" bandRow="1">
                <a:tableStyleId>{5C22544A-7EE6-4342-B048-85BDC9FD1C3A}</a:tableStyleId>
              </a:tblPr>
              <a:tblGrid>
                <a:gridCol w="1567762">
                  <a:extLst>
                    <a:ext uri="{9D8B030D-6E8A-4147-A177-3AD203B41FA5}">
                      <a16:colId xmlns:a16="http://schemas.microsoft.com/office/drawing/2014/main" val="711775521"/>
                    </a:ext>
                  </a:extLst>
                </a:gridCol>
                <a:gridCol w="1567762">
                  <a:extLst>
                    <a:ext uri="{9D8B030D-6E8A-4147-A177-3AD203B41FA5}">
                      <a16:colId xmlns:a16="http://schemas.microsoft.com/office/drawing/2014/main" val="3140621806"/>
                    </a:ext>
                  </a:extLst>
                </a:gridCol>
                <a:gridCol w="1568454">
                  <a:extLst>
                    <a:ext uri="{9D8B030D-6E8A-4147-A177-3AD203B41FA5}">
                      <a16:colId xmlns:a16="http://schemas.microsoft.com/office/drawing/2014/main" val="1685201682"/>
                    </a:ext>
                  </a:extLst>
                </a:gridCol>
                <a:gridCol w="1568454">
                  <a:extLst>
                    <a:ext uri="{9D8B030D-6E8A-4147-A177-3AD203B41FA5}">
                      <a16:colId xmlns:a16="http://schemas.microsoft.com/office/drawing/2014/main" val="3961175278"/>
                    </a:ext>
                  </a:extLst>
                </a:gridCol>
              </a:tblGrid>
              <a:tr h="611611">
                <a:tc>
                  <a:txBody>
                    <a:bodyPr/>
                    <a:lstStyle/>
                    <a:p>
                      <a:pPr>
                        <a:spcAft>
                          <a:spcPts val="0"/>
                        </a:spcAft>
                      </a:pPr>
                      <a:r>
                        <a:rPr lang="en" sz="1200">
                          <a:effectLst/>
                        </a:rPr>
                        <a:t>Calculation formula line</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Type of cargo</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dirty="0">
                          <a:effectLst/>
                        </a:rPr>
                        <a:t>Calculation of the load per unit</a:t>
                      </a:r>
                      <a:endParaRPr lang="cs-CZ"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Cost per unit (CZK/piece)</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547948695"/>
                  </a:ext>
                </a:extLst>
              </a:tr>
              <a:tr h="203870">
                <a:tc>
                  <a:txBody>
                    <a:bodyPr/>
                    <a:lstStyle/>
                    <a:p>
                      <a:pPr>
                        <a:spcAft>
                          <a:spcPts val="0"/>
                        </a:spcAft>
                      </a:pPr>
                      <a:r>
                        <a:rPr lang="en" sz="1200">
                          <a:effectLst/>
                        </a:rPr>
                        <a:t>1</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material</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0.05*800</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50</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184733104"/>
                  </a:ext>
                </a:extLst>
              </a:tr>
              <a:tr h="203870">
                <a:tc>
                  <a:txBody>
                    <a:bodyPr/>
                    <a:lstStyle/>
                    <a:p>
                      <a:pPr>
                        <a:spcAft>
                          <a:spcPts val="0"/>
                        </a:spcAft>
                      </a:pPr>
                      <a:r>
                        <a:rPr lang="en" sz="1200">
                          <a:effectLst/>
                        </a:rPr>
                        <a:t>2</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employee salary</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150/60*18</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45</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71147891"/>
                  </a:ext>
                </a:extLst>
              </a:tr>
              <a:tr h="407740">
                <a:tc>
                  <a:txBody>
                    <a:bodyPr/>
                    <a:lstStyle/>
                    <a:p>
                      <a:pPr>
                        <a:spcAft>
                          <a:spcPts val="0"/>
                        </a:spcAft>
                      </a:pPr>
                      <a:r>
                        <a:rPr lang="en" sz="1200">
                          <a:effectLst/>
                        </a:rPr>
                        <a:t>3</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other direct costs</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0.315*45</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14,175</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814610053"/>
                  </a:ext>
                </a:extLst>
              </a:tr>
              <a:tr h="203870">
                <a:tc>
                  <a:txBody>
                    <a:bodyPr/>
                    <a:lstStyle/>
                    <a:p>
                      <a:pPr>
                        <a:spcAft>
                          <a:spcPts val="0"/>
                        </a:spcAft>
                      </a:pPr>
                      <a:r>
                        <a:rPr lang="en" sz="1200">
                          <a:effectLst/>
                        </a:rPr>
                        <a:t>4</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manufacturing overhead</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45,000/10,000</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4.50</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61380759"/>
                  </a:ext>
                </a:extLst>
              </a:tr>
              <a:tr h="203870">
                <a:tc>
                  <a:txBody>
                    <a:bodyPr/>
                    <a:lstStyle/>
                    <a:p>
                      <a:pPr>
                        <a:spcAft>
                          <a:spcPts val="0"/>
                        </a:spcAft>
                      </a:pPr>
                      <a:r>
                        <a:rPr lang="en" sz="1200">
                          <a:effectLst/>
                        </a:rPr>
                        <a:t>Σ</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113,675</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781077852"/>
                  </a:ext>
                </a:extLst>
              </a:tr>
              <a:tr h="203870">
                <a:tc>
                  <a:txBody>
                    <a:bodyPr/>
                    <a:lstStyle/>
                    <a:p>
                      <a:pPr>
                        <a:spcAft>
                          <a:spcPts val="0"/>
                        </a:spcAft>
                      </a:pPr>
                      <a:r>
                        <a:rPr lang="en" sz="1200">
                          <a:effectLst/>
                        </a:rPr>
                        <a:t>5</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administrative overhead</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60,000/10,000</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6</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401245014"/>
                  </a:ext>
                </a:extLst>
              </a:tr>
              <a:tr h="203870">
                <a:tc>
                  <a:txBody>
                    <a:bodyPr/>
                    <a:lstStyle/>
                    <a:p>
                      <a:pPr>
                        <a:spcAft>
                          <a:spcPts val="0"/>
                        </a:spcAft>
                      </a:pPr>
                      <a:r>
                        <a:rPr lang="en" sz="1200">
                          <a:effectLst/>
                        </a:rPr>
                        <a:t>Σ</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119,675</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827690183"/>
                  </a:ext>
                </a:extLst>
              </a:tr>
              <a:tr h="407740">
                <a:tc>
                  <a:txBody>
                    <a:bodyPr/>
                    <a:lstStyle/>
                    <a:p>
                      <a:pPr>
                        <a:spcAft>
                          <a:spcPts val="0"/>
                        </a:spcAft>
                      </a:pPr>
                      <a:r>
                        <a:rPr lang="en" sz="1200">
                          <a:effectLst/>
                        </a:rPr>
                        <a:t>7</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Margin - profit margin</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119.675*0.3</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35.9025</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623883129"/>
                  </a:ext>
                </a:extLst>
              </a:tr>
              <a:tr h="203870">
                <a:tc>
                  <a:txBody>
                    <a:bodyPr/>
                    <a:lstStyle/>
                    <a:p>
                      <a:pPr>
                        <a:spcAft>
                          <a:spcPts val="0"/>
                        </a:spcAft>
                      </a:pPr>
                      <a:r>
                        <a:rPr lang="en" sz="1200">
                          <a:effectLst/>
                        </a:rPr>
                        <a:t>Σ</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price</a:t>
                      </a:r>
                      <a:endParaRPr lang="cs-CZ"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dirty="0">
                          <a:effectLst/>
                        </a:rPr>
                        <a:t>155.58</a:t>
                      </a:r>
                      <a:endParaRPr lang="cs-CZ"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286544487"/>
                  </a:ext>
                </a:extLst>
              </a:tr>
            </a:tbl>
          </a:graphicData>
        </a:graphic>
      </p:graphicFrame>
    </p:spTree>
    <p:extLst>
      <p:ext uri="{BB962C8B-B14F-4D97-AF65-F5344CB8AC3E}">
        <p14:creationId xmlns:p14="http://schemas.microsoft.com/office/powerpoint/2010/main" val="1588139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id="{6E2CA174-07E4-4F23-B9A5-D8801EED29CF}"/>
              </a:ext>
            </a:extLst>
          </p:cNvPr>
          <p:cNvSpPr/>
          <p:nvPr/>
        </p:nvSpPr>
        <p:spPr>
          <a:xfrm>
            <a:off x="489600" y="473163"/>
            <a:ext cx="7279200" cy="3952557"/>
          </a:xfrm>
          <a:prstGeom prst="rect">
            <a:avLst/>
          </a:prstGeom>
        </p:spPr>
        <p:txBody>
          <a:bodyPr wrap="square">
            <a:spAutoFit/>
          </a:bodyPr>
          <a:lstStyle/>
          <a:p>
            <a:pPr indent="180340" algn="just">
              <a:lnSpc>
                <a:spcPct val="115000"/>
              </a:lnSpc>
            </a:pPr>
            <a:r>
              <a:rPr lang="en" sz="2200" b="1" dirty="0">
                <a:solidFill>
                  <a:srgbClr val="FF0000"/>
                </a:solidFill>
                <a:latin typeface="+mj-lt"/>
                <a:cs typeface="Times New Roman" panose="02020603050405020304" pitchFamily="18" charset="0"/>
              </a:rPr>
              <a:t>Stages of the buying process</a:t>
            </a:r>
          </a:p>
          <a:p>
            <a:pPr marL="342900" lvl="0" indent="-342900" algn="just">
              <a:lnSpc>
                <a:spcPct val="115000"/>
              </a:lnSpc>
              <a:buFont typeface="Symbol" panose="05050102010706020507" pitchFamily="18" charset="2"/>
              <a:buChar char=""/>
              <a:tabLst>
                <a:tab pos="228600" algn="l"/>
                <a:tab pos="449580" algn="l"/>
              </a:tabLst>
            </a:pPr>
            <a:r>
              <a:rPr lang="en" sz="2200" dirty="0">
                <a:latin typeface="+mj-lt"/>
                <a:cs typeface="Times New Roman" panose="02020603050405020304" pitchFamily="18" charset="0"/>
              </a:rPr>
              <a:t>purchase initiation</a:t>
            </a:r>
          </a:p>
          <a:p>
            <a:pPr marL="342900" lvl="0" indent="-342900" algn="just">
              <a:lnSpc>
                <a:spcPct val="115000"/>
              </a:lnSpc>
              <a:buFont typeface="Symbol" panose="05050102010706020507" pitchFamily="18" charset="2"/>
              <a:buChar char=""/>
              <a:tabLst>
                <a:tab pos="228600" algn="l"/>
                <a:tab pos="449580" algn="l"/>
              </a:tabLst>
            </a:pPr>
            <a:r>
              <a:rPr lang="en" sz="2200" dirty="0">
                <a:latin typeface="+mj-lt"/>
                <a:cs typeface="Times New Roman" panose="02020603050405020304" pitchFamily="18" charset="0"/>
              </a:rPr>
              <a:t>specification of requirements (necessity, nature, scope)</a:t>
            </a:r>
          </a:p>
          <a:p>
            <a:pPr marL="342900" lvl="0" indent="-342900" algn="just">
              <a:lnSpc>
                <a:spcPct val="115000"/>
              </a:lnSpc>
              <a:buFont typeface="Symbol" panose="05050102010706020507" pitchFamily="18" charset="2"/>
              <a:buChar char=""/>
              <a:tabLst>
                <a:tab pos="228600" algn="l"/>
                <a:tab pos="449580" algn="l"/>
              </a:tabLst>
            </a:pPr>
            <a:r>
              <a:rPr lang="en" sz="2200" dirty="0">
                <a:latin typeface="+mj-lt"/>
                <a:cs typeface="Times New Roman" panose="02020603050405020304" pitchFamily="18" charset="0"/>
              </a:rPr>
              <a:t>market analysis of possible suppliers</a:t>
            </a:r>
          </a:p>
          <a:p>
            <a:pPr marL="342900" lvl="0" indent="-342900" algn="just">
              <a:lnSpc>
                <a:spcPct val="115000"/>
              </a:lnSpc>
              <a:buFont typeface="Symbol" panose="05050102010706020507" pitchFamily="18" charset="2"/>
              <a:buChar char=""/>
              <a:tabLst>
                <a:tab pos="228600" algn="l"/>
                <a:tab pos="449580" algn="l"/>
              </a:tabLst>
            </a:pPr>
            <a:r>
              <a:rPr lang="en" sz="2200" dirty="0">
                <a:latin typeface="+mj-lt"/>
                <a:cs typeface="Times New Roman" panose="02020603050405020304" pitchFamily="18" charset="0"/>
              </a:rPr>
              <a:t>selection of a suitable supplier</a:t>
            </a:r>
          </a:p>
          <a:p>
            <a:pPr marL="342900" lvl="0" indent="-342900" algn="just">
              <a:lnSpc>
                <a:spcPct val="115000"/>
              </a:lnSpc>
              <a:buFont typeface="Symbol" panose="05050102010706020507" pitchFamily="18" charset="2"/>
              <a:buChar char=""/>
              <a:tabLst>
                <a:tab pos="228600" algn="l"/>
                <a:tab pos="449580" algn="l"/>
              </a:tabLst>
            </a:pPr>
            <a:r>
              <a:rPr lang="en" sz="2200" dirty="0">
                <a:latin typeface="+mj-lt"/>
                <a:cs typeface="Times New Roman" panose="02020603050405020304" pitchFamily="18" charset="0"/>
              </a:rPr>
              <a:t>wording of the order</a:t>
            </a:r>
          </a:p>
          <a:p>
            <a:pPr marL="342900" lvl="0" indent="-342900" algn="just">
              <a:lnSpc>
                <a:spcPct val="115000"/>
              </a:lnSpc>
              <a:buFont typeface="Symbol" panose="05050102010706020507" pitchFamily="18" charset="2"/>
              <a:buChar char=""/>
              <a:tabLst>
                <a:tab pos="228600" algn="l"/>
                <a:tab pos="449580" algn="l"/>
              </a:tabLst>
            </a:pPr>
            <a:r>
              <a:rPr lang="en" sz="2200" dirty="0">
                <a:latin typeface="+mj-lt"/>
                <a:cs typeface="Times New Roman" panose="02020603050405020304" pitchFamily="18" charset="0"/>
              </a:rPr>
              <a:t>implementation of logistics activities associated with the entry of the delivery into the company</a:t>
            </a:r>
          </a:p>
          <a:p>
            <a:pPr marL="342900" lvl="0" indent="-342900" algn="just">
              <a:lnSpc>
                <a:spcPct val="115000"/>
              </a:lnSpc>
              <a:buFont typeface="Symbol" panose="05050102010706020507" pitchFamily="18" charset="2"/>
              <a:buChar char=""/>
              <a:tabLst>
                <a:tab pos="228600" algn="l"/>
                <a:tab pos="449580" algn="l"/>
              </a:tabLst>
            </a:pPr>
            <a:r>
              <a:rPr lang="en" sz="2200" dirty="0">
                <a:latin typeface="+mj-lt"/>
                <a:cs typeface="Times New Roman" panose="02020603050405020304" pitchFamily="18" charset="0"/>
              </a:rPr>
              <a:t>delivery payment</a:t>
            </a:r>
          </a:p>
          <a:p>
            <a:pPr marL="342900" lvl="0" indent="-342900" algn="just">
              <a:lnSpc>
                <a:spcPct val="115000"/>
              </a:lnSpc>
              <a:buFont typeface="Symbol" panose="05050102010706020507" pitchFamily="18" charset="2"/>
              <a:buChar char=""/>
              <a:tabLst>
                <a:tab pos="228600" algn="l"/>
                <a:tab pos="449580" algn="l"/>
              </a:tabLst>
            </a:pPr>
            <a:r>
              <a:rPr lang="en" sz="2200" dirty="0">
                <a:latin typeface="+mj-lt"/>
                <a:cs typeface="Times New Roman" panose="02020603050405020304" pitchFamily="18" charset="0"/>
              </a:rPr>
              <a:t>supplier performance evaluation</a:t>
            </a:r>
          </a:p>
        </p:txBody>
      </p:sp>
    </p:spTree>
    <p:extLst>
      <p:ext uri="{BB962C8B-B14F-4D97-AF65-F5344CB8AC3E}">
        <p14:creationId xmlns:p14="http://schemas.microsoft.com/office/powerpoint/2010/main" val="1009842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id="{05DD793A-4094-4B50-A360-467BFF65FEAF}"/>
              </a:ext>
            </a:extLst>
          </p:cNvPr>
          <p:cNvSpPr/>
          <p:nvPr/>
        </p:nvSpPr>
        <p:spPr>
          <a:xfrm>
            <a:off x="496800" y="550784"/>
            <a:ext cx="7192800" cy="2536785"/>
          </a:xfrm>
          <a:prstGeom prst="rect">
            <a:avLst/>
          </a:prstGeom>
        </p:spPr>
        <p:txBody>
          <a:bodyPr wrap="square">
            <a:spAutoFit/>
          </a:bodyPr>
          <a:lstStyle/>
          <a:p>
            <a:pPr marL="0" lvl="1" algn="ctr">
              <a:lnSpc>
                <a:spcPct val="115000"/>
              </a:lnSpc>
            </a:pPr>
            <a:r>
              <a:rPr lang="en" sz="2600" b="1" cap="all" dirty="0">
                <a:solidFill>
                  <a:srgbClr val="307871"/>
                </a:solidFill>
                <a:latin typeface="+mj-lt"/>
              </a:rPr>
              <a:t>Stocks</a:t>
            </a:r>
          </a:p>
          <a:p>
            <a:pPr marL="0" lvl="1" algn="ctr">
              <a:lnSpc>
                <a:spcPct val="115000"/>
              </a:lnSpc>
            </a:pPr>
            <a:endParaRPr lang="cs-CZ" sz="2600" b="1" cap="all" dirty="0">
              <a:solidFill>
                <a:srgbClr val="307871"/>
              </a:solidFill>
              <a:latin typeface="+mj-lt"/>
            </a:endParaRPr>
          </a:p>
          <a:p>
            <a:pPr lvl="1" indent="-457200">
              <a:lnSpc>
                <a:spcPct val="115000"/>
              </a:lnSpc>
              <a:buFont typeface="Arial" panose="020B0604020202020204" pitchFamily="34" charset="0"/>
              <a:buChar char="•"/>
            </a:pPr>
            <a:r>
              <a:rPr lang="en" sz="2200" dirty="0">
                <a:latin typeface="+mj-lt"/>
                <a:cs typeface="Times New Roman" panose="02020603050405020304" pitchFamily="18" charset="0"/>
              </a:rPr>
              <a:t>current assets of the business</a:t>
            </a:r>
          </a:p>
          <a:p>
            <a:pPr lvl="1" indent="-457200">
              <a:lnSpc>
                <a:spcPct val="115000"/>
              </a:lnSpc>
              <a:buFont typeface="Arial" panose="020B0604020202020204" pitchFamily="34" charset="0"/>
              <a:buChar char="•"/>
            </a:pPr>
            <a:r>
              <a:rPr lang="en" sz="2200" dirty="0">
                <a:latin typeface="+mj-lt"/>
                <a:cs typeface="Times New Roman" panose="02020603050405020304" pitchFamily="18" charset="0"/>
              </a:rPr>
              <a:t>the result of a purchase or business activity</a:t>
            </a:r>
          </a:p>
          <a:p>
            <a:pPr lvl="1" indent="-457200">
              <a:lnSpc>
                <a:spcPct val="115000"/>
              </a:lnSpc>
              <a:buFont typeface="Arial" panose="020B0604020202020204" pitchFamily="34" charset="0"/>
              <a:buChar char="•"/>
            </a:pPr>
            <a:r>
              <a:rPr lang="en" sz="2200" dirty="0">
                <a:latin typeface="+mj-lt"/>
                <a:cs typeface="Times New Roman" panose="02020603050405020304" pitchFamily="18" charset="0"/>
              </a:rPr>
              <a:t>they always bind themselves with funds</a:t>
            </a:r>
          </a:p>
          <a:p>
            <a:pPr lvl="1" indent="-457200">
              <a:lnSpc>
                <a:spcPct val="115000"/>
              </a:lnSpc>
              <a:buFont typeface="Arial" panose="020B0604020202020204" pitchFamily="34" charset="0"/>
              <a:buChar char="•"/>
            </a:pPr>
            <a:r>
              <a:rPr lang="en" sz="2200" dirty="0">
                <a:latin typeface="+mj-lt"/>
                <a:cs typeface="Times New Roman" panose="02020603050405020304" pitchFamily="18" charset="0"/>
              </a:rPr>
              <a:t>To have or not to have? Can you do business without inventory?</a:t>
            </a:r>
          </a:p>
        </p:txBody>
      </p:sp>
    </p:spTree>
    <p:extLst>
      <p:ext uri="{BB962C8B-B14F-4D97-AF65-F5344CB8AC3E}">
        <p14:creationId xmlns:p14="http://schemas.microsoft.com/office/powerpoint/2010/main" val="68660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id="{05DD793A-4094-4B50-A360-467BFF65FEAF}"/>
              </a:ext>
            </a:extLst>
          </p:cNvPr>
          <p:cNvSpPr/>
          <p:nvPr/>
        </p:nvSpPr>
        <p:spPr>
          <a:xfrm>
            <a:off x="496800" y="527392"/>
            <a:ext cx="7192800" cy="3350854"/>
          </a:xfrm>
          <a:prstGeom prst="rect">
            <a:avLst/>
          </a:prstGeom>
        </p:spPr>
        <p:txBody>
          <a:bodyPr wrap="square">
            <a:spAutoFit/>
          </a:bodyPr>
          <a:lstStyle/>
          <a:p>
            <a:pPr marL="0" lvl="1">
              <a:lnSpc>
                <a:spcPct val="115000"/>
              </a:lnSpc>
            </a:pPr>
            <a:r>
              <a:rPr lang="en" sz="2200" b="1" dirty="0">
                <a:solidFill>
                  <a:srgbClr val="FF0000"/>
                </a:solidFill>
                <a:latin typeface="+mj-lt"/>
                <a:cs typeface="Times New Roman" panose="02020603050405020304" pitchFamily="18" charset="0"/>
              </a:rPr>
              <a:t>Types of supplies</a:t>
            </a:r>
          </a:p>
          <a:p>
            <a:pPr algn="just">
              <a:lnSpc>
                <a:spcPct val="115000"/>
              </a:lnSpc>
            </a:pPr>
            <a:r>
              <a:rPr lang="en" sz="2200" b="1" cap="small" dirty="0">
                <a:solidFill>
                  <a:srgbClr val="981E3A"/>
                </a:solidFill>
                <a:latin typeface="+mj-lt"/>
                <a:cs typeface="Times New Roman" panose="02020603050405020304" pitchFamily="18" charset="0"/>
              </a:rPr>
              <a:t>I. Classification of stocks by species</a:t>
            </a:r>
          </a:p>
          <a:p>
            <a:pPr lvl="0" indent="-342900" algn="just">
              <a:lnSpc>
                <a:spcPct val="115000"/>
              </a:lnSpc>
              <a:buFont typeface="Symbol" panose="05050102010706020507" pitchFamily="18" charset="2"/>
              <a:buChar char=""/>
            </a:pPr>
            <a:r>
              <a:rPr lang="en" sz="2200" b="1" dirty="0">
                <a:latin typeface="+mj-lt"/>
                <a:cs typeface="Times New Roman" panose="02020603050405020304" pitchFamily="18" charset="0"/>
              </a:rPr>
              <a:t>production stocks:</a:t>
            </a:r>
          </a:p>
          <a:p>
            <a:pPr marL="914400" lvl="1" indent="-457200" algn="just">
              <a:lnSpc>
                <a:spcPct val="115000"/>
              </a:lnSpc>
              <a:buFont typeface="Courier New" panose="02070309020205020404" pitchFamily="49" charset="0"/>
              <a:buChar char="o"/>
            </a:pPr>
            <a:r>
              <a:rPr lang="en" dirty="0">
                <a:latin typeface="+mj-lt"/>
                <a:cs typeface="Times New Roman" panose="02020603050405020304" pitchFamily="18" charset="0"/>
              </a:rPr>
              <a:t>raw materials, basic material, operating substances, spare parts, packaging</a:t>
            </a:r>
          </a:p>
          <a:p>
            <a:pPr marL="914400" lvl="1" indent="-457200" algn="just">
              <a:lnSpc>
                <a:spcPct val="115000"/>
              </a:lnSpc>
              <a:buFont typeface="Courier New" panose="02070309020205020404" pitchFamily="49" charset="0"/>
              <a:buChar char="o"/>
            </a:pPr>
            <a:r>
              <a:rPr lang="en" dirty="0">
                <a:latin typeface="+mj-lt"/>
                <a:cs typeface="Times New Roman" panose="02020603050405020304" pitchFamily="18" charset="0"/>
              </a:rPr>
              <a:t>tangible assets whose consumption period is less than 1 year</a:t>
            </a:r>
          </a:p>
          <a:p>
            <a:pPr lvl="0" indent="-342900" algn="just">
              <a:lnSpc>
                <a:spcPct val="115000"/>
              </a:lnSpc>
              <a:buFont typeface="Symbol" panose="05050102010706020507" pitchFamily="18" charset="2"/>
              <a:buChar char=""/>
            </a:pPr>
            <a:r>
              <a:rPr lang="en" sz="2200" b="1" dirty="0">
                <a:latin typeface="+mj-lt"/>
                <a:cs typeface="Times New Roman" panose="02020603050405020304" pitchFamily="18" charset="0"/>
              </a:rPr>
              <a:t>work in progress inventory</a:t>
            </a:r>
          </a:p>
          <a:p>
            <a:pPr lvl="0" indent="-342900" algn="just">
              <a:lnSpc>
                <a:spcPct val="115000"/>
              </a:lnSpc>
              <a:buFont typeface="Symbol" panose="05050102010706020507" pitchFamily="18" charset="2"/>
              <a:buChar char=""/>
            </a:pPr>
            <a:r>
              <a:rPr lang="en" sz="2200" b="1" dirty="0">
                <a:latin typeface="+mj-lt"/>
                <a:cs typeface="Times New Roman" panose="02020603050405020304" pitchFamily="18" charset="0"/>
              </a:rPr>
              <a:t>stocks of finished goods</a:t>
            </a:r>
          </a:p>
          <a:p>
            <a:pPr lvl="0" indent="-342900" algn="just">
              <a:lnSpc>
                <a:spcPct val="115000"/>
              </a:lnSpc>
              <a:buFont typeface="Symbol" panose="05050102010706020507" pitchFamily="18" charset="2"/>
              <a:buChar char=""/>
            </a:pPr>
            <a:r>
              <a:rPr lang="en" sz="2200" b="1" dirty="0">
                <a:latin typeface="+mj-lt"/>
                <a:cs typeface="Times New Roman" panose="02020603050405020304" pitchFamily="18" charset="0"/>
              </a:rPr>
              <a:t>goods</a:t>
            </a:r>
          </a:p>
        </p:txBody>
      </p:sp>
    </p:spTree>
    <p:extLst>
      <p:ext uri="{BB962C8B-B14F-4D97-AF65-F5344CB8AC3E}">
        <p14:creationId xmlns:p14="http://schemas.microsoft.com/office/powerpoint/2010/main" val="4208833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id="{CB4E838B-5B59-46E1-B9FB-9C7F41693F39}"/>
              </a:ext>
            </a:extLst>
          </p:cNvPr>
          <p:cNvSpPr/>
          <p:nvPr/>
        </p:nvSpPr>
        <p:spPr>
          <a:xfrm>
            <a:off x="547200" y="527392"/>
            <a:ext cx="7164000" cy="3173882"/>
          </a:xfrm>
          <a:prstGeom prst="rect">
            <a:avLst/>
          </a:prstGeom>
        </p:spPr>
        <p:txBody>
          <a:bodyPr wrap="square">
            <a:spAutoFit/>
          </a:bodyPr>
          <a:lstStyle/>
          <a:p>
            <a:pPr algn="just">
              <a:lnSpc>
                <a:spcPct val="115000"/>
              </a:lnSpc>
            </a:pPr>
            <a:r>
              <a:rPr lang="en" sz="2200" b="1" cap="small" dirty="0">
                <a:solidFill>
                  <a:srgbClr val="981E3A"/>
                </a:solidFill>
                <a:latin typeface="+mj-lt"/>
                <a:cs typeface="Times New Roman" panose="02020603050405020304" pitchFamily="18" charset="0"/>
              </a:rPr>
              <a:t>II. Breakdown of stocks according to functional components</a:t>
            </a:r>
          </a:p>
          <a:p>
            <a:pPr marL="342900" lvl="0" indent="-342900" algn="just">
              <a:lnSpc>
                <a:spcPct val="115000"/>
              </a:lnSpc>
              <a:buFont typeface="Symbol" panose="05050102010706020507" pitchFamily="18" charset="2"/>
              <a:buChar char=""/>
            </a:pPr>
            <a:r>
              <a:rPr lang="en" sz="2200" b="1" dirty="0">
                <a:latin typeface="+mj-lt"/>
                <a:cs typeface="Times New Roman" panose="02020603050405020304" pitchFamily="18" charset="0"/>
              </a:rPr>
              <a:t>current stock </a:t>
            </a:r>
            <a:r>
              <a:rPr lang="en" sz="2200" dirty="0">
                <a:latin typeface="+mj-lt"/>
                <a:cs typeface="Times New Roman" panose="02020603050405020304" pitchFamily="18" charset="0"/>
              </a:rPr>
              <a:t>– to ensure expected consumption in the period between two deliveries</a:t>
            </a:r>
          </a:p>
          <a:p>
            <a:pPr marL="342900" lvl="0" indent="-342900" algn="just">
              <a:lnSpc>
                <a:spcPct val="115000"/>
              </a:lnSpc>
              <a:buFont typeface="Symbol" panose="05050102010706020507" pitchFamily="18" charset="2"/>
              <a:buChar char=""/>
            </a:pPr>
            <a:r>
              <a:rPr lang="en" sz="2200" b="1" dirty="0">
                <a:latin typeface="+mj-lt"/>
                <a:cs typeface="Times New Roman" panose="02020603050405020304" pitchFamily="18" charset="0"/>
              </a:rPr>
              <a:t>insurance stock </a:t>
            </a:r>
            <a:r>
              <a:rPr lang="en" sz="2200" dirty="0">
                <a:latin typeface="+mj-lt"/>
                <a:cs typeface="Times New Roman" panose="02020603050405020304" pitchFamily="18" charset="0"/>
              </a:rPr>
              <a:t>– to cover possible deviations in supplies or consumption</a:t>
            </a:r>
          </a:p>
          <a:p>
            <a:pPr marL="342900" lvl="0" indent="-342900" algn="just">
              <a:lnSpc>
                <a:spcPct val="115000"/>
              </a:lnSpc>
              <a:buFont typeface="Symbol" panose="05050102010706020507" pitchFamily="18" charset="2"/>
              <a:buChar char=""/>
            </a:pPr>
            <a:r>
              <a:rPr lang="en" sz="2200" b="1" dirty="0">
                <a:latin typeface="+mj-lt"/>
                <a:cs typeface="Times New Roman" panose="02020603050405020304" pitchFamily="18" charset="0"/>
              </a:rPr>
              <a:t>technological stock </a:t>
            </a:r>
            <a:r>
              <a:rPr lang="en" sz="2200" dirty="0">
                <a:latin typeface="+mj-lt"/>
                <a:cs typeface="Times New Roman" panose="02020603050405020304" pitchFamily="18" charset="0"/>
              </a:rPr>
              <a:t>– if the material needs to be modified before it is released for consumption, its amount results from the production technology</a:t>
            </a:r>
          </a:p>
        </p:txBody>
      </p:sp>
    </p:spTree>
    <p:extLst>
      <p:ext uri="{BB962C8B-B14F-4D97-AF65-F5344CB8AC3E}">
        <p14:creationId xmlns:p14="http://schemas.microsoft.com/office/powerpoint/2010/main" val="2146039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id="{CB4E838B-5B59-46E1-B9FB-9C7F41693F39}"/>
              </a:ext>
            </a:extLst>
          </p:cNvPr>
          <p:cNvSpPr/>
          <p:nvPr/>
        </p:nvSpPr>
        <p:spPr>
          <a:xfrm>
            <a:off x="547200" y="527392"/>
            <a:ext cx="7164000" cy="3173882"/>
          </a:xfrm>
          <a:prstGeom prst="rect">
            <a:avLst/>
          </a:prstGeom>
        </p:spPr>
        <p:txBody>
          <a:bodyPr wrap="square">
            <a:spAutoFit/>
          </a:bodyPr>
          <a:lstStyle/>
          <a:p>
            <a:pPr marL="342900" lvl="0" indent="-342900" algn="just">
              <a:lnSpc>
                <a:spcPct val="115000"/>
              </a:lnSpc>
              <a:buFont typeface="Symbol" panose="05050102010706020507" pitchFamily="18" charset="2"/>
              <a:buChar char=""/>
            </a:pPr>
            <a:r>
              <a:rPr lang="en" sz="2200" b="1" dirty="0">
                <a:latin typeface="+mj-lt"/>
                <a:cs typeface="Times New Roman" panose="02020603050405020304" pitchFamily="18" charset="0"/>
              </a:rPr>
              <a:t>seasonal </a:t>
            </a:r>
            <a:r>
              <a:rPr lang="en" sz="2200" dirty="0">
                <a:latin typeface="+mj-lt"/>
                <a:cs typeface="Times New Roman" panose="02020603050405020304" pitchFamily="18" charset="0"/>
              </a:rPr>
              <a:t>( </a:t>
            </a:r>
            <a:r>
              <a:rPr lang="en" sz="2200" b="1" dirty="0">
                <a:latin typeface="+mj-lt"/>
                <a:cs typeface="Times New Roman" panose="02020603050405020304" pitchFamily="18" charset="0"/>
              </a:rPr>
              <a:t>occasional </a:t>
            </a:r>
            <a:r>
              <a:rPr lang="en" sz="2200" dirty="0">
                <a:latin typeface="+mj-lt"/>
                <a:cs typeface="Times New Roman" panose="02020603050405020304" pitchFamily="18" charset="0"/>
              </a:rPr>
              <a:t>) supply – compensates for expected fluctuations in supply or consumption</a:t>
            </a:r>
          </a:p>
          <a:p>
            <a:pPr marL="342900" lvl="0" indent="-342900" algn="just">
              <a:lnSpc>
                <a:spcPct val="115000"/>
              </a:lnSpc>
              <a:buFont typeface="Symbol" panose="05050102010706020507" pitchFamily="18" charset="2"/>
              <a:buChar char=""/>
            </a:pPr>
            <a:r>
              <a:rPr lang="en" sz="2200" b="1" dirty="0">
                <a:latin typeface="+mj-lt"/>
                <a:cs typeface="Times New Roman" panose="02020603050405020304" pitchFamily="18" charset="0"/>
              </a:rPr>
              <a:t>speculative stock </a:t>
            </a:r>
            <a:r>
              <a:rPr lang="en" sz="2200" dirty="0">
                <a:latin typeface="+mj-lt"/>
                <a:cs typeface="Times New Roman" panose="02020603050405020304" pitchFamily="18" charset="0"/>
              </a:rPr>
              <a:t>- to achieve an extraordinary profit by a suitable purchase</a:t>
            </a:r>
          </a:p>
          <a:p>
            <a:pPr marL="342900" lvl="0" indent="-342900" algn="just">
              <a:lnSpc>
                <a:spcPct val="115000"/>
              </a:lnSpc>
              <a:buFont typeface="Symbol" panose="05050102010706020507" pitchFamily="18" charset="2"/>
              <a:buChar char=""/>
            </a:pPr>
            <a:r>
              <a:rPr lang="en" sz="2200" b="1" dirty="0">
                <a:latin typeface="+mj-lt"/>
                <a:cs typeface="Times New Roman" panose="02020603050405020304" pitchFamily="18" charset="0"/>
              </a:rPr>
              <a:t>emergency stock </a:t>
            </a:r>
            <a:r>
              <a:rPr lang="en" sz="2200" dirty="0">
                <a:latin typeface="+mj-lt"/>
                <a:cs typeface="Times New Roman" panose="02020603050405020304" pitchFamily="18" charset="0"/>
              </a:rPr>
              <a:t>- ensures the survival of the business in the event of unforeseen events</a:t>
            </a:r>
          </a:p>
          <a:p>
            <a:pPr marL="342900" lvl="0" indent="-342900" algn="just">
              <a:lnSpc>
                <a:spcPct val="115000"/>
              </a:lnSpc>
              <a:buFont typeface="Symbol" panose="05050102010706020507" pitchFamily="18" charset="2"/>
              <a:buChar char=""/>
            </a:pPr>
            <a:endParaRPr lang="cs-CZ" sz="2200" dirty="0">
              <a:latin typeface="+mj-lt"/>
              <a:cs typeface="Times New Roman" panose="02020603050405020304" pitchFamily="18" charset="0"/>
            </a:endParaRPr>
          </a:p>
        </p:txBody>
      </p:sp>
    </p:spTree>
    <p:extLst>
      <p:ext uri="{BB962C8B-B14F-4D97-AF65-F5344CB8AC3E}">
        <p14:creationId xmlns:p14="http://schemas.microsoft.com/office/powerpoint/2010/main" val="3345955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id="{62D4F195-8C24-4AA7-8F23-2EE545C01A55}"/>
              </a:ext>
            </a:extLst>
          </p:cNvPr>
          <p:cNvSpPr/>
          <p:nvPr/>
        </p:nvSpPr>
        <p:spPr>
          <a:xfrm>
            <a:off x="468000" y="475504"/>
            <a:ext cx="7279200" cy="3785652"/>
          </a:xfrm>
          <a:prstGeom prst="rect">
            <a:avLst/>
          </a:prstGeom>
        </p:spPr>
        <p:txBody>
          <a:bodyPr wrap="square">
            <a:spAutoFit/>
          </a:bodyPr>
          <a:lstStyle/>
          <a:p>
            <a:r>
              <a:rPr lang="en" sz="2200" b="1" cap="small" dirty="0">
                <a:solidFill>
                  <a:srgbClr val="981E3A"/>
                </a:solidFill>
                <a:latin typeface="+mj-lt"/>
                <a:cs typeface="Times New Roman" panose="02020603050405020304" pitchFamily="18" charset="0"/>
              </a:rPr>
              <a:t>III. Breakdown of stocks according to capacity calculations</a:t>
            </a:r>
          </a:p>
          <a:p>
            <a:pPr marL="285750" indent="-285750">
              <a:buFont typeface="Arial" panose="020B0604020202020204" pitchFamily="34" charset="0"/>
              <a:buChar char="•"/>
            </a:pPr>
            <a:r>
              <a:rPr lang="en" sz="2200" b="1" dirty="0"/>
              <a:t>minimum stock </a:t>
            </a:r>
            <a:r>
              <a:rPr lang="en" sz="2200" dirty="0"/>
              <a:t>– stock status at the moment before a new delivery</a:t>
            </a:r>
          </a:p>
          <a:p>
            <a:pPr marL="285750" indent="-285750">
              <a:buFont typeface="Arial" panose="020B0604020202020204" pitchFamily="34" charset="0"/>
              <a:buChar char="•"/>
            </a:pPr>
            <a:r>
              <a:rPr lang="en" sz="2200" b="1" dirty="0"/>
              <a:t>maximum stock </a:t>
            </a:r>
            <a:r>
              <a:rPr lang="en" sz="2200" dirty="0"/>
              <a:t>– the highest stock level reached at the time of a new delivery</a:t>
            </a:r>
          </a:p>
          <a:p>
            <a:pPr marL="285750" indent="-285750">
              <a:buFont typeface="Arial" panose="020B0604020202020204" pitchFamily="34" charset="0"/>
              <a:buChar char="•"/>
            </a:pPr>
            <a:r>
              <a:rPr lang="en" sz="2200" b="1" dirty="0"/>
              <a:t>immediate stock </a:t>
            </a:r>
            <a:r>
              <a:rPr lang="en" sz="2200" dirty="0"/>
              <a:t>:</a:t>
            </a:r>
          </a:p>
          <a:p>
            <a:pPr marL="741600" lvl="1" indent="-284400">
              <a:buFont typeface="Courier New" panose="02070309020205020404" pitchFamily="49" charset="0"/>
              <a:buChar char="o"/>
            </a:pPr>
            <a:r>
              <a:rPr lang="en" dirty="0"/>
              <a:t>actual physical inventory - the actual stock level in the warehouse</a:t>
            </a:r>
          </a:p>
          <a:p>
            <a:pPr marL="742950" lvl="1" indent="-285750">
              <a:buFont typeface="Courier New" panose="02070309020205020404" pitchFamily="49" charset="0"/>
              <a:buChar char="o"/>
            </a:pPr>
            <a:r>
              <a:rPr lang="en" dirty="0"/>
              <a:t>disposition stock – actual stock reduced by already applied requirements for delivery (goods ready for dispatch)</a:t>
            </a:r>
          </a:p>
          <a:p>
            <a:pPr marL="742950" lvl="1" indent="-285750">
              <a:buFont typeface="Courier New" panose="02070309020205020404" pitchFamily="49" charset="0"/>
              <a:buChar char="o"/>
            </a:pPr>
            <a:r>
              <a:rPr lang="en" dirty="0"/>
              <a:t>balance stock – disposition stock increased by the size of stock deliveries ordered but not yet received (material on the way)</a:t>
            </a:r>
          </a:p>
        </p:txBody>
      </p:sp>
    </p:spTree>
    <p:extLst>
      <p:ext uri="{BB962C8B-B14F-4D97-AF65-F5344CB8AC3E}">
        <p14:creationId xmlns:p14="http://schemas.microsoft.com/office/powerpoint/2010/main" val="102522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mc:AlternateContent xmlns:mc="http://schemas.openxmlformats.org/markup-compatibility/2006" xmlns:a14="http://schemas.microsoft.com/office/drawing/2010/main">
        <mc:Choice Requires="a14">
          <p:sp>
            <p:nvSpPr>
              <p:cNvPr id="2" name="Obdélník 1">
                <a:extLst>
                  <a:ext uri="{FF2B5EF4-FFF2-40B4-BE49-F238E27FC236}">
                    <a16:creationId xmlns:a16="http://schemas.microsoft.com/office/drawing/2014/main" id="{62D4F195-8C24-4AA7-8F23-2EE545C01A55}"/>
                  </a:ext>
                </a:extLst>
              </p:cNvPr>
              <p:cNvSpPr/>
              <p:nvPr/>
            </p:nvSpPr>
            <p:spPr>
              <a:xfrm>
                <a:off x="601420" y="569300"/>
                <a:ext cx="7279200" cy="2893100"/>
              </a:xfrm>
              <a:prstGeom prst="rect">
                <a:avLst/>
              </a:prstGeom>
            </p:spPr>
            <p:txBody>
              <a:bodyPr wrap="square">
                <a:spAutoFit/>
              </a:bodyPr>
              <a:lstStyle/>
              <a:p>
                <a:pPr marL="342900" indent="-342900">
                  <a:buFont typeface="Arial" panose="020B0604020202020204" pitchFamily="34" charset="0"/>
                  <a:buChar char="•"/>
                </a:pPr>
                <a:r>
                  <a:rPr lang="en" sz="2200" b="1" dirty="0"/>
                  <a:t>average stock </a:t>
                </a:r>
                <a:r>
                  <a:rPr lang="en" sz="2200" dirty="0"/>
                  <a:t>– ideally the arithmetic average of daily physical stock levels for a certain period:</a:t>
                </a:r>
              </a:p>
              <a:p>
                <a:pPr marL="742950" lvl="1" indent="-285750">
                  <a:buFont typeface="Courier New" panose="02070309020205020404" pitchFamily="49" charset="0"/>
                  <a:buChar char="o"/>
                </a:pPr>
                <a:r>
                  <a:rPr lang="en" b="1" dirty="0"/>
                  <a:t>the average current stock </a:t>
                </a:r>
                <a14:m>
                  <m:oMath xmlns:m="http://schemas.openxmlformats.org/officeDocument/2006/math">
                    <m:sSub>
                      <m:sSubPr>
                        <m:ctrlPr>
                          <a:rPr lang="cs-CZ" i="1" dirty="0" smtClean="0">
                            <a:latin typeface="Cambria Math" panose="02040503050406030204" pitchFamily="18" charset="0"/>
                          </a:rPr>
                        </m:ctrlPr>
                      </m:sSubPr>
                      <m:e>
                        <m:r>
                          <a:rPr lang="cs-CZ" b="0" i="1" dirty="0" smtClean="0">
                            <a:latin typeface="Cambria Math" panose="02040503050406030204" pitchFamily="18" charset="0"/>
                          </a:rPr>
                          <m:t>𝑍</m:t>
                        </m:r>
                      </m:e>
                      <m:sub>
                        <m:r>
                          <a:rPr lang="cs-CZ" b="0" i="1" dirty="0" smtClean="0">
                            <a:latin typeface="Cambria Math" panose="02040503050406030204" pitchFamily="18" charset="0"/>
                          </a:rPr>
                          <m:t>𝑏</m:t>
                        </m:r>
                      </m:sub>
                    </m:sSub>
                  </m:oMath>
                </a14:m>
                <a:r>
                  <a:rPr lang="en" dirty="0"/>
                  <a:t>, which in the case of uniform consumption is calculated from the relationship:</a:t>
                </a:r>
              </a:p>
              <a:p>
                <a:r>
                  <a:rPr lang="en" sz="2200" dirty="0"/>
                  <a:t>  </a:t>
                </a:r>
              </a:p>
              <a:p>
                <a:endParaRPr lang="cs-CZ" sz="2200" dirty="0"/>
              </a:p>
              <a:p>
                <a:r>
                  <a:rPr lang="en" sz="2200" dirty="0"/>
                  <a:t> </a:t>
                </a:r>
                <a:r>
                  <a:rPr lang="en" dirty="0"/>
                  <a:t>where </a:t>
                </a:r>
                <a:r>
                  <a:rPr lang="en" i="1" dirty="0"/>
                  <a:t>D </a:t>
                </a:r>
                <a:r>
                  <a:rPr lang="en" dirty="0"/>
                  <a:t>is the delivery size in natural units</a:t>
                </a:r>
              </a:p>
              <a:p>
                <a:pPr marL="742950" lvl="1" indent="-285750">
                  <a:buFont typeface="Courier New" panose="02070309020205020404" pitchFamily="49" charset="0"/>
                  <a:buChar char="o"/>
                </a:pPr>
                <a:r>
                  <a:rPr lang="en" b="1" dirty="0"/>
                  <a:t>total average inventory </a:t>
                </a:r>
                <a14:m>
                  <m:oMath xmlns:m="http://schemas.openxmlformats.org/officeDocument/2006/math">
                    <m:sSub>
                      <m:sSubPr>
                        <m:ctrlPr>
                          <a:rPr lang="cs-CZ" i="1" dirty="0" smtClean="0">
                            <a:latin typeface="Cambria Math" panose="02040503050406030204" pitchFamily="18" charset="0"/>
                          </a:rPr>
                        </m:ctrlPr>
                      </m:sSubPr>
                      <m:e>
                        <m:r>
                          <a:rPr lang="cs-CZ" b="0" i="1" dirty="0" smtClean="0">
                            <a:latin typeface="Cambria Math" panose="02040503050406030204" pitchFamily="18" charset="0"/>
                          </a:rPr>
                          <m:t>𝑍</m:t>
                        </m:r>
                      </m:e>
                      <m:sub>
                        <m:r>
                          <a:rPr lang="cs-CZ" b="0" i="1" dirty="0" smtClean="0">
                            <a:latin typeface="Cambria Math" panose="02040503050406030204" pitchFamily="18" charset="0"/>
                          </a:rPr>
                          <m:t>𝑐</m:t>
                        </m:r>
                      </m:sub>
                    </m:sSub>
                  </m:oMath>
                </a14:m>
                <a:r>
                  <a:rPr lang="en" dirty="0"/>
                  <a:t>, which is given as the sum of average current inventory and relatively constant inventory components</a:t>
                </a:r>
              </a:p>
            </p:txBody>
          </p:sp>
        </mc:Choice>
        <mc:Fallback xmlns="">
          <p:sp>
            <p:nvSpPr>
              <p:cNvPr id="2" name="Obdélník 1">
                <a:extLst>
                  <a:ext uri="{FF2B5EF4-FFF2-40B4-BE49-F238E27FC236}">
                    <a16:creationId xmlns:a16="http://schemas.microsoft.com/office/drawing/2014/main" xmlns:a14="http://schemas.microsoft.com/office/drawing/2010/main" xmlns="" id="{62D4F195-8C24-4AA7-8F23-2EE545C01A55}"/>
                  </a:ext>
                </a:extLst>
              </p:cNvPr>
              <p:cNvSpPr>
                <a:spLocks noRot="1" noChangeAspect="1" noMove="1" noResize="1" noEditPoints="1" noAdjustHandles="1" noChangeArrowheads="1" noChangeShapeType="1" noTextEdit="1"/>
              </p:cNvSpPr>
              <p:nvPr/>
            </p:nvSpPr>
            <p:spPr>
              <a:xfrm>
                <a:off x="601420" y="569300"/>
                <a:ext cx="7279200" cy="2893100"/>
              </a:xfrm>
              <a:prstGeom prst="rect">
                <a:avLst/>
              </a:prstGeom>
              <a:blipFill rotWithShape="0">
                <a:blip r:embed="rId4"/>
                <a:stretch>
                  <a:fillRect l="-1005" t="-1053" r="-670" b="-2316"/>
                </a:stretch>
              </a:blipFill>
            </p:spPr>
            <p:txBody>
              <a:bodyPr/>
              <a:lstStyle/>
              <a:p>
                <a:r xmlns:a="http://schemas.openxmlformats.org/drawingml/2006/main">
                  <a:rPr lang="en">
                    <a:noFill/>
                  </a:rPr>
                  <a:t> </a:t>
                </a:r>
              </a:p>
            </p:txBody>
          </p:sp>
        </mc:Fallback>
      </mc:AlternateContent>
      <p:sp>
        <p:nvSpPr>
          <p:cNvPr id="3" name="Rectangle 2">
            <a:extLst>
              <a:ext uri="{FF2B5EF4-FFF2-40B4-BE49-F238E27FC236}">
                <a16:creationId xmlns:a16="http://schemas.microsoft.com/office/drawing/2014/main" id="{8F8AE04F-67E7-4EE0-BACA-23B519A82C11}"/>
              </a:ext>
            </a:extLst>
          </p:cNvPr>
          <p:cNvSpPr>
            <a:spLocks noChangeArrowheads="1"/>
          </p:cNvSpPr>
          <p:nvPr/>
        </p:nvSpPr>
        <p:spPr bwMode="auto">
          <a:xfrm>
            <a:off x="684000" y="29406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5" name="Objekt 4">
            <a:extLst>
              <a:ext uri="{FF2B5EF4-FFF2-40B4-BE49-F238E27FC236}">
                <a16:creationId xmlns:a16="http://schemas.microsoft.com/office/drawing/2014/main" id="{46AF2FB9-D96C-4709-8B09-53AE5244E4BC}"/>
              </a:ext>
            </a:extLst>
          </p:cNvPr>
          <p:cNvGraphicFramePr>
            <a:graphicFrameLocks noChangeAspect="1"/>
          </p:cNvGraphicFramePr>
          <p:nvPr>
            <p:extLst>
              <p:ext uri="{D42A27DB-BD31-4B8C-83A1-F6EECF244321}">
                <p14:modId xmlns:p14="http://schemas.microsoft.com/office/powerpoint/2010/main" val="3617653834"/>
              </p:ext>
            </p:extLst>
          </p:nvPr>
        </p:nvGraphicFramePr>
        <p:xfrm>
          <a:off x="3556800" y="1893601"/>
          <a:ext cx="996428" cy="553346"/>
        </p:xfrm>
        <a:graphic>
          <a:graphicData uri="http://schemas.openxmlformats.org/presentationml/2006/ole">
            <mc:AlternateContent xmlns:mc="http://schemas.openxmlformats.org/markup-compatibility/2006">
              <mc:Choice xmlns:v="urn:schemas-microsoft-com:vml" Requires="v">
                <p:oleObj r:id="rId5" imgW="583947" imgH="444307" progId="Equation.3">
                  <p:embed/>
                </p:oleObj>
              </mc:Choice>
              <mc:Fallback>
                <p:oleObj r:id="rId5" imgW="583947" imgH="444307" progId="Equation.3">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56800" y="1893601"/>
                        <a:ext cx="996428" cy="553346"/>
                      </a:xfrm>
                      <a:prstGeom prst="rect">
                        <a:avLst/>
                      </a:prstGeom>
                      <a:noFill/>
                    </p:spPr>
                  </p:pic>
                </p:oleObj>
              </mc:Fallback>
            </mc:AlternateContent>
          </a:graphicData>
        </a:graphic>
      </p:graphicFrame>
    </p:spTree>
    <p:extLst>
      <p:ext uri="{BB962C8B-B14F-4D97-AF65-F5344CB8AC3E}">
        <p14:creationId xmlns:p14="http://schemas.microsoft.com/office/powerpoint/2010/main" val="38978099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1775</TotalTime>
  <Words>1288</Words>
  <Application>Microsoft Macintosh PowerPoint</Application>
  <PresentationFormat>Předvádění na obrazovce (16:9)</PresentationFormat>
  <Paragraphs>209</Paragraphs>
  <Slides>21</Slides>
  <Notes>0</Notes>
  <HiddenSlides>0</HiddenSlides>
  <MMClips>0</MMClips>
  <ScaleCrop>false</ScaleCrop>
  <HeadingPairs>
    <vt:vector size="8" baseType="variant">
      <vt:variant>
        <vt:lpstr>Použitá písma</vt:lpstr>
      </vt:variant>
      <vt:variant>
        <vt:i4>7</vt:i4>
      </vt:variant>
      <vt:variant>
        <vt:lpstr>Motiv</vt:lpstr>
      </vt:variant>
      <vt:variant>
        <vt:i4>1</vt:i4>
      </vt:variant>
      <vt:variant>
        <vt:lpstr>Vložené servery OLE</vt:lpstr>
      </vt:variant>
      <vt:variant>
        <vt:i4>1</vt:i4>
      </vt:variant>
      <vt:variant>
        <vt:lpstr>Nadpisy snímků</vt:lpstr>
      </vt:variant>
      <vt:variant>
        <vt:i4>21</vt:i4>
      </vt:variant>
    </vt:vector>
  </HeadingPairs>
  <TitlesOfParts>
    <vt:vector size="30" baseType="lpstr">
      <vt:lpstr>Arial</vt:lpstr>
      <vt:lpstr>Calibri</vt:lpstr>
      <vt:lpstr>Cambria Math</vt:lpstr>
      <vt:lpstr>Courier New</vt:lpstr>
      <vt:lpstr>StarSymbol</vt:lpstr>
      <vt:lpstr>Symbol</vt:lpstr>
      <vt:lpstr>Times New Roman</vt:lpstr>
      <vt:lpstr>Office Theme</vt:lpstr>
      <vt:lpstr>Equation.3</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Tomáš Pražák</cp:lastModifiedBy>
  <cp:revision>415</cp:revision>
  <dcterms:created xsi:type="dcterms:W3CDTF">2016-07-06T15:42:34Z</dcterms:created>
  <dcterms:modified xsi:type="dcterms:W3CDTF">2024-11-17T10:13:38Z</dcterms:modified>
  <dc:language>cs-CZ</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28</vt:i4>
  </property>
  <property fmtid="{D5CDD505-2E9C-101B-9397-08002B2CF9AE}" pid="8" name="PresentationFormat">
    <vt:lpwstr>Předvádění na obrazovce (16:9)</vt:lpwstr>
  </property>
  <property fmtid="{D5CDD505-2E9C-101B-9397-08002B2CF9AE}" pid="9" name="ScaleCrop">
    <vt:bool>false</vt:bool>
  </property>
  <property fmtid="{D5CDD505-2E9C-101B-9397-08002B2CF9AE}" pid="10" name="ShareDoc">
    <vt:bool>false</vt:bool>
  </property>
  <property fmtid="{D5CDD505-2E9C-101B-9397-08002B2CF9AE}" pid="11" name="Slides">
    <vt:i4>29</vt:i4>
  </property>
</Properties>
</file>