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8" r:id="rId2"/>
    <p:sldId id="335" r:id="rId3"/>
    <p:sldId id="389" r:id="rId4"/>
    <p:sldId id="390" r:id="rId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1"/>
    <p:restoredTop sz="92945" autoAdjust="0"/>
  </p:normalViewPr>
  <p:slideViewPr>
    <p:cSldViewPr snapToGrid="0">
      <p:cViewPr varScale="1">
        <p:scale>
          <a:sx n="157" d="100"/>
          <a:sy n="157" d="100"/>
        </p:scale>
        <p:origin x="57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 lvl="0"/>
            <a:r>
              <a:rPr lang="cs-CZ" sz="3500" dirty="0" err="1">
                <a:solidFill>
                  <a:schemeClr val="bg1"/>
                </a:solidFill>
              </a:rPr>
              <a:t>How</a:t>
            </a:r>
            <a:r>
              <a:rPr lang="cs-CZ" sz="3500" dirty="0">
                <a:solidFill>
                  <a:schemeClr val="bg1"/>
                </a:solidFill>
              </a:rPr>
              <a:t> to Start a Business</a:t>
            </a:r>
            <a:endParaRPr lang="cs-CZ" sz="2600" b="1" cap="all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061841" y="3889417"/>
            <a:ext cx="2754346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Tomáš Pražák, Ph.D.</a:t>
            </a:r>
          </a:p>
          <a:p>
            <a:pPr algn="r"/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92C976A4-4DBA-56A1-AD66-52D93ED06847}"/>
              </a:ext>
            </a:extLst>
          </p:cNvPr>
          <p:cNvSpPr txBox="1"/>
          <p:nvPr/>
        </p:nvSpPr>
        <p:spPr>
          <a:xfrm>
            <a:off x="639269" y="494258"/>
            <a:ext cx="6708297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Key</a:t>
            </a:r>
            <a:r>
              <a:rPr lang="cs-CZ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cs-CZ" sz="12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Steps</a:t>
            </a:r>
            <a:r>
              <a:rPr lang="cs-CZ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to </a:t>
            </a:r>
            <a:r>
              <a:rPr lang="cs-CZ" sz="12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Starting</a:t>
            </a:r>
            <a:r>
              <a:rPr lang="cs-CZ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a Business:</a:t>
            </a:r>
          </a:p>
          <a:p>
            <a:endParaRPr lang="cs-CZ" sz="12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Idea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Generation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:</a:t>
            </a:r>
          </a:p>
          <a:p>
            <a:pPr lvl="1">
              <a:buSzPts val="1000"/>
              <a:tabLst>
                <a:tab pos="914400" algn="l"/>
              </a:tabLst>
            </a:pP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Identify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problem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or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need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in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market.</a:t>
            </a:r>
          </a:p>
          <a:p>
            <a:pPr lvl="1">
              <a:buSzPts val="1000"/>
              <a:tabLst>
                <a:tab pos="914400" algn="l"/>
              </a:tabLst>
            </a:pP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Validate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idea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through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research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or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surveys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lvl="1">
              <a:buSzPts val="1000"/>
              <a:tabLst>
                <a:tab pos="914400" algn="l"/>
              </a:tabLst>
            </a:pPr>
            <a:endParaRPr lang="cs-CZ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Business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Plan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Development:</a:t>
            </a:r>
          </a:p>
          <a:p>
            <a:pPr lvl="1">
              <a:buSzPts val="1000"/>
              <a:tabLst>
                <a:tab pos="914400" algn="l"/>
              </a:tabLst>
            </a:pP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Define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your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target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market.</a:t>
            </a:r>
          </a:p>
          <a:p>
            <a:pPr lvl="1">
              <a:buSzPts val="1000"/>
              <a:tabLst>
                <a:tab pos="914400" algn="l"/>
              </a:tabLst>
            </a:pP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Outline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your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unique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value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proposition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lvl="1">
              <a:buSzPts val="1000"/>
              <a:tabLst>
                <a:tab pos="914400" algn="l"/>
              </a:tabLst>
            </a:pP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Plan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your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marketing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strategy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lvl="1">
              <a:buSzPts val="1000"/>
              <a:tabLst>
                <a:tab pos="914400" algn="l"/>
              </a:tabLst>
            </a:pPr>
            <a:endParaRPr lang="cs-CZ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Register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Your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Business:</a:t>
            </a:r>
          </a:p>
          <a:p>
            <a:pPr lvl="1">
              <a:buSzPts val="1000"/>
              <a:tabLst>
                <a:tab pos="914400" algn="l"/>
              </a:tabLst>
            </a:pP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Choose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legal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structure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(sole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proprietorship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partnership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etc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.).</a:t>
            </a:r>
          </a:p>
          <a:p>
            <a:pPr lvl="1">
              <a:buSzPts val="1000"/>
              <a:tabLst>
                <a:tab pos="914400" algn="l"/>
              </a:tabLst>
            </a:pP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Register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business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name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and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get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necessary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permits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lvl="1">
              <a:buSzPts val="1000"/>
              <a:tabLst>
                <a:tab pos="914400" algn="l"/>
              </a:tabLst>
            </a:pPr>
            <a:endParaRPr lang="cs-CZ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Set Up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Operations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:</a:t>
            </a:r>
          </a:p>
          <a:p>
            <a:pPr lvl="1">
              <a:buSzPts val="1000"/>
              <a:tabLst>
                <a:tab pos="914400" algn="l"/>
              </a:tabLst>
            </a:pP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Find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suppliers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or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manufacturers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lvl="1">
              <a:buSzPts val="1000"/>
              <a:tabLst>
                <a:tab pos="914400" algn="l"/>
              </a:tabLst>
            </a:pP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Hire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 team,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if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needed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lvl="1">
              <a:buSzPts val="1000"/>
              <a:tabLst>
                <a:tab pos="914400" algn="l"/>
              </a:tabLst>
            </a:pPr>
            <a:endParaRPr lang="cs-CZ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Launch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and Market:</a:t>
            </a:r>
          </a:p>
          <a:p>
            <a:pPr lvl="1">
              <a:buSzPts val="1000"/>
              <a:tabLst>
                <a:tab pos="914400" algn="l"/>
              </a:tabLst>
            </a:pP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Start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with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 minimum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viable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product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(MVP).</a:t>
            </a:r>
          </a:p>
          <a:p>
            <a:pPr lvl="1">
              <a:buSzPts val="1000"/>
              <a:tabLst>
                <a:tab pos="914400" algn="l"/>
              </a:tabLst>
            </a:pP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Use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social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media, networking, and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promotions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to build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awareness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68221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16698B-3089-4A32-FA49-DD5C5F76E4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6E1F25F5-02F6-60A2-8A48-9F8CE92815E7}"/>
              </a:ext>
            </a:extLst>
          </p:cNvPr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2AD8D39-A06B-B3DE-F79A-93BDA91B3B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0FC53E5B-FC81-2D74-1F21-C2C75194C1B8}"/>
              </a:ext>
            </a:extLst>
          </p:cNvPr>
          <p:cNvSpPr txBox="1"/>
          <p:nvPr/>
        </p:nvSpPr>
        <p:spPr>
          <a:xfrm>
            <a:off x="821341" y="1034973"/>
            <a:ext cx="5870772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Sources</a:t>
            </a:r>
            <a:r>
              <a:rPr lang="cs-CZ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cs-CZ" sz="12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of</a:t>
            </a:r>
            <a:r>
              <a:rPr lang="cs-CZ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cs-CZ" sz="12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Funding</a:t>
            </a:r>
            <a:r>
              <a:rPr lang="cs-CZ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: </a:t>
            </a:r>
            <a:endParaRPr lang="cs-CZ" sz="1200" b="1" kern="100" dirty="0"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br>
              <a:rPr lang="cs-CZ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r>
              <a:rPr lang="cs-CZ" sz="12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Where</a:t>
            </a:r>
            <a:r>
              <a:rPr lang="cs-CZ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cs-CZ" sz="12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can</a:t>
            </a:r>
            <a:r>
              <a:rPr lang="cs-CZ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cs-CZ" sz="12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entrepreneurs</a:t>
            </a:r>
            <a:r>
              <a:rPr lang="cs-CZ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cs-CZ" sz="12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find</a:t>
            </a:r>
            <a:r>
              <a:rPr lang="cs-CZ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cs-CZ" sz="12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financial</a:t>
            </a:r>
            <a:r>
              <a:rPr lang="cs-CZ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cs-CZ" sz="12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resources</a:t>
            </a:r>
            <a:r>
              <a:rPr lang="cs-CZ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cs-CZ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Bootstrapping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: Use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personal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savings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or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reinvest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profits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endParaRPr lang="cs-CZ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Loans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: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Banks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credit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unions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or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online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lenders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endParaRPr lang="cs-CZ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Investors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: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Angel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investors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Venture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capitalists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endParaRPr lang="cs-CZ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Grants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: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Government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or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NGO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grants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for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startups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endParaRPr lang="cs-CZ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Crowdfunding: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Platforms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like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Kickstarter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or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cs-CZ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Indiegogo</a:t>
            </a:r>
            <a:r>
              <a:rPr lang="cs-CZ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61807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27AF51-00BC-FFCA-46E8-0A157B8522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BAF70ADC-BD36-3FEC-B38E-B52BB4B8FF78}"/>
              </a:ext>
            </a:extLst>
          </p:cNvPr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CD5E5FA-C5C5-5869-A7A9-D37A4A8354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8" name="Rectangle 4">
            <a:extLst>
              <a:ext uri="{FF2B5EF4-FFF2-40B4-BE49-F238E27FC236}">
                <a16:creationId xmlns:a16="http://schemas.microsoft.com/office/drawing/2014/main" id="{F3261BBB-F5D6-90C6-C6D4-8445AD6E77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126" y="573244"/>
            <a:ext cx="6760249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Group </a:t>
            </a:r>
            <a:r>
              <a:rPr kumimoji="0" lang="cs-CZ" altLang="cs-CZ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Activity</a:t>
            </a:r>
            <a:r>
              <a:rPr kumimoji="0" lang="cs-CZ" altLang="cs-CZ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: </a:t>
            </a:r>
            <a:r>
              <a:rPr kumimoji="0" lang="cs-CZ" altLang="cs-CZ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Cost</a:t>
            </a:r>
            <a:r>
              <a:rPr kumimoji="0" lang="cs-CZ" altLang="cs-CZ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and </a:t>
            </a:r>
            <a:r>
              <a:rPr kumimoji="0" lang="cs-CZ" altLang="cs-CZ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Revenue</a:t>
            </a:r>
            <a:r>
              <a:rPr kumimoji="0" lang="cs-CZ" altLang="cs-CZ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Estimation</a:t>
            </a:r>
            <a:r>
              <a:rPr kumimoji="0" lang="cs-CZ" altLang="cs-CZ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endParaRPr kumimoji="0" lang="cs-CZ" altLang="cs-CZ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Step 1 </a:t>
            </a:r>
            <a:b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Each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group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identifies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the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costs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for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their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business idea (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monthly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):</a:t>
            </a:r>
            <a:endParaRPr kumimoji="0" lang="cs-CZ" altLang="cs-CZ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2" charset="2"/>
              <a:buChar char=""/>
              <a:tabLst/>
            </a:pP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Fixed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Costs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: Rent,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utilities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communication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and marketing,….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2" charset="2"/>
              <a:buChar char=""/>
              <a:tabLst/>
            </a:pP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Variable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Costs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: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Production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salaries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packaging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delivery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,….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2" charset="2"/>
              <a:buChar char=""/>
              <a:tabLst/>
            </a:pP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2" charset="2"/>
              <a:buChar char=""/>
              <a:tabLst/>
            </a:pPr>
            <a:endParaRPr kumimoji="0" lang="cs-CZ" altLang="cs-CZ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Step 2 </a:t>
            </a:r>
            <a:b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Each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group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estimates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revenues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:</a:t>
            </a:r>
            <a:endParaRPr kumimoji="0" lang="cs-CZ" altLang="cs-CZ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2" charset="2"/>
              <a:buChar char=""/>
              <a:tabLst/>
            </a:pP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Price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per unit.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2" charset="2"/>
              <a:buChar char=""/>
              <a:tabLst/>
            </a:pP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Projected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sales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volume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(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monthly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).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2" charset="2"/>
              <a:buChar char=""/>
              <a:tabLst/>
            </a:pP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2" charset="2"/>
              <a:buChar char=""/>
              <a:tabLst/>
            </a:pPr>
            <a:endParaRPr kumimoji="0" lang="cs-CZ" altLang="cs-CZ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Step 3 </a:t>
            </a:r>
            <a:b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Groups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calculate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their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total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costs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and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estimate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potential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profits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based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on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their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revenue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projections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  <a:endParaRPr kumimoji="0" lang="cs-CZ" altLang="cs-CZ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6E3F4037-C6A7-5902-3155-5C88CC5FA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126" y="3326580"/>
            <a:ext cx="825944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Break-Even</a:t>
            </a:r>
            <a:r>
              <a:rPr kumimoji="0" lang="cs-CZ" altLang="cs-CZ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Point </a:t>
            </a:r>
            <a:r>
              <a:rPr kumimoji="0" lang="cs-CZ" altLang="cs-CZ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Calculation</a:t>
            </a:r>
            <a:r>
              <a:rPr kumimoji="0" lang="cs-CZ" altLang="cs-CZ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endParaRPr kumimoji="0" lang="cs-CZ" altLang="cs-CZ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Each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group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calculates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the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break-even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point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using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the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formula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provided</a:t>
            </a:r>
            <a:r>
              <a:rPr lang="cs-CZ" altLang="cs-CZ" sz="1200" dirty="0"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…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Qbp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= F/(p-v).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Groups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discuss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the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implications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of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the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break-even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point on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their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business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strategy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(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e.g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.,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Is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it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achievable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?).</a:t>
            </a:r>
            <a:endParaRPr kumimoji="0" lang="cs-CZ" altLang="cs-CZ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36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1587</TotalTime>
  <Words>307</Words>
  <Application>Microsoft Macintosh PowerPoint</Application>
  <PresentationFormat>Předvádění na obrazovce (16:9)</PresentationFormat>
  <Paragraphs>60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1" baseType="lpstr">
      <vt:lpstr>Aptos</vt:lpstr>
      <vt:lpstr>Arial</vt:lpstr>
      <vt:lpstr>Courier New</vt:lpstr>
      <vt:lpstr>StarSymbol</vt:lpstr>
      <vt:lpstr>Symbol</vt:lpstr>
      <vt:lpstr>Times New Roman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Tomáš Pražák</cp:lastModifiedBy>
  <cp:revision>376</cp:revision>
  <dcterms:created xsi:type="dcterms:W3CDTF">2016-07-06T15:42:34Z</dcterms:created>
  <dcterms:modified xsi:type="dcterms:W3CDTF">2024-12-03T09:26:33Z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