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34" r:id="rId2"/>
    <p:sldId id="333" r:id="rId3"/>
    <p:sldId id="359" r:id="rId4"/>
    <p:sldId id="360" r:id="rId5"/>
    <p:sldId id="361" r:id="rId6"/>
    <p:sldId id="335" r:id="rId7"/>
    <p:sldId id="336" r:id="rId8"/>
    <p:sldId id="337" r:id="rId9"/>
    <p:sldId id="338" r:id="rId10"/>
    <p:sldId id="266" r:id="rId11"/>
    <p:sldId id="293" r:id="rId12"/>
    <p:sldId id="264" r:id="rId13"/>
    <p:sldId id="265" r:id="rId14"/>
    <p:sldId id="262" r:id="rId15"/>
    <p:sldId id="263" r:id="rId16"/>
    <p:sldId id="298" r:id="rId17"/>
    <p:sldId id="339" r:id="rId18"/>
    <p:sldId id="340" r:id="rId19"/>
    <p:sldId id="294" r:id="rId20"/>
    <p:sldId id="279" r:id="rId21"/>
    <p:sldId id="342"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19" r:id="rId36"/>
    <p:sldId id="299" r:id="rId37"/>
    <p:sldId id="357" r:id="rId38"/>
    <p:sldId id="292" r:id="rId39"/>
    <p:sldId id="290" r:id="rId40"/>
    <p:sldId id="270" r:id="rId41"/>
    <p:sldId id="300" r:id="rId42"/>
    <p:sldId id="308" r:id="rId43"/>
    <p:sldId id="309" r:id="rId44"/>
    <p:sldId id="311" r:id="rId45"/>
    <p:sldId id="310" r:id="rId46"/>
    <p:sldId id="312" r:id="rId47"/>
    <p:sldId id="358" r:id="rId48"/>
    <p:sldId id="315" r:id="rId4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677" autoAdjust="0"/>
  </p:normalViewPr>
  <p:slideViewPr>
    <p:cSldViewPr snapToGrid="0">
      <p:cViewPr varScale="1">
        <p:scale>
          <a:sx n="95" d="100"/>
          <a:sy n="95"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415AF-DC2C-4A19-9BD4-2812EFE9E6D7}" type="datetimeFigureOut">
              <a:rPr lang="en-GB" smtClean="0"/>
              <a:t>01/10/2024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11A1B-1C56-4E4F-BD3F-E0F885E1A4D1}" type="slidenum">
              <a:rPr lang="en-GB" smtClean="0"/>
              <a:t>‹#›</a:t>
            </a:fld>
            <a:endParaRPr lang="en-GB"/>
          </a:p>
        </p:txBody>
      </p:sp>
    </p:spTree>
    <p:extLst>
      <p:ext uri="{BB962C8B-B14F-4D97-AF65-F5344CB8AC3E}">
        <p14:creationId xmlns:p14="http://schemas.microsoft.com/office/powerpoint/2010/main" val="54749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Project management is not applicable to running a factory making sausage pies, but it will be the right system when there is a requirement to relocate the factory, build an extension, or produce a different product requiring new machinery, skills, staff training, and even marketing techniques.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11A1B-1C56-4E4F-BD3F-E0F885E1A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05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811A1B-1C56-4E4F-BD3F-E0F885E1A4D1}" type="slidenum">
              <a:rPr lang="en-GB" smtClean="0"/>
              <a:t>42</a:t>
            </a:fld>
            <a:endParaRPr lang="en-GB"/>
          </a:p>
        </p:txBody>
      </p:sp>
    </p:spTree>
    <p:extLst>
      <p:ext uri="{BB962C8B-B14F-4D97-AF65-F5344CB8AC3E}">
        <p14:creationId xmlns:p14="http://schemas.microsoft.com/office/powerpoint/2010/main" val="1673771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811A1B-1C56-4E4F-BD3F-E0F885E1A4D1}" type="slidenum">
              <a:rPr lang="en-GB" smtClean="0"/>
              <a:t>43</a:t>
            </a:fld>
            <a:endParaRPr lang="en-GB"/>
          </a:p>
        </p:txBody>
      </p:sp>
    </p:spTree>
    <p:extLst>
      <p:ext uri="{BB962C8B-B14F-4D97-AF65-F5344CB8AC3E}">
        <p14:creationId xmlns:p14="http://schemas.microsoft.com/office/powerpoint/2010/main" val="2656350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811A1B-1C56-4E4F-BD3F-E0F885E1A4D1}" type="slidenum">
              <a:rPr lang="en-GB" smtClean="0"/>
              <a:t>44</a:t>
            </a:fld>
            <a:endParaRPr lang="en-GB"/>
          </a:p>
        </p:txBody>
      </p:sp>
    </p:spTree>
    <p:extLst>
      <p:ext uri="{BB962C8B-B14F-4D97-AF65-F5344CB8AC3E}">
        <p14:creationId xmlns:p14="http://schemas.microsoft.com/office/powerpoint/2010/main" val="376809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811A1B-1C56-4E4F-BD3F-E0F885E1A4D1}" type="slidenum">
              <a:rPr lang="en-GB" smtClean="0"/>
              <a:t>45</a:t>
            </a:fld>
            <a:endParaRPr lang="en-GB"/>
          </a:p>
        </p:txBody>
      </p:sp>
    </p:spTree>
    <p:extLst>
      <p:ext uri="{BB962C8B-B14F-4D97-AF65-F5344CB8AC3E}">
        <p14:creationId xmlns:p14="http://schemas.microsoft.com/office/powerpoint/2010/main" val="2036748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811A1B-1C56-4E4F-BD3F-E0F885E1A4D1}" type="slidenum">
              <a:rPr lang="en-GB" smtClean="0"/>
              <a:t>46</a:t>
            </a:fld>
            <a:endParaRPr lang="en-GB"/>
          </a:p>
        </p:txBody>
      </p:sp>
    </p:spTree>
    <p:extLst>
      <p:ext uri="{BB962C8B-B14F-4D97-AF65-F5344CB8AC3E}">
        <p14:creationId xmlns:p14="http://schemas.microsoft.com/office/powerpoint/2010/main" val="211229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Times New Roman" panose="02020603050405020304" pitchFamily="18" charset="0"/>
                <a:cs typeface="Times New Roman" panose="02020603050405020304" pitchFamily="18" charset="0"/>
              </a:rPr>
              <a:t>Unfortunately, the benefits cannot be achieved without overcoming </a:t>
            </a:r>
            <a:r>
              <a:rPr lang="en-GB" sz="1200" u="sng" dirty="0">
                <a:solidFill>
                  <a:srgbClr val="002060"/>
                </a:solidFill>
                <a:latin typeface="Times New Roman" panose="02020603050405020304" pitchFamily="18" charset="0"/>
                <a:cs typeface="Times New Roman" panose="02020603050405020304" pitchFamily="18" charset="0"/>
              </a:rPr>
              <a:t>obstacles</a:t>
            </a:r>
            <a:r>
              <a:rPr lang="en-GB" sz="1200" dirty="0">
                <a:solidFill>
                  <a:srgbClr val="002060"/>
                </a:solidFill>
                <a:latin typeface="Times New Roman" panose="02020603050405020304" pitchFamily="18" charset="0"/>
                <a:cs typeface="Times New Roman" panose="02020603050405020304" pitchFamily="18" charset="0"/>
              </a:rPr>
              <a:t> such as:</a:t>
            </a:r>
            <a:endParaRPr lang="cs-CZ" sz="1200" dirty="0">
              <a:solidFill>
                <a:srgbClr val="002060"/>
              </a:solidFill>
              <a:latin typeface="Times New Roman" panose="02020603050405020304" pitchFamily="18" charset="0"/>
              <a:cs typeface="Times New Roman" panose="02020603050405020304" pitchFamily="18" charset="0"/>
            </a:endParaRPr>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11A1B-1C56-4E4F-BD3F-E0F885E1A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10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Chapter 3 pg. 83 </a:t>
            </a:r>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11A1B-1C56-4E4F-BD3F-E0F885E1A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74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11A1B-1C56-4E4F-BD3F-E0F885E1A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56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11A1B-1C56-4E4F-BD3F-E0F885E1A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94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811A1B-1C56-4E4F-BD3F-E0F885E1A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8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811A1B-1C56-4E4F-BD3F-E0F885E1A4D1}" type="slidenum">
              <a:rPr lang="en-GB" smtClean="0"/>
              <a:t>19</a:t>
            </a:fld>
            <a:endParaRPr lang="en-GB"/>
          </a:p>
        </p:txBody>
      </p:sp>
    </p:spTree>
    <p:extLst>
      <p:ext uri="{BB962C8B-B14F-4D97-AF65-F5344CB8AC3E}">
        <p14:creationId xmlns:p14="http://schemas.microsoft.com/office/powerpoint/2010/main" val="260964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811A1B-1C56-4E4F-BD3F-E0F885E1A4D1}" type="slidenum">
              <a:rPr lang="en-GB" smtClean="0"/>
              <a:t>36</a:t>
            </a:fld>
            <a:endParaRPr lang="en-GB"/>
          </a:p>
        </p:txBody>
      </p:sp>
    </p:spTree>
    <p:extLst>
      <p:ext uri="{BB962C8B-B14F-4D97-AF65-F5344CB8AC3E}">
        <p14:creationId xmlns:p14="http://schemas.microsoft.com/office/powerpoint/2010/main" val="2684382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811A1B-1C56-4E4F-BD3F-E0F885E1A4D1}" type="slidenum">
              <a:rPr lang="en-GB" smtClean="0"/>
              <a:t>41</a:t>
            </a:fld>
            <a:endParaRPr lang="en-GB"/>
          </a:p>
        </p:txBody>
      </p:sp>
    </p:spTree>
    <p:extLst>
      <p:ext uri="{BB962C8B-B14F-4D97-AF65-F5344CB8AC3E}">
        <p14:creationId xmlns:p14="http://schemas.microsoft.com/office/powerpoint/2010/main" val="343954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01.10.2024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01.10.2024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01.10.2024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01.10.2024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01.10.2024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01.10.2024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01.10.2024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01.10.2024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czkova@opf.slu.cz"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pmi.or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prince2.com/eur"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scrum.or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prince2.com/eur"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www.pmi.or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24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fontScale="90000"/>
          </a:bodyPr>
          <a:lstStyle/>
          <a:p>
            <a:pPr algn="l"/>
            <a:r>
              <a:rPr lang="en-GB" sz="5333" b="1" dirty="0">
                <a:solidFill>
                  <a:schemeClr val="bg1"/>
                </a:solidFill>
                <a:latin typeface="Times New Roman" panose="02020603050405020304" pitchFamily="18" charset="0"/>
                <a:cs typeface="Times New Roman" panose="02020603050405020304" pitchFamily="18" charset="0"/>
              </a:rPr>
              <a:t>Defining Project</a:t>
            </a:r>
            <a:r>
              <a:rPr lang="cs-CZ" sz="5333" b="1" dirty="0">
                <a:solidFill>
                  <a:schemeClr val="bg1"/>
                </a:solidFill>
                <a:latin typeface="Times New Roman" panose="02020603050405020304" pitchFamily="18" charset="0"/>
                <a:cs typeface="Times New Roman" panose="02020603050405020304" pitchFamily="18" charset="0"/>
              </a:rPr>
              <a:t> Management</a:t>
            </a:r>
            <a:br>
              <a:rPr lang="cs-CZ" sz="5333" b="1" dirty="0">
                <a:solidFill>
                  <a:schemeClr val="bg1"/>
                </a:solidFill>
                <a:latin typeface="Times New Roman" panose="02020603050405020304" pitchFamily="18" charset="0"/>
                <a:cs typeface="Times New Roman" panose="02020603050405020304" pitchFamily="18" charset="0"/>
              </a:rPr>
            </a:br>
            <a:br>
              <a:rPr lang="cs-CZ" sz="5333" b="1" dirty="0">
                <a:solidFill>
                  <a:schemeClr val="bg1"/>
                </a:solidFill>
                <a:latin typeface="Times New Roman" panose="02020603050405020304" pitchFamily="18" charset="0"/>
                <a:cs typeface="Times New Roman" panose="02020603050405020304" pitchFamily="18" charset="0"/>
              </a:rPr>
            </a:br>
            <a:r>
              <a:rPr lang="cs-CZ" sz="5333" b="1" dirty="0" err="1">
                <a:solidFill>
                  <a:schemeClr val="bg1"/>
                </a:solidFill>
                <a:latin typeface="Times New Roman" panose="02020603050405020304" pitchFamily="18" charset="0"/>
                <a:cs typeface="Times New Roman" panose="02020603050405020304" pitchFamily="18" charset="0"/>
              </a:rPr>
              <a:t>Lecture</a:t>
            </a:r>
            <a:r>
              <a:rPr lang="cs-CZ" sz="5333" b="1" dirty="0">
                <a:solidFill>
                  <a:schemeClr val="bg1"/>
                </a:solidFill>
                <a:latin typeface="Times New Roman" panose="02020603050405020304" pitchFamily="18" charset="0"/>
                <a:cs typeface="Times New Roman" panose="02020603050405020304" pitchFamily="18" charset="0"/>
              </a:rPr>
              <a:t> 1</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645384"/>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What is project management</a:t>
            </a:r>
          </a:p>
          <a:p>
            <a:pPr marL="0" indent="0" algn="r">
              <a:buNone/>
            </a:pPr>
            <a:r>
              <a:rPr lang="en-GB" sz="1867" dirty="0">
                <a:solidFill>
                  <a:schemeClr val="bg1"/>
                </a:solidFill>
                <a:latin typeface="Times New Roman" panose="02020603050405020304" pitchFamily="18" charset="0"/>
                <a:cs typeface="Times New Roman" panose="02020603050405020304" pitchFamily="18" charset="0"/>
              </a:rPr>
              <a:t>Project management evolution</a:t>
            </a:r>
          </a:p>
          <a:p>
            <a:pPr marL="0" indent="0" algn="r">
              <a:buNone/>
            </a:pPr>
            <a:r>
              <a:rPr lang="en-GB" sz="1867" dirty="0">
                <a:solidFill>
                  <a:schemeClr val="bg1"/>
                </a:solidFill>
                <a:latin typeface="Times New Roman" panose="02020603050405020304" pitchFamily="18" charset="0"/>
                <a:cs typeface="Times New Roman" panose="02020603050405020304" pitchFamily="18" charset="0"/>
              </a:rPr>
              <a:t>What is project and project types</a:t>
            </a:r>
          </a:p>
        </p:txBody>
      </p:sp>
      <p:sp>
        <p:nvSpPr>
          <p:cNvPr id="9" name="Podnadpis 2"/>
          <p:cNvSpPr txBox="1">
            <a:spLocks/>
          </p:cNvSpPr>
          <p:nvPr/>
        </p:nvSpPr>
        <p:spPr>
          <a:xfrm>
            <a:off x="8165055" y="4361173"/>
            <a:ext cx="3797974" cy="2140170"/>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Project Management</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GB" altLang="cs-CZ" sz="1800" dirty="0">
              <a:solidFill>
                <a:srgbClr val="307871"/>
              </a:solidFill>
              <a:latin typeface="Times New Roman" panose="02020603050405020304" pitchFamily="18" charset="0"/>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Lucie Reczkova</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altLang="cs-CZ" sz="1800" dirty="0">
                <a:solidFill>
                  <a:srgbClr val="307871"/>
                </a:solidFill>
                <a:latin typeface="Times New Roman" panose="02020603050405020304" pitchFamily="18" charset="0"/>
                <a:cs typeface="Times New Roman" panose="02020603050405020304" pitchFamily="18" charset="0"/>
              </a:rPr>
              <a:t>B304</a:t>
            </a: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hlinkClick r:id="rId3"/>
              </a:rPr>
              <a:t>Reczkova@opf.slu.cz</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altLang="cs-CZ" sz="1800" dirty="0">
                <a:solidFill>
                  <a:srgbClr val="307871"/>
                </a:solidFill>
                <a:latin typeface="Times New Roman" panose="02020603050405020304" pitchFamily="18" charset="0"/>
                <a:cs typeface="Times New Roman" panose="02020603050405020304" pitchFamily="18" charset="0"/>
              </a:rPr>
              <a:t>Office hours: Wednesday 10-11.30</a:t>
            </a:r>
            <a:endParaRPr kumimoji="0" lang="en-GB" altLang="cs-CZ" sz="1800" b="0"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87858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25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management is designed to make better use of existing resources</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by getting work to flow horizontally as well as vertically within the company. </a:t>
            </a:r>
            <a:endPar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Thi</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 </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approach does not really destroy the vertical, bureaucratic flow of work but simply requires</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that line organizations talk to one another horizontally so work will be accomplished more</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smoothly throughout the organization. </a:t>
            </a:r>
            <a:endPar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vertical flow of work is still the responsibility of</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line managers. </a:t>
            </a:r>
            <a:endPar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horizontal flow of work is the responsibility of the project managers,</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and their primary effort is to communicate and coordinate activities horizontally between the</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line organizations.</a:t>
            </a: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 name="Obdélník 4">
            <a:extLst>
              <a:ext uri="{FF2B5EF4-FFF2-40B4-BE49-F238E27FC236}">
                <a16:creationId xmlns:a16="http://schemas.microsoft.com/office/drawing/2014/main" id="{400F1A22-2908-A7C1-4B57-CB35A1027588}"/>
              </a:ext>
            </a:extLst>
          </p:cNvPr>
          <p:cNvSpPr/>
          <p:nvPr/>
        </p:nvSpPr>
        <p:spPr>
          <a:xfrm>
            <a:off x="251520" y="449337"/>
            <a:ext cx="5633273" cy="523220"/>
          </a:xfrm>
          <a:prstGeom prst="rect">
            <a:avLst/>
          </a:prstGeom>
        </p:spPr>
        <p:txBody>
          <a:bodyPr wrap="none">
            <a:spAutoFit/>
          </a:bodyPr>
          <a:lstStyle/>
          <a:p>
            <a:pPr lvl="0">
              <a:defRPr/>
            </a:pPr>
            <a:r>
              <a:rPr lang="en-GB" sz="2800" b="1" kern="0" dirty="0">
                <a:solidFill>
                  <a:srgbClr val="002060"/>
                </a:solidFill>
                <a:latin typeface="Times New Roman"/>
                <a:ea typeface="+mj-ea"/>
                <a:cs typeface="+mj-cs"/>
              </a:rPr>
              <a:t>Definition of a project management</a:t>
            </a:r>
          </a:p>
        </p:txBody>
      </p:sp>
    </p:spTree>
    <p:extLst>
      <p:ext uri="{BB962C8B-B14F-4D97-AF65-F5344CB8AC3E}">
        <p14:creationId xmlns:p14="http://schemas.microsoft.com/office/powerpoint/2010/main" val="1888730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management is a simply management of change.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(Lester, 2021)</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Management means running a functional business as a continuum or ‘business-as-usual’.</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1579"/>
            <a:ext cx="64988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2060"/>
                </a:solidFill>
                <a:effectLst/>
                <a:uLnTx/>
                <a:uFillTx/>
                <a:latin typeface="Times New Roman"/>
                <a:ea typeface="+mn-ea"/>
                <a:cs typeface="+mn-cs"/>
              </a:rPr>
              <a:t>Project management versus management</a:t>
            </a:r>
          </a:p>
        </p:txBody>
      </p:sp>
      <p:sp>
        <p:nvSpPr>
          <p:cNvPr id="2" name="Multiplication Sign 1">
            <a:extLst>
              <a:ext uri="{FF2B5EF4-FFF2-40B4-BE49-F238E27FC236}">
                <a16:creationId xmlns:a16="http://schemas.microsoft.com/office/drawing/2014/main" id="{C9A07702-F9AF-8C68-80FB-E11A83E0F80D}"/>
              </a:ext>
            </a:extLst>
          </p:cNvPr>
          <p:cNvSpPr/>
          <p:nvPr/>
        </p:nvSpPr>
        <p:spPr>
          <a:xfrm>
            <a:off x="5116944" y="3310182"/>
            <a:ext cx="775855" cy="554182"/>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66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598112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2060"/>
                </a:solidFill>
                <a:effectLst/>
                <a:uLnTx/>
                <a:uFillTx/>
                <a:latin typeface="Times New Roman"/>
                <a:ea typeface="+mn-ea"/>
                <a:cs typeface="+mn-cs"/>
              </a:rPr>
              <a:t>The benefits of a project management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894216"/>
            <a:ext cx="1025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Identification of functional responsibilities to ensure that all activities are accounted</a:t>
            </a:r>
            <a:r>
              <a:rPr kumimoji="0" lang="cs-CZ"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for</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regardless of personnel turnover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Minimizing the need for continuous reporting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Identification of time limits for scheduling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Identification of a methodology for trade-off analysis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Measurement of accomplishment against plans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Early identification of problems so that corrective action may follow</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Improved estimating capability for future planning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Knowing when objectives cannot be met or will be exceeded</a:t>
            </a: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218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397949"/>
            <a:ext cx="639950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2060"/>
                </a:solidFill>
                <a:effectLst/>
                <a:uLnTx/>
                <a:uFillTx/>
                <a:latin typeface="Times New Roman"/>
                <a:ea typeface="+mn-ea"/>
                <a:cs typeface="+mn-cs"/>
              </a:rPr>
              <a:t>Some obstacles of a project management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67317"/>
            <a:ext cx="1025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complexity</a:t>
            </a:r>
            <a:endPar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Customer’s special requirements and scope changes</a:t>
            </a:r>
            <a:endPar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Organizational restructuring</a:t>
            </a:r>
            <a:endPar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risks</a:t>
            </a:r>
            <a:endPar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Changes in technology</a:t>
            </a:r>
            <a:endPar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Forward planning and pricing</a:t>
            </a: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6585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10801"/>
            <a:ext cx="923068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2060"/>
                </a:solidFill>
                <a:effectLst/>
                <a:uLnTx/>
                <a:uFillTx/>
                <a:latin typeface="Times New Roman"/>
                <a:ea typeface="+mn-ea"/>
                <a:cs typeface="+mn-cs"/>
              </a:rPr>
              <a:t>Why projects fail?</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60064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Poor planning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Too optimistic planning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Failure to track progress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Starting an activity too late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members are not competent enough</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members have much ‘on their mind’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ltLang="cs-CZ" sz="2400" dirty="0">
                <a:solidFill>
                  <a:srgbClr val="002060"/>
                </a:solidFill>
                <a:latin typeface="Times New Roman" panose="02020603050405020304" pitchFamily="18" charset="0"/>
                <a:cs typeface="Times New Roman" panose="02020603050405020304" pitchFamily="18" charset="0"/>
              </a:rPr>
              <a:t>P</a:t>
            </a:r>
            <a:r>
              <a:rPr kumimoji="0" lang="en-US"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roject</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workers aiming at too much perfection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Stakeholders are insufficiently involved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 name="TextovéPole 2">
            <a:extLst>
              <a:ext uri="{FF2B5EF4-FFF2-40B4-BE49-F238E27FC236}">
                <a16:creationId xmlns:a16="http://schemas.microsoft.com/office/drawing/2014/main" id="{C20E09F6-4160-179A-D4BD-EBD52A51D90B}"/>
              </a:ext>
            </a:extLst>
          </p:cNvPr>
          <p:cNvSpPr txBox="1"/>
          <p:nvPr/>
        </p:nvSpPr>
        <p:spPr>
          <a:xfrm>
            <a:off x="6266688" y="1085088"/>
            <a:ext cx="4815840" cy="504753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Little delays all add up</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Late delivery of purchased materials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No provision for rectifying mistakes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Ignoring preliminary and finishing off activities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Calamities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Unclear objectives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changing world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Interest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978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1579"/>
            <a:ext cx="420179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2060"/>
                </a:solidFill>
                <a:effectLst/>
                <a:uLnTx/>
                <a:uFillTx/>
                <a:latin typeface="Times New Roman"/>
                <a:ea typeface="+mn-ea"/>
                <a:cs typeface="+mn-cs"/>
              </a:rPr>
              <a:t>The success of the project </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51729" y="1007077"/>
            <a:ext cx="6853744" cy="54976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successful project satisfies the sponsor, and it is project that meet following:</a:t>
            </a:r>
            <a:endParaRPr kumimoji="0" 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Has achieved its </a:t>
            </a:r>
            <a:r>
              <a:rPr kumimoji="0" lang="en-GB"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objectives (delivered the project result) </a:t>
            </a:r>
            <a:r>
              <a:rPr kumimoji="0" lang="en-GB" sz="32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and is of the </a:t>
            </a:r>
            <a:r>
              <a:rPr kumimoji="0" lang="en-GB"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desired quality,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2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Is</a:t>
            </a:r>
            <a:r>
              <a:rPr kumimoji="0" lang="en-GB"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concluded on time,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altLang="cs-CZ" b="1" dirty="0">
                <a:solidFill>
                  <a:srgbClr val="002060"/>
                </a:solidFill>
                <a:latin typeface="Times New Roman" panose="02020603050405020304" pitchFamily="18" charset="0"/>
                <a:cs typeface="Times New Roman" panose="02020603050405020304" pitchFamily="18" charset="0"/>
              </a:rPr>
              <a:t>Did</a:t>
            </a:r>
            <a:r>
              <a:rPr kumimoji="0" lang="en-GB" altLang="cs-CZ"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not cost more than was agreed 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Obrázek 4">
            <a:extLst>
              <a:ext uri="{FF2B5EF4-FFF2-40B4-BE49-F238E27FC236}">
                <a16:creationId xmlns:a16="http://schemas.microsoft.com/office/drawing/2014/main" id="{65689947-74A6-39C0-5CB5-58A7E3A78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331" y="1958300"/>
            <a:ext cx="5123452" cy="3892623"/>
          </a:xfrm>
          <a:prstGeom prst="rect">
            <a:avLst/>
          </a:prstGeom>
        </p:spPr>
      </p:pic>
    </p:spTree>
    <p:extLst>
      <p:ext uri="{BB962C8B-B14F-4D97-AF65-F5344CB8AC3E}">
        <p14:creationId xmlns:p14="http://schemas.microsoft.com/office/powerpoint/2010/main" val="53191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1579"/>
            <a:ext cx="610307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2060"/>
                </a:solidFill>
                <a:effectLst/>
                <a:uLnTx/>
                <a:uFillTx/>
                <a:latin typeface="Times New Roman"/>
                <a:ea typeface="+mn-ea"/>
                <a:cs typeface="+mn-cs"/>
              </a:rPr>
              <a:t>Project triangle </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1306495"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These criteria can be presented as triangle imperative also known as project triangle.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4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Obrázek 1">
            <a:extLst>
              <a:ext uri="{FF2B5EF4-FFF2-40B4-BE49-F238E27FC236}">
                <a16:creationId xmlns:a16="http://schemas.microsoft.com/office/drawing/2014/main" id="{8D421846-8825-DE80-A80B-C722783D0CE2}"/>
              </a:ext>
            </a:extLst>
          </p:cNvPr>
          <p:cNvPicPr>
            <a:picLocks noChangeAspect="1"/>
          </p:cNvPicPr>
          <p:nvPr/>
        </p:nvPicPr>
        <p:blipFill rotWithShape="1">
          <a:blip r:embed="rId4"/>
          <a:srcRect l="37105" t="16986" r="28947" b="20877"/>
          <a:stretch/>
        </p:blipFill>
        <p:spPr>
          <a:xfrm>
            <a:off x="1233625" y="1973031"/>
            <a:ext cx="4138863" cy="4261390"/>
          </a:xfrm>
          <a:prstGeom prst="rect">
            <a:avLst/>
          </a:prstGeom>
        </p:spPr>
      </p:pic>
      <p:sp>
        <p:nvSpPr>
          <p:cNvPr id="3" name="Zástupný symbol pro obsah 2">
            <a:extLst>
              <a:ext uri="{FF2B5EF4-FFF2-40B4-BE49-F238E27FC236}">
                <a16:creationId xmlns:a16="http://schemas.microsoft.com/office/drawing/2014/main" id="{004CFCAC-C151-AA9B-8F05-6C43612FA548}"/>
              </a:ext>
            </a:extLst>
          </p:cNvPr>
          <p:cNvSpPr txBox="1">
            <a:spLocks/>
          </p:cNvSpPr>
          <p:nvPr/>
        </p:nvSpPr>
        <p:spPr>
          <a:xfrm>
            <a:off x="5608320" y="1744902"/>
            <a:ext cx="6332160" cy="488754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A</a:t>
            </a:r>
            <a:r>
              <a:rPr kumimoji="0" lang="en-GB"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 pictorial representation of project management</a:t>
            </a:r>
            <a:endParaRPr kumimoji="0" 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figure shows that project management is designed to manage or control company resource</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 </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on a given activity, within time, within cost, and within performance. </a:t>
            </a:r>
            <a:endPar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2400" dirty="0">
                <a:solidFill>
                  <a:srgbClr val="002060"/>
                </a:solidFill>
                <a:latin typeface="Times New Roman" panose="02020603050405020304" pitchFamily="18" charset="0"/>
                <a:cs typeface="Times New Roman" panose="02020603050405020304" pitchFamily="18" charset="0"/>
              </a:rPr>
              <a:t>t</a:t>
            </a:r>
            <a:r>
              <a:rPr kumimoji="0" lang="en-GB"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ime</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cost,</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and performance are the constraints on the project. If the project is to be accomplished for</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an outside customer, then the project has a fourth constraint: good customer relations</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82538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1306495"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004CFCAC-C151-AA9B-8F05-6C43612FA548}"/>
              </a:ext>
            </a:extLst>
          </p:cNvPr>
          <p:cNvSpPr txBox="1">
            <a:spLocks/>
          </p:cNvSpPr>
          <p:nvPr/>
        </p:nvSpPr>
        <p:spPr>
          <a:xfrm>
            <a:off x="5608320" y="1744902"/>
            <a:ext cx="6332160" cy="488754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Obdélník 4">
            <a:extLst>
              <a:ext uri="{FF2B5EF4-FFF2-40B4-BE49-F238E27FC236}">
                <a16:creationId xmlns:a16="http://schemas.microsoft.com/office/drawing/2014/main" id="{22E742A3-6FBF-60BD-E6C9-F1F7E5653EBF}"/>
              </a:ext>
            </a:extLst>
          </p:cNvPr>
          <p:cNvSpPr/>
          <p:nvPr/>
        </p:nvSpPr>
        <p:spPr>
          <a:xfrm>
            <a:off x="251520" y="410801"/>
            <a:ext cx="992719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2060"/>
                </a:solidFill>
                <a:effectLst/>
                <a:uLnTx/>
                <a:uFillTx/>
                <a:latin typeface="Times New Roman"/>
                <a:ea typeface="+mn-ea"/>
                <a:cs typeface="+mn-cs"/>
              </a:rPr>
              <a:t>What type of operations are suitable for a project management?</a:t>
            </a:r>
          </a:p>
        </p:txBody>
      </p:sp>
      <p:grpSp>
        <p:nvGrpSpPr>
          <p:cNvPr id="8" name="Group 7">
            <a:extLst>
              <a:ext uri="{FF2B5EF4-FFF2-40B4-BE49-F238E27FC236}">
                <a16:creationId xmlns:a16="http://schemas.microsoft.com/office/drawing/2014/main" id="{9C5EE848-7898-8411-57AD-84BD803FAB74}"/>
              </a:ext>
            </a:extLst>
          </p:cNvPr>
          <p:cNvGrpSpPr/>
          <p:nvPr/>
        </p:nvGrpSpPr>
        <p:grpSpPr>
          <a:xfrm>
            <a:off x="633985" y="1283238"/>
            <a:ext cx="10105437" cy="2994211"/>
            <a:chOff x="686616" y="2812435"/>
            <a:chExt cx="10105437" cy="2994211"/>
          </a:xfrm>
        </p:grpSpPr>
        <p:sp>
          <p:nvSpPr>
            <p:cNvPr id="9" name="Zástupný symbol pro obsah 2">
              <a:extLst>
                <a:ext uri="{FF2B5EF4-FFF2-40B4-BE49-F238E27FC236}">
                  <a16:creationId xmlns:a16="http://schemas.microsoft.com/office/drawing/2014/main" id="{D2CA152B-7119-1353-AAD4-DABD2D15A7FD}"/>
                </a:ext>
              </a:extLst>
            </p:cNvPr>
            <p:cNvSpPr txBox="1">
              <a:spLocks/>
            </p:cNvSpPr>
            <p:nvPr/>
          </p:nvSpPr>
          <p:spPr>
            <a:xfrm>
              <a:off x="864857" y="2812435"/>
              <a:ext cx="9927196" cy="6165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organisation                                     Functional/line organisation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CB4BBDB4-7A80-FA8F-42A7-A0659D98E4D7}"/>
                </a:ext>
              </a:extLst>
            </p:cNvPr>
            <p:cNvPicPr>
              <a:picLocks noChangeAspect="1"/>
            </p:cNvPicPr>
            <p:nvPr/>
          </p:nvPicPr>
          <p:blipFill>
            <a:blip r:embed="rId4"/>
            <a:stretch>
              <a:fillRect/>
            </a:stretch>
          </p:blipFill>
          <p:spPr>
            <a:xfrm>
              <a:off x="686616" y="3429000"/>
              <a:ext cx="4305673" cy="2225233"/>
            </a:xfrm>
            <a:prstGeom prst="rect">
              <a:avLst/>
            </a:prstGeom>
          </p:spPr>
        </p:pic>
        <p:pic>
          <p:nvPicPr>
            <p:cNvPr id="11" name="Picture 10">
              <a:extLst>
                <a:ext uri="{FF2B5EF4-FFF2-40B4-BE49-F238E27FC236}">
                  <a16:creationId xmlns:a16="http://schemas.microsoft.com/office/drawing/2014/main" id="{6C58DB33-907E-6E6B-C4C8-535C161FBD88}"/>
                </a:ext>
              </a:extLst>
            </p:cNvPr>
            <p:cNvPicPr>
              <a:picLocks noChangeAspect="1"/>
            </p:cNvPicPr>
            <p:nvPr/>
          </p:nvPicPr>
          <p:blipFill>
            <a:blip r:embed="rId5"/>
            <a:stretch>
              <a:fillRect/>
            </a:stretch>
          </p:blipFill>
          <p:spPr>
            <a:xfrm>
              <a:off x="5921297" y="3429000"/>
              <a:ext cx="4359018" cy="2377646"/>
            </a:xfrm>
            <a:prstGeom prst="rect">
              <a:avLst/>
            </a:prstGeom>
          </p:spPr>
        </p:pic>
      </p:grpSp>
      <p:sp>
        <p:nvSpPr>
          <p:cNvPr id="12" name="TextBox 11">
            <a:extLst>
              <a:ext uri="{FF2B5EF4-FFF2-40B4-BE49-F238E27FC236}">
                <a16:creationId xmlns:a16="http://schemas.microsoft.com/office/drawing/2014/main" id="{B07E40C8-AA87-F908-532B-CE724BCBA55C}"/>
              </a:ext>
            </a:extLst>
          </p:cNvPr>
          <p:cNvSpPr txBox="1"/>
          <p:nvPr/>
        </p:nvSpPr>
        <p:spPr>
          <a:xfrm>
            <a:off x="812226" y="5097708"/>
            <a:ext cx="1024629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management techniques are equally suitable for moving a house as for moving a government department! </a:t>
            </a:r>
          </a:p>
        </p:txBody>
      </p:sp>
      <p:sp>
        <p:nvSpPr>
          <p:cNvPr id="2" name="Šipka: dvojitá 1">
            <a:extLst>
              <a:ext uri="{FF2B5EF4-FFF2-40B4-BE49-F238E27FC236}">
                <a16:creationId xmlns:a16="http://schemas.microsoft.com/office/drawing/2014/main" id="{07A4EDD7-EAAA-CEBB-D3AD-63DA401EDE2D}"/>
              </a:ext>
            </a:extLst>
          </p:cNvPr>
          <p:cNvSpPr/>
          <p:nvPr/>
        </p:nvSpPr>
        <p:spPr>
          <a:xfrm>
            <a:off x="4939658" y="2420471"/>
            <a:ext cx="668662" cy="1008529"/>
          </a:xfrm>
          <a:prstGeom prst="chevr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395565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1306495"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004CFCAC-C151-AA9B-8F05-6C43612FA548}"/>
              </a:ext>
            </a:extLst>
          </p:cNvPr>
          <p:cNvSpPr txBox="1">
            <a:spLocks/>
          </p:cNvSpPr>
          <p:nvPr/>
        </p:nvSpPr>
        <p:spPr>
          <a:xfrm>
            <a:off x="5608320" y="1744902"/>
            <a:ext cx="6332160" cy="488754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Obdélník 4">
            <a:extLst>
              <a:ext uri="{FF2B5EF4-FFF2-40B4-BE49-F238E27FC236}">
                <a16:creationId xmlns:a16="http://schemas.microsoft.com/office/drawing/2014/main" id="{22E742A3-6FBF-60BD-E6C9-F1F7E5653EBF}"/>
              </a:ext>
            </a:extLst>
          </p:cNvPr>
          <p:cNvSpPr/>
          <p:nvPr/>
        </p:nvSpPr>
        <p:spPr>
          <a:xfrm>
            <a:off x="251520" y="410801"/>
            <a:ext cx="992719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2060"/>
                </a:solidFill>
                <a:effectLst/>
                <a:uLnTx/>
                <a:uFillTx/>
                <a:latin typeface="Times New Roman"/>
                <a:ea typeface="+mn-ea"/>
                <a:cs typeface="+mn-cs"/>
              </a:rPr>
              <a:t>Who is a project manager?</a:t>
            </a:r>
          </a:p>
        </p:txBody>
      </p:sp>
      <p:sp>
        <p:nvSpPr>
          <p:cNvPr id="9" name="Zástupný symbol pro obsah 2">
            <a:extLst>
              <a:ext uri="{FF2B5EF4-FFF2-40B4-BE49-F238E27FC236}">
                <a16:creationId xmlns:a16="http://schemas.microsoft.com/office/drawing/2014/main" id="{D2CA152B-7119-1353-AAD4-DABD2D15A7FD}"/>
              </a:ext>
            </a:extLst>
          </p:cNvPr>
          <p:cNvSpPr txBox="1">
            <a:spLocks/>
          </p:cNvSpPr>
          <p:nvPr/>
        </p:nvSpPr>
        <p:spPr>
          <a:xfrm>
            <a:off x="812226" y="1283238"/>
            <a:ext cx="9927196" cy="6165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kumimoji="0" lang="en-GB" altLang="cs-CZ" sz="20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project manager is the temporary boss of his project team.</a:t>
            </a:r>
          </a:p>
          <a:p>
            <a:pPr>
              <a:defRPr/>
            </a:pPr>
            <a:r>
              <a:rPr kumimoji="0" lang="en-GB" altLang="cs-CZ" sz="20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to be an effective project manager, he or she requires a good number of competences</a:t>
            </a:r>
            <a:r>
              <a:rPr kumimoji="0" lang="cs-CZ" altLang="cs-CZ" sz="20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en-GB" altLang="cs-CZ" sz="200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a:t>
            </a:r>
            <a:r>
              <a:rPr kumimoji="0" lang="en-GB" altLang="cs-CZ" sz="20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competence</a:t>
            </a: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is a combination of the </a:t>
            </a:r>
            <a:r>
              <a:rPr kumimoji="0" lang="en-GB" altLang="cs-CZ" sz="20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knowledge, skills, attitudes and </a:t>
            </a:r>
            <a:r>
              <a:rPr kumimoji="0" lang="en-GB" altLang="cs-CZ" sz="2000" b="0" i="0" u="sng"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behavior</a:t>
            </a:r>
            <a:r>
              <a:rPr kumimoji="0" lang="en-GB" altLang="cs-CZ" sz="20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needed to be able to function well in a particular professional situation.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In addition to general management skills, a project manager must be able:</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GB" altLang="cs-CZ" sz="2000" dirty="0">
                <a:solidFill>
                  <a:srgbClr val="002060"/>
                </a:solidFill>
                <a:latin typeface="Times New Roman" panose="02020603050405020304" pitchFamily="18" charset="0"/>
                <a:cs typeface="Times New Roman" panose="02020603050405020304" pitchFamily="18" charset="0"/>
              </a:rPr>
              <a:t>t</a:t>
            </a: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 work in a systematic and result-oriented fashion. </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GB" altLang="cs-CZ" sz="2000" dirty="0">
                <a:solidFill>
                  <a:srgbClr val="002060"/>
                </a:solidFill>
                <a:latin typeface="Times New Roman" panose="02020603050405020304" pitchFamily="18" charset="0"/>
                <a:cs typeface="Times New Roman" panose="02020603050405020304" pitchFamily="18" charset="0"/>
              </a:rPr>
              <a:t>t</a:t>
            </a: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 be stress-resistant and have a good understanding of company policy.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Capabilities needed:</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leadership abilities, </a:t>
            </a:r>
          </a:p>
          <a:p>
            <a:pPr>
              <a:buFont typeface="Wingdings" panose="05000000000000000000" pitchFamily="2" charset="2"/>
              <a:buChar char="Ø"/>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result-oriented working style</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abilities to negotiate, to formulate a project plan, to monitor quality, to manage finances etc.</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18585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89237"/>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altLang="cs-CZ" dirty="0">
                <a:solidFill>
                  <a:srgbClr val="002060"/>
                </a:solidFill>
                <a:latin typeface="Times New Roman" panose="02020603050405020304" pitchFamily="18" charset="0"/>
                <a:cs typeface="Times New Roman" panose="02020603050405020304" pitchFamily="18" charset="0"/>
              </a:rPr>
              <a:t>Project manager is </a:t>
            </a:r>
            <a:r>
              <a:rPr lang="en-GB" altLang="cs-CZ" b="1" dirty="0">
                <a:solidFill>
                  <a:srgbClr val="002060"/>
                </a:solidFill>
                <a:latin typeface="Times New Roman" panose="02020603050405020304" pitchFamily="18" charset="0"/>
                <a:cs typeface="Times New Roman" panose="02020603050405020304" pitchFamily="18" charset="0"/>
              </a:rPr>
              <a:t>proactive</a:t>
            </a:r>
            <a:r>
              <a:rPr lang="en-GB" altLang="cs-CZ" dirty="0">
                <a:solidFill>
                  <a:srgbClr val="002060"/>
                </a:solidFill>
                <a:latin typeface="Times New Roman" panose="02020603050405020304" pitchFamily="18" charset="0"/>
                <a:cs typeface="Times New Roman" panose="02020603050405020304" pitchFamily="18" charset="0"/>
              </a:rPr>
              <a:t> to change.</a:t>
            </a:r>
          </a:p>
          <a:p>
            <a:pPr marL="0" indent="0" algn="ctr">
              <a:buNone/>
            </a:pPr>
            <a:endParaRPr lang="en-GB" altLang="cs-CZ"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GB" altLang="cs-CZ"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altLang="cs-CZ" dirty="0">
                <a:solidFill>
                  <a:srgbClr val="002060"/>
                </a:solidFill>
                <a:latin typeface="Times New Roman" panose="02020603050405020304" pitchFamily="18" charset="0"/>
                <a:cs typeface="Times New Roman" panose="02020603050405020304" pitchFamily="18" charset="0"/>
              </a:rPr>
              <a:t>Line manager is </a:t>
            </a:r>
            <a:r>
              <a:rPr lang="en-GB" altLang="cs-CZ" b="1" dirty="0">
                <a:solidFill>
                  <a:srgbClr val="002060"/>
                </a:solidFill>
                <a:latin typeface="Times New Roman" panose="02020603050405020304" pitchFamily="18" charset="0"/>
                <a:cs typeface="Times New Roman" panose="02020603050405020304" pitchFamily="18" charset="0"/>
              </a:rPr>
              <a:t>reactive</a:t>
            </a:r>
            <a:r>
              <a:rPr lang="en-GB" altLang="cs-CZ" dirty="0">
                <a:solidFill>
                  <a:srgbClr val="002060"/>
                </a:solidFill>
                <a:latin typeface="Times New Roman" panose="02020603050405020304" pitchFamily="18" charset="0"/>
                <a:cs typeface="Times New Roman" panose="02020603050405020304" pitchFamily="18" charset="0"/>
              </a:rPr>
              <a:t> to change and does not like disruption.</a:t>
            </a:r>
          </a:p>
          <a:p>
            <a:pPr marL="0" indent="0" algn="ctr">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GB" altLang="cs-CZ" sz="2400" dirty="0">
              <a:solidFill>
                <a:srgbClr val="002060"/>
              </a:solidFill>
              <a:latin typeface="Times New Roman" panose="02020603050405020304" pitchFamily="18" charset="0"/>
              <a:cs typeface="Times New Roman" panose="02020603050405020304" pitchFamily="18" charset="0"/>
            </a:endParaRPr>
          </a:p>
        </p:txBody>
      </p:sp>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53120" y="300413"/>
            <a:ext cx="5258171" cy="523220"/>
          </a:xfrm>
          <a:prstGeom prst="rect">
            <a:avLst/>
          </a:prstGeom>
        </p:spPr>
        <p:txBody>
          <a:bodyPr wrap="none">
            <a:spAutoFit/>
          </a:bodyPr>
          <a:lstStyle/>
          <a:p>
            <a:pPr lvl="0">
              <a:defRPr/>
            </a:pPr>
            <a:r>
              <a:rPr lang="en-GB" sz="2800" b="1" kern="0" dirty="0">
                <a:solidFill>
                  <a:srgbClr val="002060"/>
                </a:solidFill>
                <a:latin typeface="Times New Roman"/>
                <a:ea typeface="+mj-ea"/>
                <a:cs typeface="+mj-cs"/>
              </a:rPr>
              <a:t>Project manager versus manager</a:t>
            </a:r>
          </a:p>
        </p:txBody>
      </p:sp>
      <p:sp>
        <p:nvSpPr>
          <p:cNvPr id="2" name="Multiplication Sign 1">
            <a:extLst>
              <a:ext uri="{FF2B5EF4-FFF2-40B4-BE49-F238E27FC236}">
                <a16:creationId xmlns:a16="http://schemas.microsoft.com/office/drawing/2014/main" id="{C9A07702-F9AF-8C68-80FB-E11A83E0F80D}"/>
              </a:ext>
            </a:extLst>
          </p:cNvPr>
          <p:cNvSpPr/>
          <p:nvPr/>
        </p:nvSpPr>
        <p:spPr>
          <a:xfrm>
            <a:off x="5116944" y="3310182"/>
            <a:ext cx="775855" cy="554182"/>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2400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Zástupný symbol pro obsah 2"/>
          <p:cNvSpPr txBox="1">
            <a:spLocks/>
          </p:cNvSpPr>
          <p:nvPr/>
        </p:nvSpPr>
        <p:spPr>
          <a:xfrm>
            <a:off x="395536" y="1419727"/>
            <a:ext cx="9325980"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lecture is divided into </a:t>
            </a:r>
            <a:r>
              <a:rPr kumimoji="0" lang="en-US" altLang="cs-CZ"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three blocks</a:t>
            </a:r>
            <a:r>
              <a:rPr kumimoji="0" lang="en-US"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where each block introduces an issue</a:t>
            </a:r>
            <a:r>
              <a:rPr kumimoji="0" lang="cs-CZ"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After each block there is a quiz for feedback on whether you have understood everything.</a:t>
            </a:r>
            <a:endParaRPr lang="cs-CZ" altLang="cs-CZ" dirty="0">
              <a:solidFill>
                <a:srgbClr val="002060"/>
              </a:solidFill>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class is supplemented with </a:t>
            </a:r>
            <a:r>
              <a:rPr kumimoji="0" lang="en-US" altLang="cs-CZ"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quizzes in v</a:t>
            </a:r>
            <a:r>
              <a:rPr kumimoji="0" lang="cs-CZ" altLang="cs-CZ"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e</a:t>
            </a:r>
            <a:r>
              <a:rPr kumimoji="0" lang="en-US" altLang="cs-CZ"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vox</a:t>
            </a:r>
            <a:r>
              <a:rPr kumimoji="0" lang="en-US"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the link is always in the presentation.</a:t>
            </a:r>
            <a:endParaRPr kumimoji="0" lang="en-GB"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
        <p:nvSpPr>
          <p:cNvPr id="3" name="Obdélník 4">
            <a:extLst>
              <a:ext uri="{FF2B5EF4-FFF2-40B4-BE49-F238E27FC236}">
                <a16:creationId xmlns:a16="http://schemas.microsoft.com/office/drawing/2014/main" id="{894FCC48-C05D-E234-DAC0-4701413E3465}"/>
              </a:ext>
            </a:extLst>
          </p:cNvPr>
          <p:cNvSpPr/>
          <p:nvPr/>
        </p:nvSpPr>
        <p:spPr>
          <a:xfrm>
            <a:off x="251520" y="449337"/>
            <a:ext cx="486703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dirty="0">
                <a:ln>
                  <a:noFill/>
                </a:ln>
                <a:solidFill>
                  <a:srgbClr val="002060"/>
                </a:solidFill>
                <a:effectLst/>
                <a:uLnTx/>
                <a:uFillTx/>
                <a:latin typeface="Times New Roman"/>
                <a:ea typeface="+mj-ea"/>
                <a:cs typeface="+mj-cs"/>
              </a:rPr>
              <a:t>How the lecture wil</a:t>
            </a:r>
            <a:r>
              <a:rPr lang="en-GB" sz="2400" b="1" kern="0" dirty="0">
                <a:solidFill>
                  <a:srgbClr val="002060"/>
                </a:solidFill>
                <a:latin typeface="Times New Roman"/>
                <a:ea typeface="+mj-ea"/>
                <a:cs typeface="+mj-cs"/>
              </a:rPr>
              <a:t>l be conducted? </a:t>
            </a:r>
            <a:endParaRPr kumimoji="0" lang="en-GB" sz="1800" b="1" i="0" u="none" strike="noStrike" kern="0" cap="none" spc="0" normalizeH="0" baseline="0" dirty="0">
              <a:ln>
                <a:noFill/>
              </a:ln>
              <a:solidFill>
                <a:srgbClr val="002060"/>
              </a:solidFill>
              <a:effectLst/>
              <a:uLnTx/>
              <a:uFillTx/>
            </a:endParaRPr>
          </a:p>
        </p:txBody>
      </p:sp>
    </p:spTree>
    <p:extLst>
      <p:ext uri="{BB962C8B-B14F-4D97-AF65-F5344CB8AC3E}">
        <p14:creationId xmlns:p14="http://schemas.microsoft.com/office/powerpoint/2010/main" val="2058938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6271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0" cap="none" spc="0" normalizeH="0" baseline="0" noProof="0" dirty="0" err="1">
                <a:ln>
                  <a:noFill/>
                </a:ln>
                <a:solidFill>
                  <a:srgbClr val="002060"/>
                </a:solidFill>
                <a:effectLst/>
                <a:uLnTx/>
                <a:uFillTx/>
                <a:latin typeface="Times New Roman"/>
                <a:ea typeface="+mn-ea"/>
                <a:cs typeface="+mn-cs"/>
              </a:rPr>
              <a:t>Defining</a:t>
            </a:r>
            <a:r>
              <a:rPr kumimoji="0" lang="cs-CZ" sz="2800" b="1" i="0" u="none" strike="noStrike" kern="0" cap="none" spc="0" normalizeH="0" baseline="0" noProof="0" dirty="0">
                <a:ln>
                  <a:noFill/>
                </a:ln>
                <a:solidFill>
                  <a:srgbClr val="002060"/>
                </a:solidFill>
                <a:effectLst/>
                <a:uLnTx/>
                <a:uFillTx/>
                <a:latin typeface="Times New Roman"/>
                <a:ea typeface="+mn-ea"/>
                <a:cs typeface="+mn-cs"/>
              </a:rPr>
              <a:t> the </a:t>
            </a:r>
            <a:r>
              <a:rPr kumimoji="0" lang="cs-CZ" sz="2800" b="1" i="0" u="none" strike="noStrike" kern="0" cap="none" spc="0" normalizeH="0" baseline="0" noProof="0" dirty="0" err="1">
                <a:ln>
                  <a:noFill/>
                </a:ln>
                <a:solidFill>
                  <a:srgbClr val="002060"/>
                </a:solidFill>
                <a:effectLst/>
                <a:uLnTx/>
                <a:uFillTx/>
                <a:latin typeface="Times New Roman"/>
                <a:ea typeface="+mn-ea"/>
                <a:cs typeface="+mn-cs"/>
              </a:rPr>
              <a:t>project</a:t>
            </a:r>
            <a:r>
              <a:rPr kumimoji="0" lang="cs-CZ" sz="2800" b="1" i="0" u="none" strike="noStrike" kern="0" cap="none" spc="0" normalizeH="0" baseline="0" noProof="0" dirty="0">
                <a:ln>
                  <a:noFill/>
                </a:ln>
                <a:solidFill>
                  <a:srgbClr val="002060"/>
                </a:solidFill>
                <a:effectLst/>
                <a:uLnTx/>
                <a:uFillTx/>
                <a:latin typeface="Times New Roman"/>
                <a:ea typeface="+mn-ea"/>
                <a:cs typeface="+mn-cs"/>
              </a:rPr>
              <a:t> </a:t>
            </a:r>
            <a:r>
              <a:rPr kumimoji="0" lang="cs-CZ" sz="2800" b="1" i="0" u="none" strike="noStrike" kern="0" cap="none" spc="0" normalizeH="0" baseline="0" noProof="0" dirty="0" err="1">
                <a:ln>
                  <a:noFill/>
                </a:ln>
                <a:solidFill>
                  <a:srgbClr val="002060"/>
                </a:solidFill>
                <a:effectLst/>
                <a:uLnTx/>
                <a:uFillTx/>
                <a:latin typeface="Times New Roman"/>
                <a:ea typeface="+mn-ea"/>
                <a:cs typeface="+mn-cs"/>
              </a:rPr>
              <a:t>manager´s</a:t>
            </a:r>
            <a:r>
              <a:rPr kumimoji="0" lang="cs-CZ" sz="2800" b="1" i="0" u="none" strike="noStrike" kern="0" cap="none" spc="0" normalizeH="0" baseline="0" noProof="0" dirty="0">
                <a:ln>
                  <a:noFill/>
                </a:ln>
                <a:solidFill>
                  <a:srgbClr val="002060"/>
                </a:solidFill>
                <a:effectLst/>
                <a:uLnTx/>
                <a:uFillTx/>
                <a:latin typeface="Times New Roman"/>
                <a:ea typeface="+mn-ea"/>
                <a:cs typeface="+mn-cs"/>
              </a:rPr>
              <a:t> role</a:t>
            </a:r>
            <a:endParaRPr kumimoji="0" lang="en-GB" sz="2800" b="1" i="0" u="none" strike="noStrike" kern="0" cap="none" spc="0" normalizeH="0" baseline="0" noProof="0" dirty="0">
              <a:ln>
                <a:noFill/>
              </a:ln>
              <a:solidFill>
                <a:srgbClr val="002060"/>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t>
            </a:r>
            <a:r>
              <a:rPr kumimoji="0" lang="en-GB"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roject</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managers may have high</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responsibility, but very little authority. This lack of authority can force them to “negotiate”</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with upper-level management as well as functional management for control of company</a:t>
            </a:r>
            <a:r>
              <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resources.</a:t>
            </a:r>
            <a:endParaRPr kumimoji="0" 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Although the project organisation is a specialized, task-oriented entity, it cannot exist apart</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from the traditional structure of the organization.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project manager, therefore, must</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w</a:t>
            </a:r>
            <a:r>
              <a:rPr kumimoji="0" lang="en-GB" altLang="cs-CZ"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alk</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the fence between the two organizations. The term </a:t>
            </a:r>
            <a:r>
              <a:rPr kumimoji="0" lang="en-GB" altLang="cs-CZ" sz="24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interface management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is often</a:t>
            </a: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used for this role, which can be described as managing relationships:</a:t>
            </a: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Within the project team</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Between the project team and the functional organizations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Between the project team and senior management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Between the project team and the customer’s organization, whether an internal or</a:t>
            </a:r>
            <a:r>
              <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e</a:t>
            </a:r>
            <a:r>
              <a:rPr kumimoji="0" lang="en-GB" alt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xternal</a:t>
            </a: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organization</a:t>
            </a:r>
          </a:p>
        </p:txBody>
      </p:sp>
    </p:spTree>
    <p:extLst>
      <p:ext uri="{BB962C8B-B14F-4D97-AF65-F5344CB8AC3E}">
        <p14:creationId xmlns:p14="http://schemas.microsoft.com/office/powerpoint/2010/main" val="835893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8340778E-52F0-0ED9-513D-B57F1B6EBCED}"/>
              </a:ext>
            </a:extLst>
          </p:cNvPr>
          <p:cNvPicPr>
            <a:picLocks noChangeAspect="1"/>
          </p:cNvPicPr>
          <p:nvPr/>
        </p:nvPicPr>
        <p:blipFill>
          <a:blip r:embed="rId3"/>
          <a:stretch>
            <a:fillRect/>
          </a:stretch>
        </p:blipFill>
        <p:spPr>
          <a:xfrm>
            <a:off x="1485409" y="2045207"/>
            <a:ext cx="9221182" cy="4387577"/>
          </a:xfrm>
          <a:prstGeom prst="rect">
            <a:avLst/>
          </a:prstGeom>
        </p:spPr>
      </p:pic>
    </p:spTree>
    <p:extLst>
      <p:ext uri="{BB962C8B-B14F-4D97-AF65-F5344CB8AC3E}">
        <p14:creationId xmlns:p14="http://schemas.microsoft.com/office/powerpoint/2010/main" val="232610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PART </a:t>
            </a: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2</a:t>
            </a: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Project management evolution</a:t>
            </a: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Zástupný symbol pro obsah 2"/>
          <p:cNvSpPr txBox="1">
            <a:spLocks/>
          </p:cNvSpPr>
          <p:nvPr/>
        </p:nvSpPr>
        <p:spPr>
          <a:xfrm>
            <a:off x="5380121" y="507005"/>
            <a:ext cx="5219211" cy="55729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What do you consider the greatest projects in humans’ history?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 name="Obrázek 7">
            <a:extLst>
              <a:ext uri="{FF2B5EF4-FFF2-40B4-BE49-F238E27FC236}">
                <a16:creationId xmlns:a16="http://schemas.microsoft.com/office/drawing/2014/main" id="{3DF8DD5E-2FE2-4B1C-FD1A-0F5E8728B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579" y="1928092"/>
            <a:ext cx="3430899" cy="2233787"/>
          </a:xfrm>
          <a:prstGeom prst="rect">
            <a:avLst/>
          </a:prstGeom>
        </p:spPr>
      </p:pic>
      <p:pic>
        <p:nvPicPr>
          <p:cNvPr id="5" name="Obrázek 2">
            <a:extLst>
              <a:ext uri="{FF2B5EF4-FFF2-40B4-BE49-F238E27FC236}">
                <a16:creationId xmlns:a16="http://schemas.microsoft.com/office/drawing/2014/main" id="{C56F0E88-E01F-AEAA-FC0D-C7D6196E8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1711" y="3890843"/>
            <a:ext cx="3704118" cy="2460152"/>
          </a:xfrm>
          <a:prstGeom prst="rect">
            <a:avLst/>
          </a:prstGeom>
        </p:spPr>
      </p:pic>
    </p:spTree>
    <p:extLst>
      <p:ext uri="{BB962C8B-B14F-4D97-AF65-F5344CB8AC3E}">
        <p14:creationId xmlns:p14="http://schemas.microsoft.com/office/powerpoint/2010/main" val="25851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6271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a:ln>
                  <a:noFill/>
                </a:ln>
                <a:solidFill>
                  <a:srgbClr val="002060"/>
                </a:solidFill>
                <a:effectLst/>
                <a:uLnTx/>
                <a:uFillTx/>
                <a:latin typeface="Times New Roman"/>
                <a:ea typeface="+mn-ea"/>
                <a:cs typeface="+mn-cs"/>
              </a:rPr>
              <a:t>Project management evolution</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Phase – informal method of managing projects (1917 - 1964)</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1917 - Gantt chart developed,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Author is Henry Gantt,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It is scheduling diagram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2400" dirty="0">
                <a:solidFill>
                  <a:srgbClr val="002060"/>
                </a:solidFill>
                <a:latin typeface="Times New Roman" panose="02020603050405020304" pitchFamily="18" charset="0"/>
                <a:cs typeface="Times New Roman" panose="02020603050405020304" pitchFamily="18" charset="0"/>
              </a:rPr>
              <a:t>U</a:t>
            </a:r>
            <a:r>
              <a:rPr kumimoji="0" lang="en-GB"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sed</a:t>
            </a: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in project management today.</a:t>
            </a:r>
          </a:p>
        </p:txBody>
      </p:sp>
      <p:pic>
        <p:nvPicPr>
          <p:cNvPr id="2" name="Obrázek 6">
            <a:extLst>
              <a:ext uri="{FF2B5EF4-FFF2-40B4-BE49-F238E27FC236}">
                <a16:creationId xmlns:a16="http://schemas.microsoft.com/office/drawing/2014/main" id="{0E059180-99D5-DBE9-3E11-4E5FE80BED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3872" y="1828536"/>
            <a:ext cx="6434086" cy="4825565"/>
          </a:xfrm>
          <a:prstGeom prst="rect">
            <a:avLst/>
          </a:prstGeom>
        </p:spPr>
      </p:pic>
    </p:spTree>
    <p:extLst>
      <p:ext uri="{BB962C8B-B14F-4D97-AF65-F5344CB8AC3E}">
        <p14:creationId xmlns:p14="http://schemas.microsoft.com/office/powerpoint/2010/main" val="484635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6271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a:ln>
                  <a:noFill/>
                </a:ln>
                <a:solidFill>
                  <a:srgbClr val="002060"/>
                </a:solidFill>
                <a:effectLst/>
                <a:uLnTx/>
                <a:uFillTx/>
                <a:latin typeface="Times New Roman"/>
                <a:ea typeface="+mn-ea"/>
                <a:cs typeface="+mn-cs"/>
              </a:rPr>
              <a:t>Project management evolution</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AutoNum type="arabicPeriod"/>
              <a:tabLst/>
              <a:defRPr/>
            </a:pPr>
            <a:r>
              <a:rPr kumimoji="0" lang="en-GB"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Phase – informal method of managing projects (1917 - 1964)</a:t>
            </a:r>
          </a:p>
          <a:p>
            <a:pPr marL="457200" marR="0" lvl="0" indent="-457200" algn="l" defTabSz="914400" rtl="0" eaLnBrk="1" fontAlgn="auto" latinLnBrk="0" hangingPunct="1">
              <a:lnSpc>
                <a:spcPct val="100000"/>
              </a:lnSpc>
              <a:spcBef>
                <a:spcPct val="20000"/>
              </a:spcBef>
              <a:spcAft>
                <a:spcPts val="0"/>
              </a:spcAft>
              <a:buClrTx/>
              <a:buSzTx/>
              <a:buAutoNum type="arabicPeriod"/>
              <a:tabLst/>
              <a:defRPr/>
            </a:pPr>
            <a:endPar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1957 - </a:t>
            </a:r>
            <a:r>
              <a:rPr kumimoji="0" lang="en-GB" sz="28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Critical Path Method (CPM) </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Invented by the Dupont Corporation</a:t>
            </a:r>
          </a:p>
          <a:p>
            <a:pPr>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It is a technique that allows you to identify the tasks required to complete a project and to allow for some flexibility in the schedule. </a:t>
            </a:r>
          </a:p>
          <a:p>
            <a:pPr>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critical path method is used to identify the most important tasks in the project schedule, detect task dependencies, and estimate task durations.</a:t>
            </a:r>
            <a:endPar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53797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6271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a:ln>
                  <a:noFill/>
                </a:ln>
                <a:solidFill>
                  <a:srgbClr val="002060"/>
                </a:solidFill>
                <a:effectLst/>
                <a:uLnTx/>
                <a:uFillTx/>
                <a:latin typeface="Times New Roman"/>
                <a:ea typeface="+mn-ea"/>
                <a:cs typeface="+mn-cs"/>
              </a:rPr>
              <a:t>Project management evolution</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0"/>
              </a:spcAft>
              <a:buClrTx/>
              <a:buSzTx/>
              <a:buAutoNum type="arabicPeriod"/>
              <a:tabLst/>
              <a:defRPr/>
            </a:pPr>
            <a:r>
              <a:rPr kumimoji="0" lang="en-GB"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Phase – informal method of managing projects (1917 - 1964)</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1962 - United States Department of </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Defense</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Mandate the </a:t>
            </a:r>
            <a:r>
              <a:rPr kumimoji="0" lang="en-GB" sz="2800"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Work Breakdown Structure (WBS)</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Approach</a:t>
            </a: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hierarchical tree structure of tasks that need to be performed to </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complete a project. </a:t>
            </a:r>
          </a:p>
          <a:p>
            <a:pPr>
              <a:defRPr/>
            </a:pPr>
            <a:r>
              <a:rPr lang="en-GB" sz="2800" dirty="0">
                <a:solidFill>
                  <a:srgbClr val="002060"/>
                </a:solidFill>
                <a:latin typeface="Times New Roman" panose="02020603050405020304" pitchFamily="18" charset="0"/>
                <a:cs typeface="Times New Roman" panose="02020603050405020304" pitchFamily="18" charset="0"/>
              </a:rPr>
              <a:t>t</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he most common and valuable </a:t>
            </a:r>
          </a:p>
          <a:p>
            <a:pPr marL="0" indent="0">
              <a:buNone/>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management tool.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Obrázek 2">
            <a:extLst>
              <a:ext uri="{FF2B5EF4-FFF2-40B4-BE49-F238E27FC236}">
                <a16:creationId xmlns:a16="http://schemas.microsoft.com/office/drawing/2014/main" id="{3B25FC09-21A8-1E0D-33BC-E11B183E58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43" y="3194137"/>
            <a:ext cx="6966899" cy="3626871"/>
          </a:xfrm>
          <a:prstGeom prst="rect">
            <a:avLst/>
          </a:prstGeom>
        </p:spPr>
      </p:pic>
    </p:spTree>
    <p:extLst>
      <p:ext uri="{BB962C8B-B14F-4D97-AF65-F5344CB8AC3E}">
        <p14:creationId xmlns:p14="http://schemas.microsoft.com/office/powerpoint/2010/main" val="2620344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6271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a:ln>
                  <a:noFill/>
                </a:ln>
                <a:solidFill>
                  <a:srgbClr val="002060"/>
                </a:solidFill>
                <a:effectLst/>
                <a:uLnTx/>
                <a:uFillTx/>
                <a:latin typeface="Times New Roman"/>
                <a:ea typeface="+mn-ea"/>
                <a:cs typeface="+mn-cs"/>
              </a:rPr>
              <a:t>Project management evolution</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GB"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Phase – project management (1965 – today)</a:t>
            </a: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1965 - The International Project Management Association (IPMA) Founded.</a:t>
            </a: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world's first project management association, started in Vienna by a group as a forum for project managers to network and share information.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23080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6271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a:ln>
                  <a:noFill/>
                </a:ln>
                <a:solidFill>
                  <a:srgbClr val="002060"/>
                </a:solidFill>
                <a:effectLst/>
                <a:uLnTx/>
                <a:uFillTx/>
                <a:latin typeface="Times New Roman"/>
                <a:ea typeface="+mn-ea"/>
                <a:cs typeface="+mn-cs"/>
              </a:rPr>
              <a:t>Project management evolution</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GB"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Phase – project management (1965 – today)</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1969 - Project Management Institute (PMI) Launched to Promote the Project Management Profession (USA)</a:t>
            </a: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non-profit professional organisation dedicated to advancing project management practice, science, and profession.</a:t>
            </a: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the publisher of 'A Guide to the Project Management Body of Knowledge (PMBOK)’ first published in 1987</a:t>
            </a:r>
            <a:endParaRPr kumimoji="0" 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a:defRPr/>
            </a:pPr>
            <a:endParaRPr lang="cs-CZ" sz="2800" dirty="0">
              <a:solidFill>
                <a:srgbClr val="002060"/>
              </a:solidFill>
              <a:latin typeface="Times New Roman" panose="02020603050405020304" pitchFamily="18" charset="0"/>
              <a:cs typeface="Times New Roman" panose="02020603050405020304" pitchFamily="18" charset="0"/>
            </a:endParaRP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hlinkClick r:id="rId3"/>
              </a:rPr>
              <a:t>https://www.pmi.org/</a:t>
            </a:r>
            <a:endParaRPr kumimoji="0" 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a:defRPr/>
            </a:pPr>
            <a:endPar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41534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6271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a:ln>
                  <a:noFill/>
                </a:ln>
                <a:solidFill>
                  <a:srgbClr val="002060"/>
                </a:solidFill>
                <a:effectLst/>
                <a:uLnTx/>
                <a:uFillTx/>
                <a:latin typeface="Times New Roman"/>
                <a:ea typeface="+mn-ea"/>
                <a:cs typeface="+mn-cs"/>
              </a:rPr>
              <a:t>Project management evolution</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Phase – project management (1965 – today)</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1989 - PRINCE Method Developed From PROMPTII</a:t>
            </a:r>
          </a:p>
          <a:p>
            <a:pPr>
              <a:defRPr/>
            </a:pPr>
            <a:endPar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Published by the UK Government agency CCTA, P</a:t>
            </a:r>
            <a:r>
              <a:rPr lang="cs-CZ" sz="2800" dirty="0">
                <a:solidFill>
                  <a:srgbClr val="002060"/>
                </a:solidFill>
                <a:latin typeface="Times New Roman" panose="02020603050405020304" pitchFamily="18" charset="0"/>
                <a:cs typeface="Times New Roman" panose="02020603050405020304" pitchFamily="18" charset="0"/>
              </a:rPr>
              <a:t>R</a:t>
            </a:r>
            <a:r>
              <a:rPr kumimoji="0" lang="en-GB"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ojects</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IN Controlled Environments (PRINCE) became the UK standard for all government information systems projects.</a:t>
            </a:r>
          </a:p>
          <a:p>
            <a:pPr>
              <a:defRPr/>
            </a:pPr>
            <a:endPar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1996 - PRINCE2 Published by CCTA</a:t>
            </a:r>
            <a:endParaRPr kumimoji="0" 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hlinkClick r:id="rId3"/>
              </a:rPr>
              <a:t>https://www.prince2.com/eur</a:t>
            </a:r>
            <a:endParaRPr lang="cs-CZ" sz="2800" dirty="0">
              <a:solidFill>
                <a:srgbClr val="002060"/>
              </a:solidFill>
              <a:latin typeface="Times New Roman" panose="02020603050405020304" pitchFamily="18" charset="0"/>
              <a:cs typeface="Times New Roman" panose="02020603050405020304" pitchFamily="18" charset="0"/>
            </a:endParaRPr>
          </a:p>
          <a:p>
            <a:pPr marL="0" indent="0">
              <a:buNone/>
              <a:defRPr/>
            </a:pPr>
            <a:endPar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90064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6271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a:ln>
                  <a:noFill/>
                </a:ln>
                <a:solidFill>
                  <a:srgbClr val="002060"/>
                </a:solidFill>
                <a:effectLst/>
                <a:uLnTx/>
                <a:uFillTx/>
                <a:latin typeface="Times New Roman"/>
                <a:ea typeface="+mn-ea"/>
                <a:cs typeface="+mn-cs"/>
              </a:rPr>
              <a:t>Project management evolution</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Phase – project management (1965 – today)</a:t>
            </a: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1998 - PMBOK Becomes an ANSI Standard</a:t>
            </a:r>
          </a:p>
          <a:p>
            <a:pPr>
              <a:buFont typeface="Wingdings" panose="05000000000000000000" pitchFamily="2" charset="2"/>
              <a:buChar char="Ø"/>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American National Standards Institute (ANSI) recognised PMBOK as a standard</a:t>
            </a: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2001 - The Agile Manifesto Written</a:t>
            </a:r>
          </a:p>
          <a:p>
            <a:pPr>
              <a:buFont typeface="Wingdings" panose="05000000000000000000" pitchFamily="2" charset="2"/>
              <a:buChar char="Ø"/>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Manifesto for Agile Software Development to define the approach now known by the same name</a:t>
            </a:r>
            <a:endParaRPr kumimoji="0" 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a:buFont typeface="Wingdings" panose="05000000000000000000" pitchFamily="2" charset="2"/>
              <a:buChar char="Ø"/>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hlinkClick r:id="rId3"/>
              </a:rPr>
              <a:t>https://www.scrum.org/</a:t>
            </a:r>
            <a:endPar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2012 - ISO 21500:2012 Guidance on Project Management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1279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Zástupný symbol pro obsah 2"/>
          <p:cNvSpPr txBox="1">
            <a:spLocks/>
          </p:cNvSpPr>
          <p:nvPr/>
        </p:nvSpPr>
        <p:spPr>
          <a:xfrm>
            <a:off x="395536" y="957040"/>
            <a:ext cx="9325980" cy="5451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 You need to </a:t>
            </a:r>
            <a:r>
              <a:rPr kumimoji="0" lang="en-US" altLang="cs-CZ"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complete an assignment </a:t>
            </a:r>
            <a:r>
              <a:rPr kumimoji="0" lang="en-US"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(seminar paper) for max. of 30 points (30% of final grade). The due date is </a:t>
            </a:r>
            <a:r>
              <a:rPr kumimoji="0" lang="en-US" altLang="cs-CZ"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15.12.2024</a:t>
            </a:r>
            <a:r>
              <a:rPr kumimoji="0" lang="en-US"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(midnight). Upload (doc/pdf file) to Information System (homework vaults)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You need to </a:t>
            </a:r>
            <a:r>
              <a:rPr kumimoji="0" lang="en-US" altLang="cs-CZ"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present your assignment </a:t>
            </a:r>
            <a:r>
              <a:rPr kumimoji="0" lang="en-US"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(seminar paper) for max. of 5 points (5% of final grade) during the last lecture on </a:t>
            </a:r>
            <a:r>
              <a:rPr kumimoji="0" lang="en-US" altLang="cs-CZ"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18.12.2024</a:t>
            </a:r>
            <a:r>
              <a:rPr kumimoji="0" lang="en-US"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It will be a 10-15 minute</a:t>
            </a:r>
            <a:r>
              <a:rPr kumimoji="0" lang="cs-CZ"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a:t>
            </a:r>
            <a:r>
              <a:rPr kumimoji="0" lang="en-US"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presentation in </a:t>
            </a:r>
            <a:r>
              <a:rPr kumimoji="0" lang="cs-CZ"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last </a:t>
            </a:r>
            <a:r>
              <a:rPr kumimoji="0" lang="cs-CZ" altLang="cs-CZ"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seminar</a:t>
            </a:r>
            <a:r>
              <a:rPr kumimoji="0" lang="en-US"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 There will be a </a:t>
            </a:r>
            <a:r>
              <a:rPr kumimoji="0" lang="en-US" altLang="cs-CZ" b="0" i="0" u="sng"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half-term exam </a:t>
            </a:r>
            <a:r>
              <a:rPr kumimoji="0" lang="en-US"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for max. of 10 points (10% of your final grade). The date is </a:t>
            </a:r>
            <a:r>
              <a:rPr kumimoji="0" lang="en-US" altLang="cs-CZ"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6</a:t>
            </a:r>
            <a:r>
              <a:rPr lang="en-US" altLang="cs-CZ" b="1" dirty="0">
                <a:solidFill>
                  <a:srgbClr val="002060"/>
                </a:solidFill>
                <a:latin typeface="Times New Roman" panose="02020603050405020304" pitchFamily="18" charset="0"/>
                <a:cs typeface="Times New Roman" panose="02020603050405020304" pitchFamily="18" charset="0"/>
              </a:rPr>
              <a:t>. 11</a:t>
            </a:r>
            <a:r>
              <a:rPr kumimoji="0" lang="en-US" altLang="cs-CZ"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2024</a:t>
            </a:r>
            <a:r>
              <a:rPr lang="cs-CZ" altLang="cs-CZ" dirty="0">
                <a:solidFill>
                  <a:srgbClr val="002060"/>
                </a:solidFill>
                <a:latin typeface="Times New Roman" panose="02020603050405020304" pitchFamily="18" charset="0"/>
                <a:cs typeface="Times New Roman" panose="02020603050405020304" pitchFamily="18" charset="0"/>
              </a:rPr>
              <a:t>. I </a:t>
            </a:r>
            <a:r>
              <a:rPr lang="cs-CZ" altLang="cs-CZ" dirty="0" err="1">
                <a:solidFill>
                  <a:srgbClr val="002060"/>
                </a:solidFill>
                <a:latin typeface="Times New Roman" panose="02020603050405020304" pitchFamily="18" charset="0"/>
                <a:cs typeface="Times New Roman" panose="02020603050405020304" pitchFamily="18" charset="0"/>
              </a:rPr>
              <a:t>will</a:t>
            </a:r>
            <a:r>
              <a:rPr lang="cs-CZ" altLang="cs-CZ" dirty="0">
                <a:solidFill>
                  <a:srgbClr val="002060"/>
                </a:solidFill>
                <a:latin typeface="Times New Roman" panose="02020603050405020304" pitchFamily="18" charset="0"/>
                <a:cs typeface="Times New Roman" panose="02020603050405020304" pitchFamily="18" charset="0"/>
              </a:rPr>
              <a:t> </a:t>
            </a:r>
            <a:r>
              <a:rPr lang="cs-CZ" altLang="cs-CZ" dirty="0" err="1">
                <a:solidFill>
                  <a:srgbClr val="002060"/>
                </a:solidFill>
                <a:latin typeface="Times New Roman" panose="02020603050405020304" pitchFamily="18" charset="0"/>
                <a:cs typeface="Times New Roman" panose="02020603050405020304" pitchFamily="18" charset="0"/>
              </a:rPr>
              <a:t>be</a:t>
            </a:r>
            <a:r>
              <a:rPr lang="cs-CZ" altLang="cs-CZ" dirty="0">
                <a:solidFill>
                  <a:srgbClr val="002060"/>
                </a:solidFill>
                <a:latin typeface="Times New Roman" panose="02020603050405020304" pitchFamily="18" charset="0"/>
                <a:cs typeface="Times New Roman" panose="02020603050405020304" pitchFamily="18" charset="0"/>
              </a:rPr>
              <a:t> </a:t>
            </a:r>
            <a:r>
              <a:rPr lang="cs-CZ" altLang="cs-CZ" dirty="0" err="1">
                <a:solidFill>
                  <a:srgbClr val="002060"/>
                </a:solidFill>
                <a:latin typeface="Times New Roman" panose="02020603050405020304" pitchFamily="18" charset="0"/>
                <a:cs typeface="Times New Roman" panose="02020603050405020304" pitchFamily="18" charset="0"/>
              </a:rPr>
              <a:t>held</a:t>
            </a:r>
            <a:r>
              <a:rPr lang="cs-CZ" altLang="cs-CZ" dirty="0">
                <a:solidFill>
                  <a:srgbClr val="002060"/>
                </a:solidFill>
                <a:latin typeface="Times New Roman" panose="02020603050405020304" pitchFamily="18" charset="0"/>
                <a:cs typeface="Times New Roman" panose="02020603050405020304" pitchFamily="18" charset="0"/>
              </a:rPr>
              <a:t> </a:t>
            </a:r>
            <a:r>
              <a:rPr lang="cs-CZ" altLang="cs-CZ" dirty="0" err="1">
                <a:solidFill>
                  <a:srgbClr val="002060"/>
                </a:solidFill>
                <a:latin typeface="Times New Roman" panose="02020603050405020304" pitchFamily="18" charset="0"/>
                <a:cs typeface="Times New Roman" panose="02020603050405020304" pitchFamily="18" charset="0"/>
              </a:rPr>
              <a:t>during</a:t>
            </a:r>
            <a:r>
              <a:rPr lang="cs-CZ" altLang="cs-CZ" dirty="0">
                <a:solidFill>
                  <a:srgbClr val="002060"/>
                </a:solidFill>
                <a:latin typeface="Times New Roman" panose="02020603050405020304" pitchFamily="18" charset="0"/>
                <a:cs typeface="Times New Roman" panose="02020603050405020304" pitchFamily="18" charset="0"/>
              </a:rPr>
              <a:t> </a:t>
            </a:r>
            <a:r>
              <a:rPr lang="cs-CZ" altLang="cs-CZ" dirty="0" err="1">
                <a:solidFill>
                  <a:srgbClr val="002060"/>
                </a:solidFill>
                <a:latin typeface="Times New Roman" panose="02020603050405020304" pitchFamily="18" charset="0"/>
                <a:cs typeface="Times New Roman" panose="02020603050405020304" pitchFamily="18" charset="0"/>
              </a:rPr>
              <a:t>our</a:t>
            </a:r>
            <a:r>
              <a:rPr lang="cs-CZ" altLang="cs-CZ" dirty="0">
                <a:solidFill>
                  <a:srgbClr val="002060"/>
                </a:solidFill>
                <a:latin typeface="Times New Roman" panose="02020603050405020304" pitchFamily="18" charset="0"/>
                <a:cs typeface="Times New Roman" panose="02020603050405020304" pitchFamily="18" charset="0"/>
              </a:rPr>
              <a:t> </a:t>
            </a:r>
            <a:r>
              <a:rPr lang="cs-CZ" altLang="cs-CZ" dirty="0" err="1">
                <a:solidFill>
                  <a:srgbClr val="002060"/>
                </a:solidFill>
                <a:latin typeface="Times New Roman" panose="02020603050405020304" pitchFamily="18" charset="0"/>
                <a:cs typeface="Times New Roman" panose="02020603050405020304" pitchFamily="18" charset="0"/>
              </a:rPr>
              <a:t>lecture</a:t>
            </a:r>
            <a:r>
              <a:rPr lang="cs-CZ" altLang="cs-CZ" dirty="0">
                <a:solidFill>
                  <a:srgbClr val="002060"/>
                </a:solidFill>
                <a:latin typeface="Times New Roman" panose="02020603050405020304" pitchFamily="18" charset="0"/>
                <a:cs typeface="Times New Roman" panose="02020603050405020304" pitchFamily="18" charset="0"/>
              </a:rPr>
              <a:t>.</a:t>
            </a:r>
            <a:endParaRPr kumimoji="0" lang="en-US"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
        <p:nvSpPr>
          <p:cNvPr id="3" name="Obdélník 4">
            <a:extLst>
              <a:ext uri="{FF2B5EF4-FFF2-40B4-BE49-F238E27FC236}">
                <a16:creationId xmlns:a16="http://schemas.microsoft.com/office/drawing/2014/main" id="{894FCC48-C05D-E234-DAC0-4701413E3465}"/>
              </a:ext>
            </a:extLst>
          </p:cNvPr>
          <p:cNvSpPr/>
          <p:nvPr/>
        </p:nvSpPr>
        <p:spPr>
          <a:xfrm>
            <a:off x="251520" y="449337"/>
            <a:ext cx="404630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kern="0" dirty="0">
                <a:solidFill>
                  <a:srgbClr val="002060"/>
                </a:solidFill>
                <a:latin typeface="Times New Roman"/>
                <a:ea typeface="+mj-ea"/>
                <a:cs typeface="+mj-cs"/>
              </a:rPr>
              <a:t>Organization of the semester </a:t>
            </a:r>
            <a:endParaRPr kumimoji="0" lang="en-GB" sz="1800" b="1" i="0" u="none" strike="noStrike" kern="0" cap="none" spc="0" normalizeH="0" baseline="0" dirty="0">
              <a:ln>
                <a:noFill/>
              </a:ln>
              <a:solidFill>
                <a:srgbClr val="002060"/>
              </a:solidFill>
              <a:effectLst/>
              <a:uLnTx/>
              <a:uFillTx/>
            </a:endParaRPr>
          </a:p>
        </p:txBody>
      </p:sp>
    </p:spTree>
    <p:extLst>
      <p:ext uri="{BB962C8B-B14F-4D97-AF65-F5344CB8AC3E}">
        <p14:creationId xmlns:p14="http://schemas.microsoft.com/office/powerpoint/2010/main" val="3601675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6271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a:ln>
                  <a:noFill/>
                </a:ln>
                <a:solidFill>
                  <a:srgbClr val="002060"/>
                </a:solidFill>
                <a:effectLst/>
                <a:uLnTx/>
                <a:uFillTx/>
                <a:latin typeface="Times New Roman"/>
                <a:ea typeface="+mn-ea"/>
                <a:cs typeface="+mn-cs"/>
              </a:rPr>
              <a:t>Project management evolution</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Phase – project management (1965 – today)</a:t>
            </a: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20</a:t>
            </a:r>
            <a:r>
              <a:rPr kumimoji="0" 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21</a:t>
            </a: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ISO 21500:2021</a:t>
            </a:r>
            <a:r>
              <a:rPr kumimoji="0" 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a:t>
            </a:r>
            <a:r>
              <a:rPr kumimoji="0" lang="en-GB" sz="2800" b="0" i="0" u="none" strike="noStrike" kern="1200" cap="none" spc="0" normalizeH="0" baseline="0" dirty="0">
                <a:ln>
                  <a:noFill/>
                </a:ln>
                <a:solidFill>
                  <a:srgbClr val="002060"/>
                </a:solidFill>
                <a:effectLst/>
                <a:uLnTx/>
                <a:uFillTx/>
                <a:latin typeface="Times New Roman" panose="02020603050405020304" pitchFamily="18" charset="0"/>
                <a:ea typeface="+mn-ea"/>
                <a:cs typeface="Times New Roman" panose="02020603050405020304" pitchFamily="18" charset="0"/>
              </a:rPr>
              <a:t>programme</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and portfolio management — Context and concepts</a:t>
            </a:r>
            <a:endPar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designed for any organisation. These include public, private or community groups and any project, regardless of complexity, size and duration.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52425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6271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a:ln>
                  <a:noFill/>
                </a:ln>
                <a:solidFill>
                  <a:srgbClr val="002060"/>
                </a:solidFill>
                <a:effectLst/>
                <a:uLnTx/>
                <a:uFillTx/>
                <a:latin typeface="Times New Roman"/>
                <a:ea typeface="+mn-ea"/>
                <a:cs typeface="+mn-cs"/>
              </a:rPr>
              <a:t>Project management evolution</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2"/>
            <a:ext cx="9927196" cy="54976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Phase – project management (1965 – today)</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2017 - PRINCE2 Second Major Revision by AXELOS</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2018 - PRINCE2 Agile</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2021 - 7th Edition of PMBOK Guide Released</a:t>
            </a:r>
            <a:endParaRPr kumimoji="0" 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lang="cs-CZ" sz="2800" dirty="0">
                <a:solidFill>
                  <a:srgbClr val="002060"/>
                </a:solidFill>
                <a:latin typeface="Times New Roman" panose="02020603050405020304" pitchFamily="18" charset="0"/>
                <a:cs typeface="Times New Roman" panose="02020603050405020304" pitchFamily="18" charset="0"/>
              </a:rPr>
              <a:t>2023 - </a:t>
            </a:r>
            <a:r>
              <a:rPr lang="en-US" sz="2800" dirty="0">
                <a:solidFill>
                  <a:srgbClr val="002060"/>
                </a:solidFill>
                <a:latin typeface="Times New Roman" panose="02020603050405020304" pitchFamily="18" charset="0"/>
                <a:cs typeface="Times New Roman" panose="02020603050405020304" pitchFamily="18" charset="0"/>
              </a:rPr>
              <a:t>PRINCE2 7 was released in September</a:t>
            </a:r>
            <a:endParaRPr lang="cs-CZ" sz="28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hlinkClick r:id="rId3"/>
              </a:rPr>
              <a:t>https://www.prince2.com/eur</a:t>
            </a:r>
            <a:endParaRPr kumimoji="0" 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hlinkClick r:id="rId4"/>
              </a:rPr>
              <a:t>https://www.pmi.org/</a:t>
            </a:r>
            <a:endParaRPr kumimoji="0" lang="cs-CZ"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What will be next?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71754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6271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dirty="0">
                <a:ln>
                  <a:noFill/>
                </a:ln>
                <a:solidFill>
                  <a:srgbClr val="002060"/>
                </a:solidFill>
                <a:effectLst/>
                <a:uLnTx/>
                <a:uFillTx/>
                <a:latin typeface="Times New Roman"/>
                <a:ea typeface="+mn-ea"/>
                <a:cs typeface="+mn-cs"/>
              </a:rPr>
              <a:t>Project management evolution</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What will be next?</a:t>
            </a: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Challenges of globalisation:</a:t>
            </a:r>
          </a:p>
          <a:p>
            <a:pPr>
              <a:buFont typeface="Wingdings" panose="05000000000000000000" pitchFamily="2" charset="2"/>
              <a:buChar char="Ø"/>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Projects become larger, more complex and challenging to manage. </a:t>
            </a:r>
          </a:p>
          <a:p>
            <a:pPr>
              <a:buFont typeface="Wingdings" panose="05000000000000000000" pitchFamily="2" charset="2"/>
              <a:buChar char="Ø"/>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Teams are more diverse and spread across the world.</a:t>
            </a:r>
          </a:p>
          <a:p>
            <a:pPr>
              <a:buFont typeface="Wingdings" panose="05000000000000000000" pitchFamily="2" charset="2"/>
              <a:buChar char="Ø"/>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Cost pressures push work offshore to low-cost countries, which itself presents several issues. </a:t>
            </a: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world is changing, and project management will need to change with it -&gt; HOW?</a:t>
            </a:r>
          </a:p>
          <a:p>
            <a:pPr>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Possibility of new techniques and better practices will arise.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02183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F01A1DD7-4E82-EC8B-BA09-3809A0F675E4}"/>
              </a:ext>
            </a:extLst>
          </p:cNvPr>
          <p:cNvPicPr>
            <a:picLocks noChangeAspect="1"/>
          </p:cNvPicPr>
          <p:nvPr/>
        </p:nvPicPr>
        <p:blipFill>
          <a:blip r:embed="rId3"/>
          <a:stretch>
            <a:fillRect/>
          </a:stretch>
        </p:blipFill>
        <p:spPr>
          <a:xfrm>
            <a:off x="996752" y="2014041"/>
            <a:ext cx="9298315" cy="4843959"/>
          </a:xfrm>
          <a:prstGeom prst="rect">
            <a:avLst/>
          </a:prstGeom>
        </p:spPr>
      </p:pic>
    </p:spTree>
    <p:extLst>
      <p:ext uri="{BB962C8B-B14F-4D97-AF65-F5344CB8AC3E}">
        <p14:creationId xmlns:p14="http://schemas.microsoft.com/office/powerpoint/2010/main" val="124505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Obdélník 5"/>
          <p:cNvSpPr/>
          <p:nvPr/>
        </p:nvSpPr>
        <p:spPr>
          <a:xfrm>
            <a:off x="449092" y="433138"/>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PART </a:t>
            </a:r>
            <a:r>
              <a:rPr lang="en-US" sz="2400" b="1" dirty="0">
                <a:solidFill>
                  <a:prstClr val="white"/>
                </a:solidFill>
                <a:latin typeface="Times New Roman" panose="02020603050405020304" pitchFamily="18" charset="0"/>
                <a:cs typeface="Times New Roman" panose="02020603050405020304" pitchFamily="18" charset="0"/>
              </a:rPr>
              <a:t>3</a:t>
            </a: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What is a project?</a:t>
            </a: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Zástupný symbol pro obsah 2"/>
          <p:cNvSpPr txBox="1">
            <a:spLocks/>
          </p:cNvSpPr>
          <p:nvPr/>
        </p:nvSpPr>
        <p:spPr>
          <a:xfrm>
            <a:off x="5380121" y="749836"/>
            <a:ext cx="5219211" cy="5330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GB" sz="20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unique process, consisting of a set of co-ordinated and controlled activities with start and finish dates, undertaken to achieve an objective conforming to specific requirements, including constraints of a time, cost and resources.” (Lester, 2021)</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3076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40594" y="441579"/>
            <a:ext cx="7715574" cy="523220"/>
          </a:xfrm>
          <a:prstGeom prst="rect">
            <a:avLst/>
          </a:prstGeom>
        </p:spPr>
        <p:txBody>
          <a:bodyPr wrap="none">
            <a:spAutoFit/>
          </a:bodyPr>
          <a:lstStyle/>
          <a:p>
            <a:pPr lvl="0">
              <a:defRPr/>
            </a:pPr>
            <a:r>
              <a:rPr lang="cs-CZ" sz="2800" b="1" kern="0" dirty="0">
                <a:solidFill>
                  <a:srgbClr val="002060"/>
                </a:solidFill>
                <a:latin typeface="Times New Roman"/>
                <a:ea typeface="+mj-ea"/>
                <a:cs typeface="+mj-cs"/>
              </a:rPr>
              <a:t>Type </a:t>
            </a:r>
            <a:r>
              <a:rPr lang="cs-CZ" sz="2800" b="1" kern="0" dirty="0" err="1">
                <a:solidFill>
                  <a:srgbClr val="002060"/>
                </a:solidFill>
                <a:latin typeface="Times New Roman"/>
                <a:ea typeface="+mj-ea"/>
                <a:cs typeface="+mj-cs"/>
              </a:rPr>
              <a:t>of</a:t>
            </a:r>
            <a:r>
              <a:rPr lang="cs-CZ" sz="2800" b="1" kern="0" dirty="0">
                <a:solidFill>
                  <a:srgbClr val="002060"/>
                </a:solidFill>
                <a:latin typeface="Times New Roman"/>
                <a:ea typeface="+mj-ea"/>
                <a:cs typeface="+mj-cs"/>
              </a:rPr>
              <a:t> </a:t>
            </a:r>
            <a:r>
              <a:rPr lang="cs-CZ" sz="2800" b="1" kern="0" dirty="0" err="1">
                <a:solidFill>
                  <a:srgbClr val="002060"/>
                </a:solidFill>
                <a:latin typeface="Times New Roman"/>
                <a:ea typeface="+mj-ea"/>
                <a:cs typeface="+mj-cs"/>
              </a:rPr>
              <a:t>activities</a:t>
            </a:r>
            <a:r>
              <a:rPr lang="cs-CZ" sz="2800" b="1" kern="0" dirty="0">
                <a:solidFill>
                  <a:srgbClr val="002060"/>
                </a:solidFill>
                <a:latin typeface="Times New Roman"/>
                <a:ea typeface="+mj-ea"/>
                <a:cs typeface="+mj-cs"/>
              </a:rPr>
              <a:t> </a:t>
            </a:r>
            <a:r>
              <a:rPr lang="cs-CZ" sz="2800" b="1" kern="0" dirty="0" err="1">
                <a:solidFill>
                  <a:srgbClr val="002060"/>
                </a:solidFill>
                <a:latin typeface="Times New Roman"/>
                <a:ea typeface="+mj-ea"/>
                <a:cs typeface="+mj-cs"/>
              </a:rPr>
              <a:t>taking</a:t>
            </a:r>
            <a:r>
              <a:rPr lang="cs-CZ" sz="2800" b="1" kern="0" dirty="0">
                <a:solidFill>
                  <a:srgbClr val="002060"/>
                </a:solidFill>
                <a:latin typeface="Times New Roman"/>
                <a:ea typeface="+mj-ea"/>
                <a:cs typeface="+mj-cs"/>
              </a:rPr>
              <a:t> place in </a:t>
            </a:r>
            <a:r>
              <a:rPr lang="cs-CZ" sz="2800" b="1" kern="0" dirty="0" err="1">
                <a:solidFill>
                  <a:srgbClr val="002060"/>
                </a:solidFill>
                <a:latin typeface="Times New Roman"/>
                <a:ea typeface="+mj-ea"/>
                <a:cs typeface="+mj-cs"/>
              </a:rPr>
              <a:t>the</a:t>
            </a:r>
            <a:r>
              <a:rPr lang="cs-CZ" sz="2800" b="1" kern="0" dirty="0">
                <a:solidFill>
                  <a:srgbClr val="002060"/>
                </a:solidFill>
                <a:latin typeface="Times New Roman"/>
                <a:ea typeface="+mj-ea"/>
                <a:cs typeface="+mj-cs"/>
              </a:rPr>
              <a:t> </a:t>
            </a:r>
            <a:r>
              <a:rPr lang="cs-CZ" sz="2800" b="1" kern="0" dirty="0" err="1">
                <a:solidFill>
                  <a:srgbClr val="002060"/>
                </a:solidFill>
                <a:latin typeface="Times New Roman"/>
                <a:ea typeface="+mj-ea"/>
                <a:cs typeface="+mj-cs"/>
              </a:rPr>
              <a:t>organisation</a:t>
            </a:r>
            <a:endParaRPr lang="en-GB" sz="2800" b="1" kern="0" dirty="0">
              <a:solidFill>
                <a:srgbClr val="002060"/>
              </a:solidFill>
              <a:latin typeface="Times New Roman"/>
              <a:ea typeface="+mj-ea"/>
              <a:cs typeface="+mj-cs"/>
            </a:endParaRPr>
          </a:p>
        </p:txBody>
      </p:sp>
      <p:pic>
        <p:nvPicPr>
          <p:cNvPr id="3" name="Obrázek 2">
            <a:extLst>
              <a:ext uri="{FF2B5EF4-FFF2-40B4-BE49-F238E27FC236}">
                <a16:creationId xmlns:a16="http://schemas.microsoft.com/office/drawing/2014/main" id="{D729AA58-B811-A24E-2A76-59CACF3BAD9D}"/>
              </a:ext>
            </a:extLst>
          </p:cNvPr>
          <p:cNvPicPr>
            <a:picLocks noChangeAspect="1"/>
          </p:cNvPicPr>
          <p:nvPr/>
        </p:nvPicPr>
        <p:blipFill>
          <a:blip r:embed="rId3"/>
          <a:stretch>
            <a:fillRect/>
          </a:stretch>
        </p:blipFill>
        <p:spPr>
          <a:xfrm>
            <a:off x="646176" y="1531454"/>
            <a:ext cx="10558271" cy="4588149"/>
          </a:xfrm>
          <a:prstGeom prst="rect">
            <a:avLst/>
          </a:prstGeom>
        </p:spPr>
      </p:pic>
    </p:spTree>
    <p:extLst>
      <p:ext uri="{BB962C8B-B14F-4D97-AF65-F5344CB8AC3E}">
        <p14:creationId xmlns:p14="http://schemas.microsoft.com/office/powerpoint/2010/main" val="1669467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53120" y="300413"/>
            <a:ext cx="1903085" cy="1200329"/>
          </a:xfrm>
          <a:prstGeom prst="rect">
            <a:avLst/>
          </a:prstGeom>
        </p:spPr>
        <p:txBody>
          <a:bodyPr wrap="none">
            <a:spAutoFit/>
          </a:bodyPr>
          <a:lstStyle/>
          <a:p>
            <a:pPr lvl="0">
              <a:defRPr/>
            </a:pPr>
            <a:r>
              <a:rPr lang="en-GB" sz="3600" kern="0" dirty="0">
                <a:solidFill>
                  <a:srgbClr val="002060"/>
                </a:solidFill>
                <a:latin typeface="Times New Roman"/>
                <a:ea typeface="+mj-ea"/>
                <a:cs typeface="+mj-cs"/>
              </a:rPr>
              <a:t>Project</a:t>
            </a:r>
            <a:r>
              <a:rPr lang="cs-CZ" sz="3600" kern="0" dirty="0">
                <a:solidFill>
                  <a:srgbClr val="002060"/>
                </a:solidFill>
                <a:latin typeface="Times New Roman"/>
                <a:ea typeface="+mj-ea"/>
                <a:cs typeface="+mj-cs"/>
              </a:rPr>
              <a:t> </a:t>
            </a:r>
          </a:p>
          <a:p>
            <a:pPr lvl="0">
              <a:defRPr/>
            </a:pPr>
            <a:r>
              <a:rPr lang="cs-CZ" sz="3600" kern="0" dirty="0" err="1">
                <a:solidFill>
                  <a:srgbClr val="002060"/>
                </a:solidFill>
                <a:latin typeface="Times New Roman"/>
                <a:ea typeface="+mj-ea"/>
                <a:cs typeface="+mj-cs"/>
              </a:rPr>
              <a:t>Elements</a:t>
            </a:r>
            <a:endParaRPr lang="en-GB" sz="36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GB" altLang="cs-CZ" sz="18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en-GB" altLang="cs-CZ" sz="2400" dirty="0">
              <a:solidFill>
                <a:srgbClr val="00206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60E81BF-9C11-8BE3-125A-704C7769AEDA}"/>
              </a:ext>
            </a:extLst>
          </p:cNvPr>
          <p:cNvPicPr>
            <a:picLocks noChangeAspect="1"/>
          </p:cNvPicPr>
          <p:nvPr/>
        </p:nvPicPr>
        <p:blipFill>
          <a:blip r:embed="rId4"/>
          <a:stretch>
            <a:fillRect/>
          </a:stretch>
        </p:blipFill>
        <p:spPr>
          <a:xfrm>
            <a:off x="2192054" y="131450"/>
            <a:ext cx="7963513" cy="6726550"/>
          </a:xfrm>
          <a:prstGeom prst="rect">
            <a:avLst/>
          </a:prstGeom>
        </p:spPr>
      </p:pic>
    </p:spTree>
    <p:extLst>
      <p:ext uri="{BB962C8B-B14F-4D97-AF65-F5344CB8AC3E}">
        <p14:creationId xmlns:p14="http://schemas.microsoft.com/office/powerpoint/2010/main" val="4236066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649577" cy="523220"/>
          </a:xfrm>
          <a:prstGeom prst="rect">
            <a:avLst/>
          </a:prstGeom>
        </p:spPr>
        <p:txBody>
          <a:bodyPr wrap="none">
            <a:spAutoFit/>
          </a:bodyPr>
          <a:lstStyle/>
          <a:p>
            <a:pPr lvl="0">
              <a:defRPr/>
            </a:pPr>
            <a:r>
              <a:rPr lang="en-GB" sz="2800" b="1" kern="0" dirty="0">
                <a:solidFill>
                  <a:srgbClr val="002060"/>
                </a:solidFill>
                <a:latin typeface="Times New Roman"/>
                <a:ea typeface="+mj-ea"/>
                <a:cs typeface="+mj-cs"/>
              </a:rPr>
              <a:t>The most important elements of a project</a:t>
            </a:r>
          </a:p>
        </p:txBody>
      </p:sp>
      <p:sp>
        <p:nvSpPr>
          <p:cNvPr id="2" name="Zástupný symbol pro obsah 2">
            <a:extLst>
              <a:ext uri="{FF2B5EF4-FFF2-40B4-BE49-F238E27FC236}">
                <a16:creationId xmlns:a16="http://schemas.microsoft.com/office/drawing/2014/main" id="{6C7A9038-BB30-221E-7B75-CBFF7F823E24}"/>
              </a:ext>
            </a:extLst>
          </p:cNvPr>
          <p:cNvSpPr txBox="1">
            <a:spLocks/>
          </p:cNvSpPr>
          <p:nvPr/>
        </p:nvSpPr>
        <p:spPr>
          <a:xfrm>
            <a:off x="353120" y="1170431"/>
            <a:ext cx="9870525" cy="51036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u="sng" dirty="0">
                <a:solidFill>
                  <a:srgbClr val="002060"/>
                </a:solidFill>
                <a:latin typeface="Times New Roman" panose="02020603050405020304" pitchFamily="18" charset="0"/>
                <a:cs typeface="Times New Roman" panose="02020603050405020304" pitchFamily="18" charset="0"/>
              </a:rPr>
              <a:t>specific objective </a:t>
            </a:r>
            <a:r>
              <a:rPr lang="en-GB" sz="2400" dirty="0">
                <a:solidFill>
                  <a:srgbClr val="002060"/>
                </a:solidFill>
                <a:latin typeface="Times New Roman" panose="02020603050405020304" pitchFamily="18" charset="0"/>
                <a:cs typeface="Times New Roman" panose="02020603050405020304" pitchFamily="18" charset="0"/>
              </a:rPr>
              <a:t>to be completed within certain specifications</a:t>
            </a:r>
            <a:endParaRPr lang="cs-CZ" sz="24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400" dirty="0">
              <a:solidFill>
                <a:srgbClr val="002060"/>
              </a:solidFill>
              <a:latin typeface="Times New Roman" panose="02020603050405020304" pitchFamily="18" charset="0"/>
              <a:cs typeface="Times New Roman" panose="02020603050405020304" pitchFamily="18" charset="0"/>
            </a:endParaRPr>
          </a:p>
          <a:p>
            <a:r>
              <a:rPr lang="en-GB" sz="2400" u="sng" dirty="0">
                <a:solidFill>
                  <a:srgbClr val="002060"/>
                </a:solidFill>
                <a:latin typeface="Times New Roman" panose="02020603050405020304" pitchFamily="18" charset="0"/>
                <a:cs typeface="Times New Roman" panose="02020603050405020304" pitchFamily="18" charset="0"/>
              </a:rPr>
              <a:t>defined start </a:t>
            </a:r>
            <a:r>
              <a:rPr lang="en-GB" sz="2400" dirty="0">
                <a:solidFill>
                  <a:srgbClr val="002060"/>
                </a:solidFill>
                <a:latin typeface="Times New Roman" panose="02020603050405020304" pitchFamily="18" charset="0"/>
                <a:cs typeface="Times New Roman" panose="02020603050405020304" pitchFamily="18" charset="0"/>
              </a:rPr>
              <a:t>and </a:t>
            </a:r>
            <a:r>
              <a:rPr lang="en-GB" sz="2400" u="sng" dirty="0">
                <a:solidFill>
                  <a:srgbClr val="002060"/>
                </a:solidFill>
                <a:latin typeface="Times New Roman" panose="02020603050405020304" pitchFamily="18" charset="0"/>
                <a:cs typeface="Times New Roman" panose="02020603050405020304" pitchFamily="18" charset="0"/>
              </a:rPr>
              <a:t>end dates</a:t>
            </a:r>
            <a:endParaRPr lang="cs-CZ" sz="2400" u="sng" dirty="0">
              <a:solidFill>
                <a:srgbClr val="002060"/>
              </a:solidFill>
              <a:latin typeface="Times New Roman" panose="02020603050405020304" pitchFamily="18" charset="0"/>
              <a:cs typeface="Times New Roman" panose="02020603050405020304" pitchFamily="18" charset="0"/>
            </a:endParaRPr>
          </a:p>
          <a:p>
            <a:endParaRPr lang="en-GB" sz="2400" dirty="0">
              <a:solidFill>
                <a:srgbClr val="002060"/>
              </a:solidFill>
              <a:latin typeface="Times New Roman" panose="02020603050405020304" pitchFamily="18" charset="0"/>
              <a:cs typeface="Times New Roman" panose="02020603050405020304" pitchFamily="18" charset="0"/>
            </a:endParaRPr>
          </a:p>
          <a:p>
            <a:r>
              <a:rPr lang="en-GB" sz="2400" u="sng" dirty="0">
                <a:solidFill>
                  <a:srgbClr val="002060"/>
                </a:solidFill>
                <a:latin typeface="Times New Roman" panose="02020603050405020304" pitchFamily="18" charset="0"/>
                <a:cs typeface="Times New Roman" panose="02020603050405020304" pitchFamily="18" charset="0"/>
              </a:rPr>
              <a:t>funding limits </a:t>
            </a:r>
            <a:r>
              <a:rPr lang="en-GB" sz="2400" dirty="0">
                <a:solidFill>
                  <a:srgbClr val="002060"/>
                </a:solidFill>
                <a:latin typeface="Times New Roman" panose="02020603050405020304" pitchFamily="18" charset="0"/>
                <a:cs typeface="Times New Roman" panose="02020603050405020304" pitchFamily="18" charset="0"/>
              </a:rPr>
              <a:t>(if applicable)</a:t>
            </a:r>
            <a:endParaRPr lang="cs-CZ" sz="2400" dirty="0">
              <a:solidFill>
                <a:srgbClr val="002060"/>
              </a:solidFill>
              <a:latin typeface="Times New Roman" panose="02020603050405020304" pitchFamily="18" charset="0"/>
              <a:cs typeface="Times New Roman" panose="02020603050405020304" pitchFamily="18" charset="0"/>
            </a:endParaRPr>
          </a:p>
          <a:p>
            <a:endParaRPr lang="en-GB"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Consume human and nonhuman </a:t>
            </a:r>
            <a:r>
              <a:rPr lang="en-GB" sz="2400" u="sng" dirty="0">
                <a:solidFill>
                  <a:srgbClr val="002060"/>
                </a:solidFill>
                <a:latin typeface="Times New Roman" panose="02020603050405020304" pitchFamily="18" charset="0"/>
                <a:cs typeface="Times New Roman" panose="02020603050405020304" pitchFamily="18" charset="0"/>
              </a:rPr>
              <a:t>resources </a:t>
            </a:r>
            <a:r>
              <a:rPr lang="en-GB" sz="2400" dirty="0">
                <a:solidFill>
                  <a:srgbClr val="002060"/>
                </a:solidFill>
                <a:latin typeface="Times New Roman" panose="02020603050405020304" pitchFamily="18" charset="0"/>
                <a:cs typeface="Times New Roman" panose="02020603050405020304" pitchFamily="18" charset="0"/>
              </a:rPr>
              <a:t>(i.e., money, people, equipment)</a:t>
            </a:r>
            <a:endParaRPr lang="cs-CZ" sz="2400" dirty="0">
              <a:solidFill>
                <a:srgbClr val="002060"/>
              </a:solidFill>
              <a:latin typeface="Times New Roman" panose="02020603050405020304" pitchFamily="18" charset="0"/>
              <a:cs typeface="Times New Roman" panose="02020603050405020304" pitchFamily="18" charset="0"/>
            </a:endParaRPr>
          </a:p>
          <a:p>
            <a:endParaRPr lang="en-GB" sz="2400" dirty="0">
              <a:solidFill>
                <a:srgbClr val="002060"/>
              </a:solidFill>
              <a:latin typeface="Times New Roman" panose="02020603050405020304" pitchFamily="18" charset="0"/>
              <a:cs typeface="Times New Roman" panose="02020603050405020304" pitchFamily="18" charset="0"/>
            </a:endParaRPr>
          </a:p>
          <a:p>
            <a:r>
              <a:rPr lang="en-GB" sz="2400" u="sng" dirty="0">
                <a:solidFill>
                  <a:srgbClr val="002060"/>
                </a:solidFill>
                <a:latin typeface="Times New Roman" panose="02020603050405020304" pitchFamily="18" charset="0"/>
                <a:cs typeface="Times New Roman" panose="02020603050405020304" pitchFamily="18" charset="0"/>
              </a:rPr>
              <a:t>multifunctional</a:t>
            </a:r>
            <a:r>
              <a:rPr lang="en-GB" sz="2400" dirty="0">
                <a:solidFill>
                  <a:srgbClr val="002060"/>
                </a:solidFill>
                <a:latin typeface="Times New Roman" panose="02020603050405020304" pitchFamily="18" charset="0"/>
                <a:cs typeface="Times New Roman" panose="02020603050405020304" pitchFamily="18" charset="0"/>
              </a:rPr>
              <a:t> (i.e., cut across several functional lines)</a:t>
            </a:r>
            <a:endParaRPr lang="en-GB" altLang="cs-CZ"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024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891083" cy="523220"/>
          </a:xfrm>
          <a:prstGeom prst="rect">
            <a:avLst/>
          </a:prstGeom>
        </p:spPr>
        <p:txBody>
          <a:bodyPr wrap="none">
            <a:spAutoFit/>
          </a:bodyPr>
          <a:lstStyle/>
          <a:p>
            <a:pPr lvl="0">
              <a:defRPr/>
            </a:pPr>
            <a:r>
              <a:rPr lang="en-GB" sz="2800" b="1" kern="0" dirty="0">
                <a:solidFill>
                  <a:srgbClr val="002060"/>
                </a:solidFill>
                <a:latin typeface="Times New Roman"/>
                <a:ea typeface="+mj-ea"/>
                <a:cs typeface="+mj-cs"/>
              </a:rPr>
              <a:t>What does </a:t>
            </a:r>
            <a:r>
              <a:rPr lang="cs-CZ" sz="2800" b="1" kern="0" dirty="0" err="1">
                <a:solidFill>
                  <a:srgbClr val="002060"/>
                </a:solidFill>
                <a:latin typeface="Times New Roman"/>
                <a:ea typeface="+mj-ea"/>
                <a:cs typeface="+mj-cs"/>
              </a:rPr>
              <a:t>the</a:t>
            </a:r>
            <a:r>
              <a:rPr lang="cs-CZ" sz="2800" b="1" kern="0" dirty="0">
                <a:solidFill>
                  <a:srgbClr val="002060"/>
                </a:solidFill>
                <a:latin typeface="Times New Roman"/>
                <a:ea typeface="+mj-ea"/>
                <a:cs typeface="+mj-cs"/>
              </a:rPr>
              <a:t> </a:t>
            </a:r>
            <a:r>
              <a:rPr lang="cs-CZ" sz="2800" b="1" kern="0" dirty="0" err="1">
                <a:solidFill>
                  <a:srgbClr val="002060"/>
                </a:solidFill>
                <a:latin typeface="Times New Roman"/>
                <a:ea typeface="+mj-ea"/>
                <a:cs typeface="+mj-cs"/>
              </a:rPr>
              <a:t>project</a:t>
            </a:r>
            <a:r>
              <a:rPr lang="en-GB" sz="2800" b="1" kern="0" dirty="0">
                <a:solidFill>
                  <a:srgbClr val="002060"/>
                </a:solidFill>
                <a:latin typeface="Times New Roman"/>
                <a:ea typeface="+mj-ea"/>
                <a:cs typeface="+mj-cs"/>
              </a:rPr>
              <a:t> deliver?</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A </a:t>
            </a:r>
            <a:r>
              <a:rPr lang="en-GB" sz="2000" b="1" dirty="0">
                <a:solidFill>
                  <a:srgbClr val="002060"/>
                </a:solidFill>
                <a:latin typeface="Times New Roman" panose="02020603050405020304" pitchFamily="18" charset="0"/>
                <a:cs typeface="Times New Roman" panose="02020603050405020304" pitchFamily="18" charset="0"/>
              </a:rPr>
              <a:t>unique product </a:t>
            </a:r>
            <a:r>
              <a:rPr lang="en-GB" sz="2000" dirty="0">
                <a:solidFill>
                  <a:srgbClr val="002060"/>
                </a:solidFill>
                <a:latin typeface="Times New Roman" panose="02020603050405020304" pitchFamily="18" charset="0"/>
                <a:cs typeface="Times New Roman" panose="02020603050405020304" pitchFamily="18" charset="0"/>
              </a:rPr>
              <a:t>that can be either a component of another item, an enhancement or correction to an item,</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or a new end item in itself (e.g., the correction of a defect in an end item);</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A </a:t>
            </a:r>
            <a:r>
              <a:rPr lang="en-GB" sz="2000" b="1" dirty="0">
                <a:solidFill>
                  <a:srgbClr val="002060"/>
                </a:solidFill>
                <a:latin typeface="Times New Roman" panose="02020603050405020304" pitchFamily="18" charset="0"/>
                <a:cs typeface="Times New Roman" panose="02020603050405020304" pitchFamily="18" charset="0"/>
              </a:rPr>
              <a:t>unique service </a:t>
            </a:r>
            <a:r>
              <a:rPr lang="en-GB" sz="2000" dirty="0">
                <a:solidFill>
                  <a:srgbClr val="002060"/>
                </a:solidFill>
                <a:latin typeface="Times New Roman" panose="02020603050405020304" pitchFamily="18" charset="0"/>
                <a:cs typeface="Times New Roman" panose="02020603050405020304" pitchFamily="18" charset="0"/>
              </a:rPr>
              <a:t>or a capability to perform a service (e.g., a business function that supports production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or distribution);</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A </a:t>
            </a:r>
            <a:r>
              <a:rPr lang="en-GB" sz="2000" b="1" dirty="0">
                <a:solidFill>
                  <a:srgbClr val="002060"/>
                </a:solidFill>
                <a:latin typeface="Times New Roman" panose="02020603050405020304" pitchFamily="18" charset="0"/>
                <a:cs typeface="Times New Roman" panose="02020603050405020304" pitchFamily="18" charset="0"/>
              </a:rPr>
              <a:t>unique result</a:t>
            </a:r>
            <a:r>
              <a:rPr lang="en-GB" sz="2000" dirty="0">
                <a:solidFill>
                  <a:srgbClr val="002060"/>
                </a:solidFill>
                <a:latin typeface="Times New Roman" panose="02020603050405020304" pitchFamily="18" charset="0"/>
                <a:cs typeface="Times New Roman" panose="02020603050405020304" pitchFamily="18" charset="0"/>
              </a:rPr>
              <a:t>, such as an outcome or document (e.g., a research project that develops knowledge that can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be used to determine whether a trend exists or a new process will benefit society); and</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A </a:t>
            </a:r>
            <a:r>
              <a:rPr lang="en-GB" sz="2000" b="1" dirty="0">
                <a:solidFill>
                  <a:srgbClr val="002060"/>
                </a:solidFill>
                <a:latin typeface="Times New Roman" panose="02020603050405020304" pitchFamily="18" charset="0"/>
                <a:cs typeface="Times New Roman" panose="02020603050405020304" pitchFamily="18" charset="0"/>
              </a:rPr>
              <a:t>unique combination of one or more products, services, or results </a:t>
            </a:r>
            <a:r>
              <a:rPr lang="en-GB" sz="2000" dirty="0">
                <a:solidFill>
                  <a:srgbClr val="002060"/>
                </a:solidFill>
                <a:latin typeface="Times New Roman" panose="02020603050405020304" pitchFamily="18" charset="0"/>
                <a:cs typeface="Times New Roman" panose="02020603050405020304" pitchFamily="18" charset="0"/>
              </a:rPr>
              <a:t>(e.g., a software application, its associated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documentation, and help desk services).</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583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68764" y="380023"/>
            <a:ext cx="4570482" cy="523220"/>
          </a:xfrm>
          <a:prstGeom prst="rect">
            <a:avLst/>
          </a:prstGeom>
        </p:spPr>
        <p:txBody>
          <a:bodyPr wrap="none">
            <a:spAutoFit/>
          </a:bodyPr>
          <a:lstStyle/>
          <a:p>
            <a:pPr lvl="0">
              <a:defRPr/>
            </a:pPr>
            <a:r>
              <a:rPr lang="en-GB" sz="2800" b="1" kern="0" dirty="0">
                <a:solidFill>
                  <a:srgbClr val="002060"/>
                </a:solidFill>
                <a:latin typeface="Times New Roman"/>
                <a:ea typeface="+mj-ea"/>
                <a:cs typeface="+mj-cs"/>
              </a:rPr>
              <a:t>Temporary view of a </a:t>
            </a:r>
            <a:r>
              <a:rPr lang="cs-CZ" sz="2800" b="1" kern="0" dirty="0" err="1">
                <a:solidFill>
                  <a:srgbClr val="002060"/>
                </a:solidFill>
                <a:latin typeface="Times New Roman"/>
                <a:ea typeface="+mj-ea"/>
                <a:cs typeface="+mj-cs"/>
              </a:rPr>
              <a:t>project</a:t>
            </a:r>
            <a:endParaRPr lang="en-GB" sz="2800" b="1"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2"/>
            <a:ext cx="9927196" cy="54066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solidFill>
                  <a:srgbClr val="002060"/>
                </a:solidFill>
                <a:latin typeface="Times New Roman" panose="02020603050405020304" pitchFamily="18" charset="0"/>
                <a:cs typeface="Times New Roman" panose="02020603050405020304" pitchFamily="18" charset="0"/>
              </a:rPr>
              <a:t>Temporary endeavour        a project has a definite beginning and end.</a:t>
            </a:r>
            <a:r>
              <a:rPr lang="cs-CZ" sz="2800" dirty="0">
                <a:solidFill>
                  <a:srgbClr val="002060"/>
                </a:solidFill>
                <a:latin typeface="Times New Roman" panose="02020603050405020304" pitchFamily="18" charset="0"/>
                <a:cs typeface="Times New Roman" panose="02020603050405020304" pitchFamily="18" charset="0"/>
              </a:rPr>
              <a:t> </a:t>
            </a:r>
            <a:endParaRPr lang="en-GB" sz="2800" dirty="0">
              <a:solidFill>
                <a:srgbClr val="002060"/>
              </a:solidFill>
              <a:latin typeface="Times New Roman" panose="02020603050405020304" pitchFamily="18" charset="0"/>
              <a:cs typeface="Times New Roman" panose="02020603050405020304" pitchFamily="18" charset="0"/>
            </a:endParaRPr>
          </a:p>
          <a:p>
            <a:r>
              <a:rPr lang="en-GB" sz="2800" dirty="0">
                <a:solidFill>
                  <a:srgbClr val="002060"/>
                </a:solidFill>
                <a:latin typeface="Times New Roman" panose="02020603050405020304" pitchFamily="18" charset="0"/>
                <a:cs typeface="Times New Roman" panose="02020603050405020304" pitchFamily="18" charset="0"/>
              </a:rPr>
              <a:t>The end of the project is reached when one</a:t>
            </a:r>
            <a:r>
              <a:rPr lang="cs-CZ" sz="2800"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or more of the following is true:</a:t>
            </a:r>
            <a:endParaRPr lang="cs-CZ" sz="28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sz="2400" dirty="0">
                <a:solidFill>
                  <a:srgbClr val="002060"/>
                </a:solidFill>
                <a:latin typeface="Times New Roman" panose="02020603050405020304" pitchFamily="18" charset="0"/>
                <a:cs typeface="Times New Roman" panose="02020603050405020304" pitchFamily="18" charset="0"/>
              </a:rPr>
              <a:t>The project’s objectives have been achieved;</a:t>
            </a:r>
          </a:p>
          <a:p>
            <a:pPr>
              <a:buFont typeface="Wingdings" panose="05000000000000000000" pitchFamily="2" charset="2"/>
              <a:buChar char="Ø"/>
            </a:pPr>
            <a:r>
              <a:rPr lang="en-GB" sz="2400" dirty="0">
                <a:solidFill>
                  <a:srgbClr val="002060"/>
                </a:solidFill>
                <a:latin typeface="Times New Roman" panose="02020603050405020304" pitchFamily="18" charset="0"/>
                <a:cs typeface="Times New Roman" panose="02020603050405020304" pitchFamily="18" charset="0"/>
              </a:rPr>
              <a:t>The objectives will not or cannot be met;</a:t>
            </a:r>
          </a:p>
          <a:p>
            <a:pPr>
              <a:buFont typeface="Wingdings" panose="05000000000000000000" pitchFamily="2" charset="2"/>
              <a:buChar char="Ø"/>
            </a:pPr>
            <a:r>
              <a:rPr lang="en-GB" sz="2400" dirty="0">
                <a:solidFill>
                  <a:srgbClr val="002060"/>
                </a:solidFill>
                <a:latin typeface="Times New Roman" panose="02020603050405020304" pitchFamily="18" charset="0"/>
                <a:cs typeface="Times New Roman" panose="02020603050405020304" pitchFamily="18" charset="0"/>
              </a:rPr>
              <a:t>Funding is exhausted or no longer available for allocation to the project;</a:t>
            </a:r>
          </a:p>
          <a:p>
            <a:pPr>
              <a:buFont typeface="Wingdings" panose="05000000000000000000" pitchFamily="2" charset="2"/>
              <a:buChar char="Ø"/>
            </a:pPr>
            <a:r>
              <a:rPr lang="en-GB" sz="2400" dirty="0">
                <a:solidFill>
                  <a:srgbClr val="002060"/>
                </a:solidFill>
                <a:latin typeface="Times New Roman" panose="02020603050405020304" pitchFamily="18" charset="0"/>
                <a:cs typeface="Times New Roman" panose="02020603050405020304" pitchFamily="18" charset="0"/>
              </a:rPr>
              <a:t>The need for the project no longer exists (e.g., the customer no longer wants the project completed, a change</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in strategy or priority ends the project, the organizational management provides direction to end the project);</a:t>
            </a:r>
          </a:p>
          <a:p>
            <a:pPr>
              <a:buFont typeface="Wingdings" panose="05000000000000000000" pitchFamily="2" charset="2"/>
              <a:buChar char="Ø"/>
            </a:pPr>
            <a:r>
              <a:rPr lang="en-GB" sz="2400" dirty="0">
                <a:solidFill>
                  <a:srgbClr val="002060"/>
                </a:solidFill>
                <a:latin typeface="Times New Roman" panose="02020603050405020304" pitchFamily="18" charset="0"/>
                <a:cs typeface="Times New Roman" panose="02020603050405020304" pitchFamily="18" charset="0"/>
              </a:rPr>
              <a:t>The human or physical resources are no longer available; or</a:t>
            </a:r>
          </a:p>
          <a:p>
            <a:pPr>
              <a:buFont typeface="Wingdings" panose="05000000000000000000" pitchFamily="2" charset="2"/>
              <a:buChar char="Ø"/>
            </a:pPr>
            <a:r>
              <a:rPr lang="en-GB" sz="2400" dirty="0">
                <a:solidFill>
                  <a:srgbClr val="002060"/>
                </a:solidFill>
                <a:latin typeface="Times New Roman" panose="02020603050405020304" pitchFamily="18" charset="0"/>
                <a:cs typeface="Times New Roman" panose="02020603050405020304" pitchFamily="18" charset="0"/>
              </a:rPr>
              <a:t>The project is terminated for legal cause or convenience</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sp>
        <p:nvSpPr>
          <p:cNvPr id="2" name="Šipka: doprava 1">
            <a:extLst>
              <a:ext uri="{FF2B5EF4-FFF2-40B4-BE49-F238E27FC236}">
                <a16:creationId xmlns:a16="http://schemas.microsoft.com/office/drawing/2014/main" id="{E7CE8DE8-4FED-9C88-74B0-2C8255359D48}"/>
              </a:ext>
            </a:extLst>
          </p:cNvPr>
          <p:cNvSpPr/>
          <p:nvPr/>
        </p:nvSpPr>
        <p:spPr>
          <a:xfrm>
            <a:off x="3967182" y="1347184"/>
            <a:ext cx="365760" cy="24384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1361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Zástupný symbol pro obsah 2"/>
          <p:cNvSpPr txBox="1">
            <a:spLocks/>
          </p:cNvSpPr>
          <p:nvPr/>
        </p:nvSpPr>
        <p:spPr>
          <a:xfrm>
            <a:off x="395536" y="957040"/>
            <a:ext cx="9325980" cy="528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4. </a:t>
            </a:r>
            <a:r>
              <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Final examination </a:t>
            </a: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will start from 2. 1. 2025. You can get max. of 55 points (55% of final grade). The dates of the test and supplementary questions will be announced during the last week of the semester. The form of the final exam will be online in IS</a:t>
            </a:r>
            <a:r>
              <a:rPr lang="cs-CZ" altLang="cs-CZ" sz="2400" dirty="0">
                <a:solidFill>
                  <a:srgbClr val="002060"/>
                </a:solidFill>
                <a:latin typeface="Times New Roman" panose="02020603050405020304" pitchFamily="18" charset="0"/>
                <a:cs typeface="Times New Roman" panose="02020603050405020304" pitchFamily="18" charset="0"/>
              </a:rPr>
              <a:t> on </a:t>
            </a:r>
            <a:r>
              <a:rPr lang="cs-CZ" altLang="cs-CZ" sz="2400" dirty="0" err="1">
                <a:solidFill>
                  <a:srgbClr val="002060"/>
                </a:solidFill>
                <a:latin typeface="Times New Roman" panose="02020603050405020304" pitchFamily="18" charset="0"/>
                <a:cs typeface="Times New Roman" panose="02020603050405020304" pitchFamily="18" charset="0"/>
              </a:rPr>
              <a:t>the</a:t>
            </a:r>
            <a:r>
              <a:rPr lang="cs-CZ" altLang="cs-CZ" sz="2400" dirty="0">
                <a:solidFill>
                  <a:srgbClr val="002060"/>
                </a:solidFill>
                <a:latin typeface="Times New Roman" panose="02020603050405020304" pitchFamily="18" charset="0"/>
                <a:cs typeface="Times New Roman" panose="02020603050405020304" pitchFamily="18" charset="0"/>
              </a:rPr>
              <a:t> premise </a:t>
            </a:r>
            <a:r>
              <a:rPr lang="cs-CZ" altLang="cs-CZ" sz="2400" dirty="0" err="1">
                <a:solidFill>
                  <a:srgbClr val="002060"/>
                </a:solidFill>
                <a:latin typeface="Times New Roman" panose="02020603050405020304" pitchFamily="18" charset="0"/>
                <a:cs typeface="Times New Roman" panose="02020603050405020304" pitchFamily="18" charset="0"/>
              </a:rPr>
              <a:t>of</a:t>
            </a:r>
            <a:r>
              <a:rPr lang="cs-CZ" altLang="cs-CZ" sz="2400" dirty="0">
                <a:solidFill>
                  <a:srgbClr val="002060"/>
                </a:solidFill>
                <a:latin typeface="Times New Roman" panose="02020603050405020304" pitchFamily="18" charset="0"/>
                <a:cs typeface="Times New Roman" panose="02020603050405020304" pitchFamily="18" charset="0"/>
              </a:rPr>
              <a:t> University.</a:t>
            </a:r>
            <a:endPar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Individual marking guide is as follows (max 100 points):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Seminar paper:                               30 points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Presentation of seminar paper:         5 points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Half-term Exam:                             10 points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Final Exam:                                     55 points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endPar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
        <p:nvSpPr>
          <p:cNvPr id="3" name="Obdélník 4">
            <a:extLst>
              <a:ext uri="{FF2B5EF4-FFF2-40B4-BE49-F238E27FC236}">
                <a16:creationId xmlns:a16="http://schemas.microsoft.com/office/drawing/2014/main" id="{894FCC48-C05D-E234-DAC0-4701413E3465}"/>
              </a:ext>
            </a:extLst>
          </p:cNvPr>
          <p:cNvSpPr/>
          <p:nvPr/>
        </p:nvSpPr>
        <p:spPr>
          <a:xfrm>
            <a:off x="251520" y="449337"/>
            <a:ext cx="404630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kern="0" dirty="0">
                <a:solidFill>
                  <a:srgbClr val="002060"/>
                </a:solidFill>
                <a:latin typeface="Times New Roman"/>
                <a:ea typeface="+mj-ea"/>
                <a:cs typeface="+mj-cs"/>
              </a:rPr>
              <a:t>Organization of the semester </a:t>
            </a:r>
            <a:endParaRPr kumimoji="0" lang="en-GB" sz="1800" b="1" i="0" u="none" strike="noStrike" kern="0" cap="none" spc="0" normalizeH="0" baseline="0" dirty="0">
              <a:ln>
                <a:noFill/>
              </a:ln>
              <a:solidFill>
                <a:srgbClr val="002060"/>
              </a:solidFill>
              <a:effectLst/>
              <a:uLnTx/>
              <a:uFillTx/>
            </a:endParaRPr>
          </a:p>
        </p:txBody>
      </p:sp>
    </p:spTree>
    <p:extLst>
      <p:ext uri="{BB962C8B-B14F-4D97-AF65-F5344CB8AC3E}">
        <p14:creationId xmlns:p14="http://schemas.microsoft.com/office/powerpoint/2010/main" val="2753861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80023"/>
            <a:ext cx="5242141" cy="523220"/>
          </a:xfrm>
          <a:prstGeom prst="rect">
            <a:avLst/>
          </a:prstGeom>
        </p:spPr>
        <p:txBody>
          <a:bodyPr wrap="none">
            <a:spAutoFit/>
          </a:bodyPr>
          <a:lstStyle/>
          <a:p>
            <a:pPr lvl="0">
              <a:defRPr/>
            </a:pPr>
            <a:r>
              <a:rPr lang="en-GB" sz="2800" b="1" kern="0" dirty="0">
                <a:solidFill>
                  <a:srgbClr val="002060"/>
                </a:solidFill>
                <a:latin typeface="Times New Roman"/>
                <a:ea typeface="+mj-ea"/>
                <a:cs typeface="+mj-cs"/>
              </a:rPr>
              <a:t>How long does the project takes?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2438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800" u="sng" dirty="0">
                <a:solidFill>
                  <a:srgbClr val="002060"/>
                </a:solidFill>
                <a:latin typeface="Times New Roman" panose="02020603050405020304" pitchFamily="18" charset="0"/>
                <a:cs typeface="Times New Roman" panose="02020603050405020304" pitchFamily="18" charset="0"/>
              </a:rPr>
              <a:t>W</a:t>
            </a:r>
            <a:r>
              <a:rPr lang="en-GB" sz="2800" u="sng" dirty="0">
                <a:solidFill>
                  <a:srgbClr val="002060"/>
                </a:solidFill>
                <a:latin typeface="Times New Roman" panose="02020603050405020304" pitchFamily="18" charset="0"/>
                <a:cs typeface="Times New Roman" panose="02020603050405020304" pitchFamily="18" charset="0"/>
              </a:rPr>
              <a:t>hat is meant by a “relatively” short-term project</a:t>
            </a:r>
            <a:r>
              <a:rPr lang="cs-CZ" sz="2800" u="sng" dirty="0">
                <a:solidFill>
                  <a:srgbClr val="002060"/>
                </a:solidFill>
                <a:latin typeface="Times New Roman" panose="02020603050405020304" pitchFamily="18" charset="0"/>
                <a:cs typeface="Times New Roman" panose="02020603050405020304" pitchFamily="18" charset="0"/>
              </a:rPr>
              <a:t>?</a:t>
            </a:r>
            <a:r>
              <a:rPr lang="en-GB" sz="2800" u="sng" dirty="0">
                <a:solidFill>
                  <a:srgbClr val="002060"/>
                </a:solidFill>
                <a:latin typeface="Times New Roman" panose="02020603050405020304" pitchFamily="18" charset="0"/>
                <a:cs typeface="Times New Roman" panose="02020603050405020304" pitchFamily="18" charset="0"/>
              </a:rPr>
              <a:t> </a:t>
            </a:r>
            <a:endParaRPr lang="cs-CZ" sz="2800" u="sng"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800" dirty="0">
              <a:solidFill>
                <a:srgbClr val="002060"/>
              </a:solidFill>
              <a:latin typeface="Times New Roman" panose="02020603050405020304" pitchFamily="18" charset="0"/>
              <a:cs typeface="Times New Roman" panose="02020603050405020304" pitchFamily="18" charset="0"/>
            </a:endParaRPr>
          </a:p>
          <a:p>
            <a:r>
              <a:rPr lang="en-GB" sz="2800" dirty="0">
                <a:solidFill>
                  <a:srgbClr val="002060"/>
                </a:solidFill>
                <a:latin typeface="Times New Roman" panose="02020603050405020304" pitchFamily="18" charset="0"/>
                <a:cs typeface="Times New Roman" panose="02020603050405020304" pitchFamily="18" charset="0"/>
              </a:rPr>
              <a:t>Not</a:t>
            </a:r>
            <a:r>
              <a:rPr lang="cs-CZ" sz="2800"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all industries have the same definition for a short-term project. </a:t>
            </a:r>
            <a:endParaRPr lang="cs-CZ" sz="2800" dirty="0">
              <a:solidFill>
                <a:srgbClr val="002060"/>
              </a:solidFill>
              <a:latin typeface="Times New Roman" panose="02020603050405020304" pitchFamily="18" charset="0"/>
              <a:cs typeface="Times New Roman" panose="02020603050405020304" pitchFamily="18" charset="0"/>
            </a:endParaRPr>
          </a:p>
          <a:p>
            <a:r>
              <a:rPr lang="en-GB" sz="2800" dirty="0">
                <a:solidFill>
                  <a:srgbClr val="002060"/>
                </a:solidFill>
                <a:latin typeface="Times New Roman" panose="02020603050405020304" pitchFamily="18" charset="0"/>
                <a:cs typeface="Times New Roman" panose="02020603050405020304" pitchFamily="18" charset="0"/>
              </a:rPr>
              <a:t>In engineering, the project</a:t>
            </a:r>
            <a:r>
              <a:rPr lang="cs-CZ" sz="2800"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might be for six months to two years; in construction, three to five years; in nuclear components, ten years; and in insurance, two weeks. </a:t>
            </a:r>
            <a:endParaRPr lang="cs-CZ" sz="2800" dirty="0">
              <a:solidFill>
                <a:srgbClr val="002060"/>
              </a:solidFill>
              <a:latin typeface="Times New Roman" panose="02020603050405020304" pitchFamily="18" charset="0"/>
              <a:cs typeface="Times New Roman" panose="02020603050405020304" pitchFamily="18" charset="0"/>
            </a:endParaRPr>
          </a:p>
          <a:p>
            <a:endParaRPr lang="cs-CZ" sz="2800" dirty="0">
              <a:solidFill>
                <a:srgbClr val="002060"/>
              </a:solidFill>
              <a:latin typeface="Times New Roman" panose="02020603050405020304" pitchFamily="18" charset="0"/>
              <a:cs typeface="Times New Roman" panose="02020603050405020304" pitchFamily="18" charset="0"/>
            </a:endParaRPr>
          </a:p>
          <a:p>
            <a:r>
              <a:rPr lang="en-GB" sz="2800" dirty="0">
                <a:solidFill>
                  <a:srgbClr val="002060"/>
                </a:solidFill>
                <a:latin typeface="Times New Roman" panose="02020603050405020304" pitchFamily="18" charset="0"/>
                <a:cs typeface="Times New Roman" panose="02020603050405020304" pitchFamily="18" charset="0"/>
              </a:rPr>
              <a:t>Long-term projects, which consume resources</a:t>
            </a:r>
            <a:r>
              <a:rPr lang="cs-CZ" sz="2800"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full-time, are usually set up as a separate division (if large enough) or simply as a</a:t>
            </a:r>
            <a:r>
              <a:rPr lang="cs-CZ" sz="2800"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line organization.</a:t>
            </a:r>
            <a:endParaRPr lang="en-GB" altLang="cs-CZ"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180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81082" y="300413"/>
            <a:ext cx="2677336" cy="523220"/>
          </a:xfrm>
          <a:prstGeom prst="rect">
            <a:avLst/>
          </a:prstGeom>
        </p:spPr>
        <p:txBody>
          <a:bodyPr wrap="none">
            <a:spAutoFit/>
          </a:bodyPr>
          <a:lstStyle/>
          <a:p>
            <a:pPr lvl="0">
              <a:defRPr/>
            </a:pPr>
            <a:r>
              <a:rPr lang="en-GB" sz="2800" b="1" kern="0" dirty="0">
                <a:solidFill>
                  <a:srgbClr val="002060"/>
                </a:solidFill>
                <a:latin typeface="Times New Roman"/>
                <a:ea typeface="+mj-ea"/>
                <a:cs typeface="+mj-cs"/>
              </a:rPr>
              <a:t>Types of project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2800" dirty="0">
                <a:solidFill>
                  <a:srgbClr val="002060"/>
                </a:solidFill>
                <a:latin typeface="Times New Roman" panose="02020603050405020304" pitchFamily="18" charset="0"/>
                <a:cs typeface="Times New Roman" panose="02020603050405020304" pitchFamily="18" charset="0"/>
              </a:rPr>
              <a:t>Technical projects </a:t>
            </a:r>
          </a:p>
          <a:p>
            <a:r>
              <a:rPr lang="en-GB" altLang="cs-CZ" sz="2800" dirty="0">
                <a:solidFill>
                  <a:srgbClr val="002060"/>
                </a:solidFill>
                <a:latin typeface="Times New Roman" panose="02020603050405020304" pitchFamily="18" charset="0"/>
                <a:cs typeface="Times New Roman" panose="02020603050405020304" pitchFamily="18" charset="0"/>
              </a:rPr>
              <a:t>Social projects</a:t>
            </a:r>
          </a:p>
          <a:p>
            <a:r>
              <a:rPr lang="en-GB" altLang="cs-CZ" sz="2800" dirty="0">
                <a:solidFill>
                  <a:srgbClr val="002060"/>
                </a:solidFill>
                <a:latin typeface="Times New Roman" panose="02020603050405020304" pitchFamily="18" charset="0"/>
                <a:cs typeface="Times New Roman" panose="02020603050405020304" pitchFamily="18" charset="0"/>
              </a:rPr>
              <a:t>Commercial projects</a:t>
            </a:r>
          </a:p>
          <a:p>
            <a:r>
              <a:rPr lang="en-GB" altLang="cs-CZ" sz="2800" dirty="0">
                <a:solidFill>
                  <a:srgbClr val="002060"/>
                </a:solidFill>
                <a:latin typeface="Times New Roman" panose="02020603050405020304" pitchFamily="18" charset="0"/>
                <a:cs typeface="Times New Roman" panose="02020603050405020304" pitchFamily="18" charset="0"/>
              </a:rPr>
              <a:t>Mixed projects</a:t>
            </a:r>
          </a:p>
          <a:p>
            <a:r>
              <a:rPr lang="en-GB" altLang="cs-CZ" sz="2800" dirty="0">
                <a:solidFill>
                  <a:srgbClr val="002060"/>
                </a:solidFill>
                <a:latin typeface="Times New Roman" panose="02020603050405020304" pitchFamily="18" charset="0"/>
                <a:cs typeface="Times New Roman" panose="02020603050405020304" pitchFamily="18" charset="0"/>
              </a:rPr>
              <a:t>Events</a:t>
            </a:r>
          </a:p>
          <a:p>
            <a:endParaRPr lang="en-GB" altLang="cs-CZ" sz="28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2800" dirty="0">
                <a:solidFill>
                  <a:srgbClr val="002060"/>
                </a:solidFill>
                <a:latin typeface="Times New Roman" panose="02020603050405020304" pitchFamily="18" charset="0"/>
                <a:cs typeface="Times New Roman" panose="02020603050405020304" pitchFamily="18" charset="0"/>
              </a:rPr>
              <a:t>Other ways how to categorize projects are according to content (internal sponsor vs external sponsor), or providing a service (course, event) or product (building, bridge).</a:t>
            </a:r>
          </a:p>
          <a:p>
            <a:endParaRPr lang="en-GB" altLang="cs-CZ" sz="1800" dirty="0">
              <a:solidFill>
                <a:srgbClr val="002060"/>
              </a:solidFill>
              <a:latin typeface="Times New Roman" panose="02020603050405020304" pitchFamily="18" charset="0"/>
              <a:cs typeface="Times New Roman" panose="02020603050405020304" pitchFamily="18" charset="0"/>
            </a:endParaRPr>
          </a:p>
          <a:p>
            <a:endParaRPr lang="en-GB" altLang="cs-CZ" sz="2400" dirty="0">
              <a:solidFill>
                <a:srgbClr val="002060"/>
              </a:solidFill>
              <a:latin typeface="Times New Roman" panose="02020603050405020304" pitchFamily="18" charset="0"/>
              <a:cs typeface="Times New Roman" panose="02020603050405020304" pitchFamily="18" charset="0"/>
            </a:endParaRPr>
          </a:p>
          <a:p>
            <a:endParaRPr lang="en-GB" altLang="cs-CZ"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68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81082" y="300413"/>
            <a:ext cx="2677336" cy="523220"/>
          </a:xfrm>
          <a:prstGeom prst="rect">
            <a:avLst/>
          </a:prstGeom>
        </p:spPr>
        <p:txBody>
          <a:bodyPr wrap="none">
            <a:spAutoFit/>
          </a:bodyPr>
          <a:lstStyle/>
          <a:p>
            <a:pPr lvl="0">
              <a:defRPr/>
            </a:pPr>
            <a:r>
              <a:rPr lang="en-GB" sz="2800" b="1" kern="0" dirty="0">
                <a:solidFill>
                  <a:srgbClr val="002060"/>
                </a:solidFill>
                <a:latin typeface="Times New Roman"/>
                <a:ea typeface="+mj-ea"/>
                <a:cs typeface="+mj-cs"/>
              </a:rPr>
              <a:t>Types of project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800" b="1" dirty="0">
                <a:solidFill>
                  <a:srgbClr val="002060"/>
                </a:solidFill>
                <a:latin typeface="Times New Roman" panose="02020603050405020304" pitchFamily="18" charset="0"/>
                <a:cs typeface="Times New Roman" panose="02020603050405020304" pitchFamily="18" charset="0"/>
              </a:rPr>
              <a:t>Technical projects </a:t>
            </a:r>
          </a:p>
          <a:p>
            <a:pPr marL="0" indent="0">
              <a:buNone/>
            </a:pPr>
            <a:endParaRPr lang="en-GB" altLang="cs-CZ" sz="2800" b="1"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altLang="cs-CZ" sz="2800" dirty="0">
                <a:solidFill>
                  <a:srgbClr val="002060"/>
                </a:solidFill>
                <a:latin typeface="Times New Roman" panose="02020603050405020304" pitchFamily="18" charset="0"/>
                <a:cs typeface="Times New Roman" panose="02020603050405020304" pitchFamily="18" charset="0"/>
              </a:rPr>
              <a:t> aim is to effect some change in technology or to come up with a new product. </a:t>
            </a:r>
          </a:p>
          <a:p>
            <a:pPr>
              <a:buFont typeface="Wingdings" panose="05000000000000000000" pitchFamily="2" charset="2"/>
              <a:buChar char="Ø"/>
            </a:pPr>
            <a:r>
              <a:rPr lang="en-GB" altLang="cs-CZ" sz="2800" dirty="0">
                <a:solidFill>
                  <a:srgbClr val="002060"/>
                </a:solidFill>
                <a:latin typeface="Times New Roman" panose="02020603050405020304" pitchFamily="18" charset="0"/>
                <a:cs typeface="Times New Roman" panose="02020603050405020304" pitchFamily="18" charset="0"/>
              </a:rPr>
              <a:t>Usually easy to plan.</a:t>
            </a:r>
          </a:p>
          <a:p>
            <a:pPr>
              <a:buFont typeface="Wingdings" panose="05000000000000000000" pitchFamily="2" charset="2"/>
              <a:buChar char="Ø"/>
            </a:pPr>
            <a:r>
              <a:rPr lang="en-GB" altLang="cs-CZ" sz="2800" dirty="0">
                <a:solidFill>
                  <a:srgbClr val="002060"/>
                </a:solidFill>
                <a:latin typeface="Times New Roman" panose="02020603050405020304" pitchFamily="18" charset="0"/>
                <a:cs typeface="Times New Roman" panose="02020603050405020304" pitchFamily="18" charset="0"/>
              </a:rPr>
              <a:t> Also known as ‘hard’ projects.</a:t>
            </a:r>
          </a:p>
          <a:p>
            <a:pPr>
              <a:buFont typeface="Wingdings" panose="05000000000000000000" pitchFamily="2" charset="2"/>
              <a:buChar char="Ø"/>
            </a:pPr>
            <a:r>
              <a:rPr lang="en-GB" altLang="cs-CZ" sz="2800" dirty="0">
                <a:solidFill>
                  <a:srgbClr val="002060"/>
                </a:solidFill>
                <a:latin typeface="Times New Roman" panose="02020603050405020304" pitchFamily="18" charset="0"/>
                <a:cs typeface="Times New Roman" panose="02020603050405020304" pitchFamily="18" charset="0"/>
              </a:rPr>
              <a:t> End result is obvious.</a:t>
            </a:r>
          </a:p>
          <a:p>
            <a:pPr marL="0" indent="0">
              <a:buNone/>
            </a:pPr>
            <a:r>
              <a:rPr lang="en-GB" altLang="cs-CZ" sz="2800" u="sng" dirty="0">
                <a:solidFill>
                  <a:srgbClr val="002060"/>
                </a:solidFill>
                <a:latin typeface="Times New Roman" panose="02020603050405020304" pitchFamily="18" charset="0"/>
                <a:cs typeface="Times New Roman" panose="02020603050405020304" pitchFamily="18" charset="0"/>
              </a:rPr>
              <a:t>Examples:</a:t>
            </a:r>
            <a:r>
              <a:rPr lang="en-GB" altLang="cs-CZ" sz="2800" dirty="0">
                <a:solidFill>
                  <a:srgbClr val="002060"/>
                </a:solidFill>
                <a:latin typeface="Times New Roman" panose="02020603050405020304" pitchFamily="18" charset="0"/>
                <a:cs typeface="Times New Roman" panose="02020603050405020304" pitchFamily="18" charset="0"/>
              </a:rPr>
              <a:t> construction of a building, a bridge, a road, a pipeline, a railway line</a:t>
            </a:r>
          </a:p>
          <a:p>
            <a:endParaRPr lang="en-GB" altLang="cs-CZ" sz="2800" dirty="0">
              <a:solidFill>
                <a:srgbClr val="002060"/>
              </a:solidFill>
              <a:latin typeface="Times New Roman" panose="02020603050405020304" pitchFamily="18" charset="0"/>
              <a:cs typeface="Times New Roman" panose="02020603050405020304" pitchFamily="18" charset="0"/>
            </a:endParaRPr>
          </a:p>
          <a:p>
            <a:endParaRPr lang="en-GB" altLang="cs-CZ" sz="1800" dirty="0">
              <a:solidFill>
                <a:srgbClr val="002060"/>
              </a:solidFill>
              <a:latin typeface="Times New Roman" panose="02020603050405020304" pitchFamily="18" charset="0"/>
              <a:cs typeface="Times New Roman" panose="02020603050405020304" pitchFamily="18" charset="0"/>
            </a:endParaRPr>
          </a:p>
          <a:p>
            <a:endParaRPr lang="en-GB" altLang="cs-CZ" sz="2400" dirty="0">
              <a:solidFill>
                <a:srgbClr val="002060"/>
              </a:solidFill>
              <a:latin typeface="Times New Roman" panose="02020603050405020304" pitchFamily="18" charset="0"/>
              <a:cs typeface="Times New Roman" panose="02020603050405020304" pitchFamily="18" charset="0"/>
            </a:endParaRPr>
          </a:p>
          <a:p>
            <a:endParaRPr lang="en-GB" altLang="cs-CZ"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5148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81082" y="300413"/>
            <a:ext cx="2677336" cy="523220"/>
          </a:xfrm>
          <a:prstGeom prst="rect">
            <a:avLst/>
          </a:prstGeom>
        </p:spPr>
        <p:txBody>
          <a:bodyPr wrap="none">
            <a:spAutoFit/>
          </a:bodyPr>
          <a:lstStyle/>
          <a:p>
            <a:pPr lvl="0">
              <a:defRPr/>
            </a:pPr>
            <a:r>
              <a:rPr lang="en-GB" sz="2800" b="1" kern="0" dirty="0">
                <a:solidFill>
                  <a:srgbClr val="002060"/>
                </a:solidFill>
                <a:latin typeface="Times New Roman"/>
                <a:ea typeface="+mj-ea"/>
                <a:cs typeface="+mj-cs"/>
              </a:rPr>
              <a:t>Types of project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800" b="1" dirty="0">
                <a:solidFill>
                  <a:srgbClr val="002060"/>
                </a:solidFill>
                <a:latin typeface="Times New Roman" panose="02020603050405020304" pitchFamily="18" charset="0"/>
                <a:cs typeface="Times New Roman" panose="02020603050405020304" pitchFamily="18" charset="0"/>
              </a:rPr>
              <a:t>Social projects</a:t>
            </a:r>
          </a:p>
          <a:p>
            <a:pPr marL="0" indent="0">
              <a:buNone/>
            </a:pPr>
            <a:endParaRPr lang="en-GB" altLang="cs-CZ" sz="28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altLang="cs-CZ" sz="2800" dirty="0">
                <a:solidFill>
                  <a:srgbClr val="002060"/>
                </a:solidFill>
                <a:latin typeface="Times New Roman" panose="02020603050405020304" pitchFamily="18" charset="0"/>
                <a:cs typeface="Times New Roman" panose="02020603050405020304" pitchFamily="18" charset="0"/>
              </a:rPr>
              <a:t> Outcome is not that obvious.</a:t>
            </a:r>
          </a:p>
          <a:p>
            <a:pPr>
              <a:buFont typeface="Wingdings" panose="05000000000000000000" pitchFamily="2" charset="2"/>
              <a:buChar char="Ø"/>
            </a:pPr>
            <a:r>
              <a:rPr lang="en-GB" altLang="cs-CZ" sz="2800" dirty="0">
                <a:solidFill>
                  <a:srgbClr val="002060"/>
                </a:solidFill>
                <a:latin typeface="Times New Roman" panose="02020603050405020304" pitchFamily="18" charset="0"/>
                <a:cs typeface="Times New Roman" panose="02020603050405020304" pitchFamily="18" charset="0"/>
              </a:rPr>
              <a:t> The aim is to change the corporate culture or organisational structure of a company.</a:t>
            </a:r>
          </a:p>
          <a:p>
            <a:pPr>
              <a:buFont typeface="Wingdings" panose="05000000000000000000" pitchFamily="2" charset="2"/>
              <a:buChar char="Ø"/>
            </a:pPr>
            <a:r>
              <a:rPr lang="en-GB" altLang="cs-CZ" sz="2800" dirty="0">
                <a:solidFill>
                  <a:srgbClr val="002060"/>
                </a:solidFill>
                <a:latin typeface="Times New Roman" panose="02020603050405020304" pitchFamily="18" charset="0"/>
                <a:cs typeface="Times New Roman" panose="02020603050405020304" pitchFamily="18" charset="0"/>
              </a:rPr>
              <a:t> They deal with the way people work together.</a:t>
            </a:r>
          </a:p>
          <a:p>
            <a:pPr>
              <a:buFont typeface="Wingdings" panose="05000000000000000000" pitchFamily="2" charset="2"/>
              <a:buChar char="Ø"/>
            </a:pPr>
            <a:r>
              <a:rPr lang="en-GB" altLang="cs-CZ" sz="2800" dirty="0">
                <a:solidFill>
                  <a:srgbClr val="002060"/>
                </a:solidFill>
                <a:latin typeface="Times New Roman" panose="02020603050405020304" pitchFamily="18" charset="0"/>
                <a:cs typeface="Times New Roman" panose="02020603050405020304" pitchFamily="18" charset="0"/>
              </a:rPr>
              <a:t> Known as ‘soft’ projects.</a:t>
            </a:r>
          </a:p>
          <a:p>
            <a:pPr>
              <a:buFont typeface="Wingdings" panose="05000000000000000000" pitchFamily="2" charset="2"/>
              <a:buChar char="Ø"/>
            </a:pPr>
            <a:r>
              <a:rPr lang="en-GB" altLang="cs-CZ" sz="2800" dirty="0">
                <a:solidFill>
                  <a:srgbClr val="002060"/>
                </a:solidFill>
                <a:latin typeface="Times New Roman" panose="02020603050405020304" pitchFamily="18" charset="0"/>
                <a:cs typeface="Times New Roman" panose="02020603050405020304" pitchFamily="18" charset="0"/>
              </a:rPr>
              <a:t> More difficult to execute as people tend to resist to change</a:t>
            </a:r>
          </a:p>
          <a:p>
            <a:pPr marL="0" indent="0">
              <a:buNone/>
            </a:pPr>
            <a:r>
              <a:rPr lang="en-GB" altLang="cs-CZ" sz="2800" u="sng" dirty="0">
                <a:solidFill>
                  <a:srgbClr val="002060"/>
                </a:solidFill>
                <a:latin typeface="Times New Roman" panose="02020603050405020304" pitchFamily="18" charset="0"/>
                <a:cs typeface="Times New Roman" panose="02020603050405020304" pitchFamily="18" charset="0"/>
              </a:rPr>
              <a:t>Examples:</a:t>
            </a:r>
            <a:r>
              <a:rPr lang="en-GB" altLang="cs-CZ" sz="2800" dirty="0">
                <a:solidFill>
                  <a:srgbClr val="002060"/>
                </a:solidFill>
                <a:latin typeface="Times New Roman" panose="02020603050405020304" pitchFamily="18" charset="0"/>
                <a:cs typeface="Times New Roman" panose="02020603050405020304" pitchFamily="18" charset="0"/>
              </a:rPr>
              <a:t> reorganisation of a firm, adaptation of work procedures.</a:t>
            </a:r>
          </a:p>
          <a:p>
            <a:pPr marL="0" indent="0">
              <a:buNone/>
            </a:pPr>
            <a:endParaRPr lang="en-GB" altLang="cs-CZ" sz="2800" dirty="0">
              <a:solidFill>
                <a:srgbClr val="002060"/>
              </a:solidFill>
              <a:latin typeface="Times New Roman" panose="02020603050405020304" pitchFamily="18" charset="0"/>
              <a:cs typeface="Times New Roman" panose="02020603050405020304" pitchFamily="18" charset="0"/>
            </a:endParaRPr>
          </a:p>
          <a:p>
            <a:endParaRPr lang="en-GB" altLang="cs-CZ" sz="1800" dirty="0">
              <a:solidFill>
                <a:srgbClr val="002060"/>
              </a:solidFill>
              <a:latin typeface="Times New Roman" panose="02020603050405020304" pitchFamily="18" charset="0"/>
              <a:cs typeface="Times New Roman" panose="02020603050405020304" pitchFamily="18" charset="0"/>
            </a:endParaRPr>
          </a:p>
          <a:p>
            <a:endParaRPr lang="en-GB" altLang="cs-CZ" sz="2400" dirty="0">
              <a:solidFill>
                <a:srgbClr val="002060"/>
              </a:solidFill>
              <a:latin typeface="Times New Roman" panose="02020603050405020304" pitchFamily="18" charset="0"/>
              <a:cs typeface="Times New Roman" panose="02020603050405020304" pitchFamily="18" charset="0"/>
            </a:endParaRPr>
          </a:p>
          <a:p>
            <a:endParaRPr lang="en-GB" altLang="cs-CZ"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349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81082" y="300413"/>
            <a:ext cx="2677336" cy="523220"/>
          </a:xfrm>
          <a:prstGeom prst="rect">
            <a:avLst/>
          </a:prstGeom>
        </p:spPr>
        <p:txBody>
          <a:bodyPr wrap="none">
            <a:spAutoFit/>
          </a:bodyPr>
          <a:lstStyle/>
          <a:p>
            <a:pPr lvl="0">
              <a:defRPr/>
            </a:pPr>
            <a:r>
              <a:rPr lang="en-GB" sz="2800" b="1" kern="0" dirty="0">
                <a:solidFill>
                  <a:srgbClr val="002060"/>
                </a:solidFill>
                <a:latin typeface="Times New Roman"/>
                <a:ea typeface="+mj-ea"/>
                <a:cs typeface="+mj-cs"/>
              </a:rPr>
              <a:t>Types of project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800" b="1" dirty="0">
                <a:solidFill>
                  <a:srgbClr val="002060"/>
                </a:solidFill>
                <a:latin typeface="Times New Roman" panose="02020603050405020304" pitchFamily="18" charset="0"/>
                <a:cs typeface="Times New Roman" panose="02020603050405020304" pitchFamily="18" charset="0"/>
              </a:rPr>
              <a:t>Commercial projects</a:t>
            </a:r>
          </a:p>
          <a:p>
            <a:pPr marL="0" indent="0">
              <a:buNone/>
            </a:pPr>
            <a:endParaRPr lang="en-GB" altLang="cs-CZ" sz="2800" b="1"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altLang="cs-CZ" sz="2800" dirty="0">
                <a:solidFill>
                  <a:srgbClr val="002060"/>
                </a:solidFill>
                <a:latin typeface="Times New Roman" panose="02020603050405020304" pitchFamily="18" charset="0"/>
                <a:cs typeface="Times New Roman" panose="02020603050405020304" pitchFamily="18" charset="0"/>
              </a:rPr>
              <a:t> The </a:t>
            </a:r>
            <a:r>
              <a:rPr lang="en-GB" altLang="cs-CZ" sz="2800" b="1" dirty="0">
                <a:solidFill>
                  <a:srgbClr val="002060"/>
                </a:solidFill>
                <a:latin typeface="Times New Roman" panose="02020603050405020304" pitchFamily="18" charset="0"/>
                <a:cs typeface="Times New Roman" panose="02020603050405020304" pitchFamily="18" charset="0"/>
              </a:rPr>
              <a:t>goal is to earn money</a:t>
            </a:r>
            <a:r>
              <a:rPr lang="en-GB" altLang="cs-CZ" sz="2800" dirty="0">
                <a:solidFill>
                  <a:srgbClr val="002060"/>
                </a:solidFill>
                <a:latin typeface="Times New Roman" panose="02020603050405020304" pitchFamily="18" charset="0"/>
                <a:cs typeface="Times New Roman" panose="02020603050405020304" pitchFamily="18" charset="0"/>
              </a:rPr>
              <a:t>.</a:t>
            </a:r>
          </a:p>
          <a:p>
            <a:pPr marL="0" indent="0">
              <a:buNone/>
            </a:pPr>
            <a:endParaRPr lang="en-GB" altLang="cs-CZ" sz="28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2800" u="sng" dirty="0">
                <a:solidFill>
                  <a:srgbClr val="002060"/>
                </a:solidFill>
                <a:latin typeface="Times New Roman" panose="02020603050405020304" pitchFamily="18" charset="0"/>
                <a:cs typeface="Times New Roman" panose="02020603050405020304" pitchFamily="18" charset="0"/>
              </a:rPr>
              <a:t>Examples:</a:t>
            </a:r>
            <a:r>
              <a:rPr lang="en-GB" altLang="cs-CZ" sz="2800" dirty="0">
                <a:solidFill>
                  <a:srgbClr val="002060"/>
                </a:solidFill>
                <a:latin typeface="Times New Roman" panose="02020603050405020304" pitchFamily="18" charset="0"/>
                <a:cs typeface="Times New Roman" panose="02020603050405020304" pitchFamily="18" charset="0"/>
              </a:rPr>
              <a:t> conducting marketing research, developing a new product or introducing a new product on the market.</a:t>
            </a:r>
          </a:p>
          <a:p>
            <a:endParaRPr lang="en-GB" altLang="cs-CZ" sz="2400" dirty="0">
              <a:solidFill>
                <a:srgbClr val="002060"/>
              </a:solidFill>
              <a:latin typeface="Times New Roman" panose="02020603050405020304" pitchFamily="18" charset="0"/>
              <a:cs typeface="Times New Roman" panose="02020603050405020304" pitchFamily="18" charset="0"/>
            </a:endParaRPr>
          </a:p>
          <a:p>
            <a:endParaRPr lang="en-GB" altLang="cs-CZ"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9530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81082" y="300413"/>
            <a:ext cx="2677336" cy="523220"/>
          </a:xfrm>
          <a:prstGeom prst="rect">
            <a:avLst/>
          </a:prstGeom>
        </p:spPr>
        <p:txBody>
          <a:bodyPr wrap="none">
            <a:spAutoFit/>
          </a:bodyPr>
          <a:lstStyle/>
          <a:p>
            <a:pPr lvl="0">
              <a:defRPr/>
            </a:pPr>
            <a:r>
              <a:rPr lang="en-GB" sz="2800" b="1" kern="0" dirty="0">
                <a:solidFill>
                  <a:srgbClr val="002060"/>
                </a:solidFill>
                <a:latin typeface="Times New Roman"/>
                <a:ea typeface="+mj-ea"/>
                <a:cs typeface="+mj-cs"/>
              </a:rPr>
              <a:t>Types of project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800" b="1" dirty="0">
                <a:solidFill>
                  <a:srgbClr val="002060"/>
                </a:solidFill>
                <a:latin typeface="Times New Roman" panose="02020603050405020304" pitchFamily="18" charset="0"/>
                <a:cs typeface="Times New Roman" panose="02020603050405020304" pitchFamily="18" charset="0"/>
              </a:rPr>
              <a:t>Mixed projects</a:t>
            </a:r>
          </a:p>
          <a:p>
            <a:pPr marL="0" indent="0">
              <a:buNone/>
            </a:pPr>
            <a:endParaRPr lang="en-GB" altLang="cs-CZ" sz="2800" b="1"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altLang="cs-CZ" sz="2800" dirty="0">
                <a:solidFill>
                  <a:srgbClr val="002060"/>
                </a:solidFill>
                <a:latin typeface="Times New Roman" panose="02020603050405020304" pitchFamily="18" charset="0"/>
                <a:cs typeface="Times New Roman" panose="02020603050405020304" pitchFamily="18" charset="0"/>
              </a:rPr>
              <a:t> combine some aspects of the both technical and social projects.</a:t>
            </a:r>
          </a:p>
          <a:p>
            <a:pPr marL="0" indent="0">
              <a:buNone/>
            </a:pPr>
            <a:r>
              <a:rPr lang="en-GB" altLang="cs-CZ" sz="2800" u="sng" dirty="0">
                <a:solidFill>
                  <a:srgbClr val="002060"/>
                </a:solidFill>
                <a:latin typeface="Times New Roman" panose="02020603050405020304" pitchFamily="18" charset="0"/>
                <a:cs typeface="Times New Roman" panose="02020603050405020304" pitchFamily="18" charset="0"/>
              </a:rPr>
              <a:t>Example:</a:t>
            </a:r>
            <a:r>
              <a:rPr lang="en-GB" altLang="cs-CZ" sz="2800" dirty="0">
                <a:solidFill>
                  <a:srgbClr val="002060"/>
                </a:solidFill>
                <a:latin typeface="Times New Roman" panose="02020603050405020304" pitchFamily="18" charset="0"/>
                <a:cs typeface="Times New Roman" panose="02020603050405020304" pitchFamily="18" charset="0"/>
              </a:rPr>
              <a:t> the design, programming, and installation of an extensive computer program is an example of a mixed project. </a:t>
            </a:r>
          </a:p>
          <a:p>
            <a:pPr marL="0" indent="0">
              <a:buNone/>
            </a:pPr>
            <a:endParaRPr lang="en-GB" altLang="cs-CZ" sz="28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altLang="cs-CZ" sz="2800" dirty="0">
                <a:solidFill>
                  <a:srgbClr val="002060"/>
                </a:solidFill>
                <a:latin typeface="Times New Roman" panose="02020603050405020304" pitchFamily="18" charset="0"/>
                <a:cs typeface="Times New Roman" panose="02020603050405020304" pitchFamily="18" charset="0"/>
              </a:rPr>
              <a:t> complicated since the project team members come from variety of areas of expertise and do not always use the ‘same language’.</a:t>
            </a:r>
          </a:p>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a:p>
            <a:endParaRPr lang="en-GB" altLang="cs-CZ" sz="2400" dirty="0">
              <a:solidFill>
                <a:srgbClr val="002060"/>
              </a:solidFill>
              <a:latin typeface="Times New Roman" panose="02020603050405020304" pitchFamily="18" charset="0"/>
              <a:cs typeface="Times New Roman" panose="02020603050405020304" pitchFamily="18" charset="0"/>
            </a:endParaRPr>
          </a:p>
          <a:p>
            <a:endParaRPr lang="en-GB" altLang="cs-CZ"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512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81082" y="300413"/>
            <a:ext cx="2677336" cy="523220"/>
          </a:xfrm>
          <a:prstGeom prst="rect">
            <a:avLst/>
          </a:prstGeom>
        </p:spPr>
        <p:txBody>
          <a:bodyPr wrap="none">
            <a:spAutoFit/>
          </a:bodyPr>
          <a:lstStyle/>
          <a:p>
            <a:pPr lvl="0">
              <a:defRPr/>
            </a:pPr>
            <a:r>
              <a:rPr lang="en-GB" sz="2800" b="1" kern="0" dirty="0">
                <a:solidFill>
                  <a:srgbClr val="002060"/>
                </a:solidFill>
                <a:latin typeface="Times New Roman"/>
                <a:ea typeface="+mj-ea"/>
                <a:cs typeface="+mj-cs"/>
              </a:rPr>
              <a:t>Types of project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cs-CZ" sz="2800" b="1" dirty="0">
                <a:solidFill>
                  <a:srgbClr val="002060"/>
                </a:solidFill>
                <a:latin typeface="Times New Roman" panose="02020603050405020304" pitchFamily="18" charset="0"/>
                <a:cs typeface="Times New Roman" panose="02020603050405020304" pitchFamily="18" charset="0"/>
              </a:rPr>
              <a:t>Events</a:t>
            </a:r>
          </a:p>
          <a:p>
            <a:pPr marL="0" indent="0">
              <a:buNone/>
            </a:pPr>
            <a:endParaRPr lang="en-GB" altLang="cs-CZ" sz="2800" b="1"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GB" altLang="cs-CZ" sz="2800" dirty="0">
                <a:solidFill>
                  <a:srgbClr val="002060"/>
                </a:solidFill>
                <a:latin typeface="Times New Roman" panose="02020603050405020304" pitchFamily="18" charset="0"/>
                <a:cs typeface="Times New Roman" panose="02020603050405020304" pitchFamily="18" charset="0"/>
              </a:rPr>
              <a:t> special kind of projects.</a:t>
            </a:r>
          </a:p>
          <a:p>
            <a:pPr>
              <a:buFont typeface="Wingdings" panose="05000000000000000000" pitchFamily="2" charset="2"/>
              <a:buChar char="Ø"/>
            </a:pPr>
            <a:r>
              <a:rPr lang="en-GB" altLang="cs-CZ" sz="2800" dirty="0">
                <a:solidFill>
                  <a:srgbClr val="002060"/>
                </a:solidFill>
                <a:latin typeface="Times New Roman" panose="02020603050405020304" pitchFamily="18" charset="0"/>
                <a:cs typeface="Times New Roman" panose="02020603050405020304" pitchFamily="18" charset="0"/>
              </a:rPr>
              <a:t> the end result only appears at a certain point in time.</a:t>
            </a:r>
          </a:p>
          <a:p>
            <a:pPr>
              <a:buFont typeface="Wingdings" panose="05000000000000000000" pitchFamily="2" charset="2"/>
              <a:buChar char="Ø"/>
            </a:pPr>
            <a:endParaRPr lang="en-GB" altLang="cs-CZ" sz="28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2800" u="sng" dirty="0">
                <a:solidFill>
                  <a:srgbClr val="002060"/>
                </a:solidFill>
                <a:latin typeface="Times New Roman" panose="02020603050405020304" pitchFamily="18" charset="0"/>
                <a:cs typeface="Times New Roman" panose="02020603050405020304" pitchFamily="18" charset="0"/>
              </a:rPr>
              <a:t>Example:</a:t>
            </a:r>
            <a:r>
              <a:rPr lang="en-GB" altLang="cs-CZ" sz="2800" dirty="0">
                <a:solidFill>
                  <a:srgbClr val="002060"/>
                </a:solidFill>
                <a:latin typeface="Times New Roman" panose="02020603050405020304" pitchFamily="18" charset="0"/>
                <a:cs typeface="Times New Roman" panose="02020603050405020304" pitchFamily="18" charset="0"/>
              </a:rPr>
              <a:t> a computer fair, pop festival, car show.</a:t>
            </a:r>
          </a:p>
          <a:p>
            <a:pPr marL="0" indent="0">
              <a:buNone/>
            </a:pPr>
            <a:endParaRPr lang="en-GB" altLang="cs-CZ" sz="2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1800" dirty="0">
              <a:solidFill>
                <a:srgbClr val="002060"/>
              </a:solidFill>
              <a:latin typeface="Times New Roman" panose="02020603050405020304" pitchFamily="18" charset="0"/>
              <a:cs typeface="Times New Roman" panose="02020603050405020304" pitchFamily="18" charset="0"/>
            </a:endParaRPr>
          </a:p>
          <a:p>
            <a:endParaRPr lang="en-GB" altLang="cs-CZ" sz="2400" dirty="0">
              <a:solidFill>
                <a:srgbClr val="002060"/>
              </a:solidFill>
              <a:latin typeface="Times New Roman" panose="02020603050405020304" pitchFamily="18" charset="0"/>
              <a:cs typeface="Times New Roman" panose="02020603050405020304" pitchFamily="18" charset="0"/>
            </a:endParaRPr>
          </a:p>
          <a:p>
            <a:endParaRPr lang="en-GB" altLang="cs-CZ"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729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Vevox</a:t>
            </a:r>
            <a:r>
              <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altLang="cs-CZ" sz="4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questions</a:t>
            </a: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altLang="cs-CZ" sz="4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EF259515-A394-DFEC-4B69-B2E80699A618}"/>
              </a:ext>
            </a:extLst>
          </p:cNvPr>
          <p:cNvPicPr>
            <a:picLocks noChangeAspect="1"/>
          </p:cNvPicPr>
          <p:nvPr/>
        </p:nvPicPr>
        <p:blipFill>
          <a:blip r:embed="rId3"/>
          <a:stretch>
            <a:fillRect/>
          </a:stretch>
        </p:blipFill>
        <p:spPr>
          <a:xfrm>
            <a:off x="700882" y="2436844"/>
            <a:ext cx="4450916" cy="2525586"/>
          </a:xfrm>
          <a:prstGeom prst="rect">
            <a:avLst/>
          </a:prstGeom>
        </p:spPr>
      </p:pic>
      <p:pic>
        <p:nvPicPr>
          <p:cNvPr id="5" name="Picture 4">
            <a:extLst>
              <a:ext uri="{FF2B5EF4-FFF2-40B4-BE49-F238E27FC236}">
                <a16:creationId xmlns:a16="http://schemas.microsoft.com/office/drawing/2014/main" id="{D8351C4E-5492-8500-B2BF-45DF1BE85405}"/>
              </a:ext>
            </a:extLst>
          </p:cNvPr>
          <p:cNvPicPr>
            <a:picLocks noChangeAspect="1"/>
          </p:cNvPicPr>
          <p:nvPr/>
        </p:nvPicPr>
        <p:blipFill>
          <a:blip r:embed="rId4"/>
          <a:stretch>
            <a:fillRect/>
          </a:stretch>
        </p:blipFill>
        <p:spPr>
          <a:xfrm>
            <a:off x="5601159" y="2491654"/>
            <a:ext cx="5130694" cy="2415965"/>
          </a:xfrm>
          <a:prstGeom prst="rect">
            <a:avLst/>
          </a:prstGeom>
        </p:spPr>
      </p:pic>
    </p:spTree>
    <p:extLst>
      <p:ext uri="{BB962C8B-B14F-4D97-AF65-F5344CB8AC3E}">
        <p14:creationId xmlns:p14="http://schemas.microsoft.com/office/powerpoint/2010/main" val="389865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550424"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R</a:t>
            </a:r>
            <a:r>
              <a:rPr lang="en-US" sz="2400" kern="0">
                <a:solidFill>
                  <a:srgbClr val="002060"/>
                </a:solidFill>
                <a:latin typeface="Times New Roman"/>
                <a:ea typeface="+mj-ea"/>
                <a:cs typeface="+mj-cs"/>
              </a:rPr>
              <a:t>eferences</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44086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Grit, R. (2021). Project management : A practical approach. Taylor &amp; Francis Group.</a:t>
            </a:r>
          </a:p>
          <a:p>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US" altLang="cs-CZ" sz="2000" b="1" dirty="0" err="1">
                <a:solidFill>
                  <a:srgbClr val="002060"/>
                </a:solidFill>
                <a:latin typeface="Times New Roman" panose="02020603050405020304" pitchFamily="18" charset="0"/>
                <a:cs typeface="Times New Roman" panose="02020603050405020304" pitchFamily="18" charset="0"/>
              </a:rPr>
              <a:t>Haegney</a:t>
            </a:r>
            <a:r>
              <a:rPr lang="en-US" altLang="cs-CZ" sz="2000" b="1" dirty="0">
                <a:solidFill>
                  <a:srgbClr val="002060"/>
                </a:solidFill>
                <a:latin typeface="Times New Roman" panose="02020603050405020304" pitchFamily="18" charset="0"/>
                <a:cs typeface="Times New Roman" panose="02020603050405020304" pitchFamily="18" charset="0"/>
              </a:rPr>
              <a:t>, J. (2016). Fundamentals of project management. AMACOM</a:t>
            </a:r>
          </a:p>
          <a:p>
            <a:endParaRPr lang="en-US" altLang="cs-CZ" sz="2000" b="1" dirty="0">
              <a:solidFill>
                <a:srgbClr val="002060"/>
              </a:solidFill>
              <a:latin typeface="Times New Roman" panose="02020603050405020304" pitchFamily="18" charset="0"/>
              <a:cs typeface="Times New Roman" panose="02020603050405020304" pitchFamily="18" charset="0"/>
            </a:endParaRPr>
          </a:p>
          <a:p>
            <a:r>
              <a:rPr lang="en-US" altLang="cs-CZ" sz="2000" b="1" dirty="0">
                <a:solidFill>
                  <a:srgbClr val="002060"/>
                </a:solidFill>
                <a:latin typeface="Times New Roman" panose="02020603050405020304" pitchFamily="18" charset="0"/>
                <a:cs typeface="Times New Roman" panose="02020603050405020304" pitchFamily="18" charset="0"/>
              </a:rPr>
              <a:t>Kerzner, H. (2017). Project Management: A Systems Approach to Planning, Scheduling, and Controlling. Hoboken, New Jersey: John Wiley &amp; Sons, Inc. ISBN 978-1-119-16535-4.</a:t>
            </a:r>
          </a:p>
          <a:p>
            <a:endParaRPr lang="en-US"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https://www.projectsmart.co.uk/history-of-project-management/brief-history-of-project-management.php</a:t>
            </a:r>
          </a:p>
        </p:txBody>
      </p:sp>
    </p:spTree>
    <p:extLst>
      <p:ext uri="{BB962C8B-B14F-4D97-AF65-F5344CB8AC3E}">
        <p14:creationId xmlns:p14="http://schemas.microsoft.com/office/powerpoint/2010/main" val="4048926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8" name="Zástupný symbol pro obsah 2"/>
          <p:cNvSpPr txBox="1">
            <a:spLocks/>
          </p:cNvSpPr>
          <p:nvPr/>
        </p:nvSpPr>
        <p:spPr>
          <a:xfrm>
            <a:off x="395536" y="957040"/>
            <a:ext cx="9325980" cy="528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a:defRPr/>
            </a:pPr>
            <a:r>
              <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final grade is the sum of all parts (seminar paper, presentation of seminar paper,  half-term exam, and exam).</a:t>
            </a:r>
            <a:endPar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a:defRPr/>
            </a:pPr>
            <a:r>
              <a:rPr lang="cs-CZ" altLang="cs-CZ" sz="2400" dirty="0" err="1">
                <a:solidFill>
                  <a:srgbClr val="002060"/>
                </a:solidFill>
                <a:latin typeface="Times New Roman" panose="02020603050405020304" pitchFamily="18" charset="0"/>
                <a:cs typeface="Times New Roman" panose="02020603050405020304" pitchFamily="18" charset="0"/>
              </a:rPr>
              <a:t>Marking</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guide</a:t>
            </a:r>
            <a:r>
              <a:rPr lang="cs-CZ" altLang="cs-CZ" sz="2400" dirty="0">
                <a:solidFill>
                  <a:srgbClr val="002060"/>
                </a:solidFill>
                <a:latin typeface="Times New Roman" panose="02020603050405020304" pitchFamily="18" charset="0"/>
                <a:cs typeface="Times New Roman" panose="02020603050405020304" pitchFamily="18" charset="0"/>
              </a:rPr>
              <a:t>:</a:t>
            </a: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
        <p:nvSpPr>
          <p:cNvPr id="3" name="Obdélník 4">
            <a:extLst>
              <a:ext uri="{FF2B5EF4-FFF2-40B4-BE49-F238E27FC236}">
                <a16:creationId xmlns:a16="http://schemas.microsoft.com/office/drawing/2014/main" id="{894FCC48-C05D-E234-DAC0-4701413E3465}"/>
              </a:ext>
            </a:extLst>
          </p:cNvPr>
          <p:cNvSpPr/>
          <p:nvPr/>
        </p:nvSpPr>
        <p:spPr>
          <a:xfrm>
            <a:off x="251520" y="449337"/>
            <a:ext cx="404630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kern="0" dirty="0">
                <a:solidFill>
                  <a:srgbClr val="002060"/>
                </a:solidFill>
                <a:latin typeface="Times New Roman"/>
                <a:ea typeface="+mj-ea"/>
                <a:cs typeface="+mj-cs"/>
              </a:rPr>
              <a:t>Organization of the semester </a:t>
            </a:r>
            <a:endParaRPr kumimoji="0" lang="en-GB" sz="1800" b="1" i="0" u="none" strike="noStrike" kern="0" cap="none" spc="0" normalizeH="0" baseline="0" dirty="0">
              <a:ln>
                <a:noFill/>
              </a:ln>
              <a:solidFill>
                <a:srgbClr val="002060"/>
              </a:solidFill>
              <a:effectLst/>
              <a:uLnTx/>
              <a:uFillTx/>
            </a:endParaRPr>
          </a:p>
        </p:txBody>
      </p:sp>
      <p:graphicFrame>
        <p:nvGraphicFramePr>
          <p:cNvPr id="2" name="Tabulka 1">
            <a:extLst>
              <a:ext uri="{FF2B5EF4-FFF2-40B4-BE49-F238E27FC236}">
                <a16:creationId xmlns:a16="http://schemas.microsoft.com/office/drawing/2014/main" id="{F80FBE1F-B1F4-EF2D-45B8-B287364024D4}"/>
              </a:ext>
            </a:extLst>
          </p:cNvPr>
          <p:cNvGraphicFramePr>
            <a:graphicFrameLocks noGrp="1"/>
          </p:cNvGraphicFramePr>
          <p:nvPr>
            <p:extLst>
              <p:ext uri="{D42A27DB-BD31-4B8C-83A1-F6EECF244321}">
                <p14:modId xmlns:p14="http://schemas.microsoft.com/office/powerpoint/2010/main" val="2600896536"/>
              </p:ext>
            </p:extLst>
          </p:nvPr>
        </p:nvGraphicFramePr>
        <p:xfrm>
          <a:off x="3238640" y="2785680"/>
          <a:ext cx="5370476" cy="2560320"/>
        </p:xfrm>
        <a:graphic>
          <a:graphicData uri="http://schemas.openxmlformats.org/drawingml/2006/table">
            <a:tbl>
              <a:tblPr firstRow="1" firstCol="1" bandRow="1">
                <a:tableStyleId>{3C2FFA5D-87B4-456A-9821-1D502468CF0F}</a:tableStyleId>
              </a:tblPr>
              <a:tblGrid>
                <a:gridCol w="2685238">
                  <a:extLst>
                    <a:ext uri="{9D8B030D-6E8A-4147-A177-3AD203B41FA5}">
                      <a16:colId xmlns:a16="http://schemas.microsoft.com/office/drawing/2014/main" val="2656115272"/>
                    </a:ext>
                  </a:extLst>
                </a:gridCol>
                <a:gridCol w="2685238">
                  <a:extLst>
                    <a:ext uri="{9D8B030D-6E8A-4147-A177-3AD203B41FA5}">
                      <a16:colId xmlns:a16="http://schemas.microsoft.com/office/drawing/2014/main" val="968401500"/>
                    </a:ext>
                  </a:extLst>
                </a:gridCol>
              </a:tblGrid>
              <a:tr h="0">
                <a:tc>
                  <a:txBody>
                    <a:bodyPr/>
                    <a:lstStyle/>
                    <a:p>
                      <a:r>
                        <a:rPr lang="cs-CZ">
                          <a:effectLst/>
                        </a:rPr>
                        <a:t>Grade</a:t>
                      </a:r>
                    </a:p>
                  </a:txBody>
                  <a:tcPr anchor="ctr"/>
                </a:tc>
                <a:tc>
                  <a:txBody>
                    <a:bodyPr/>
                    <a:lstStyle/>
                    <a:p>
                      <a:r>
                        <a:rPr lang="cs-CZ">
                          <a:effectLst/>
                        </a:rPr>
                        <a:t>Points</a:t>
                      </a:r>
                    </a:p>
                  </a:txBody>
                  <a:tcPr anchor="ctr"/>
                </a:tc>
                <a:extLst>
                  <a:ext uri="{0D108BD9-81ED-4DB2-BD59-A6C34878D82A}">
                    <a16:rowId xmlns:a16="http://schemas.microsoft.com/office/drawing/2014/main" val="989930243"/>
                  </a:ext>
                </a:extLst>
              </a:tr>
              <a:tr h="0">
                <a:tc>
                  <a:txBody>
                    <a:bodyPr/>
                    <a:lstStyle/>
                    <a:p>
                      <a:r>
                        <a:rPr lang="cs-CZ">
                          <a:effectLst/>
                        </a:rPr>
                        <a:t>A</a:t>
                      </a:r>
                    </a:p>
                  </a:txBody>
                  <a:tcPr anchor="ctr"/>
                </a:tc>
                <a:tc>
                  <a:txBody>
                    <a:bodyPr/>
                    <a:lstStyle/>
                    <a:p>
                      <a:r>
                        <a:rPr lang="cs-CZ" b="1" dirty="0">
                          <a:effectLst/>
                        </a:rPr>
                        <a:t>100-92</a:t>
                      </a:r>
                    </a:p>
                  </a:txBody>
                  <a:tcPr anchor="ctr"/>
                </a:tc>
                <a:extLst>
                  <a:ext uri="{0D108BD9-81ED-4DB2-BD59-A6C34878D82A}">
                    <a16:rowId xmlns:a16="http://schemas.microsoft.com/office/drawing/2014/main" val="1079069725"/>
                  </a:ext>
                </a:extLst>
              </a:tr>
              <a:tr h="0">
                <a:tc>
                  <a:txBody>
                    <a:bodyPr/>
                    <a:lstStyle/>
                    <a:p>
                      <a:r>
                        <a:rPr lang="cs-CZ">
                          <a:effectLst/>
                        </a:rPr>
                        <a:t>B</a:t>
                      </a:r>
                    </a:p>
                  </a:txBody>
                  <a:tcPr anchor="ctr"/>
                </a:tc>
                <a:tc>
                  <a:txBody>
                    <a:bodyPr/>
                    <a:lstStyle/>
                    <a:p>
                      <a:r>
                        <a:rPr lang="cs-CZ" b="1" dirty="0">
                          <a:effectLst/>
                        </a:rPr>
                        <a:t>91-84</a:t>
                      </a:r>
                    </a:p>
                  </a:txBody>
                  <a:tcPr anchor="ctr"/>
                </a:tc>
                <a:extLst>
                  <a:ext uri="{0D108BD9-81ED-4DB2-BD59-A6C34878D82A}">
                    <a16:rowId xmlns:a16="http://schemas.microsoft.com/office/drawing/2014/main" val="4278601195"/>
                  </a:ext>
                </a:extLst>
              </a:tr>
              <a:tr h="0">
                <a:tc>
                  <a:txBody>
                    <a:bodyPr/>
                    <a:lstStyle/>
                    <a:p>
                      <a:r>
                        <a:rPr lang="cs-CZ">
                          <a:effectLst/>
                        </a:rPr>
                        <a:t>C</a:t>
                      </a:r>
                    </a:p>
                  </a:txBody>
                  <a:tcPr anchor="ctr"/>
                </a:tc>
                <a:tc>
                  <a:txBody>
                    <a:bodyPr/>
                    <a:lstStyle/>
                    <a:p>
                      <a:r>
                        <a:rPr lang="cs-CZ" b="1" dirty="0">
                          <a:effectLst/>
                        </a:rPr>
                        <a:t>83-76</a:t>
                      </a:r>
                    </a:p>
                  </a:txBody>
                  <a:tcPr anchor="ctr"/>
                </a:tc>
                <a:extLst>
                  <a:ext uri="{0D108BD9-81ED-4DB2-BD59-A6C34878D82A}">
                    <a16:rowId xmlns:a16="http://schemas.microsoft.com/office/drawing/2014/main" val="3108909859"/>
                  </a:ext>
                </a:extLst>
              </a:tr>
              <a:tr h="0">
                <a:tc>
                  <a:txBody>
                    <a:bodyPr/>
                    <a:lstStyle/>
                    <a:p>
                      <a:r>
                        <a:rPr lang="cs-CZ">
                          <a:effectLst/>
                        </a:rPr>
                        <a:t>D</a:t>
                      </a:r>
                    </a:p>
                  </a:txBody>
                  <a:tcPr anchor="ctr"/>
                </a:tc>
                <a:tc>
                  <a:txBody>
                    <a:bodyPr/>
                    <a:lstStyle/>
                    <a:p>
                      <a:r>
                        <a:rPr lang="cs-CZ" b="1" dirty="0">
                          <a:effectLst/>
                        </a:rPr>
                        <a:t>75-68</a:t>
                      </a:r>
                    </a:p>
                  </a:txBody>
                  <a:tcPr anchor="ctr"/>
                </a:tc>
                <a:extLst>
                  <a:ext uri="{0D108BD9-81ED-4DB2-BD59-A6C34878D82A}">
                    <a16:rowId xmlns:a16="http://schemas.microsoft.com/office/drawing/2014/main" val="1732060853"/>
                  </a:ext>
                </a:extLst>
              </a:tr>
              <a:tr h="0">
                <a:tc>
                  <a:txBody>
                    <a:bodyPr/>
                    <a:lstStyle/>
                    <a:p>
                      <a:r>
                        <a:rPr lang="cs-CZ">
                          <a:effectLst/>
                        </a:rPr>
                        <a:t>E</a:t>
                      </a:r>
                    </a:p>
                  </a:txBody>
                  <a:tcPr anchor="ctr"/>
                </a:tc>
                <a:tc>
                  <a:txBody>
                    <a:bodyPr/>
                    <a:lstStyle/>
                    <a:p>
                      <a:r>
                        <a:rPr lang="cs-CZ" b="1" dirty="0">
                          <a:effectLst/>
                        </a:rPr>
                        <a:t>67-60</a:t>
                      </a:r>
                    </a:p>
                  </a:txBody>
                  <a:tcPr anchor="ctr"/>
                </a:tc>
                <a:extLst>
                  <a:ext uri="{0D108BD9-81ED-4DB2-BD59-A6C34878D82A}">
                    <a16:rowId xmlns:a16="http://schemas.microsoft.com/office/drawing/2014/main" val="789739838"/>
                  </a:ext>
                </a:extLst>
              </a:tr>
              <a:tr h="0">
                <a:tc>
                  <a:txBody>
                    <a:bodyPr/>
                    <a:lstStyle/>
                    <a:p>
                      <a:r>
                        <a:rPr lang="cs-CZ">
                          <a:effectLst/>
                        </a:rPr>
                        <a:t>F</a:t>
                      </a:r>
                    </a:p>
                  </a:txBody>
                  <a:tcPr anchor="ctr"/>
                </a:tc>
                <a:tc>
                  <a:txBody>
                    <a:bodyPr/>
                    <a:lstStyle/>
                    <a:p>
                      <a:r>
                        <a:rPr lang="cs-CZ" b="1" dirty="0">
                          <a:effectLst/>
                        </a:rPr>
                        <a:t>59-0</a:t>
                      </a:r>
                    </a:p>
                  </a:txBody>
                  <a:tcPr anchor="ctr"/>
                </a:tc>
                <a:extLst>
                  <a:ext uri="{0D108BD9-81ED-4DB2-BD59-A6C34878D82A}">
                    <a16:rowId xmlns:a16="http://schemas.microsoft.com/office/drawing/2014/main" val="880677632"/>
                  </a:ext>
                </a:extLst>
              </a:tr>
            </a:tbl>
          </a:graphicData>
        </a:graphic>
      </p:graphicFrame>
    </p:spTree>
    <p:extLst>
      <p:ext uri="{BB962C8B-B14F-4D97-AF65-F5344CB8AC3E}">
        <p14:creationId xmlns:p14="http://schemas.microsoft.com/office/powerpoint/2010/main" val="48451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156324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0" cap="none" spc="0" normalizeH="0" baseline="0" noProof="0" dirty="0" err="1">
                <a:ln>
                  <a:noFill/>
                </a:ln>
                <a:solidFill>
                  <a:srgbClr val="002060"/>
                </a:solidFill>
                <a:effectLst/>
                <a:uLnTx/>
                <a:uFillTx/>
                <a:latin typeface="Times New Roman"/>
                <a:ea typeface="+mn-ea"/>
                <a:cs typeface="+mn-cs"/>
              </a:rPr>
              <a:t>Contents</a:t>
            </a:r>
            <a:endParaRPr kumimoji="0" lang="en-GB" sz="20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sp>
        <p:nvSpPr>
          <p:cNvPr id="8" name="Zástupný symbol pro obsah 2"/>
          <p:cNvSpPr txBox="1">
            <a:spLocks/>
          </p:cNvSpPr>
          <p:nvPr/>
        </p:nvSpPr>
        <p:spPr>
          <a:xfrm>
            <a:off x="395536" y="1419726"/>
            <a:ext cx="9694948" cy="4988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PART </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en-US"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0 min.)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What is project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Who is a project manager and their role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 PART </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(20 min.)</a:t>
            </a: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cs-CZ"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management evolution</a:t>
            </a:r>
            <a:endParaRPr kumimoji="0" lang="en-US"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3. PART </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en-US"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4</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0 min.)</a:t>
            </a:r>
            <a:endParaRPr kumimoji="0" lang="en-GB" altLang="cs-CZ" sz="1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What is a project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Types of projects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main elements of a project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4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00547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277351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Learning</a:t>
            </a:r>
            <a:r>
              <a:rPr kumimoji="0" lang="en-GB" sz="2400" b="1" i="0" u="none" strike="noStrike" kern="0" cap="none" spc="0" normalizeH="0" baseline="0" noProof="0" dirty="0">
                <a:ln>
                  <a:noFill/>
                </a:ln>
                <a:solidFill>
                  <a:srgbClr val="307871"/>
                </a:solidFill>
                <a:effectLst/>
                <a:uLnTx/>
                <a:uFillTx/>
                <a:latin typeface="Times New Roman"/>
                <a:ea typeface="+mn-ea"/>
                <a:cs typeface="+mn-cs"/>
              </a:rPr>
              <a:t> </a:t>
            </a:r>
            <a:r>
              <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objectives</a:t>
            </a:r>
          </a:p>
        </p:txBody>
      </p:sp>
      <p:sp>
        <p:nvSpPr>
          <p:cNvPr id="8" name="Zástupný symbol pro obsah 2"/>
          <p:cNvSpPr txBox="1">
            <a:spLocks/>
          </p:cNvSpPr>
          <p:nvPr/>
        </p:nvSpPr>
        <p:spPr>
          <a:xfrm>
            <a:off x="395536" y="1035616"/>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On the end of this lecture you should be able to understand and explain: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r>
              <a:rPr kumimoji="0" lang="en-GB"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What is a project and project management,</a:t>
            </a:r>
          </a:p>
          <a:p>
            <a:r>
              <a:rPr kumimoji="0" lang="en-GB"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main elements of a project,</a:t>
            </a:r>
          </a:p>
          <a:p>
            <a:r>
              <a:rPr kumimoji="0" lang="en-GB"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project types,</a:t>
            </a:r>
          </a:p>
          <a:p>
            <a:r>
              <a:rPr kumimoji="0" lang="en-GB"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main evolution stages of project management,</a:t>
            </a:r>
          </a:p>
          <a:p>
            <a:r>
              <a:rPr kumimoji="0" lang="en-GB" altLang="cs-CZ"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Who is project manager and their role.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altLang="cs-CZ"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altLang="cs-CZ" sz="2400" dirty="0">
              <a:solidFill>
                <a:srgbClr val="002060"/>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0049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395536" y="444714"/>
            <a:ext cx="191353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Key</a:t>
            </a:r>
            <a:r>
              <a:rPr kumimoji="0" lang="cs-CZ"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cs-CZ"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readings</a:t>
            </a:r>
            <a:endParaRPr kumimoji="0" lang="en-GB"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Zástupný symbol pro obsah 2"/>
          <p:cNvSpPr txBox="1">
            <a:spLocks/>
          </p:cNvSpPr>
          <p:nvPr/>
        </p:nvSpPr>
        <p:spPr>
          <a:xfrm>
            <a:off x="395536" y="1164853"/>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You can find support in the following sources: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Chapter 1. Overview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Kerzner, H. (2017). Project Management: A Systems Approach to Planning, Scheduling, and Controlling. Hoboken, New Jersey: John Wiley &amp; Sons, Inc. ISBN 978-1-119-16535-4.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Chapter 1. An overview of project management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Haegney</a:t>
            </a: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J. (2016). Fundamentals of project management. AMACOM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Chapter 1 &amp; 2 &amp; 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Grit, R. (2021). Project management : A practical approach. Taylor &amp; Francis Group.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cs-CZ"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altLang="cs-CZ" sz="20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99487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PART 1</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cs-CZ"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Definition of a project management</a:t>
            </a: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Zástupný symbol pro obsah 2"/>
          <p:cNvSpPr txBox="1">
            <a:spLocks/>
          </p:cNvSpPr>
          <p:nvPr/>
        </p:nvSpPr>
        <p:spPr>
          <a:xfrm>
            <a:off x="5380121" y="749836"/>
            <a:ext cx="5219211" cy="53301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following would be an overview definition of project management: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Project management is the planning, organizing, directing, and controlling of company resources for a relatively short-term objective that has been established to complete specific goals and objectives.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Furthermore, project management utilizes the systems approach to management by having functional personnel (the vertical hierarchy) assigned to a specific project (the horizontal hierarchy).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2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5650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Effect transition="in" filter="fade">
                                      <p:cBhvr>
                                        <p:cTn id="14" dur="1000"/>
                                        <p:tgtEl>
                                          <p:spTgt spid="11">
                                            <p:txEl>
                                              <p:pRg st="3" end="3"/>
                                            </p:txEl>
                                          </p:spTgt>
                                        </p:tgtEl>
                                      </p:cBhvr>
                                    </p:animEffect>
                                    <p:anim calcmode="lin" valueType="num">
                                      <p:cBhvr>
                                        <p:cTn id="1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fade">
                                      <p:cBhvr>
                                        <p:cTn id="21" dur="1000"/>
                                        <p:tgtEl>
                                          <p:spTgt spid="11">
                                            <p:txEl>
                                              <p:pRg st="5" end="5"/>
                                            </p:txEl>
                                          </p:spTgt>
                                        </p:tgtEl>
                                      </p:cBhvr>
                                    </p:animEffect>
                                    <p:anim calcmode="lin" valueType="num">
                                      <p:cBhvr>
                                        <p:cTn id="22"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12365</TotalTime>
  <Words>3033</Words>
  <Application>Microsoft Office PowerPoint</Application>
  <PresentationFormat>Širokoúhlá obrazovka</PresentationFormat>
  <Paragraphs>428</Paragraphs>
  <Slides>48</Slides>
  <Notes>14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48</vt:i4>
      </vt:variant>
    </vt:vector>
  </HeadingPairs>
  <TitlesOfParts>
    <vt:vector size="54" baseType="lpstr">
      <vt:lpstr>Arial</vt:lpstr>
      <vt:lpstr>Calibri</vt:lpstr>
      <vt:lpstr>Calibri Light</vt:lpstr>
      <vt:lpstr>Times New Roman</vt:lpstr>
      <vt:lpstr>Wingdings</vt:lpstr>
      <vt:lpstr>Motiv Office</vt:lpstr>
      <vt:lpstr>Defining Project Management  Lecture 1</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Lucie Reczkova (Researcher)</cp:lastModifiedBy>
  <cp:revision>269</cp:revision>
  <dcterms:created xsi:type="dcterms:W3CDTF">2016-11-25T20:36:16Z</dcterms:created>
  <dcterms:modified xsi:type="dcterms:W3CDTF">2024-10-01T07:36:58Z</dcterms:modified>
</cp:coreProperties>
</file>