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21" r:id="rId4"/>
    <p:sldId id="291" r:id="rId5"/>
    <p:sldId id="322" r:id="rId6"/>
    <p:sldId id="320" r:id="rId7"/>
    <p:sldId id="258" r:id="rId8"/>
    <p:sldId id="262" r:id="rId9"/>
    <p:sldId id="327" r:id="rId10"/>
    <p:sldId id="324" r:id="rId11"/>
    <p:sldId id="326" r:id="rId12"/>
    <p:sldId id="325" r:id="rId13"/>
    <p:sldId id="328" r:id="rId14"/>
    <p:sldId id="329" r:id="rId15"/>
    <p:sldId id="333" r:id="rId16"/>
    <p:sldId id="334" r:id="rId17"/>
    <p:sldId id="335" r:id="rId18"/>
    <p:sldId id="343" r:id="rId19"/>
    <p:sldId id="345" r:id="rId20"/>
    <p:sldId id="344" r:id="rId21"/>
    <p:sldId id="347" r:id="rId22"/>
    <p:sldId id="346" r:id="rId23"/>
    <p:sldId id="348" r:id="rId24"/>
    <p:sldId id="349" r:id="rId25"/>
    <p:sldId id="350" r:id="rId26"/>
    <p:sldId id="360" r:id="rId27"/>
    <p:sldId id="351" r:id="rId28"/>
    <p:sldId id="352" r:id="rId29"/>
    <p:sldId id="353" r:id="rId30"/>
    <p:sldId id="355" r:id="rId31"/>
    <p:sldId id="361" r:id="rId32"/>
    <p:sldId id="356" r:id="rId33"/>
    <p:sldId id="357" r:id="rId34"/>
    <p:sldId id="358" r:id="rId35"/>
    <p:sldId id="359" r:id="rId36"/>
    <p:sldId id="362" r:id="rId37"/>
    <p:sldId id="342" r:id="rId38"/>
    <p:sldId id="286"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6" autoAdjust="0"/>
    <p:restoredTop sz="94660"/>
  </p:normalViewPr>
  <p:slideViewPr>
    <p:cSldViewPr snapToGrid="0">
      <p:cViewPr>
        <p:scale>
          <a:sx n="80" d="100"/>
          <a:sy n="80" d="100"/>
        </p:scale>
        <p:origin x="619"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27.10.2024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27.10.2024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27.10.2024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27.10.2024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27.10.2024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27.10.2024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27.10.2024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_uaFyYIwAyU&amp;list=PLzj7TwUeMQ3g_ABHdUU7RoGJJm-YFr4_Y&amp;index=1"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tutorialspoint.com/ms_project/ms_project_create_new_plan.ht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youtube.com/watch?v=tuCrTKMPu_Y" TargetMode="External"/><Relationship Id="rId5" Type="http://schemas.openxmlformats.org/officeDocument/2006/relationships/hyperlink" Target="https://www.youtube.com/watch?v=sYy-iFzz1Eo" TargetMode="External"/><Relationship Id="rId4" Type="http://schemas.openxmlformats.org/officeDocument/2006/relationships/hyperlink" Target="https://ppm.express/blog/newbie-guide-how-to-start-using-microsoft-project-in-202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utorialspoint.com/ms_project/ms_project_quick_guide.htm"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ppm.express/blog/newbie-guide-how-to-start-using-microsoft-project-in-2023/" TargetMode="External"/><Relationship Id="rId4" Type="http://schemas.openxmlformats.org/officeDocument/2006/relationships/hyperlink" Target="https://support.microsoft.com/en-gb/office/basic-tasks-in-project-8fdbf020-a9e1-45e4-bf15-23a8d2b6797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err="1">
                <a:solidFill>
                  <a:schemeClr val="bg1"/>
                </a:solidFill>
                <a:latin typeface="Times New Roman" panose="02020603050405020304" pitchFamily="18" charset="0"/>
                <a:cs typeface="Times New Roman" panose="02020603050405020304" pitchFamily="18" charset="0"/>
              </a:rPr>
              <a:t>Introduction</a:t>
            </a:r>
            <a:r>
              <a:rPr lang="cs-CZ" sz="5333" b="1" dirty="0">
                <a:solidFill>
                  <a:schemeClr val="bg1"/>
                </a:solidFill>
                <a:latin typeface="Times New Roman" panose="02020603050405020304" pitchFamily="18" charset="0"/>
                <a:cs typeface="Times New Roman" panose="02020603050405020304" pitchFamily="18" charset="0"/>
              </a:rPr>
              <a:t> to MS Project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fontScale="85000" lnSpcReduction="10000"/>
          </a:bodyPr>
          <a:lstStyle/>
          <a:p>
            <a:pPr marL="0" indent="0" algn="r">
              <a:buNone/>
            </a:pPr>
            <a:r>
              <a:rPr lang="cs-CZ" sz="1867" dirty="0">
                <a:solidFill>
                  <a:schemeClr val="bg1"/>
                </a:solidFill>
                <a:latin typeface="Times New Roman" panose="02020603050405020304" pitchFamily="18" charset="0"/>
                <a:cs typeface="Times New Roman" panose="02020603050405020304" pitchFamily="18" charset="0"/>
              </a:rPr>
              <a:t>Software solution for </a:t>
            </a:r>
            <a:r>
              <a:rPr lang="cs-CZ" sz="1867" dirty="0" err="1">
                <a:solidFill>
                  <a:schemeClr val="bg1"/>
                </a:solidFill>
                <a:latin typeface="Times New Roman" panose="02020603050405020304" pitchFamily="18" charset="0"/>
                <a:cs typeface="Times New Roman" panose="02020603050405020304" pitchFamily="18" charset="0"/>
              </a:rPr>
              <a:t>your</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project</a:t>
            </a:r>
            <a:r>
              <a:rPr lang="cs-CZ" sz="1867" dirty="0">
                <a:solidFill>
                  <a:schemeClr val="bg1"/>
                </a:solidFill>
                <a:latin typeface="Times New Roman" panose="02020603050405020304" pitchFamily="18" charset="0"/>
                <a:cs typeface="Times New Roman" panose="02020603050405020304" pitchFamily="18" charset="0"/>
              </a:rPr>
              <a:t> planning and </a:t>
            </a:r>
            <a:r>
              <a:rPr lang="cs-CZ" sz="1867" dirty="0" err="1">
                <a:solidFill>
                  <a:schemeClr val="bg1"/>
                </a:solidFill>
                <a:latin typeface="Times New Roman" panose="02020603050405020304" pitchFamily="18" charset="0"/>
                <a:cs typeface="Times New Roman" panose="02020603050405020304" pitchFamily="18" charset="0"/>
              </a:rPr>
              <a:t>managing</a:t>
            </a: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a:solidFill>
                  <a:schemeClr val="bg1"/>
                </a:solidFill>
                <a:latin typeface="Times New Roman" panose="02020603050405020304" pitchFamily="18" charset="0"/>
                <a:cs typeface="Times New Roman" panose="02020603050405020304" pitchFamily="18" charset="0"/>
              </a:rPr>
              <a:t>MS Project </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dirty="0">
                <a:solidFill>
                  <a:srgbClr val="307871"/>
                </a:solidFill>
                <a:latin typeface="Times New Roman" panose="02020603050405020304" pitchFamily="18" charset="0"/>
                <a:cs typeface="Times New Roman" panose="02020603050405020304" pitchFamily="18" charset="0"/>
              </a:rPr>
              <a:t>Project 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929828"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What does a project look like in MS Project</a:t>
            </a:r>
            <a:r>
              <a:rPr lang="cs-CZ" sz="2400" kern="0" dirty="0">
                <a:solidFill>
                  <a:srgbClr val="002060"/>
                </a:solidFill>
                <a:latin typeface="Times New Roman"/>
                <a:ea typeface="+mj-ea"/>
                <a:cs typeface="+mj-cs"/>
              </a:rPr>
              <a: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35A4547-07FD-407E-BFEB-4E6F07873EED}"/>
              </a:ext>
            </a:extLst>
          </p:cNvPr>
          <p:cNvPicPr>
            <a:picLocks noChangeAspect="1"/>
          </p:cNvPicPr>
          <p:nvPr/>
        </p:nvPicPr>
        <p:blipFill rotWithShape="1">
          <a:blip r:embed="rId3"/>
          <a:srcRect b="3555"/>
          <a:stretch/>
        </p:blipFill>
        <p:spPr>
          <a:xfrm>
            <a:off x="121920" y="1048702"/>
            <a:ext cx="10287000" cy="5580698"/>
          </a:xfrm>
          <a:prstGeom prst="rect">
            <a:avLst/>
          </a:prstGeom>
        </p:spPr>
      </p:pic>
    </p:spTree>
    <p:extLst>
      <p:ext uri="{BB962C8B-B14F-4D97-AF65-F5344CB8AC3E}">
        <p14:creationId xmlns:p14="http://schemas.microsoft.com/office/powerpoint/2010/main" val="65549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6186309"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How to create and manage your project schedule</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After you complete the initial thinking about your project’s objectives, it’s time to put together a schedule.</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When you start a new schedule, you add tasks and organize them efficiently so that the project end date occurs as soon as possible. So, the first step will be to create a new project (let’s start from the beginning).</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You can start by creating a new project from a template – many of these templates have been created by industry experts to help you get started.</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1DFBC88-87A5-4C04-8A18-81798A6A9774}"/>
              </a:ext>
            </a:extLst>
          </p:cNvPr>
          <p:cNvPicPr>
            <a:picLocks noChangeAspect="1"/>
          </p:cNvPicPr>
          <p:nvPr/>
        </p:nvPicPr>
        <p:blipFill rotWithShape="1">
          <a:blip r:embed="rId3"/>
          <a:srcRect l="1125" t="32222" r="52750" b="22666"/>
          <a:stretch/>
        </p:blipFill>
        <p:spPr>
          <a:xfrm>
            <a:off x="5760721" y="1782255"/>
            <a:ext cx="6431279" cy="3538074"/>
          </a:xfrm>
          <a:prstGeom prst="rect">
            <a:avLst/>
          </a:prstGeom>
        </p:spPr>
      </p:pic>
    </p:spTree>
    <p:extLst>
      <p:ext uri="{BB962C8B-B14F-4D97-AF65-F5344CB8AC3E}">
        <p14:creationId xmlns:p14="http://schemas.microsoft.com/office/powerpoint/2010/main" val="3390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6186309"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How to create and manage your project schedule</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29455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user interface of MS Project is given by tabs, which are designed to be used in relation to the different phases of the project lifecycle: </a:t>
            </a:r>
          </a:p>
          <a:p>
            <a:r>
              <a:rPr lang="en-GB" sz="1800" dirty="0">
                <a:solidFill>
                  <a:srgbClr val="002060"/>
                </a:solidFill>
                <a:latin typeface="Times New Roman" panose="02020603050405020304" pitchFamily="18" charset="0"/>
                <a:cs typeface="Times New Roman" panose="02020603050405020304" pitchFamily="18" charset="0"/>
              </a:rPr>
              <a:t>the </a:t>
            </a:r>
            <a:r>
              <a:rPr lang="en-GB" sz="1800" b="1" dirty="0">
                <a:solidFill>
                  <a:srgbClr val="002060"/>
                </a:solidFill>
                <a:latin typeface="Times New Roman" panose="02020603050405020304" pitchFamily="18" charset="0"/>
                <a:cs typeface="Times New Roman" panose="02020603050405020304" pitchFamily="18" charset="0"/>
              </a:rPr>
              <a:t>Project</a:t>
            </a:r>
            <a:r>
              <a:rPr lang="en-GB" sz="1800" dirty="0">
                <a:solidFill>
                  <a:srgbClr val="002060"/>
                </a:solidFill>
                <a:latin typeface="Times New Roman" panose="02020603050405020304" pitchFamily="18" charset="0"/>
                <a:cs typeface="Times New Roman" panose="02020603050405020304" pitchFamily="18" charset="0"/>
              </a:rPr>
              <a:t> tab for setting up the project, </a:t>
            </a:r>
          </a:p>
          <a:p>
            <a:pPr marL="0" indent="0">
              <a:buNone/>
            </a:pPr>
            <a:endParaRPr lang="en-GB" sz="20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 </a:t>
            </a:r>
            <a:r>
              <a:rPr lang="en-GB" sz="1800" b="1" dirty="0">
                <a:solidFill>
                  <a:srgbClr val="002060"/>
                </a:solidFill>
                <a:latin typeface="Times New Roman" panose="02020603050405020304" pitchFamily="18" charset="0"/>
                <a:cs typeface="Times New Roman" panose="02020603050405020304" pitchFamily="18" charset="0"/>
              </a:rPr>
              <a:t>Task</a:t>
            </a:r>
            <a:r>
              <a:rPr lang="en-GB" sz="1800" dirty="0">
                <a:solidFill>
                  <a:srgbClr val="002060"/>
                </a:solidFill>
                <a:latin typeface="Times New Roman" panose="02020603050405020304" pitchFamily="18" charset="0"/>
                <a:cs typeface="Times New Roman" panose="02020603050405020304" pitchFamily="18" charset="0"/>
              </a:rPr>
              <a:t> and </a:t>
            </a:r>
            <a:r>
              <a:rPr lang="cs-CZ" sz="1800" b="1" dirty="0" err="1">
                <a:solidFill>
                  <a:srgbClr val="002060"/>
                </a:solidFill>
                <a:latin typeface="Times New Roman" panose="02020603050405020304" pitchFamily="18" charset="0"/>
                <a:cs typeface="Times New Roman" panose="02020603050405020304" pitchFamily="18" charset="0"/>
              </a:rPr>
              <a:t>Resource</a:t>
            </a:r>
            <a:r>
              <a:rPr lang="en-GB" sz="1800" dirty="0">
                <a:solidFill>
                  <a:srgbClr val="002060"/>
                </a:solidFill>
                <a:latin typeface="Times New Roman" panose="02020603050405020304" pitchFamily="18" charset="0"/>
                <a:cs typeface="Times New Roman" panose="02020603050405020304" pitchFamily="18" charset="0"/>
              </a:rPr>
              <a:t> tabs for scheduling and tracking, respectively, and </a:t>
            </a:r>
          </a:p>
          <a:p>
            <a:endParaRPr lang="en-GB"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05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 </a:t>
            </a:r>
            <a:r>
              <a:rPr lang="en-GB" sz="1800" b="1" dirty="0">
                <a:solidFill>
                  <a:srgbClr val="002060"/>
                </a:solidFill>
                <a:latin typeface="Times New Roman" panose="02020603050405020304" pitchFamily="18" charset="0"/>
                <a:cs typeface="Times New Roman" panose="02020603050405020304" pitchFamily="18" charset="0"/>
              </a:rPr>
              <a:t>Report</a:t>
            </a:r>
            <a:r>
              <a:rPr lang="en-GB" sz="1800" dirty="0">
                <a:solidFill>
                  <a:srgbClr val="002060"/>
                </a:solidFill>
                <a:latin typeface="Times New Roman" panose="02020603050405020304" pitchFamily="18" charset="0"/>
                <a:cs typeface="Times New Roman" panose="02020603050405020304" pitchFamily="18" charset="0"/>
              </a:rPr>
              <a:t> and </a:t>
            </a:r>
            <a:r>
              <a:rPr lang="en-GB" sz="1800" b="1" dirty="0">
                <a:solidFill>
                  <a:srgbClr val="002060"/>
                </a:solidFill>
                <a:latin typeface="Times New Roman" panose="02020603050405020304" pitchFamily="18" charset="0"/>
                <a:cs typeface="Times New Roman" panose="02020603050405020304" pitchFamily="18" charset="0"/>
              </a:rPr>
              <a:t>View</a:t>
            </a:r>
            <a:r>
              <a:rPr lang="en-GB" sz="1800" dirty="0">
                <a:solidFill>
                  <a:srgbClr val="002060"/>
                </a:solidFill>
                <a:latin typeface="Times New Roman" panose="02020603050405020304" pitchFamily="18" charset="0"/>
                <a:cs typeface="Times New Roman" panose="02020603050405020304" pitchFamily="18" charset="0"/>
              </a:rPr>
              <a:t> tabs are helpers when preparing project status reports or printouts</a:t>
            </a:r>
            <a:r>
              <a:rPr lang="cs-CZ" sz="1800" dirty="0">
                <a:solidFill>
                  <a:srgbClr val="002060"/>
                </a:solidFill>
                <a:latin typeface="Times New Roman" panose="02020603050405020304" pitchFamily="18" charset="0"/>
                <a:cs typeface="Times New Roman" panose="02020603050405020304" pitchFamily="18" charset="0"/>
              </a:rPr>
              <a:t>.</a:t>
            </a: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5B6F1B7-6498-40FF-9367-9231B1C2EBC2}"/>
              </a:ext>
            </a:extLst>
          </p:cNvPr>
          <p:cNvPicPr>
            <a:picLocks noChangeAspect="1"/>
          </p:cNvPicPr>
          <p:nvPr/>
        </p:nvPicPr>
        <p:blipFill>
          <a:blip r:embed="rId3"/>
          <a:stretch>
            <a:fillRect/>
          </a:stretch>
        </p:blipFill>
        <p:spPr>
          <a:xfrm>
            <a:off x="5139266" y="1673796"/>
            <a:ext cx="5513980" cy="804508"/>
          </a:xfrm>
          <a:prstGeom prst="rect">
            <a:avLst/>
          </a:prstGeom>
        </p:spPr>
      </p:pic>
      <p:pic>
        <p:nvPicPr>
          <p:cNvPr id="12" name="Picture 11">
            <a:extLst>
              <a:ext uri="{FF2B5EF4-FFF2-40B4-BE49-F238E27FC236}">
                <a16:creationId xmlns:a16="http://schemas.microsoft.com/office/drawing/2014/main" id="{186202E2-548F-4316-8849-73BEF6C0E9A2}"/>
              </a:ext>
            </a:extLst>
          </p:cNvPr>
          <p:cNvPicPr>
            <a:picLocks noChangeAspect="1"/>
          </p:cNvPicPr>
          <p:nvPr/>
        </p:nvPicPr>
        <p:blipFill>
          <a:blip r:embed="rId4"/>
          <a:stretch>
            <a:fillRect/>
          </a:stretch>
        </p:blipFill>
        <p:spPr>
          <a:xfrm>
            <a:off x="609378" y="2883375"/>
            <a:ext cx="10294559" cy="912441"/>
          </a:xfrm>
          <a:prstGeom prst="rect">
            <a:avLst/>
          </a:prstGeom>
        </p:spPr>
      </p:pic>
      <p:pic>
        <p:nvPicPr>
          <p:cNvPr id="14" name="Picture 13">
            <a:extLst>
              <a:ext uri="{FF2B5EF4-FFF2-40B4-BE49-F238E27FC236}">
                <a16:creationId xmlns:a16="http://schemas.microsoft.com/office/drawing/2014/main" id="{618C8C32-9861-4932-8B37-73E02AF3758A}"/>
              </a:ext>
            </a:extLst>
          </p:cNvPr>
          <p:cNvPicPr>
            <a:picLocks noChangeAspect="1"/>
          </p:cNvPicPr>
          <p:nvPr/>
        </p:nvPicPr>
        <p:blipFill>
          <a:blip r:embed="rId5"/>
          <a:stretch>
            <a:fillRect/>
          </a:stretch>
        </p:blipFill>
        <p:spPr>
          <a:xfrm>
            <a:off x="609378" y="3795816"/>
            <a:ext cx="5470243" cy="716917"/>
          </a:xfrm>
          <a:prstGeom prst="rect">
            <a:avLst/>
          </a:prstGeom>
        </p:spPr>
      </p:pic>
      <p:pic>
        <p:nvPicPr>
          <p:cNvPr id="18" name="Picture 17">
            <a:extLst>
              <a:ext uri="{FF2B5EF4-FFF2-40B4-BE49-F238E27FC236}">
                <a16:creationId xmlns:a16="http://schemas.microsoft.com/office/drawing/2014/main" id="{4ADD8BBB-C13D-4987-AF25-5F2CC92E18B0}"/>
              </a:ext>
            </a:extLst>
          </p:cNvPr>
          <p:cNvPicPr>
            <a:picLocks noChangeAspect="1"/>
          </p:cNvPicPr>
          <p:nvPr/>
        </p:nvPicPr>
        <p:blipFill>
          <a:blip r:embed="rId6"/>
          <a:stretch>
            <a:fillRect/>
          </a:stretch>
        </p:blipFill>
        <p:spPr>
          <a:xfrm>
            <a:off x="144353" y="4853952"/>
            <a:ext cx="3952197" cy="870590"/>
          </a:xfrm>
          <a:prstGeom prst="rect">
            <a:avLst/>
          </a:prstGeom>
        </p:spPr>
      </p:pic>
      <p:pic>
        <p:nvPicPr>
          <p:cNvPr id="20" name="Picture 19">
            <a:extLst>
              <a:ext uri="{FF2B5EF4-FFF2-40B4-BE49-F238E27FC236}">
                <a16:creationId xmlns:a16="http://schemas.microsoft.com/office/drawing/2014/main" id="{10782425-C80F-4A24-B99D-F83A6D98AB98}"/>
              </a:ext>
            </a:extLst>
          </p:cNvPr>
          <p:cNvPicPr>
            <a:picLocks noChangeAspect="1"/>
          </p:cNvPicPr>
          <p:nvPr/>
        </p:nvPicPr>
        <p:blipFill>
          <a:blip r:embed="rId7"/>
          <a:stretch>
            <a:fillRect/>
          </a:stretch>
        </p:blipFill>
        <p:spPr>
          <a:xfrm>
            <a:off x="4203717" y="4853952"/>
            <a:ext cx="8022936" cy="912441"/>
          </a:xfrm>
          <a:prstGeom prst="rect">
            <a:avLst/>
          </a:prstGeom>
        </p:spPr>
      </p:pic>
    </p:spTree>
    <p:extLst>
      <p:ext uri="{BB962C8B-B14F-4D97-AF65-F5344CB8AC3E}">
        <p14:creationId xmlns:p14="http://schemas.microsoft.com/office/powerpoint/2010/main" val="291258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fade">
                                      <p:cBhvr>
                                        <p:cTn id="2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6186309"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How to create and manage your project schedule</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34155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File</a:t>
            </a:r>
            <a:r>
              <a:rPr lang="en-GB" sz="2000" dirty="0">
                <a:solidFill>
                  <a:srgbClr val="002060"/>
                </a:solidFill>
                <a:latin typeface="Times New Roman" panose="02020603050405020304" pitchFamily="18" charset="0"/>
                <a:cs typeface="Times New Roman" panose="02020603050405020304" pitchFamily="18" charset="0"/>
              </a:rPr>
              <a:t> tab then acts as an access point to Backstage. In this interface, we work with the project file and change the application's </a:t>
            </a:r>
            <a:r>
              <a:rPr lang="en-GB" sz="2000" dirty="0" err="1">
                <a:solidFill>
                  <a:srgbClr val="002060"/>
                </a:solidFill>
                <a:latin typeface="Times New Roman" panose="02020603050405020304" pitchFamily="18" charset="0"/>
                <a:cs typeface="Times New Roman" panose="02020603050405020304" pitchFamily="18" charset="0"/>
              </a:rPr>
              <a:t>behavior</a:t>
            </a:r>
            <a:r>
              <a:rPr lang="en-GB" sz="2000" dirty="0">
                <a:solidFill>
                  <a:srgbClr val="002060"/>
                </a:solidFill>
                <a:latin typeface="Times New Roman" panose="02020603050405020304" pitchFamily="18" charset="0"/>
                <a:cs typeface="Times New Roman" panose="02020603050405020304" pitchFamily="18" charset="0"/>
              </a:rPr>
              <a:t> settings</a:t>
            </a:r>
            <a:r>
              <a:rPr lang="cs-CZ" sz="2000" dirty="0">
                <a:solidFill>
                  <a:srgbClr val="002060"/>
                </a:solidFill>
                <a:latin typeface="Times New Roman" panose="02020603050405020304" pitchFamily="18" charset="0"/>
                <a:cs typeface="Times New Roman" panose="02020603050405020304" pitchFamily="18" charset="0"/>
              </a:rPr>
              <a:t>. </a:t>
            </a:r>
          </a:p>
          <a:p>
            <a:r>
              <a:rPr lang="en-GB" sz="2000" dirty="0">
                <a:solidFill>
                  <a:srgbClr val="002060"/>
                </a:solidFill>
                <a:latin typeface="Times New Roman" panose="02020603050405020304" pitchFamily="18" charset="0"/>
                <a:cs typeface="Times New Roman" panose="02020603050405020304" pitchFamily="18" charset="0"/>
              </a:rPr>
              <a:t>Specifically, we find here tools for saving the file to different formats, print control, means for securing with server solutions (SharePoint server, Project Server). </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options dialog allows you to change the g</a:t>
            </a:r>
            <a:r>
              <a:rPr lang="cs-CZ" sz="2000" dirty="0" err="1">
                <a:solidFill>
                  <a:srgbClr val="002060"/>
                </a:solidFill>
                <a:latin typeface="Times New Roman" panose="02020603050405020304" pitchFamily="18" charset="0"/>
                <a:cs typeface="Times New Roman" panose="02020603050405020304" pitchFamily="18" charset="0"/>
              </a:rPr>
              <a:t>eneric</a:t>
            </a:r>
            <a:r>
              <a:rPr lang="en-GB" sz="2000" dirty="0">
                <a:solidFill>
                  <a:srgbClr val="002060"/>
                </a:solidFill>
                <a:latin typeface="Times New Roman" panose="02020603050405020304" pitchFamily="18" charset="0"/>
                <a:cs typeface="Times New Roman" panose="02020603050405020304" pitchFamily="18" charset="0"/>
              </a:rPr>
              <a:t> properties of MS Project. It is possible to specify data calculation methods (e.g. conditions for critical path calculation or time unit conversions), modify data display (da</a:t>
            </a:r>
            <a:r>
              <a:rPr lang="cs-CZ" sz="2000" dirty="0" err="1">
                <a:solidFill>
                  <a:srgbClr val="002060"/>
                </a:solidFill>
                <a:latin typeface="Times New Roman" panose="02020603050405020304" pitchFamily="18" charset="0"/>
                <a:cs typeface="Times New Roman" panose="02020603050405020304" pitchFamily="18" charset="0"/>
              </a:rPr>
              <a:t>te</a:t>
            </a:r>
            <a:r>
              <a:rPr lang="en-GB" sz="2000" dirty="0">
                <a:solidFill>
                  <a:srgbClr val="002060"/>
                </a:solidFill>
                <a:latin typeface="Times New Roman" panose="02020603050405020304" pitchFamily="18" charset="0"/>
                <a:cs typeface="Times New Roman" panose="02020603050405020304" pitchFamily="18" charset="0"/>
              </a:rPr>
              <a:t>, time), or change standard application settings (effort-driven function, scheduling mode selection), etc.</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MS Project UI</a:t>
            </a:r>
            <a:r>
              <a:rPr lang="cs-CZ" sz="2000" dirty="0">
                <a:solidFill>
                  <a:srgbClr val="002060"/>
                </a:solidFill>
                <a:latin typeface="Times New Roman" panose="02020603050405020304" pitchFamily="18" charset="0"/>
                <a:cs typeface="Times New Roman" panose="02020603050405020304" pitchFamily="18" charset="0"/>
              </a:rPr>
              <a:t>.</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FBC2FD7-06C4-41E3-A2A8-043FEFA45672}"/>
              </a:ext>
            </a:extLst>
          </p:cNvPr>
          <p:cNvPicPr>
            <a:picLocks noChangeAspect="1"/>
          </p:cNvPicPr>
          <p:nvPr/>
        </p:nvPicPr>
        <p:blipFill>
          <a:blip r:embed="rId3"/>
          <a:stretch>
            <a:fillRect/>
          </a:stretch>
        </p:blipFill>
        <p:spPr>
          <a:xfrm>
            <a:off x="6346613" y="118533"/>
            <a:ext cx="3355325" cy="3310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ál 10">
            <a:extLst>
              <a:ext uri="{FF2B5EF4-FFF2-40B4-BE49-F238E27FC236}">
                <a16:creationId xmlns:a16="http://schemas.microsoft.com/office/drawing/2014/main" id="{99A57507-85B1-4544-B5F7-C6811722A6C0}"/>
              </a:ext>
            </a:extLst>
          </p:cNvPr>
          <p:cNvSpPr/>
          <p:nvPr/>
        </p:nvSpPr>
        <p:spPr>
          <a:xfrm>
            <a:off x="5985522" y="2546965"/>
            <a:ext cx="1388945" cy="312211"/>
          </a:xfrm>
          <a:prstGeom prst="ellipse">
            <a:avLst/>
          </a:prstGeom>
          <a:noFill/>
          <a:ln w="57150">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14F9DC4-8209-471C-9B79-F8C4ED45F07D}"/>
              </a:ext>
            </a:extLst>
          </p:cNvPr>
          <p:cNvPicPr>
            <a:picLocks noChangeAspect="1"/>
          </p:cNvPicPr>
          <p:nvPr/>
        </p:nvPicPr>
        <p:blipFill>
          <a:blip r:embed="rId4"/>
          <a:stretch>
            <a:fillRect/>
          </a:stretch>
        </p:blipFill>
        <p:spPr>
          <a:xfrm>
            <a:off x="6627946" y="2997199"/>
            <a:ext cx="5312533" cy="3860801"/>
          </a:xfrm>
          <a:prstGeom prst="rect">
            <a:avLst/>
          </a:prstGeom>
        </p:spPr>
      </p:pic>
      <p:sp>
        <p:nvSpPr>
          <p:cNvPr id="12" name="Rectangle 11">
            <a:extLst>
              <a:ext uri="{FF2B5EF4-FFF2-40B4-BE49-F238E27FC236}">
                <a16:creationId xmlns:a16="http://schemas.microsoft.com/office/drawing/2014/main" id="{09D1026D-D161-4366-B886-834537AB7150}"/>
              </a:ext>
            </a:extLst>
          </p:cNvPr>
          <p:cNvSpPr/>
          <p:nvPr/>
        </p:nvSpPr>
        <p:spPr>
          <a:xfrm>
            <a:off x="7374467" y="3276600"/>
            <a:ext cx="3920066" cy="3386667"/>
          </a:xfrm>
          <a:prstGeom prst="rect">
            <a:avLst/>
          </a:prstGeom>
          <a:noFill/>
          <a:ln w="38100">
            <a:solidFill>
              <a:srgbClr val="B5255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41956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6186309"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How to create and manage your project schedule</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4579559" cy="51766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Times New Roman" panose="02020603050405020304" pitchFamily="18" charset="0"/>
                <a:cs typeface="Times New Roman" panose="02020603050405020304" pitchFamily="18" charset="0"/>
              </a:rPr>
              <a:t>You can assign the lower part of the window to a data entry form in addition to a specific view. </a:t>
            </a: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000" dirty="0">
                <a:solidFill>
                  <a:srgbClr val="002060"/>
                </a:solidFill>
                <a:latin typeface="Times New Roman" panose="02020603050405020304" pitchFamily="18" charset="0"/>
                <a:cs typeface="Times New Roman" panose="02020603050405020304" pitchFamily="18" charset="0"/>
              </a:rPr>
              <a:t>To split the window, check the </a:t>
            </a:r>
            <a:r>
              <a:rPr lang="en-GB" sz="2000" b="1" dirty="0">
                <a:solidFill>
                  <a:srgbClr val="002060"/>
                </a:solidFill>
                <a:latin typeface="Times New Roman" panose="02020603050405020304" pitchFamily="18" charset="0"/>
                <a:cs typeface="Times New Roman" panose="02020603050405020304" pitchFamily="18" charset="0"/>
              </a:rPr>
              <a:t>Details</a:t>
            </a:r>
            <a:r>
              <a:rPr lang="en-GB" sz="2000" dirty="0">
                <a:solidFill>
                  <a:srgbClr val="002060"/>
                </a:solidFill>
                <a:latin typeface="Times New Roman" panose="02020603050405020304" pitchFamily="18" charset="0"/>
                <a:cs typeface="Times New Roman" panose="02020603050405020304" pitchFamily="18" charset="0"/>
              </a:rPr>
              <a:t> box on the View tab or on the </a:t>
            </a:r>
            <a:r>
              <a:rPr lang="en-GB" sz="2000" b="1" dirty="0">
                <a:solidFill>
                  <a:srgbClr val="002060"/>
                </a:solidFill>
                <a:latin typeface="Times New Roman" panose="02020603050405020304" pitchFamily="18" charset="0"/>
                <a:cs typeface="Times New Roman" panose="02020603050405020304" pitchFamily="18" charset="0"/>
              </a:rPr>
              <a:t>Task</a:t>
            </a:r>
            <a:r>
              <a:rPr lang="en-GB" sz="2000" dirty="0">
                <a:solidFill>
                  <a:srgbClr val="002060"/>
                </a:solidFill>
                <a:latin typeface="Times New Roman" panose="02020603050405020304" pitchFamily="18" charset="0"/>
                <a:cs typeface="Times New Roman" panose="02020603050405020304" pitchFamily="18" charset="0"/>
              </a:rPr>
              <a:t> and </a:t>
            </a:r>
            <a:r>
              <a:rPr lang="en-GB" sz="2000" b="1" dirty="0">
                <a:solidFill>
                  <a:srgbClr val="002060"/>
                </a:solidFill>
                <a:latin typeface="Times New Roman" panose="02020603050405020304" pitchFamily="18" charset="0"/>
                <a:cs typeface="Times New Roman" panose="02020603050405020304" pitchFamily="18" charset="0"/>
              </a:rPr>
              <a:t>Source</a:t>
            </a:r>
            <a:r>
              <a:rPr lang="en-GB" sz="2000" dirty="0">
                <a:solidFill>
                  <a:srgbClr val="002060"/>
                </a:solidFill>
                <a:latin typeface="Times New Roman" panose="02020603050405020304" pitchFamily="18" charset="0"/>
                <a:cs typeface="Times New Roman" panose="02020603050405020304" pitchFamily="18" charset="0"/>
              </a:rPr>
              <a:t> tabs in the </a:t>
            </a:r>
            <a:r>
              <a:rPr lang="en-GB" sz="2000" b="1" dirty="0">
                <a:solidFill>
                  <a:srgbClr val="002060"/>
                </a:solidFill>
                <a:latin typeface="Times New Roman" panose="02020603050405020304" pitchFamily="18" charset="0"/>
                <a:cs typeface="Times New Roman" panose="02020603050405020304" pitchFamily="18" charset="0"/>
              </a:rPr>
              <a:t>Properties</a:t>
            </a:r>
            <a:r>
              <a:rPr lang="en-GB" sz="2000" dirty="0">
                <a:solidFill>
                  <a:srgbClr val="002060"/>
                </a:solidFill>
                <a:latin typeface="Times New Roman" panose="02020603050405020304" pitchFamily="18" charset="0"/>
                <a:cs typeface="Times New Roman" panose="02020603050405020304" pitchFamily="18" charset="0"/>
              </a:rPr>
              <a:t> group, where you select </a:t>
            </a:r>
            <a:r>
              <a:rPr lang="en-GB" sz="2000" b="1" dirty="0">
                <a:solidFill>
                  <a:srgbClr val="002060"/>
                </a:solidFill>
                <a:latin typeface="Times New Roman" panose="02020603050405020304" pitchFamily="18" charset="0"/>
                <a:cs typeface="Times New Roman" panose="02020603050405020304" pitchFamily="18" charset="0"/>
              </a:rPr>
              <a:t>Split View</a:t>
            </a:r>
            <a:r>
              <a:rPr lang="en-GB"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000" dirty="0">
                <a:solidFill>
                  <a:srgbClr val="002060"/>
                </a:solidFill>
                <a:latin typeface="Times New Roman" panose="02020603050405020304" pitchFamily="18" charset="0"/>
                <a:cs typeface="Times New Roman" panose="02020603050405020304" pitchFamily="18" charset="0"/>
              </a:rPr>
              <a:t>In the application, </a:t>
            </a:r>
            <a:r>
              <a:rPr lang="en-GB" sz="2000" u="sng" dirty="0">
                <a:solidFill>
                  <a:srgbClr val="002060"/>
                </a:solidFill>
                <a:latin typeface="Times New Roman" panose="02020603050405020304" pitchFamily="18" charset="0"/>
                <a:cs typeface="Times New Roman" panose="02020603050405020304" pitchFamily="18" charset="0"/>
              </a:rPr>
              <a:t>you can open multiple project files at once</a:t>
            </a:r>
            <a:r>
              <a:rPr lang="en-GB" sz="2000" dirty="0">
                <a:solidFill>
                  <a:srgbClr val="002060"/>
                </a:solidFill>
                <a:latin typeface="Times New Roman" panose="02020603050405020304" pitchFamily="18" charset="0"/>
                <a:cs typeface="Times New Roman" panose="02020603050405020304" pitchFamily="18" charset="0"/>
              </a:rPr>
              <a:t>, or </a:t>
            </a:r>
            <a:r>
              <a:rPr lang="en-GB" sz="2000" u="sng" dirty="0">
                <a:solidFill>
                  <a:srgbClr val="002060"/>
                </a:solidFill>
                <a:latin typeface="Times New Roman" panose="02020603050405020304" pitchFamily="18" charset="0"/>
                <a:cs typeface="Times New Roman" panose="02020603050405020304" pitchFamily="18" charset="0"/>
              </a:rPr>
              <a:t>you can open a single project in multiple windows with different views</a:t>
            </a:r>
            <a:r>
              <a:rPr lang="en-GB" sz="2000" dirty="0">
                <a:solidFill>
                  <a:srgbClr val="002060"/>
                </a:solidFill>
                <a:latin typeface="Times New Roman" panose="02020603050405020304" pitchFamily="18" charset="0"/>
                <a:cs typeface="Times New Roman" panose="02020603050405020304" pitchFamily="18" charset="0"/>
              </a:rPr>
              <a:t>. To switch between file windows, that is, to select different document windows to work with, use the </a:t>
            </a:r>
            <a:r>
              <a:rPr lang="en-GB" sz="2000" b="1" dirty="0">
                <a:solidFill>
                  <a:srgbClr val="002060"/>
                </a:solidFill>
                <a:latin typeface="Times New Roman" panose="02020603050405020304" pitchFamily="18" charset="0"/>
                <a:cs typeface="Times New Roman" panose="02020603050405020304" pitchFamily="18" charset="0"/>
              </a:rPr>
              <a:t>Views tab </a:t>
            </a:r>
            <a:r>
              <a:rPr lang="en-GB" sz="2000" dirty="0">
                <a:solidFill>
                  <a:srgbClr val="002060"/>
                </a:solidFill>
                <a:latin typeface="Times New Roman" panose="02020603050405020304" pitchFamily="18" charset="0"/>
                <a:cs typeface="Times New Roman" panose="02020603050405020304" pitchFamily="18" charset="0"/>
              </a:rPr>
              <a:t>in the </a:t>
            </a:r>
            <a:r>
              <a:rPr lang="en-GB" sz="2000" b="1" dirty="0">
                <a:solidFill>
                  <a:srgbClr val="002060"/>
                </a:solidFill>
                <a:latin typeface="Times New Roman" panose="02020603050405020304" pitchFamily="18" charset="0"/>
                <a:cs typeface="Times New Roman" panose="02020603050405020304" pitchFamily="18" charset="0"/>
              </a:rPr>
              <a:t>Window group</a:t>
            </a:r>
            <a:r>
              <a:rPr lang="en-GB" sz="2000" dirty="0">
                <a:solidFill>
                  <a:srgbClr val="002060"/>
                </a:solidFill>
                <a:latin typeface="Times New Roman" panose="02020603050405020304" pitchFamily="18" charset="0"/>
                <a:cs typeface="Times New Roman" panose="02020603050405020304" pitchFamily="18" charset="0"/>
              </a:rPr>
              <a:t>.</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7D5A6B2-6702-4C36-9DBA-7F7A7B04741C}"/>
              </a:ext>
            </a:extLst>
          </p:cNvPr>
          <p:cNvPicPr>
            <a:picLocks noChangeAspect="1"/>
          </p:cNvPicPr>
          <p:nvPr/>
        </p:nvPicPr>
        <p:blipFill>
          <a:blip r:embed="rId3"/>
          <a:stretch>
            <a:fillRect/>
          </a:stretch>
        </p:blipFill>
        <p:spPr>
          <a:xfrm>
            <a:off x="5089513" y="823634"/>
            <a:ext cx="5294853" cy="3559535"/>
          </a:xfrm>
          <a:prstGeom prst="rect">
            <a:avLst/>
          </a:prstGeom>
        </p:spPr>
      </p:pic>
      <p:sp>
        <p:nvSpPr>
          <p:cNvPr id="7" name="Ovál 10">
            <a:extLst>
              <a:ext uri="{FF2B5EF4-FFF2-40B4-BE49-F238E27FC236}">
                <a16:creationId xmlns:a16="http://schemas.microsoft.com/office/drawing/2014/main" id="{862B099F-1196-4196-A9F7-A1B6F0D4DF98}"/>
              </a:ext>
            </a:extLst>
          </p:cNvPr>
          <p:cNvSpPr/>
          <p:nvPr/>
        </p:nvSpPr>
        <p:spPr>
          <a:xfrm>
            <a:off x="8619067" y="950183"/>
            <a:ext cx="1032934" cy="196235"/>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8" name="Přímá spojnice se šipkou 14">
            <a:extLst>
              <a:ext uri="{FF2B5EF4-FFF2-40B4-BE49-F238E27FC236}">
                <a16:creationId xmlns:a16="http://schemas.microsoft.com/office/drawing/2014/main" id="{757DD68F-6980-467E-845B-CE3C4AB71D81}"/>
              </a:ext>
            </a:extLst>
          </p:cNvPr>
          <p:cNvCxnSpPr>
            <a:cxnSpLocks/>
          </p:cNvCxnSpPr>
          <p:nvPr/>
        </p:nvCxnSpPr>
        <p:spPr>
          <a:xfrm flipV="1">
            <a:off x="2142067" y="1248492"/>
            <a:ext cx="6736180" cy="2289171"/>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4">
            <a:extLst>
              <a:ext uri="{FF2B5EF4-FFF2-40B4-BE49-F238E27FC236}">
                <a16:creationId xmlns:a16="http://schemas.microsoft.com/office/drawing/2014/main" id="{F62561F8-6BF4-41D8-BD85-91C6C0E840EB}"/>
              </a:ext>
            </a:extLst>
          </p:cNvPr>
          <p:cNvCxnSpPr>
            <a:cxnSpLocks/>
          </p:cNvCxnSpPr>
          <p:nvPr/>
        </p:nvCxnSpPr>
        <p:spPr>
          <a:xfrm flipV="1">
            <a:off x="3776133" y="1055284"/>
            <a:ext cx="4974167" cy="1548117"/>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4741BB4-58FC-46CC-B5B8-D11FFD0B607E}"/>
              </a:ext>
            </a:extLst>
          </p:cNvPr>
          <p:cNvPicPr>
            <a:picLocks noChangeAspect="1"/>
          </p:cNvPicPr>
          <p:nvPr/>
        </p:nvPicPr>
        <p:blipFill>
          <a:blip r:embed="rId4"/>
          <a:stretch>
            <a:fillRect/>
          </a:stretch>
        </p:blipFill>
        <p:spPr>
          <a:xfrm flipV="1">
            <a:off x="4715932" y="4614819"/>
            <a:ext cx="6739467" cy="1155207"/>
          </a:xfrm>
          <a:prstGeom prst="rect">
            <a:avLst/>
          </a:prstGeom>
        </p:spPr>
      </p:pic>
      <p:sp>
        <p:nvSpPr>
          <p:cNvPr id="17" name="Ovál 10">
            <a:extLst>
              <a:ext uri="{FF2B5EF4-FFF2-40B4-BE49-F238E27FC236}">
                <a16:creationId xmlns:a16="http://schemas.microsoft.com/office/drawing/2014/main" id="{D2DC56B0-EA62-4464-9E76-6F7BA34B1F0A}"/>
              </a:ext>
            </a:extLst>
          </p:cNvPr>
          <p:cNvSpPr/>
          <p:nvPr/>
        </p:nvSpPr>
        <p:spPr>
          <a:xfrm>
            <a:off x="9906000" y="4949181"/>
            <a:ext cx="1642532" cy="647286"/>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9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7965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 UI</a:t>
            </a:r>
            <a:r>
              <a:rPr lang="en-GB" sz="2400" kern="0" dirty="0">
                <a:solidFill>
                  <a:srgbClr val="002060"/>
                </a:solidFill>
                <a:latin typeface="Times New Roman"/>
                <a:ea typeface="+mj-ea"/>
                <a:cs typeface="+mj-cs"/>
              </a:rPr>
              <a:t>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5059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Times New Roman" panose="02020603050405020304" pitchFamily="18" charset="0"/>
                <a:cs typeface="Times New Roman" panose="02020603050405020304" pitchFamily="18" charset="0"/>
              </a:rPr>
              <a:t>The screen should have the MS Project interface displayed. The major part of this interface are</a:t>
            </a:r>
            <a:r>
              <a:rPr lang="cs-CZ" sz="2000" dirty="0">
                <a:solidFill>
                  <a:srgbClr val="002060"/>
                </a:solidFill>
                <a:latin typeface="Times New Roman" panose="02020603050405020304" pitchFamily="18" charset="0"/>
                <a:cs typeface="Times New Roman" panose="02020603050405020304" pitchFamily="18" charset="0"/>
              </a:rPr>
              <a:t>:</a:t>
            </a:r>
            <a:endParaRPr lang="en-GB" sz="2000"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Quick Access Toolbar </a:t>
            </a:r>
            <a:r>
              <a:rPr lang="en-GB" sz="1800" dirty="0">
                <a:solidFill>
                  <a:srgbClr val="002060"/>
                </a:solidFill>
                <a:latin typeface="Times New Roman" panose="02020603050405020304" pitchFamily="18" charset="0"/>
                <a:cs typeface="Times New Roman" panose="02020603050405020304" pitchFamily="18" charset="0"/>
              </a:rPr>
              <a:t>− A customizable area where you can add the frequently used commands.</a:t>
            </a:r>
          </a:p>
          <a:p>
            <a:r>
              <a:rPr lang="en-GB" sz="1800" b="1" dirty="0">
                <a:solidFill>
                  <a:srgbClr val="002060"/>
                </a:solidFill>
                <a:latin typeface="Times New Roman" panose="02020603050405020304" pitchFamily="18" charset="0"/>
                <a:cs typeface="Times New Roman" panose="02020603050405020304" pitchFamily="18" charset="0"/>
              </a:rPr>
              <a:t>Tabs on the Ribbon, Groups </a:t>
            </a:r>
            <a:r>
              <a:rPr lang="en-GB" sz="1800" dirty="0">
                <a:solidFill>
                  <a:srgbClr val="002060"/>
                </a:solidFill>
                <a:latin typeface="Times New Roman" panose="02020603050405020304" pitchFamily="18" charset="0"/>
                <a:cs typeface="Times New Roman" panose="02020603050405020304" pitchFamily="18" charset="0"/>
              </a:rPr>
              <a:t>− </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the ribbon having multiple tabs, each holding a toolbar bearing buttons and occasionally other controls. Toolbar controls have heterogeneous sizes and are classified in visually distinguishable Groups. </a:t>
            </a:r>
          </a:p>
          <a:p>
            <a:r>
              <a:rPr lang="en-GB" sz="1800" b="1" dirty="0">
                <a:solidFill>
                  <a:srgbClr val="002060"/>
                </a:solidFill>
                <a:latin typeface="Times New Roman" panose="02020603050405020304" pitchFamily="18" charset="0"/>
                <a:cs typeface="Times New Roman" panose="02020603050405020304" pitchFamily="18" charset="0"/>
              </a:rPr>
              <a:t>Commands</a:t>
            </a:r>
            <a:r>
              <a:rPr lang="en-GB" sz="1800" dirty="0">
                <a:solidFill>
                  <a:srgbClr val="002060"/>
                </a:solidFill>
                <a:latin typeface="Times New Roman" panose="02020603050405020304" pitchFamily="18" charset="0"/>
                <a:cs typeface="Times New Roman" panose="02020603050405020304" pitchFamily="18" charset="0"/>
              </a:rPr>
              <a:t> − The specific features you use to perform actions in Project. Each tab contains several commands. If you point at a command you will see a description in a tooltip.</a:t>
            </a:r>
          </a:p>
        </p:txBody>
      </p:sp>
      <p:pic>
        <p:nvPicPr>
          <p:cNvPr id="3" name="Picture 2">
            <a:extLst>
              <a:ext uri="{FF2B5EF4-FFF2-40B4-BE49-F238E27FC236}">
                <a16:creationId xmlns:a16="http://schemas.microsoft.com/office/drawing/2014/main" id="{F596C048-8D4D-46F2-BD67-369FBF3FF4A0}"/>
              </a:ext>
            </a:extLst>
          </p:cNvPr>
          <p:cNvPicPr>
            <a:picLocks noChangeAspect="1"/>
          </p:cNvPicPr>
          <p:nvPr/>
        </p:nvPicPr>
        <p:blipFill>
          <a:blip r:embed="rId3"/>
          <a:stretch>
            <a:fillRect/>
          </a:stretch>
        </p:blipFill>
        <p:spPr>
          <a:xfrm>
            <a:off x="5133473" y="-1"/>
            <a:ext cx="7058527" cy="3976303"/>
          </a:xfrm>
          <a:prstGeom prst="rect">
            <a:avLst/>
          </a:prstGeom>
        </p:spPr>
      </p:pic>
      <p:sp>
        <p:nvSpPr>
          <p:cNvPr id="4" name="Rectangle 3">
            <a:extLst>
              <a:ext uri="{FF2B5EF4-FFF2-40B4-BE49-F238E27FC236}">
                <a16:creationId xmlns:a16="http://schemas.microsoft.com/office/drawing/2014/main" id="{5822621A-ECEB-47B8-AE89-4B00DC426E35}"/>
              </a:ext>
            </a:extLst>
          </p:cNvPr>
          <p:cNvSpPr/>
          <p:nvPr/>
        </p:nvSpPr>
        <p:spPr>
          <a:xfrm>
            <a:off x="5494420" y="3936592"/>
            <a:ext cx="6096000" cy="2585323"/>
          </a:xfrm>
          <a:prstGeom prst="rect">
            <a:avLst/>
          </a:prstGeom>
        </p:spPr>
        <p:txBody>
          <a:bodyPr>
            <a:spAutoFit/>
          </a:bodyPr>
          <a:lstStyle/>
          <a:p>
            <a:pPr marL="285750" indent="-285750">
              <a:buFont typeface="Arial" panose="020B0604020202020204" pitchFamily="34" charset="0"/>
              <a:buChar char="•"/>
            </a:pPr>
            <a:r>
              <a:rPr lang="en-GB" b="1" dirty="0">
                <a:solidFill>
                  <a:srgbClr val="002060"/>
                </a:solidFill>
                <a:latin typeface="Times New Roman" panose="02020603050405020304" pitchFamily="18" charset="0"/>
                <a:cs typeface="Times New Roman" panose="02020603050405020304" pitchFamily="18" charset="0"/>
              </a:rPr>
              <a:t>View Label </a:t>
            </a:r>
            <a:r>
              <a:rPr lang="en-GB" dirty="0">
                <a:solidFill>
                  <a:srgbClr val="002060"/>
                </a:solidFill>
                <a:latin typeface="Times New Roman" panose="02020603050405020304" pitchFamily="18" charset="0"/>
                <a:cs typeface="Times New Roman" panose="02020603050405020304" pitchFamily="18" charset="0"/>
              </a:rPr>
              <a:t>− This appears along the left edge of the active view. Project includes lots of views like Gantt Chart view, Network Diagram view, Task Usage view, etc. </a:t>
            </a:r>
          </a:p>
          <a:p>
            <a:pPr marL="285750" indent="-285750">
              <a:buFont typeface="Arial" panose="020B0604020202020204" pitchFamily="34" charset="0"/>
              <a:buChar char="•"/>
            </a:pPr>
            <a:r>
              <a:rPr lang="en-GB" b="1" dirty="0">
                <a:solidFill>
                  <a:srgbClr val="002060"/>
                </a:solidFill>
                <a:latin typeface="Times New Roman" panose="02020603050405020304" pitchFamily="18" charset="0"/>
                <a:cs typeface="Times New Roman" panose="02020603050405020304" pitchFamily="18" charset="0"/>
              </a:rPr>
              <a:t>View Shortcuts </a:t>
            </a:r>
            <a:r>
              <a:rPr lang="en-GB" dirty="0">
                <a:solidFill>
                  <a:srgbClr val="002060"/>
                </a:solidFill>
                <a:latin typeface="Times New Roman" panose="02020603050405020304" pitchFamily="18" charset="0"/>
                <a:cs typeface="Times New Roman" panose="02020603050405020304" pitchFamily="18" charset="0"/>
              </a:rPr>
              <a:t>− This lets you switch between frequently used views in Project.</a:t>
            </a:r>
            <a:endParaRPr lang="cs-CZ"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solidFill>
                  <a:srgbClr val="002060"/>
                </a:solidFill>
                <a:latin typeface="Times New Roman" panose="02020603050405020304" pitchFamily="18" charset="0"/>
                <a:cs typeface="Times New Roman" panose="02020603050405020304" pitchFamily="18" charset="0"/>
              </a:rPr>
              <a:t>Zoom Slider </a:t>
            </a:r>
            <a:r>
              <a:rPr lang="en-GB" dirty="0">
                <a:solidFill>
                  <a:srgbClr val="002060"/>
                </a:solidFill>
                <a:latin typeface="Times New Roman" panose="02020603050405020304" pitchFamily="18" charset="0"/>
                <a:cs typeface="Times New Roman" panose="02020603050405020304" pitchFamily="18" charset="0"/>
              </a:rPr>
              <a:t>− Simply zooms the active view in or out.</a:t>
            </a:r>
            <a:endParaRPr lang="cs-CZ"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solidFill>
                  <a:srgbClr val="002060"/>
                </a:solidFill>
                <a:latin typeface="Times New Roman" panose="02020603050405020304" pitchFamily="18" charset="0"/>
                <a:cs typeface="Times New Roman" panose="02020603050405020304" pitchFamily="18" charset="0"/>
              </a:rPr>
              <a:t>Status bar </a:t>
            </a:r>
            <a:r>
              <a:rPr lang="en-GB" dirty="0">
                <a:solidFill>
                  <a:srgbClr val="002060"/>
                </a:solidFill>
                <a:latin typeface="Times New Roman" panose="02020603050405020304" pitchFamily="18" charset="0"/>
                <a:cs typeface="Times New Roman" panose="02020603050405020304" pitchFamily="18" charset="0"/>
              </a:rPr>
              <a:t>− Displays details like the scheduling mode of new tasks (manual or automatic) and details of filter applied to the active view.</a:t>
            </a:r>
            <a:endParaRPr lang="cs-CZ"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4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2688871A-D849-46A3-81B9-939A73177226}"/>
              </a:ext>
            </a:extLst>
          </p:cNvPr>
          <p:cNvSpPr txBox="1">
            <a:spLocks/>
          </p:cNvSpPr>
          <p:nvPr/>
        </p:nvSpPr>
        <p:spPr>
          <a:xfrm>
            <a:off x="395899" y="1206147"/>
            <a:ext cx="4737574" cy="5059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Project Wedding </a:t>
            </a:r>
          </a:p>
          <a:p>
            <a:r>
              <a:rPr lang="en-US" sz="1800" dirty="0">
                <a:solidFill>
                  <a:srgbClr val="002060"/>
                </a:solidFill>
                <a:latin typeface="Times New Roman" panose="02020603050405020304" pitchFamily="18" charset="0"/>
                <a:cs typeface="Times New Roman" panose="02020603050405020304" pitchFamily="18" charset="0"/>
              </a:rPr>
              <a:t>Files with tasks saved in Interactive Syllabus and IS – materials for study – lectures</a:t>
            </a:r>
          </a:p>
          <a:p>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US" sz="1800" dirty="0">
                <a:solidFill>
                  <a:srgbClr val="002060"/>
                </a:solidFill>
                <a:latin typeface="Times New Roman" panose="02020603050405020304" pitchFamily="18" charset="0"/>
                <a:cs typeface="Times New Roman" panose="02020603050405020304" pitchFamily="18" charset="0"/>
              </a:rPr>
              <a:t> Open MS Project – Blank Project</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1800" dirty="0">
                <a:solidFill>
                  <a:srgbClr val="002060"/>
                </a:solidFill>
                <a:latin typeface="Times New Roman" panose="02020603050405020304" pitchFamily="18" charset="0"/>
                <a:cs typeface="Times New Roman" panose="02020603050405020304" pitchFamily="18" charset="0"/>
              </a:rPr>
              <a:t>File – save as – save under </a:t>
            </a:r>
            <a:r>
              <a:rPr lang="en-GB" sz="1800" b="1" dirty="0">
                <a:solidFill>
                  <a:srgbClr val="002060"/>
                </a:solidFill>
                <a:latin typeface="Times New Roman" panose="02020603050405020304" pitchFamily="18" charset="0"/>
                <a:cs typeface="Times New Roman" panose="02020603050405020304" pitchFamily="18" charset="0"/>
              </a:rPr>
              <a:t>Project Wedding</a:t>
            </a:r>
          </a:p>
          <a:p>
            <a:pPr marL="0" indent="0">
              <a:buNone/>
            </a:pPr>
            <a:r>
              <a:rPr lang="en-GB" sz="1800" dirty="0">
                <a:solidFill>
                  <a:srgbClr val="002060"/>
                </a:solidFill>
                <a:latin typeface="Times New Roman" panose="02020603050405020304" pitchFamily="18" charset="0"/>
                <a:cs typeface="Times New Roman" panose="02020603050405020304" pitchFamily="18" charset="0"/>
              </a:rPr>
              <a:t>With type </a:t>
            </a:r>
            <a:r>
              <a:rPr lang="en-GB" sz="1800" b="1" dirty="0">
                <a:solidFill>
                  <a:srgbClr val="002060"/>
                </a:solidFill>
                <a:latin typeface="Times New Roman" panose="02020603050405020304" pitchFamily="18" charset="0"/>
                <a:cs typeface="Times New Roman" panose="02020603050405020304" pitchFamily="18" charset="0"/>
              </a:rPr>
              <a:t>.</a:t>
            </a:r>
            <a:r>
              <a:rPr lang="en-GB" sz="1800" b="1" dirty="0" err="1">
                <a:solidFill>
                  <a:srgbClr val="002060"/>
                </a:solidFill>
                <a:latin typeface="Times New Roman" panose="02020603050405020304" pitchFamily="18" charset="0"/>
                <a:cs typeface="Times New Roman" panose="02020603050405020304" pitchFamily="18" charset="0"/>
              </a:rPr>
              <a:t>mpp</a:t>
            </a:r>
            <a:endParaRPr lang="en-GB"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E14E722-58A6-4176-A4CF-B3628B4C6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473" y="823634"/>
            <a:ext cx="6316132" cy="3372340"/>
          </a:xfrm>
          <a:prstGeom prst="rect">
            <a:avLst/>
          </a:prstGeom>
        </p:spPr>
      </p:pic>
      <p:pic>
        <p:nvPicPr>
          <p:cNvPr id="9" name="Picture 8">
            <a:extLst>
              <a:ext uri="{FF2B5EF4-FFF2-40B4-BE49-F238E27FC236}">
                <a16:creationId xmlns:a16="http://schemas.microsoft.com/office/drawing/2014/main" id="{4DCA0DFE-8776-4626-9B60-91379D1442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1000" y="3568247"/>
            <a:ext cx="6055701" cy="3289753"/>
          </a:xfrm>
          <a:prstGeom prst="rect">
            <a:avLst/>
          </a:prstGeom>
        </p:spPr>
      </p:pic>
      <p:cxnSp>
        <p:nvCxnSpPr>
          <p:cNvPr id="10" name="Přímá spojnice se šipkou 14">
            <a:extLst>
              <a:ext uri="{FF2B5EF4-FFF2-40B4-BE49-F238E27FC236}">
                <a16:creationId xmlns:a16="http://schemas.microsoft.com/office/drawing/2014/main" id="{91EB136D-27C4-440E-AB51-AE1EE39C5D39}"/>
              </a:ext>
            </a:extLst>
          </p:cNvPr>
          <p:cNvCxnSpPr>
            <a:cxnSpLocks/>
          </p:cNvCxnSpPr>
          <p:nvPr/>
        </p:nvCxnSpPr>
        <p:spPr>
          <a:xfrm flipV="1">
            <a:off x="3996267" y="1853488"/>
            <a:ext cx="1811866" cy="826063"/>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4">
            <a:extLst>
              <a:ext uri="{FF2B5EF4-FFF2-40B4-BE49-F238E27FC236}">
                <a16:creationId xmlns:a16="http://schemas.microsoft.com/office/drawing/2014/main" id="{2EA0999C-CE9F-4E2F-97BB-631BAA1F1E5D}"/>
              </a:ext>
            </a:extLst>
          </p:cNvPr>
          <p:cNvCxnSpPr>
            <a:cxnSpLocks/>
          </p:cNvCxnSpPr>
          <p:nvPr/>
        </p:nvCxnSpPr>
        <p:spPr>
          <a:xfrm flipV="1">
            <a:off x="3865851" y="5497701"/>
            <a:ext cx="2862772" cy="1"/>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7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animEffect transition="in" filter="fade">
                                      <p:cBhvr>
                                        <p:cTn id="27" dur="500"/>
                                        <p:tgtEl>
                                          <p:spTgt spid="7">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2" end="12"/>
                                            </p:txEl>
                                          </p:spTgt>
                                        </p:tgtEl>
                                        <p:attrNameLst>
                                          <p:attrName>style.visibility</p:attrName>
                                        </p:attrNameLst>
                                      </p:cBhvr>
                                      <p:to>
                                        <p:strVal val="visible"/>
                                      </p:to>
                                    </p:set>
                                    <p:animEffect transition="in" filter="fade">
                                      <p:cBhvr>
                                        <p:cTn id="3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059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Important!</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MS Project has similar functions to MS </a:t>
            </a:r>
            <a:r>
              <a:rPr lang="en-US" sz="1800" dirty="0" err="1">
                <a:solidFill>
                  <a:srgbClr val="002060"/>
                </a:solidFill>
                <a:latin typeface="Times New Roman" panose="02020603050405020304" pitchFamily="18" charset="0"/>
                <a:cs typeface="Times New Roman" panose="02020603050405020304" pitchFamily="18" charset="0"/>
              </a:rPr>
              <a:t>Ecel</a:t>
            </a:r>
            <a:r>
              <a:rPr lang="en-US" sz="1800" dirty="0">
                <a:solidFill>
                  <a:srgbClr val="002060"/>
                </a:solidFill>
                <a:latin typeface="Times New Roman" panose="02020603050405020304" pitchFamily="18" charset="0"/>
                <a:cs typeface="Times New Roman" panose="02020603050405020304" pitchFamily="18" charset="0"/>
              </a:rPr>
              <a:t> – you can </a:t>
            </a:r>
            <a:r>
              <a:rPr lang="en-US" sz="1800" b="1" dirty="0">
                <a:solidFill>
                  <a:srgbClr val="002060"/>
                </a:solidFill>
                <a:latin typeface="Times New Roman" panose="02020603050405020304" pitchFamily="18" charset="0"/>
                <a:cs typeface="Times New Roman" panose="02020603050405020304" pitchFamily="18" charset="0"/>
              </a:rPr>
              <a:t>add/delete/copy  rows and </a:t>
            </a:r>
            <a:r>
              <a:rPr lang="en-US" sz="1800" b="1" dirty="0" err="1">
                <a:solidFill>
                  <a:srgbClr val="002060"/>
                </a:solidFill>
                <a:latin typeface="Times New Roman" panose="02020603050405020304" pitchFamily="18" charset="0"/>
                <a:cs typeface="Times New Roman" panose="02020603050405020304" pitchFamily="18" charset="0"/>
              </a:rPr>
              <a:t>colums</a:t>
            </a:r>
            <a:r>
              <a:rPr lang="en-US" sz="1800" b="1" dirty="0">
                <a:solidFill>
                  <a:srgbClr val="002060"/>
                </a:solidFill>
                <a:latin typeface="Times New Roman" panose="02020603050405020304" pitchFamily="18" charset="0"/>
                <a:cs typeface="Times New Roman" panose="02020603050405020304" pitchFamily="18" charset="0"/>
              </a:rPr>
              <a:t> </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US" sz="1800" dirty="0">
                <a:solidFill>
                  <a:srgbClr val="002060"/>
                </a:solidFill>
                <a:latin typeface="Times New Roman" panose="02020603050405020304" pitchFamily="18" charset="0"/>
                <a:cs typeface="Times New Roman" panose="02020603050405020304" pitchFamily="18" charset="0"/>
              </a:rPr>
              <a:t>We need to set up the project’s general settings:</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Go to:</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File – Options – General – Set up Date Format </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r>
              <a:rPr lang="en-US" sz="1800" dirty="0">
                <a:solidFill>
                  <a:srgbClr val="002060"/>
                </a:solidFill>
                <a:latin typeface="Times New Roman" panose="02020603050405020304" pitchFamily="18" charset="0"/>
                <a:cs typeface="Times New Roman" panose="02020603050405020304" pitchFamily="18" charset="0"/>
              </a:rPr>
              <a:t>Set up Display settings:</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Go to:</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File – Options – Display – Set up currency section for this project and currency </a:t>
            </a: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BB80F2E-C030-42E9-BDEC-A02B1DA09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473" y="948267"/>
            <a:ext cx="5224599" cy="3166533"/>
          </a:xfrm>
          <a:prstGeom prst="rect">
            <a:avLst/>
          </a:prstGeom>
        </p:spPr>
      </p:pic>
      <p:cxnSp>
        <p:nvCxnSpPr>
          <p:cNvPr id="10" name="Přímá spojnice se šipkou 14">
            <a:extLst>
              <a:ext uri="{FF2B5EF4-FFF2-40B4-BE49-F238E27FC236}">
                <a16:creationId xmlns:a16="http://schemas.microsoft.com/office/drawing/2014/main" id="{F44FEBD3-BFB0-493C-B119-F0E5F2B71E0A}"/>
              </a:ext>
            </a:extLst>
          </p:cNvPr>
          <p:cNvCxnSpPr>
            <a:cxnSpLocks/>
          </p:cNvCxnSpPr>
          <p:nvPr/>
        </p:nvCxnSpPr>
        <p:spPr>
          <a:xfrm flipV="1">
            <a:off x="2764686" y="1507067"/>
            <a:ext cx="3627647" cy="208688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FA9C3473-75EA-48A6-9424-CE476DB9ABDB}"/>
              </a:ext>
            </a:extLst>
          </p:cNvPr>
          <p:cNvCxnSpPr>
            <a:cxnSpLocks/>
          </p:cNvCxnSpPr>
          <p:nvPr/>
        </p:nvCxnSpPr>
        <p:spPr>
          <a:xfrm flipV="1">
            <a:off x="4783667" y="2184400"/>
            <a:ext cx="2480733" cy="1375018"/>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8C1D0BB-6EEA-4308-AEA4-7577BDD8B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458" y="3344333"/>
            <a:ext cx="5207614" cy="3320308"/>
          </a:xfrm>
          <a:prstGeom prst="rect">
            <a:avLst/>
          </a:prstGeom>
        </p:spPr>
      </p:pic>
      <p:cxnSp>
        <p:nvCxnSpPr>
          <p:cNvPr id="20" name="Přímá spojnice se šipkou 14">
            <a:extLst>
              <a:ext uri="{FF2B5EF4-FFF2-40B4-BE49-F238E27FC236}">
                <a16:creationId xmlns:a16="http://schemas.microsoft.com/office/drawing/2014/main" id="{8EB37416-A8C0-4722-921A-C5C2E5C54C0A}"/>
              </a:ext>
            </a:extLst>
          </p:cNvPr>
          <p:cNvCxnSpPr>
            <a:cxnSpLocks/>
          </p:cNvCxnSpPr>
          <p:nvPr/>
        </p:nvCxnSpPr>
        <p:spPr>
          <a:xfrm flipV="1">
            <a:off x="4114801" y="4369069"/>
            <a:ext cx="3412066" cy="471193"/>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14">
            <a:extLst>
              <a:ext uri="{FF2B5EF4-FFF2-40B4-BE49-F238E27FC236}">
                <a16:creationId xmlns:a16="http://schemas.microsoft.com/office/drawing/2014/main" id="{6EF9D0D8-E1AA-401B-B119-524AB11C2E0F}"/>
              </a:ext>
            </a:extLst>
          </p:cNvPr>
          <p:cNvCxnSpPr>
            <a:cxnSpLocks/>
          </p:cNvCxnSpPr>
          <p:nvPr/>
        </p:nvCxnSpPr>
        <p:spPr>
          <a:xfrm flipV="1">
            <a:off x="3799750" y="4601485"/>
            <a:ext cx="4277450" cy="66840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88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059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We need to set up the project’s schedule settings:</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Go to:</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File – Options – Schedule </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Calendar options for this project</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Check week “starts on” and “Fiscal year </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Starts in”</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Set “Default start/end time</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Set “Hours per day/week and “Days per</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Month”</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Scheduling options for this project</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New tasks created – MUST BE AUTO</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SCHEDULED</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If done, OK</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C5205859-646E-4DEF-8336-4D73A7383E70}"/>
              </a:ext>
            </a:extLst>
          </p:cNvPr>
          <p:cNvPicPr>
            <a:picLocks noChangeAspect="1"/>
          </p:cNvPicPr>
          <p:nvPr/>
        </p:nvPicPr>
        <p:blipFill>
          <a:blip r:embed="rId3"/>
          <a:stretch>
            <a:fillRect/>
          </a:stretch>
        </p:blipFill>
        <p:spPr>
          <a:xfrm>
            <a:off x="4921771" y="1018098"/>
            <a:ext cx="6994424" cy="5477933"/>
          </a:xfrm>
          <a:prstGeom prst="rect">
            <a:avLst/>
          </a:prstGeom>
        </p:spPr>
      </p:pic>
      <p:cxnSp>
        <p:nvCxnSpPr>
          <p:cNvPr id="10" name="Přímá spojnice se šipkou 14">
            <a:extLst>
              <a:ext uri="{FF2B5EF4-FFF2-40B4-BE49-F238E27FC236}">
                <a16:creationId xmlns:a16="http://schemas.microsoft.com/office/drawing/2014/main" id="{F44FEBD3-BFB0-493C-B119-F0E5F2B71E0A}"/>
              </a:ext>
            </a:extLst>
          </p:cNvPr>
          <p:cNvCxnSpPr>
            <a:cxnSpLocks/>
          </p:cNvCxnSpPr>
          <p:nvPr/>
        </p:nvCxnSpPr>
        <p:spPr>
          <a:xfrm flipV="1">
            <a:off x="3860800" y="1960840"/>
            <a:ext cx="2535766" cy="37372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FA9C3473-75EA-48A6-9424-CE476DB9ABDB}"/>
              </a:ext>
            </a:extLst>
          </p:cNvPr>
          <p:cNvCxnSpPr>
            <a:cxnSpLocks/>
          </p:cNvCxnSpPr>
          <p:nvPr/>
        </p:nvCxnSpPr>
        <p:spPr>
          <a:xfrm flipV="1">
            <a:off x="4526996" y="2278717"/>
            <a:ext cx="1941537" cy="503324"/>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4">
            <a:extLst>
              <a:ext uri="{FF2B5EF4-FFF2-40B4-BE49-F238E27FC236}">
                <a16:creationId xmlns:a16="http://schemas.microsoft.com/office/drawing/2014/main" id="{8EB37416-A8C0-4722-921A-C5C2E5C54C0A}"/>
              </a:ext>
            </a:extLst>
          </p:cNvPr>
          <p:cNvCxnSpPr>
            <a:cxnSpLocks/>
          </p:cNvCxnSpPr>
          <p:nvPr/>
        </p:nvCxnSpPr>
        <p:spPr>
          <a:xfrm flipV="1">
            <a:off x="3395133" y="2797690"/>
            <a:ext cx="3073400" cy="585867"/>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14">
            <a:extLst>
              <a:ext uri="{FF2B5EF4-FFF2-40B4-BE49-F238E27FC236}">
                <a16:creationId xmlns:a16="http://schemas.microsoft.com/office/drawing/2014/main" id="{6EF9D0D8-E1AA-401B-B119-524AB11C2E0F}"/>
              </a:ext>
            </a:extLst>
          </p:cNvPr>
          <p:cNvCxnSpPr>
            <a:cxnSpLocks/>
          </p:cNvCxnSpPr>
          <p:nvPr/>
        </p:nvCxnSpPr>
        <p:spPr>
          <a:xfrm flipV="1">
            <a:off x="4546600" y="3381315"/>
            <a:ext cx="1921933" cy="35442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14">
            <a:extLst>
              <a:ext uri="{FF2B5EF4-FFF2-40B4-BE49-F238E27FC236}">
                <a16:creationId xmlns:a16="http://schemas.microsoft.com/office/drawing/2014/main" id="{9F0D298F-DBC4-464D-AA48-71C0E102F32F}"/>
              </a:ext>
            </a:extLst>
          </p:cNvPr>
          <p:cNvCxnSpPr>
            <a:cxnSpLocks/>
          </p:cNvCxnSpPr>
          <p:nvPr/>
        </p:nvCxnSpPr>
        <p:spPr>
          <a:xfrm>
            <a:off x="3970866" y="4382611"/>
            <a:ext cx="2417233" cy="46262"/>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14">
            <a:extLst>
              <a:ext uri="{FF2B5EF4-FFF2-40B4-BE49-F238E27FC236}">
                <a16:creationId xmlns:a16="http://schemas.microsoft.com/office/drawing/2014/main" id="{7F94B10D-12CA-445D-942F-F06CF3DFD437}"/>
              </a:ext>
            </a:extLst>
          </p:cNvPr>
          <p:cNvCxnSpPr>
            <a:cxnSpLocks/>
          </p:cNvCxnSpPr>
          <p:nvPr/>
        </p:nvCxnSpPr>
        <p:spPr>
          <a:xfrm>
            <a:off x="4419599" y="4688704"/>
            <a:ext cx="1976967" cy="0"/>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45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fade">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fade">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fade">
                                      <p:cBhvr>
                                        <p:cTn id="67" dur="500"/>
                                        <p:tgtEl>
                                          <p:spTgt spid="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12" end="12"/>
                                            </p:txEl>
                                          </p:spTgt>
                                        </p:tgtEl>
                                        <p:attrNameLst>
                                          <p:attrName>style.visibility</p:attrName>
                                        </p:attrNameLst>
                                      </p:cBhvr>
                                      <p:to>
                                        <p:strVal val="visible"/>
                                      </p:to>
                                    </p:set>
                                    <p:animEffect transition="in" filter="fade">
                                      <p:cBhvr>
                                        <p:cTn id="7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059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We need to set up the project’s options “SAVE”:</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Go to:</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File – Options – Save </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Save files in this format: *.</a:t>
            </a:r>
            <a:r>
              <a:rPr lang="en-US" sz="1800" dirty="0" err="1">
                <a:solidFill>
                  <a:srgbClr val="002060"/>
                </a:solidFill>
                <a:latin typeface="Times New Roman" panose="02020603050405020304" pitchFamily="18" charset="0"/>
                <a:cs typeface="Times New Roman" panose="02020603050405020304" pitchFamily="18" charset="0"/>
              </a:rPr>
              <a:t>mpp</a:t>
            </a:r>
            <a:endParaRPr lang="en-US" sz="1800" dirty="0">
              <a:solidFill>
                <a:srgbClr val="002060"/>
              </a:solidFill>
              <a:latin typeface="Times New Roman" panose="02020603050405020304" pitchFamily="18" charset="0"/>
              <a:cs typeface="Times New Roman" panose="02020603050405020304" pitchFamily="18" charset="0"/>
            </a:endParaRPr>
          </a:p>
          <a:p>
            <a:pPr>
              <a:buFontTx/>
              <a:buChar char="-"/>
            </a:pPr>
            <a:r>
              <a:rPr lang="en-US" sz="1800" dirty="0">
                <a:solidFill>
                  <a:srgbClr val="002060"/>
                </a:solidFill>
                <a:latin typeface="Times New Roman" panose="02020603050405020304" pitchFamily="18" charset="0"/>
                <a:cs typeface="Times New Roman" panose="02020603050405020304" pitchFamily="18" charset="0"/>
              </a:rPr>
              <a:t>Default file location:</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Auto save every: 5mins or as you wish</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If done, OK</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AF2BB48-582D-46A6-8BDF-CE262B9DC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139" y="1123773"/>
            <a:ext cx="6526470" cy="5223933"/>
          </a:xfrm>
          <a:prstGeom prst="rect">
            <a:avLst/>
          </a:prstGeom>
        </p:spPr>
      </p:pic>
      <p:cxnSp>
        <p:nvCxnSpPr>
          <p:cNvPr id="10" name="Přímá spojnice se šipkou 14">
            <a:extLst>
              <a:ext uri="{FF2B5EF4-FFF2-40B4-BE49-F238E27FC236}">
                <a16:creationId xmlns:a16="http://schemas.microsoft.com/office/drawing/2014/main" id="{F44FEBD3-BFB0-493C-B119-F0E5F2B71E0A}"/>
              </a:ext>
            </a:extLst>
          </p:cNvPr>
          <p:cNvCxnSpPr>
            <a:cxnSpLocks/>
          </p:cNvCxnSpPr>
          <p:nvPr/>
        </p:nvCxnSpPr>
        <p:spPr>
          <a:xfrm flipV="1">
            <a:off x="3860800" y="2298163"/>
            <a:ext cx="2887133" cy="36404"/>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FA9C3473-75EA-48A6-9424-CE476DB9ABDB}"/>
              </a:ext>
            </a:extLst>
          </p:cNvPr>
          <p:cNvCxnSpPr>
            <a:cxnSpLocks/>
          </p:cNvCxnSpPr>
          <p:nvPr/>
        </p:nvCxnSpPr>
        <p:spPr>
          <a:xfrm flipV="1">
            <a:off x="2912533" y="2445328"/>
            <a:ext cx="3903134" cy="278283"/>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4">
            <a:extLst>
              <a:ext uri="{FF2B5EF4-FFF2-40B4-BE49-F238E27FC236}">
                <a16:creationId xmlns:a16="http://schemas.microsoft.com/office/drawing/2014/main" id="{8EB37416-A8C0-4722-921A-C5C2E5C54C0A}"/>
              </a:ext>
            </a:extLst>
          </p:cNvPr>
          <p:cNvCxnSpPr>
            <a:cxnSpLocks/>
          </p:cNvCxnSpPr>
          <p:nvPr/>
        </p:nvCxnSpPr>
        <p:spPr>
          <a:xfrm flipV="1">
            <a:off x="4419599" y="2634706"/>
            <a:ext cx="2328334" cy="387418"/>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24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47596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002060"/>
                </a:solidFill>
                <a:effectLst/>
                <a:uLnTx/>
                <a:uFillTx/>
                <a:latin typeface="Times New Roman"/>
                <a:ea typeface="+mj-ea"/>
                <a:cs typeface="+mj-cs"/>
              </a:rPr>
              <a:t>How the lecture wil</a:t>
            </a:r>
            <a:r>
              <a:rPr lang="en-GB" sz="2400" kern="0" dirty="0">
                <a:solidFill>
                  <a:srgbClr val="002060"/>
                </a:solidFill>
                <a:latin typeface="Times New Roman"/>
                <a:ea typeface="+mj-ea"/>
                <a:cs typeface="+mj-cs"/>
              </a:rPr>
              <a:t>l be conducted? </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9325980"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altLang="cs-CZ" sz="2400" dirty="0">
                <a:solidFill>
                  <a:srgbClr val="002060"/>
                </a:solidFill>
                <a:latin typeface="Times New Roman" panose="02020603050405020304" pitchFamily="18" charset="0"/>
                <a:cs typeface="Times New Roman" panose="02020603050405020304" pitchFamily="18" charset="0"/>
              </a:rPr>
              <a:t>The lecture is divided into </a:t>
            </a:r>
            <a:r>
              <a:rPr lang="en-US" altLang="cs-CZ" sz="2400" b="1" dirty="0">
                <a:solidFill>
                  <a:srgbClr val="002060"/>
                </a:solidFill>
                <a:latin typeface="Times New Roman" panose="02020603050405020304" pitchFamily="18" charset="0"/>
                <a:cs typeface="Times New Roman" panose="02020603050405020304" pitchFamily="18" charset="0"/>
              </a:rPr>
              <a:t>three blocks</a:t>
            </a:r>
            <a:r>
              <a:rPr lang="en-US" altLang="cs-CZ" sz="2400" dirty="0">
                <a:solidFill>
                  <a:srgbClr val="002060"/>
                </a:solidFill>
                <a:latin typeface="Times New Roman" panose="02020603050405020304" pitchFamily="18" charset="0"/>
                <a:cs typeface="Times New Roman" panose="02020603050405020304" pitchFamily="18" charset="0"/>
              </a:rPr>
              <a:t>, where each block introduces an issue (setting up your project in MS Project)</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US" altLang="cs-CZ" sz="2400" dirty="0">
                <a:solidFill>
                  <a:srgbClr val="002060"/>
                </a:solidFill>
                <a:latin typeface="Times New Roman" panose="02020603050405020304" pitchFamily="18" charset="0"/>
                <a:cs typeface="Times New Roman" panose="02020603050405020304" pitchFamily="18" charset="0"/>
              </a:rPr>
              <a:t>Then an </a:t>
            </a:r>
            <a:r>
              <a:rPr lang="en-US" altLang="cs-CZ" sz="2400" b="1" dirty="0">
                <a:solidFill>
                  <a:srgbClr val="002060"/>
                </a:solidFill>
                <a:latin typeface="Times New Roman" panose="02020603050405020304" pitchFamily="18" charset="0"/>
                <a:cs typeface="Times New Roman" panose="02020603050405020304" pitchFamily="18" charset="0"/>
              </a:rPr>
              <a:t>example of a project </a:t>
            </a:r>
            <a:r>
              <a:rPr lang="en-US" altLang="cs-CZ" sz="2400" dirty="0">
                <a:solidFill>
                  <a:srgbClr val="002060"/>
                </a:solidFill>
                <a:latin typeface="Times New Roman" panose="02020603050405020304" pitchFamily="18" charset="0"/>
                <a:cs typeface="Times New Roman" panose="02020603050405020304" pitchFamily="18" charset="0"/>
              </a:rPr>
              <a:t>in MS Project is presented</a:t>
            </a:r>
            <a:r>
              <a:rPr lang="cs-CZ" altLang="cs-CZ" sz="2400" dirty="0">
                <a:solidFill>
                  <a:srgbClr val="002060"/>
                </a:solidFill>
                <a:latin typeface="Times New Roman" panose="02020603050405020304" pitchFamily="18" charset="0"/>
                <a:cs typeface="Times New Roman" panose="02020603050405020304" pitchFamily="18" charset="0"/>
              </a:rPr>
              <a:t>. </a:t>
            </a:r>
            <a:r>
              <a:rPr lang="en-US" altLang="cs-CZ" sz="2400" dirty="0">
                <a:solidFill>
                  <a:srgbClr val="002060"/>
                </a:solidFill>
                <a:latin typeface="Times New Roman" panose="02020603050405020304" pitchFamily="18" charset="0"/>
                <a:cs typeface="Times New Roman" panose="02020603050405020304" pitchFamily="18" charset="0"/>
              </a:rPr>
              <a:t>After each block there is a quiz for feedback on whether you have understood everything.</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cs-CZ" altLang="cs-CZ" sz="2400" dirty="0" err="1">
                <a:solidFill>
                  <a:srgbClr val="002060"/>
                </a:solidFill>
                <a:latin typeface="Times New Roman" panose="02020603050405020304" pitchFamily="18" charset="0"/>
                <a:cs typeface="Times New Roman" panose="02020603050405020304" pitchFamily="18" charset="0"/>
              </a:rPr>
              <a:t>We</a:t>
            </a:r>
            <a:r>
              <a:rPr lang="cs-CZ" altLang="cs-CZ" sz="2400" dirty="0">
                <a:solidFill>
                  <a:srgbClr val="002060"/>
                </a:solidFill>
                <a:latin typeface="Times New Roman" panose="02020603050405020304" pitchFamily="18" charset="0"/>
                <a:cs typeface="Times New Roman" panose="02020603050405020304" pitchFamily="18" charset="0"/>
              </a:rPr>
              <a:t> </a:t>
            </a:r>
            <a:r>
              <a:rPr lang="en-US" altLang="cs-CZ" sz="2400" dirty="0">
                <a:solidFill>
                  <a:srgbClr val="002060"/>
                </a:solidFill>
                <a:latin typeface="Times New Roman" panose="02020603050405020304" pitchFamily="18" charset="0"/>
                <a:cs typeface="Times New Roman" panose="02020603050405020304" pitchFamily="18" charset="0"/>
              </a:rPr>
              <a:t>use</a:t>
            </a:r>
            <a:r>
              <a:rPr lang="en-US" altLang="cs-CZ" sz="2400" b="1" dirty="0">
                <a:solidFill>
                  <a:srgbClr val="002060"/>
                </a:solidFill>
                <a:latin typeface="Times New Roman" panose="02020603050405020304" pitchFamily="18" charset="0"/>
                <a:cs typeface="Times New Roman" panose="02020603050405020304" pitchFamily="18" charset="0"/>
              </a:rPr>
              <a:t> MS Teams</a:t>
            </a:r>
            <a:r>
              <a:rPr lang="en-US" altLang="cs-CZ" sz="2400" dirty="0">
                <a:solidFill>
                  <a:srgbClr val="002060"/>
                </a:solidFill>
                <a:latin typeface="Times New Roman" panose="02020603050405020304" pitchFamily="18" charset="0"/>
                <a:cs typeface="Times New Roman" panose="02020603050405020304" pitchFamily="18" charset="0"/>
              </a:rPr>
              <a:t>, a shared whiteboard for your engagement and reactions. </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US" altLang="cs-CZ" sz="2400" dirty="0">
                <a:solidFill>
                  <a:srgbClr val="002060"/>
                </a:solidFill>
                <a:latin typeface="Times New Roman" panose="02020603050405020304" pitchFamily="18" charset="0"/>
                <a:cs typeface="Times New Roman" panose="02020603050405020304" pitchFamily="18" charset="0"/>
              </a:rPr>
              <a:t>The class is supplemented with </a:t>
            </a:r>
            <a:r>
              <a:rPr lang="en-US" altLang="cs-CZ" sz="2400" b="1" dirty="0">
                <a:solidFill>
                  <a:srgbClr val="002060"/>
                </a:solidFill>
                <a:latin typeface="Times New Roman" panose="02020603050405020304" pitchFamily="18" charset="0"/>
                <a:cs typeface="Times New Roman" panose="02020603050405020304" pitchFamily="18" charset="0"/>
              </a:rPr>
              <a:t>quizzes in v</a:t>
            </a:r>
            <a:r>
              <a:rPr lang="cs-CZ" altLang="cs-CZ" sz="2400" b="1" dirty="0">
                <a:solidFill>
                  <a:srgbClr val="002060"/>
                </a:solidFill>
                <a:latin typeface="Times New Roman" panose="02020603050405020304" pitchFamily="18" charset="0"/>
                <a:cs typeface="Times New Roman" panose="02020603050405020304" pitchFamily="18" charset="0"/>
              </a:rPr>
              <a:t>e</a:t>
            </a:r>
            <a:r>
              <a:rPr lang="en-US" altLang="cs-CZ" sz="2400" b="1" dirty="0" err="1">
                <a:solidFill>
                  <a:srgbClr val="002060"/>
                </a:solidFill>
                <a:latin typeface="Times New Roman" panose="02020603050405020304" pitchFamily="18" charset="0"/>
                <a:cs typeface="Times New Roman" panose="02020603050405020304" pitchFamily="18" charset="0"/>
              </a:rPr>
              <a:t>vox</a:t>
            </a:r>
            <a:r>
              <a:rPr lang="en-US" altLang="cs-CZ" sz="2400" dirty="0">
                <a:solidFill>
                  <a:srgbClr val="002060"/>
                </a:solidFill>
                <a:latin typeface="Times New Roman" panose="02020603050405020304" pitchFamily="18" charset="0"/>
                <a:cs typeface="Times New Roman" panose="02020603050405020304" pitchFamily="18" charset="0"/>
              </a:rPr>
              <a:t>, the link is always in the presentation.</a:t>
            </a:r>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059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We need to set up the project’s </a:t>
            </a:r>
            <a:r>
              <a:rPr lang="en-US" sz="1800" b="1" dirty="0">
                <a:solidFill>
                  <a:srgbClr val="002060"/>
                </a:solidFill>
                <a:latin typeface="Times New Roman" panose="02020603050405020304" pitchFamily="18" charset="0"/>
                <a:cs typeface="Times New Roman" panose="02020603050405020304" pitchFamily="18" charset="0"/>
              </a:rPr>
              <a:t>Information about project:</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Go to:</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Project – Project information </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Project can be scheduled from either:</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Project start date/</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Project finish date </a:t>
            </a: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pPr>
              <a:buFontTx/>
              <a:buChar char="-"/>
            </a:pPr>
            <a:r>
              <a:rPr lang="en-US" sz="1800" dirty="0">
                <a:solidFill>
                  <a:srgbClr val="002060"/>
                </a:solidFill>
                <a:latin typeface="Times New Roman" panose="02020603050405020304" pitchFamily="18" charset="0"/>
                <a:cs typeface="Times New Roman" panose="02020603050405020304" pitchFamily="18" charset="0"/>
              </a:rPr>
              <a:t>Set Start date or Finish date according to choosing previous “Schedule from”</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Our project is going to start from “Project finish date”</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Our finish date will be on the 28/12/2024</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If done, OK</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CACB60F-4F1A-4A4D-A9EF-BBC65CB2C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472" y="944850"/>
            <a:ext cx="6982941" cy="5059187"/>
          </a:xfrm>
          <a:prstGeom prst="rect">
            <a:avLst/>
          </a:prstGeom>
        </p:spPr>
      </p:pic>
      <p:cxnSp>
        <p:nvCxnSpPr>
          <p:cNvPr id="10" name="Přímá spojnice se šipkou 14">
            <a:extLst>
              <a:ext uri="{FF2B5EF4-FFF2-40B4-BE49-F238E27FC236}">
                <a16:creationId xmlns:a16="http://schemas.microsoft.com/office/drawing/2014/main" id="{F44FEBD3-BFB0-493C-B119-F0E5F2B71E0A}"/>
              </a:ext>
            </a:extLst>
          </p:cNvPr>
          <p:cNvCxnSpPr>
            <a:cxnSpLocks/>
          </p:cNvCxnSpPr>
          <p:nvPr/>
        </p:nvCxnSpPr>
        <p:spPr>
          <a:xfrm flipV="1">
            <a:off x="3208867" y="1778000"/>
            <a:ext cx="3471333" cy="541867"/>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14">
            <a:extLst>
              <a:ext uri="{FF2B5EF4-FFF2-40B4-BE49-F238E27FC236}">
                <a16:creationId xmlns:a16="http://schemas.microsoft.com/office/drawing/2014/main" id="{6EF9D0D8-E1AA-401B-B119-524AB11C2E0F}"/>
              </a:ext>
            </a:extLst>
          </p:cNvPr>
          <p:cNvCxnSpPr>
            <a:cxnSpLocks/>
          </p:cNvCxnSpPr>
          <p:nvPr/>
        </p:nvCxnSpPr>
        <p:spPr>
          <a:xfrm flipV="1">
            <a:off x="4317999" y="2934840"/>
            <a:ext cx="2607734" cy="1278724"/>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14">
            <a:extLst>
              <a:ext uri="{FF2B5EF4-FFF2-40B4-BE49-F238E27FC236}">
                <a16:creationId xmlns:a16="http://schemas.microsoft.com/office/drawing/2014/main" id="{70B3457F-1B59-4449-A46F-CE197E52F3FA}"/>
              </a:ext>
            </a:extLst>
          </p:cNvPr>
          <p:cNvCxnSpPr>
            <a:cxnSpLocks/>
          </p:cNvCxnSpPr>
          <p:nvPr/>
        </p:nvCxnSpPr>
        <p:spPr>
          <a:xfrm flipV="1">
            <a:off x="1159933" y="1349707"/>
            <a:ext cx="5898596" cy="933552"/>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14">
            <a:extLst>
              <a:ext uri="{FF2B5EF4-FFF2-40B4-BE49-F238E27FC236}">
                <a16:creationId xmlns:a16="http://schemas.microsoft.com/office/drawing/2014/main" id="{CF11F7EE-2E48-4178-9248-1433BCDB600F}"/>
              </a:ext>
            </a:extLst>
          </p:cNvPr>
          <p:cNvCxnSpPr>
            <a:cxnSpLocks/>
          </p:cNvCxnSpPr>
          <p:nvPr/>
        </p:nvCxnSpPr>
        <p:spPr>
          <a:xfrm>
            <a:off x="4318000" y="2692400"/>
            <a:ext cx="2472267" cy="572070"/>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
        <p:nvSpPr>
          <p:cNvPr id="49" name="Ovál 10">
            <a:extLst>
              <a:ext uri="{FF2B5EF4-FFF2-40B4-BE49-F238E27FC236}">
                <a16:creationId xmlns:a16="http://schemas.microsoft.com/office/drawing/2014/main" id="{0DF73D92-7DA5-4105-AE75-BE88AE795B43}"/>
              </a:ext>
            </a:extLst>
          </p:cNvPr>
          <p:cNvSpPr/>
          <p:nvPr/>
        </p:nvSpPr>
        <p:spPr>
          <a:xfrm>
            <a:off x="7336841" y="3140779"/>
            <a:ext cx="1642532" cy="288221"/>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0" name="Ovál 10">
            <a:extLst>
              <a:ext uri="{FF2B5EF4-FFF2-40B4-BE49-F238E27FC236}">
                <a16:creationId xmlns:a16="http://schemas.microsoft.com/office/drawing/2014/main" id="{7934B2A2-D263-4A75-851C-7D73CF6A1B43}"/>
              </a:ext>
            </a:extLst>
          </p:cNvPr>
          <p:cNvSpPr/>
          <p:nvPr/>
        </p:nvSpPr>
        <p:spPr>
          <a:xfrm>
            <a:off x="7413041" y="2862372"/>
            <a:ext cx="1642532" cy="288221"/>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41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2659B2-07CD-44CF-ABBE-4291BDD73B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006" y="753534"/>
            <a:ext cx="4169163" cy="3293533"/>
          </a:xfrm>
          <a:prstGeom prst="rect">
            <a:avLst/>
          </a:prstGeom>
        </p:spPr>
      </p:pic>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059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We need to set up the project’s </a:t>
            </a:r>
            <a:r>
              <a:rPr lang="en-US" sz="1800" b="1" dirty="0">
                <a:solidFill>
                  <a:srgbClr val="002060"/>
                </a:solidFill>
                <a:latin typeface="Times New Roman" panose="02020603050405020304" pitchFamily="18" charset="0"/>
                <a:cs typeface="Times New Roman" panose="02020603050405020304" pitchFamily="18" charset="0"/>
              </a:rPr>
              <a:t>Calendar</a:t>
            </a:r>
            <a:r>
              <a:rPr lang="en-US" sz="1800" dirty="0">
                <a:solidFill>
                  <a:srgbClr val="002060"/>
                </a:solidFill>
                <a:latin typeface="Times New Roman" panose="02020603050405020304" pitchFamily="18" charset="0"/>
                <a:cs typeface="Times New Roman" panose="02020603050405020304" pitchFamily="18" charset="0"/>
              </a:rPr>
              <a:t>:</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Go to:</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Project – Change Working Time</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We can see window with settings of New Calendar/Exceptions/Work Weeks</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Press Create New Calendar</a:t>
            </a:r>
          </a:p>
          <a:p>
            <a:pPr>
              <a:buFontTx/>
              <a:buChar char="-"/>
            </a:pPr>
            <a:endParaRPr lang="en-US"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pPr>
              <a:buFontTx/>
              <a:buChar char="-"/>
            </a:pPr>
            <a:r>
              <a:rPr lang="en-US" sz="1800" dirty="0">
                <a:solidFill>
                  <a:srgbClr val="002060"/>
                </a:solidFill>
                <a:latin typeface="Times New Roman" panose="02020603050405020304" pitchFamily="18" charset="0"/>
                <a:cs typeface="Times New Roman" panose="02020603050405020304" pitchFamily="18" charset="0"/>
              </a:rPr>
              <a:t>Set your new calendar name: Wedding calendar</a:t>
            </a:r>
          </a:p>
          <a:p>
            <a:pPr>
              <a:buFontTx/>
              <a:buChar char="-"/>
            </a:pPr>
            <a:r>
              <a:rPr lang="en-US" sz="1800" dirty="0">
                <a:solidFill>
                  <a:srgbClr val="002060"/>
                </a:solidFill>
                <a:latin typeface="Times New Roman" panose="02020603050405020304" pitchFamily="18" charset="0"/>
                <a:cs typeface="Times New Roman" panose="02020603050405020304" pitchFamily="18" charset="0"/>
              </a:rPr>
              <a:t>Choose “make a copy of Standard calendar”</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In “For calendar” will automatically appear your newly created calendar.</a:t>
            </a:r>
          </a:p>
          <a:p>
            <a:pPr marL="0" indent="0">
              <a:buNone/>
            </a:pPr>
            <a:r>
              <a:rPr lang="en-US" sz="1800" dirty="0">
                <a:solidFill>
                  <a:srgbClr val="002060"/>
                </a:solidFill>
                <a:latin typeface="Times New Roman" panose="02020603050405020304" pitchFamily="18" charset="0"/>
                <a:cs typeface="Times New Roman" panose="02020603050405020304" pitchFamily="18" charset="0"/>
              </a:rPr>
              <a:t>If done, OK</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cxnSp>
        <p:nvCxnSpPr>
          <p:cNvPr id="10" name="Přímá spojnice se šipkou 14">
            <a:extLst>
              <a:ext uri="{FF2B5EF4-FFF2-40B4-BE49-F238E27FC236}">
                <a16:creationId xmlns:a16="http://schemas.microsoft.com/office/drawing/2014/main" id="{F44FEBD3-BFB0-493C-B119-F0E5F2B71E0A}"/>
              </a:ext>
            </a:extLst>
          </p:cNvPr>
          <p:cNvCxnSpPr>
            <a:cxnSpLocks/>
          </p:cNvCxnSpPr>
          <p:nvPr/>
        </p:nvCxnSpPr>
        <p:spPr>
          <a:xfrm flipV="1">
            <a:off x="1202267" y="943999"/>
            <a:ext cx="4749800" cy="100527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14">
            <a:extLst>
              <a:ext uri="{FF2B5EF4-FFF2-40B4-BE49-F238E27FC236}">
                <a16:creationId xmlns:a16="http://schemas.microsoft.com/office/drawing/2014/main" id="{6EF9D0D8-E1AA-401B-B119-524AB11C2E0F}"/>
              </a:ext>
            </a:extLst>
          </p:cNvPr>
          <p:cNvCxnSpPr>
            <a:cxnSpLocks/>
          </p:cNvCxnSpPr>
          <p:nvPr/>
        </p:nvCxnSpPr>
        <p:spPr>
          <a:xfrm flipV="1">
            <a:off x="3459204" y="1663811"/>
            <a:ext cx="4165030" cy="1295657"/>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14">
            <a:extLst>
              <a:ext uri="{FF2B5EF4-FFF2-40B4-BE49-F238E27FC236}">
                <a16:creationId xmlns:a16="http://schemas.microsoft.com/office/drawing/2014/main" id="{CF11F7EE-2E48-4178-9248-1433BCDB600F}"/>
              </a:ext>
            </a:extLst>
          </p:cNvPr>
          <p:cNvCxnSpPr>
            <a:cxnSpLocks/>
          </p:cNvCxnSpPr>
          <p:nvPr/>
        </p:nvCxnSpPr>
        <p:spPr>
          <a:xfrm flipV="1">
            <a:off x="3479800" y="1206147"/>
            <a:ext cx="3208867" cy="863492"/>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
        <p:nvSpPr>
          <p:cNvPr id="50" name="Ovál 10">
            <a:extLst>
              <a:ext uri="{FF2B5EF4-FFF2-40B4-BE49-F238E27FC236}">
                <a16:creationId xmlns:a16="http://schemas.microsoft.com/office/drawing/2014/main" id="{7934B2A2-D263-4A75-851C-7D73CF6A1B43}"/>
              </a:ext>
            </a:extLst>
          </p:cNvPr>
          <p:cNvSpPr/>
          <p:nvPr/>
        </p:nvSpPr>
        <p:spPr>
          <a:xfrm>
            <a:off x="5658077" y="2522252"/>
            <a:ext cx="1400452" cy="191134"/>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AAF2035F-353A-49F9-B093-E9B8D504D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719" y="2936228"/>
            <a:ext cx="5295614" cy="3794280"/>
          </a:xfrm>
          <a:prstGeom prst="rect">
            <a:avLst/>
          </a:prstGeom>
        </p:spPr>
      </p:pic>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19" name="Přímá spojnice se šipkou 14">
            <a:extLst>
              <a:ext uri="{FF2B5EF4-FFF2-40B4-BE49-F238E27FC236}">
                <a16:creationId xmlns:a16="http://schemas.microsoft.com/office/drawing/2014/main" id="{C219DDE7-F855-420F-845B-84DECA35BEFC}"/>
              </a:ext>
            </a:extLst>
          </p:cNvPr>
          <p:cNvCxnSpPr>
            <a:cxnSpLocks/>
          </p:cNvCxnSpPr>
          <p:nvPr/>
        </p:nvCxnSpPr>
        <p:spPr>
          <a:xfrm>
            <a:off x="4830804" y="4578022"/>
            <a:ext cx="3915263" cy="335634"/>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4">
            <a:extLst>
              <a:ext uri="{FF2B5EF4-FFF2-40B4-BE49-F238E27FC236}">
                <a16:creationId xmlns:a16="http://schemas.microsoft.com/office/drawing/2014/main" id="{375282C3-9E75-4FD0-ABF7-759A7A6EDE0B}"/>
              </a:ext>
            </a:extLst>
          </p:cNvPr>
          <p:cNvCxnSpPr>
            <a:cxnSpLocks/>
          </p:cNvCxnSpPr>
          <p:nvPr/>
        </p:nvCxnSpPr>
        <p:spPr>
          <a:xfrm flipV="1">
            <a:off x="1995807" y="3408957"/>
            <a:ext cx="3786926" cy="1496551"/>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fade">
                                      <p:cBhvr>
                                        <p:cTn id="5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We need to set up the your </a:t>
            </a:r>
            <a:r>
              <a:rPr lang="en-US" sz="1800" b="1" dirty="0">
                <a:solidFill>
                  <a:srgbClr val="002060"/>
                </a:solidFill>
                <a:latin typeface="Times New Roman" panose="02020603050405020304" pitchFamily="18" charset="0"/>
                <a:cs typeface="Times New Roman" panose="02020603050405020304" pitchFamily="18" charset="0"/>
              </a:rPr>
              <a:t>own working hours</a:t>
            </a:r>
            <a:r>
              <a:rPr lang="en-US" sz="1800" dirty="0">
                <a:solidFill>
                  <a:srgbClr val="002060"/>
                </a:solidFill>
                <a:latin typeface="Times New Roman" panose="02020603050405020304" pitchFamily="18" charset="0"/>
                <a:cs typeface="Times New Roman" panose="02020603050405020304" pitchFamily="18" charset="0"/>
              </a:rPr>
              <a:t>:</a:t>
            </a:r>
          </a:p>
          <a:p>
            <a:pPr marL="0" indent="0">
              <a:buNone/>
            </a:pPr>
            <a:r>
              <a:rPr lang="en-US" sz="1600" dirty="0">
                <a:solidFill>
                  <a:srgbClr val="002060"/>
                </a:solidFill>
                <a:latin typeface="Times New Roman" panose="02020603050405020304" pitchFamily="18" charset="0"/>
                <a:cs typeface="Times New Roman" panose="02020603050405020304" pitchFamily="18" charset="0"/>
              </a:rPr>
              <a:t>Go to:</a:t>
            </a:r>
          </a:p>
          <a:p>
            <a:pPr marL="0" indent="0">
              <a:buNone/>
            </a:pPr>
            <a:r>
              <a:rPr lang="en-US" sz="1600" dirty="0">
                <a:solidFill>
                  <a:srgbClr val="002060"/>
                </a:solidFill>
                <a:latin typeface="Times New Roman" panose="02020603050405020304" pitchFamily="18" charset="0"/>
                <a:cs typeface="Times New Roman" panose="02020603050405020304" pitchFamily="18" charset="0"/>
              </a:rPr>
              <a:t>We are still in Project – Change Working Time</a:t>
            </a:r>
          </a:p>
          <a:p>
            <a:pPr>
              <a:buFontTx/>
              <a:buChar char="-"/>
            </a:pPr>
            <a:r>
              <a:rPr lang="en-US" sz="1600" dirty="0">
                <a:solidFill>
                  <a:srgbClr val="002060"/>
                </a:solidFill>
                <a:latin typeface="Times New Roman" panose="02020603050405020304" pitchFamily="18" charset="0"/>
                <a:cs typeface="Times New Roman" panose="02020603050405020304" pitchFamily="18" charset="0"/>
              </a:rPr>
              <a:t>Check if in “For calendar” is your own calendar Wedding calendar</a:t>
            </a:r>
          </a:p>
          <a:p>
            <a:pPr>
              <a:buFontTx/>
              <a:buChar char="-"/>
            </a:pPr>
            <a:r>
              <a:rPr lang="en-US" sz="1600" dirty="0">
                <a:solidFill>
                  <a:srgbClr val="002060"/>
                </a:solidFill>
                <a:latin typeface="Times New Roman" panose="02020603050405020304" pitchFamily="18" charset="0"/>
                <a:cs typeface="Times New Roman" panose="02020603050405020304" pitchFamily="18" charset="0"/>
              </a:rPr>
              <a:t>Press “Work Weeks”</a:t>
            </a:r>
          </a:p>
          <a:p>
            <a:pPr>
              <a:buFontTx/>
              <a:buChar char="-"/>
            </a:pPr>
            <a:r>
              <a:rPr lang="en-US" sz="1600" dirty="0">
                <a:solidFill>
                  <a:srgbClr val="002060"/>
                </a:solidFill>
                <a:latin typeface="Times New Roman" panose="02020603050405020304" pitchFamily="18" charset="0"/>
                <a:cs typeface="Times New Roman" panose="02020603050405020304" pitchFamily="18" charset="0"/>
              </a:rPr>
              <a:t>Small window will pop up</a:t>
            </a:r>
          </a:p>
          <a:p>
            <a:pPr>
              <a:buFontTx/>
              <a:buChar char="-"/>
            </a:pPr>
            <a:r>
              <a:rPr lang="en-US" sz="1600" dirty="0">
                <a:solidFill>
                  <a:srgbClr val="002060"/>
                </a:solidFill>
                <a:latin typeface="Times New Roman" panose="02020603050405020304" pitchFamily="18" charset="0"/>
                <a:cs typeface="Times New Roman" panose="02020603050405020304" pitchFamily="18" charset="0"/>
              </a:rPr>
              <a:t>In here you can adjust the working hours for </a:t>
            </a:r>
          </a:p>
          <a:p>
            <a:pPr marL="0" indent="0">
              <a:buNone/>
            </a:pPr>
            <a:r>
              <a:rPr lang="en-US" sz="1600" dirty="0">
                <a:solidFill>
                  <a:srgbClr val="002060"/>
                </a:solidFill>
                <a:latin typeface="Times New Roman" panose="02020603050405020304" pitchFamily="18" charset="0"/>
                <a:cs typeface="Times New Roman" panose="02020603050405020304" pitchFamily="18" charset="0"/>
              </a:rPr>
              <a:t>each day of the week </a:t>
            </a:r>
          </a:p>
          <a:p>
            <a:pPr>
              <a:buFontTx/>
              <a:buChar char="-"/>
            </a:pPr>
            <a:r>
              <a:rPr lang="en-US" sz="1600" dirty="0">
                <a:solidFill>
                  <a:srgbClr val="002060"/>
                </a:solidFill>
                <a:latin typeface="Times New Roman" panose="02020603050405020304" pitchFamily="18" charset="0"/>
                <a:cs typeface="Times New Roman" panose="02020603050405020304" pitchFamily="18" charset="0"/>
              </a:rPr>
              <a:t>As you can see the working hours are as we </a:t>
            </a:r>
          </a:p>
          <a:p>
            <a:pPr marL="0" indent="0">
              <a:buNone/>
            </a:pPr>
            <a:r>
              <a:rPr lang="en-US" sz="1600" dirty="0">
                <a:solidFill>
                  <a:srgbClr val="002060"/>
                </a:solidFill>
                <a:latin typeface="Times New Roman" panose="02020603050405020304" pitchFamily="18" charset="0"/>
                <a:cs typeface="Times New Roman" panose="02020603050405020304" pitchFamily="18" charset="0"/>
              </a:rPr>
              <a:t>set at the beginning in the “Options”.</a:t>
            </a:r>
          </a:p>
          <a:p>
            <a:pPr>
              <a:buFontTx/>
              <a:buChar char="-"/>
            </a:pPr>
            <a:r>
              <a:rPr lang="en-US" sz="1600" dirty="0">
                <a:solidFill>
                  <a:srgbClr val="002060"/>
                </a:solidFill>
                <a:latin typeface="Times New Roman" panose="02020603050405020304" pitchFamily="18" charset="0"/>
                <a:cs typeface="Times New Roman" panose="02020603050405020304" pitchFamily="18" charset="0"/>
              </a:rPr>
              <a:t>We will set the working hours from 9am to 12pm and from 1pm to 3pm from Monday to Friday.</a:t>
            </a:r>
          </a:p>
          <a:p>
            <a:pPr>
              <a:buFontTx/>
              <a:buChar char="-"/>
            </a:pPr>
            <a:r>
              <a:rPr lang="en-US" sz="1600" dirty="0">
                <a:solidFill>
                  <a:srgbClr val="002060"/>
                </a:solidFill>
                <a:latin typeface="Times New Roman" panose="02020603050405020304" pitchFamily="18" charset="0"/>
                <a:cs typeface="Times New Roman" panose="02020603050405020304" pitchFamily="18" charset="0"/>
              </a:rPr>
              <a:t>Highlight the days and then set days to these specific working hours</a:t>
            </a:r>
          </a:p>
          <a:p>
            <a:pPr>
              <a:buFontTx/>
              <a:buChar char="-"/>
            </a:pPr>
            <a:r>
              <a:rPr lang="en-US" sz="1600" dirty="0">
                <a:solidFill>
                  <a:srgbClr val="002060"/>
                </a:solidFill>
                <a:latin typeface="Times New Roman" panose="02020603050405020304" pitchFamily="18" charset="0"/>
                <a:cs typeface="Times New Roman" panose="02020603050405020304" pitchFamily="18" charset="0"/>
              </a:rPr>
              <a:t>Then do the same for the weekend days and set them as nonworking days.</a:t>
            </a:r>
            <a:endParaRPr lang="en-US" sz="18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dirty="0">
                <a:solidFill>
                  <a:srgbClr val="002060"/>
                </a:solidFill>
                <a:latin typeface="Times New Roman" panose="02020603050405020304" pitchFamily="18" charset="0"/>
                <a:cs typeface="Times New Roman" panose="02020603050405020304" pitchFamily="18" charset="0"/>
              </a:rPr>
              <a:t>If done, OK</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50" name="Ovál 10">
            <a:extLst>
              <a:ext uri="{FF2B5EF4-FFF2-40B4-BE49-F238E27FC236}">
                <a16:creationId xmlns:a16="http://schemas.microsoft.com/office/drawing/2014/main" id="{7934B2A2-D263-4A75-851C-7D73CF6A1B43}"/>
              </a:ext>
            </a:extLst>
          </p:cNvPr>
          <p:cNvSpPr/>
          <p:nvPr/>
        </p:nvSpPr>
        <p:spPr>
          <a:xfrm>
            <a:off x="5658077" y="2522252"/>
            <a:ext cx="1400452" cy="191134"/>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8B0A745E-B2D6-4A21-89F9-2C277BF05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671" y="732661"/>
            <a:ext cx="5202296" cy="3115990"/>
          </a:xfrm>
          <a:prstGeom prst="rect">
            <a:avLst/>
          </a:prstGeom>
        </p:spPr>
      </p:pic>
      <p:pic>
        <p:nvPicPr>
          <p:cNvPr id="18" name="Picture 17">
            <a:extLst>
              <a:ext uri="{FF2B5EF4-FFF2-40B4-BE49-F238E27FC236}">
                <a16:creationId xmlns:a16="http://schemas.microsoft.com/office/drawing/2014/main" id="{46DD24BA-D558-45E7-9185-33E5486D4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186" y="2963390"/>
            <a:ext cx="5127298" cy="3372824"/>
          </a:xfrm>
          <a:prstGeom prst="rect">
            <a:avLst/>
          </a:prstGeom>
        </p:spPr>
      </p:pic>
      <p:pic>
        <p:nvPicPr>
          <p:cNvPr id="22" name="Picture 21">
            <a:extLst>
              <a:ext uri="{FF2B5EF4-FFF2-40B4-BE49-F238E27FC236}">
                <a16:creationId xmlns:a16="http://schemas.microsoft.com/office/drawing/2014/main" id="{BD804A20-A60B-45EE-A2E5-FBF3F6DDF8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4441" y="4197909"/>
            <a:ext cx="4165030" cy="2701526"/>
          </a:xfrm>
          <a:prstGeom prst="rect">
            <a:avLst/>
          </a:prstGeom>
        </p:spPr>
      </p:pic>
      <p:cxnSp>
        <p:nvCxnSpPr>
          <p:cNvPr id="10" name="Přímá spojnice se šipkou 14">
            <a:extLst>
              <a:ext uri="{FF2B5EF4-FFF2-40B4-BE49-F238E27FC236}">
                <a16:creationId xmlns:a16="http://schemas.microsoft.com/office/drawing/2014/main" id="{F44FEBD3-BFB0-493C-B119-F0E5F2B71E0A}"/>
              </a:ext>
            </a:extLst>
          </p:cNvPr>
          <p:cNvCxnSpPr>
            <a:cxnSpLocks/>
          </p:cNvCxnSpPr>
          <p:nvPr/>
        </p:nvCxnSpPr>
        <p:spPr>
          <a:xfrm flipV="1">
            <a:off x="4360333" y="1214765"/>
            <a:ext cx="1297744" cy="1095059"/>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14">
            <a:extLst>
              <a:ext uri="{FF2B5EF4-FFF2-40B4-BE49-F238E27FC236}">
                <a16:creationId xmlns:a16="http://schemas.microsoft.com/office/drawing/2014/main" id="{6EF9D0D8-E1AA-401B-B119-524AB11C2E0F}"/>
              </a:ext>
            </a:extLst>
          </p:cNvPr>
          <p:cNvCxnSpPr>
            <a:cxnSpLocks/>
          </p:cNvCxnSpPr>
          <p:nvPr/>
        </p:nvCxnSpPr>
        <p:spPr>
          <a:xfrm flipV="1">
            <a:off x="3313260" y="2190560"/>
            <a:ext cx="4623668" cy="1149606"/>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14">
            <a:extLst>
              <a:ext uri="{FF2B5EF4-FFF2-40B4-BE49-F238E27FC236}">
                <a16:creationId xmlns:a16="http://schemas.microsoft.com/office/drawing/2014/main" id="{CF11F7EE-2E48-4178-9248-1433BCDB600F}"/>
              </a:ext>
            </a:extLst>
          </p:cNvPr>
          <p:cNvCxnSpPr>
            <a:cxnSpLocks/>
          </p:cNvCxnSpPr>
          <p:nvPr/>
        </p:nvCxnSpPr>
        <p:spPr>
          <a:xfrm flipV="1">
            <a:off x="2823634" y="2434249"/>
            <a:ext cx="2916766" cy="529141"/>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4">
            <a:extLst>
              <a:ext uri="{FF2B5EF4-FFF2-40B4-BE49-F238E27FC236}">
                <a16:creationId xmlns:a16="http://schemas.microsoft.com/office/drawing/2014/main" id="{C219DDE7-F855-420F-845B-84DECA35BEFC}"/>
              </a:ext>
            </a:extLst>
          </p:cNvPr>
          <p:cNvCxnSpPr>
            <a:cxnSpLocks/>
          </p:cNvCxnSpPr>
          <p:nvPr/>
        </p:nvCxnSpPr>
        <p:spPr>
          <a:xfrm flipV="1">
            <a:off x="3572094" y="2553513"/>
            <a:ext cx="5032549" cy="1754636"/>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14">
            <a:extLst>
              <a:ext uri="{FF2B5EF4-FFF2-40B4-BE49-F238E27FC236}">
                <a16:creationId xmlns:a16="http://schemas.microsoft.com/office/drawing/2014/main" id="{D2235893-D2A2-4C49-931F-5154E537243E}"/>
              </a:ext>
            </a:extLst>
          </p:cNvPr>
          <p:cNvCxnSpPr>
            <a:cxnSpLocks/>
          </p:cNvCxnSpPr>
          <p:nvPr/>
        </p:nvCxnSpPr>
        <p:spPr>
          <a:xfrm flipV="1">
            <a:off x="3741927" y="4558153"/>
            <a:ext cx="6107502" cy="748397"/>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flipV="1">
            <a:off x="3119533" y="5667278"/>
            <a:ext cx="4305734" cy="207707"/>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fade">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fade">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fade">
                                      <p:cBhvr>
                                        <p:cTn id="67" dur="500"/>
                                        <p:tgtEl>
                                          <p:spTgt spid="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12" end="12"/>
                                            </p:txEl>
                                          </p:spTgt>
                                        </p:tgtEl>
                                        <p:attrNameLst>
                                          <p:attrName>style.visibility</p:attrName>
                                        </p:attrNameLst>
                                      </p:cBhvr>
                                      <p:to>
                                        <p:strVal val="visible"/>
                                      </p:to>
                                    </p:set>
                                    <p:animEffect transition="in" filter="fade">
                                      <p:cBhvr>
                                        <p:cTn id="72" dur="500"/>
                                        <p:tgtEl>
                                          <p:spTgt spid="7">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xEl>
                                              <p:pRg st="13" end="13"/>
                                            </p:txEl>
                                          </p:spTgt>
                                        </p:tgtEl>
                                        <p:attrNameLst>
                                          <p:attrName>style.visibility</p:attrName>
                                        </p:attrNameLst>
                                      </p:cBhvr>
                                      <p:to>
                                        <p:strVal val="visible"/>
                                      </p:to>
                                    </p:set>
                                    <p:animEffect transition="in" filter="fade">
                                      <p:cBhvr>
                                        <p:cTn id="77"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We need to set up the your </a:t>
            </a:r>
            <a:r>
              <a:rPr lang="en-US" sz="1800" b="1" dirty="0">
                <a:solidFill>
                  <a:srgbClr val="002060"/>
                </a:solidFill>
                <a:latin typeface="Times New Roman" panose="02020603050405020304" pitchFamily="18" charset="0"/>
                <a:cs typeface="Times New Roman" panose="02020603050405020304" pitchFamily="18" charset="0"/>
              </a:rPr>
              <a:t>own Exceptions</a:t>
            </a:r>
            <a:r>
              <a:rPr lang="en-US" sz="1800" dirty="0">
                <a:solidFill>
                  <a:srgbClr val="002060"/>
                </a:solidFill>
                <a:latin typeface="Times New Roman" panose="02020603050405020304" pitchFamily="18" charset="0"/>
                <a:cs typeface="Times New Roman" panose="02020603050405020304" pitchFamily="18" charset="0"/>
              </a:rPr>
              <a:t>:</a:t>
            </a:r>
          </a:p>
          <a:p>
            <a:pPr marL="0" indent="0">
              <a:buNone/>
            </a:pPr>
            <a:r>
              <a:rPr lang="en-US" sz="1600" dirty="0">
                <a:solidFill>
                  <a:srgbClr val="002060"/>
                </a:solidFill>
                <a:latin typeface="Times New Roman" panose="02020603050405020304" pitchFamily="18" charset="0"/>
                <a:cs typeface="Times New Roman" panose="02020603050405020304" pitchFamily="18" charset="0"/>
              </a:rPr>
              <a:t>Go to:</a:t>
            </a:r>
          </a:p>
          <a:p>
            <a:pPr marL="0" indent="0">
              <a:buNone/>
            </a:pPr>
            <a:r>
              <a:rPr lang="en-US" sz="1600" dirty="0">
                <a:solidFill>
                  <a:srgbClr val="002060"/>
                </a:solidFill>
                <a:latin typeface="Times New Roman" panose="02020603050405020304" pitchFamily="18" charset="0"/>
                <a:cs typeface="Times New Roman" panose="02020603050405020304" pitchFamily="18" charset="0"/>
              </a:rPr>
              <a:t>We are still in Project – Change Working Time</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Press “Exceptions”</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In here you can add exceptions to your calendar</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MS project doesn’t know our bank holidays or other days we will not work. </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Write a name for your exception and choose start and end date, then press Details.</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Small window will pop up.</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Here we can set for the specific day, if it is working or nonworking. If working we put working times and we can set how often this will occur down in Recurrence pattern and Range of recurrence.</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We will do 5 exceptions:</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17. November – nonworking days</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24. December, 25. December, and 26. December – working days from 9am to 12pm</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Wedding day – working day from 8am to 11pm</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You can see the days with exceptions are of different color.</a:t>
            </a:r>
          </a:p>
          <a:p>
            <a:pPr marL="0" indent="0">
              <a:buNone/>
            </a:pPr>
            <a:r>
              <a:rPr lang="en-US" sz="1600" dirty="0">
                <a:solidFill>
                  <a:srgbClr val="002060"/>
                </a:solidFill>
                <a:latin typeface="Times New Roman" panose="02020603050405020304" pitchFamily="18" charset="0"/>
                <a:cs typeface="Times New Roman" panose="02020603050405020304" pitchFamily="18" charset="0"/>
              </a:rPr>
              <a:t>If done, OK</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50" name="Ovál 10">
            <a:extLst>
              <a:ext uri="{FF2B5EF4-FFF2-40B4-BE49-F238E27FC236}">
                <a16:creationId xmlns:a16="http://schemas.microsoft.com/office/drawing/2014/main" id="{7934B2A2-D263-4A75-851C-7D73CF6A1B43}"/>
              </a:ext>
            </a:extLst>
          </p:cNvPr>
          <p:cNvSpPr/>
          <p:nvPr/>
        </p:nvSpPr>
        <p:spPr>
          <a:xfrm>
            <a:off x="5658077" y="2522252"/>
            <a:ext cx="1400452" cy="191134"/>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AA44C3B-144F-4152-BBA8-EBF2E8206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565" y="640138"/>
            <a:ext cx="6530206" cy="3454575"/>
          </a:xfrm>
          <a:prstGeom prst="rect">
            <a:avLst/>
          </a:prstGeom>
        </p:spPr>
      </p:pic>
      <p:cxnSp>
        <p:nvCxnSpPr>
          <p:cNvPr id="10" name="Přímá spojnice se šipkou 14">
            <a:extLst>
              <a:ext uri="{FF2B5EF4-FFF2-40B4-BE49-F238E27FC236}">
                <a16:creationId xmlns:a16="http://schemas.microsoft.com/office/drawing/2014/main" id="{F44FEBD3-BFB0-493C-B119-F0E5F2B71E0A}"/>
              </a:ext>
            </a:extLst>
          </p:cNvPr>
          <p:cNvCxnSpPr>
            <a:cxnSpLocks/>
          </p:cNvCxnSpPr>
          <p:nvPr/>
        </p:nvCxnSpPr>
        <p:spPr>
          <a:xfrm>
            <a:off x="2311879" y="2262922"/>
            <a:ext cx="3121814" cy="228808"/>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14">
            <a:extLst>
              <a:ext uri="{FF2B5EF4-FFF2-40B4-BE49-F238E27FC236}">
                <a16:creationId xmlns:a16="http://schemas.microsoft.com/office/drawing/2014/main" id="{CF11F7EE-2E48-4178-9248-1433BCDB600F}"/>
              </a:ext>
            </a:extLst>
          </p:cNvPr>
          <p:cNvCxnSpPr>
            <a:cxnSpLocks/>
          </p:cNvCxnSpPr>
          <p:nvPr/>
        </p:nvCxnSpPr>
        <p:spPr>
          <a:xfrm flipV="1">
            <a:off x="2557444" y="2632315"/>
            <a:ext cx="5560013" cy="814348"/>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C0DDADD-E231-4270-B3F0-BC33D56C9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291" y="3588138"/>
            <a:ext cx="6990653" cy="3269862"/>
          </a:xfrm>
          <a:prstGeom prst="rect">
            <a:avLst/>
          </a:prstGeom>
        </p:spPr>
      </p:pic>
      <p:cxnSp>
        <p:nvCxnSpPr>
          <p:cNvPr id="21" name="Přímá spojnice se šipkou 14">
            <a:extLst>
              <a:ext uri="{FF2B5EF4-FFF2-40B4-BE49-F238E27FC236}">
                <a16:creationId xmlns:a16="http://schemas.microsoft.com/office/drawing/2014/main" id="{6EF9D0D8-E1AA-401B-B119-524AB11C2E0F}"/>
              </a:ext>
            </a:extLst>
          </p:cNvPr>
          <p:cNvCxnSpPr>
            <a:cxnSpLocks/>
          </p:cNvCxnSpPr>
          <p:nvPr/>
        </p:nvCxnSpPr>
        <p:spPr>
          <a:xfrm flipV="1">
            <a:off x="3119533" y="2737009"/>
            <a:ext cx="2314160" cy="45645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4">
            <a:extLst>
              <a:ext uri="{FF2B5EF4-FFF2-40B4-BE49-F238E27FC236}">
                <a16:creationId xmlns:a16="http://schemas.microsoft.com/office/drawing/2014/main" id="{C219DDE7-F855-420F-845B-84DECA35BEFC}"/>
              </a:ext>
            </a:extLst>
          </p:cNvPr>
          <p:cNvCxnSpPr>
            <a:cxnSpLocks/>
          </p:cNvCxnSpPr>
          <p:nvPr/>
        </p:nvCxnSpPr>
        <p:spPr>
          <a:xfrm>
            <a:off x="4787660" y="4051513"/>
            <a:ext cx="4149306" cy="424017"/>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14">
            <a:extLst>
              <a:ext uri="{FF2B5EF4-FFF2-40B4-BE49-F238E27FC236}">
                <a16:creationId xmlns:a16="http://schemas.microsoft.com/office/drawing/2014/main" id="{D2235893-D2A2-4C49-931F-5154E537243E}"/>
              </a:ext>
            </a:extLst>
          </p:cNvPr>
          <p:cNvCxnSpPr>
            <a:cxnSpLocks/>
          </p:cNvCxnSpPr>
          <p:nvPr/>
        </p:nvCxnSpPr>
        <p:spPr>
          <a:xfrm flipV="1">
            <a:off x="2812362" y="3029969"/>
            <a:ext cx="6124604" cy="718244"/>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a:off x="2700068" y="4881561"/>
            <a:ext cx="2613804" cy="77982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3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fade">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fade">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fade">
                                      <p:cBhvr>
                                        <p:cTn id="67" dur="500"/>
                                        <p:tgtEl>
                                          <p:spTgt spid="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12" end="12"/>
                                            </p:txEl>
                                          </p:spTgt>
                                        </p:tgtEl>
                                        <p:attrNameLst>
                                          <p:attrName>style.visibility</p:attrName>
                                        </p:attrNameLst>
                                      </p:cBhvr>
                                      <p:to>
                                        <p:strVal val="visible"/>
                                      </p:to>
                                    </p:set>
                                    <p:animEffect transition="in" filter="fade">
                                      <p:cBhvr>
                                        <p:cTn id="72" dur="500"/>
                                        <p:tgtEl>
                                          <p:spTgt spid="7">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xEl>
                                              <p:pRg st="13" end="13"/>
                                            </p:txEl>
                                          </p:spTgt>
                                        </p:tgtEl>
                                        <p:attrNameLst>
                                          <p:attrName>style.visibility</p:attrName>
                                        </p:attrNameLst>
                                      </p:cBhvr>
                                      <p:to>
                                        <p:strVal val="visible"/>
                                      </p:to>
                                    </p:set>
                                    <p:animEffect transition="in" filter="fade">
                                      <p:cBhvr>
                                        <p:cTn id="77" dur="500"/>
                                        <p:tgtEl>
                                          <p:spTgt spid="7">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
                                            <p:txEl>
                                              <p:pRg st="14" end="14"/>
                                            </p:txEl>
                                          </p:spTgt>
                                        </p:tgtEl>
                                        <p:attrNameLst>
                                          <p:attrName>style.visibility</p:attrName>
                                        </p:attrNameLst>
                                      </p:cBhvr>
                                      <p:to>
                                        <p:strVal val="visible"/>
                                      </p:to>
                                    </p:set>
                                    <p:animEffect transition="in" filter="fade">
                                      <p:cBhvr>
                                        <p:cTn id="82"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We need to set up your </a:t>
            </a:r>
            <a:r>
              <a:rPr lang="en-US" sz="1800" b="1" dirty="0">
                <a:solidFill>
                  <a:srgbClr val="002060"/>
                </a:solidFill>
                <a:latin typeface="Times New Roman" panose="02020603050405020304" pitchFamily="18" charset="0"/>
                <a:cs typeface="Times New Roman" panose="02020603050405020304" pitchFamily="18" charset="0"/>
              </a:rPr>
              <a:t>own Wedding calendar for your project</a:t>
            </a:r>
            <a:r>
              <a:rPr lang="en-US" sz="1800" dirty="0">
                <a:solidFill>
                  <a:srgbClr val="002060"/>
                </a:solidFill>
                <a:latin typeface="Times New Roman" panose="02020603050405020304" pitchFamily="18" charset="0"/>
                <a:cs typeface="Times New Roman" panose="02020603050405020304" pitchFamily="18" charset="0"/>
              </a:rPr>
              <a:t>:</a:t>
            </a:r>
          </a:p>
          <a:p>
            <a:pPr marL="0" indent="0">
              <a:buNone/>
            </a:pPr>
            <a:r>
              <a:rPr lang="en-US" sz="1600" dirty="0">
                <a:solidFill>
                  <a:srgbClr val="002060"/>
                </a:solidFill>
                <a:latin typeface="Times New Roman" panose="02020603050405020304" pitchFamily="18" charset="0"/>
                <a:cs typeface="Times New Roman" panose="02020603050405020304" pitchFamily="18" charset="0"/>
              </a:rPr>
              <a:t>Go to Tab:</a:t>
            </a:r>
          </a:p>
          <a:p>
            <a:pPr marL="0" indent="0">
              <a:buNone/>
            </a:pPr>
            <a:r>
              <a:rPr lang="en-US" sz="1600" dirty="0">
                <a:solidFill>
                  <a:srgbClr val="002060"/>
                </a:solidFill>
                <a:latin typeface="Times New Roman" panose="02020603050405020304" pitchFamily="18" charset="0"/>
                <a:cs typeface="Times New Roman" panose="02020603050405020304" pitchFamily="18" charset="0"/>
              </a:rPr>
              <a:t>Project – Project Information</a:t>
            </a:r>
          </a:p>
          <a:p>
            <a:pPr>
              <a:buFontTx/>
              <a:buChar char="-"/>
            </a:pPr>
            <a:r>
              <a:rPr lang="en-US" sz="1400" dirty="0">
                <a:solidFill>
                  <a:srgbClr val="002060"/>
                </a:solidFill>
                <a:latin typeface="Times New Roman" panose="02020603050405020304" pitchFamily="18" charset="0"/>
                <a:cs typeface="Times New Roman" panose="02020603050405020304" pitchFamily="18" charset="0"/>
              </a:rPr>
              <a:t>In Calendar change your calendar from Standard to Wedding calendar</a:t>
            </a:r>
          </a:p>
          <a:p>
            <a:pPr>
              <a:buFontTx/>
              <a:buChar char="-"/>
            </a:pPr>
            <a:endParaRPr lang="en-US" sz="1400" dirty="0">
              <a:solidFill>
                <a:srgbClr val="002060"/>
              </a:solidFill>
              <a:latin typeface="Times New Roman" panose="02020603050405020304" pitchFamily="18" charset="0"/>
              <a:cs typeface="Times New Roman" panose="02020603050405020304" pitchFamily="18" charset="0"/>
            </a:endParaRPr>
          </a:p>
          <a:p>
            <a:pPr marL="0" indent="0">
              <a:buNone/>
            </a:pPr>
            <a:r>
              <a:rPr lang="en-US" sz="1600" dirty="0">
                <a:solidFill>
                  <a:srgbClr val="002060"/>
                </a:solidFill>
                <a:latin typeface="Times New Roman" panose="02020603050405020304" pitchFamily="18" charset="0"/>
                <a:cs typeface="Times New Roman" panose="02020603050405020304" pitchFamily="18" charset="0"/>
              </a:rPr>
              <a:t>If done, OK</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50" name="Ovál 10">
            <a:extLst>
              <a:ext uri="{FF2B5EF4-FFF2-40B4-BE49-F238E27FC236}">
                <a16:creationId xmlns:a16="http://schemas.microsoft.com/office/drawing/2014/main" id="{7934B2A2-D263-4A75-851C-7D73CF6A1B43}"/>
              </a:ext>
            </a:extLst>
          </p:cNvPr>
          <p:cNvSpPr/>
          <p:nvPr/>
        </p:nvSpPr>
        <p:spPr>
          <a:xfrm>
            <a:off x="5658077" y="2522252"/>
            <a:ext cx="1400452" cy="191134"/>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3D35587-8341-4389-8BB9-F92ED55B4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012" y="1375003"/>
            <a:ext cx="6517302" cy="4678896"/>
          </a:xfrm>
          <a:prstGeom prst="rect">
            <a:avLst/>
          </a:prstGeom>
        </p:spPr>
      </p:pic>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a:off x="2286000" y="2776716"/>
            <a:ext cx="6918385" cy="93773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38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solidFill>
                  <a:srgbClr val="002060"/>
                </a:solidFill>
                <a:latin typeface="Times New Roman" panose="02020603050405020304" pitchFamily="18" charset="0"/>
                <a:cs typeface="Times New Roman" panose="02020603050405020304" pitchFamily="18" charset="0"/>
              </a:rPr>
              <a:t>In this step you write down all your tasks of your project</a:t>
            </a:r>
          </a:p>
          <a:p>
            <a:r>
              <a:rPr lang="en-GB" sz="1600" dirty="0">
                <a:solidFill>
                  <a:srgbClr val="002060"/>
                </a:solidFill>
                <a:latin typeface="Times New Roman" panose="02020603050405020304" pitchFamily="18" charset="0"/>
                <a:cs typeface="Times New Roman" panose="02020603050405020304" pitchFamily="18" charset="0"/>
              </a:rPr>
              <a:t>In column task name you list all your tasks of your project one by one</a:t>
            </a:r>
          </a:p>
          <a:p>
            <a:r>
              <a:rPr lang="en-GB" sz="1600" dirty="0">
                <a:solidFill>
                  <a:srgbClr val="002060"/>
                </a:solidFill>
                <a:latin typeface="Times New Roman" panose="02020603050405020304" pitchFamily="18" charset="0"/>
                <a:cs typeface="Times New Roman" panose="02020603050405020304" pitchFamily="18" charset="0"/>
              </a:rPr>
              <a:t>If later you find you need to add more, you just enter new row and write in new task</a:t>
            </a: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pPr>
              <a:buFontTx/>
              <a:buChar char="-"/>
            </a:pPr>
            <a:endParaRPr lang="en-GB"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0AFD0A7-59BE-45D4-8A12-112873837B0E}"/>
              </a:ext>
            </a:extLst>
          </p:cNvPr>
          <p:cNvPicPr>
            <a:picLocks noChangeAspect="1"/>
          </p:cNvPicPr>
          <p:nvPr/>
        </p:nvPicPr>
        <p:blipFill>
          <a:blip r:embed="rId3"/>
          <a:stretch>
            <a:fillRect/>
          </a:stretch>
        </p:blipFill>
        <p:spPr>
          <a:xfrm>
            <a:off x="1131723" y="2968512"/>
            <a:ext cx="10150764" cy="3616585"/>
          </a:xfrm>
          <a:prstGeom prst="rect">
            <a:avLst/>
          </a:prstGeom>
        </p:spPr>
      </p:pic>
    </p:spTree>
    <p:extLst>
      <p:ext uri="{BB962C8B-B14F-4D97-AF65-F5344CB8AC3E}">
        <p14:creationId xmlns:p14="http://schemas.microsoft.com/office/powerpoint/2010/main" val="325681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6A5646-51F7-6059-D413-422E6AE4F262}"/>
            </a:ext>
          </a:extLst>
        </p:cNvPr>
        <p:cNvGrpSpPr/>
        <p:nvPr/>
      </p:nvGrpSpPr>
      <p:grpSpPr>
        <a:xfrm>
          <a:off x="0" y="0"/>
          <a:ext cx="0" cy="0"/>
          <a:chOff x="0" y="0"/>
          <a:chExt cx="0" cy="0"/>
        </a:xfrm>
      </p:grpSpPr>
      <p:sp>
        <p:nvSpPr>
          <p:cNvPr id="5" name="Obdélník 4">
            <a:extLst>
              <a:ext uri="{FF2B5EF4-FFF2-40B4-BE49-F238E27FC236}">
                <a16:creationId xmlns:a16="http://schemas.microsoft.com/office/drawing/2014/main" id="{4077BEB9-CD22-5B73-BD46-7897B0CDBB49}"/>
              </a:ext>
            </a:extLst>
          </p:cNvPr>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CDA0879F-875B-85CD-3F1A-69752AD4E563}"/>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9773D96E-6041-9371-2822-112A3D2B1A49}"/>
              </a:ext>
            </a:extLst>
          </p:cNvPr>
          <p:cNvSpPr txBox="1">
            <a:spLocks/>
          </p:cNvSpPr>
          <p:nvPr/>
        </p:nvSpPr>
        <p:spPr>
          <a:xfrm>
            <a:off x="395899" y="1206147"/>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solidFill>
                  <a:srgbClr val="002060"/>
                </a:solidFill>
                <a:latin typeface="Times New Roman" panose="02020603050405020304" pitchFamily="18" charset="0"/>
                <a:cs typeface="Times New Roman" panose="02020603050405020304" pitchFamily="18" charset="0"/>
              </a:rPr>
              <a:t>You can see that in previous slide the duration is set to one day.</a:t>
            </a:r>
          </a:p>
          <a:p>
            <a:r>
              <a:rPr lang="en-GB" sz="1800" dirty="0">
                <a:solidFill>
                  <a:srgbClr val="002060"/>
                </a:solidFill>
                <a:latin typeface="Times New Roman" panose="02020603050405020304" pitchFamily="18" charset="0"/>
                <a:cs typeface="Times New Roman" panose="02020603050405020304" pitchFamily="18" charset="0"/>
              </a:rPr>
              <a:t>The next step is to change the duration of each of your task.</a:t>
            </a:r>
          </a:p>
          <a:p>
            <a:r>
              <a:rPr lang="en-GB" sz="1800" dirty="0">
                <a:solidFill>
                  <a:srgbClr val="002060"/>
                </a:solidFill>
                <a:latin typeface="Times New Roman" panose="02020603050405020304" pitchFamily="18" charset="0"/>
                <a:cs typeface="Times New Roman" panose="02020603050405020304" pitchFamily="18" charset="0"/>
              </a:rPr>
              <a:t>You can see in the Gantt chart how the blue lines are changing their length according the duration.</a:t>
            </a:r>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You need to check that the Task mode is auto scheduled all the time</a:t>
            </a:r>
          </a:p>
          <a:p>
            <a:pPr>
              <a:buFontTx/>
              <a:buChar char="-"/>
            </a:pPr>
            <a:endParaRPr lang="en-GB"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9" name="Ovál 10">
            <a:extLst>
              <a:ext uri="{FF2B5EF4-FFF2-40B4-BE49-F238E27FC236}">
                <a16:creationId xmlns:a16="http://schemas.microsoft.com/office/drawing/2014/main" id="{E445D689-4DAD-7A72-C302-54601DA43F9E}"/>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9674FD1-7078-14F5-31C2-8C3E297F327E}"/>
              </a:ext>
            </a:extLst>
          </p:cNvPr>
          <p:cNvPicPr>
            <a:picLocks noChangeAspect="1"/>
          </p:cNvPicPr>
          <p:nvPr/>
        </p:nvPicPr>
        <p:blipFill>
          <a:blip r:embed="rId3"/>
          <a:stretch>
            <a:fillRect/>
          </a:stretch>
        </p:blipFill>
        <p:spPr>
          <a:xfrm>
            <a:off x="101600" y="3838940"/>
            <a:ext cx="12090400" cy="2427520"/>
          </a:xfrm>
          <a:prstGeom prst="rect">
            <a:avLst/>
          </a:prstGeom>
        </p:spPr>
      </p:pic>
      <p:sp>
        <p:nvSpPr>
          <p:cNvPr id="50" name="Ovál 10">
            <a:extLst>
              <a:ext uri="{FF2B5EF4-FFF2-40B4-BE49-F238E27FC236}">
                <a16:creationId xmlns:a16="http://schemas.microsoft.com/office/drawing/2014/main" id="{CC81754A-2D22-9431-CDDF-FA38427496FB}"/>
              </a:ext>
            </a:extLst>
          </p:cNvPr>
          <p:cNvSpPr/>
          <p:nvPr/>
        </p:nvSpPr>
        <p:spPr>
          <a:xfrm>
            <a:off x="1954596" y="4070323"/>
            <a:ext cx="1084167" cy="196876"/>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35" name="Přímá spojnice se šipkou 14">
            <a:extLst>
              <a:ext uri="{FF2B5EF4-FFF2-40B4-BE49-F238E27FC236}">
                <a16:creationId xmlns:a16="http://schemas.microsoft.com/office/drawing/2014/main" id="{89FD5166-8086-2FD5-0B6D-7B55FA520F2B}"/>
              </a:ext>
            </a:extLst>
          </p:cNvPr>
          <p:cNvCxnSpPr>
            <a:cxnSpLocks/>
          </p:cNvCxnSpPr>
          <p:nvPr/>
        </p:nvCxnSpPr>
        <p:spPr>
          <a:xfrm>
            <a:off x="4950691" y="2992582"/>
            <a:ext cx="3990109" cy="1378664"/>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5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062182"/>
            <a:ext cx="4737574" cy="54338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rgbClr val="002060"/>
                </a:solidFill>
                <a:latin typeface="Times New Roman" panose="02020603050405020304" pitchFamily="18" charset="0"/>
                <a:cs typeface="Times New Roman" panose="02020603050405020304" pitchFamily="18" charset="0"/>
              </a:rPr>
              <a:t>Next step is to make connections between your tasks</a:t>
            </a:r>
          </a:p>
          <a:p>
            <a:r>
              <a:rPr lang="en-US" sz="1800" dirty="0">
                <a:solidFill>
                  <a:srgbClr val="002060"/>
                </a:solidFill>
                <a:latin typeface="Times New Roman" panose="02020603050405020304" pitchFamily="18" charset="0"/>
                <a:cs typeface="Times New Roman" panose="02020603050405020304" pitchFamily="18" charset="0"/>
              </a:rPr>
              <a:t>There are 3 ways how you can make connections</a:t>
            </a:r>
          </a:p>
          <a:p>
            <a:pPr marL="457200" indent="-457200">
              <a:buFont typeface="+mj-lt"/>
              <a:buAutoNum type="arabicPeriod"/>
            </a:pPr>
            <a:r>
              <a:rPr lang="en-US" sz="1800" b="1" dirty="0">
                <a:solidFill>
                  <a:srgbClr val="002060"/>
                </a:solidFill>
                <a:latin typeface="Times New Roman" panose="02020603050405020304" pitchFamily="18" charset="0"/>
                <a:cs typeface="Times New Roman" panose="02020603050405020304" pitchFamily="18" charset="0"/>
              </a:rPr>
              <a:t>Highlight two tasks you need to connect and press “chain icon”.</a:t>
            </a:r>
            <a:endParaRPr lang="en-US"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dirty="0">
                <a:solidFill>
                  <a:srgbClr val="002060"/>
                </a:solidFill>
                <a:latin typeface="Times New Roman" panose="02020603050405020304" pitchFamily="18" charset="0"/>
                <a:cs typeface="Times New Roman" panose="02020603050405020304" pitchFamily="18" charset="0"/>
              </a:rPr>
              <a:t>You can see that connection formed.</a:t>
            </a:r>
            <a:endParaRPr lang="en-US"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6C470D2-DC2F-4A33-8622-608FF2CA2FE8}"/>
              </a:ext>
            </a:extLst>
          </p:cNvPr>
          <p:cNvPicPr>
            <a:picLocks noChangeAspect="1"/>
          </p:cNvPicPr>
          <p:nvPr/>
        </p:nvPicPr>
        <p:blipFill>
          <a:blip r:embed="rId3"/>
          <a:stretch>
            <a:fillRect/>
          </a:stretch>
        </p:blipFill>
        <p:spPr>
          <a:xfrm>
            <a:off x="-119804" y="3315855"/>
            <a:ext cx="12192000" cy="3803823"/>
          </a:xfrm>
          <a:prstGeom prst="rect">
            <a:avLst/>
          </a:prstGeom>
        </p:spPr>
      </p:pic>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a:off x="2517003" y="2778818"/>
            <a:ext cx="1316088" cy="93773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
        <p:nvSpPr>
          <p:cNvPr id="3" name="Obdélník 2">
            <a:extLst>
              <a:ext uri="{FF2B5EF4-FFF2-40B4-BE49-F238E27FC236}">
                <a16:creationId xmlns:a16="http://schemas.microsoft.com/office/drawing/2014/main" id="{B9CF21E3-1CD1-FDD3-DB3D-68D10C02F971}"/>
              </a:ext>
            </a:extLst>
          </p:cNvPr>
          <p:cNvSpPr/>
          <p:nvPr/>
        </p:nvSpPr>
        <p:spPr>
          <a:xfrm>
            <a:off x="1062182" y="5297730"/>
            <a:ext cx="1209963" cy="323273"/>
          </a:xfrm>
          <a:prstGeom prst="rect">
            <a:avLst/>
          </a:prstGeom>
          <a:noFill/>
          <a:ln w="28575">
            <a:solidFill>
              <a:srgbClr val="B525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nice se šipkou 14">
            <a:extLst>
              <a:ext uri="{FF2B5EF4-FFF2-40B4-BE49-F238E27FC236}">
                <a16:creationId xmlns:a16="http://schemas.microsoft.com/office/drawing/2014/main" id="{87C75803-7F10-E1A9-9E07-0918F659BFFE}"/>
              </a:ext>
            </a:extLst>
          </p:cNvPr>
          <p:cNvCxnSpPr>
            <a:cxnSpLocks/>
          </p:cNvCxnSpPr>
          <p:nvPr/>
        </p:nvCxnSpPr>
        <p:spPr>
          <a:xfrm>
            <a:off x="3833091" y="3077307"/>
            <a:ext cx="4327236" cy="224976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0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2. Way is to write in the Predecessors the number ID of the previous task</a:t>
            </a:r>
          </a:p>
          <a:p>
            <a:r>
              <a:rPr lang="en-US" sz="1800" dirty="0">
                <a:solidFill>
                  <a:srgbClr val="002060"/>
                </a:solidFill>
                <a:latin typeface="Times New Roman" panose="02020603050405020304" pitchFamily="18" charset="0"/>
                <a:cs typeface="Times New Roman" panose="02020603050405020304" pitchFamily="18" charset="0"/>
              </a:rPr>
              <a:t>ID number of each task is on the very left side of the table.</a:t>
            </a: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FF28C37-8AE8-48E7-B868-B4FFD39167F0}"/>
              </a:ext>
            </a:extLst>
          </p:cNvPr>
          <p:cNvPicPr>
            <a:picLocks noChangeAspect="1"/>
          </p:cNvPicPr>
          <p:nvPr/>
        </p:nvPicPr>
        <p:blipFill>
          <a:blip r:embed="rId3"/>
          <a:stretch>
            <a:fillRect/>
          </a:stretch>
        </p:blipFill>
        <p:spPr>
          <a:xfrm>
            <a:off x="101600" y="2597060"/>
            <a:ext cx="11988800" cy="4051992"/>
          </a:xfrm>
          <a:prstGeom prst="rect">
            <a:avLst/>
          </a:prstGeom>
        </p:spPr>
      </p:pic>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a:off x="4451927" y="1570182"/>
            <a:ext cx="73891" cy="3325091"/>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14">
            <a:extLst>
              <a:ext uri="{FF2B5EF4-FFF2-40B4-BE49-F238E27FC236}">
                <a16:creationId xmlns:a16="http://schemas.microsoft.com/office/drawing/2014/main" id="{CF4E6074-E927-1833-CD96-55513C1A20E9}"/>
              </a:ext>
            </a:extLst>
          </p:cNvPr>
          <p:cNvCxnSpPr>
            <a:cxnSpLocks/>
          </p:cNvCxnSpPr>
          <p:nvPr/>
        </p:nvCxnSpPr>
        <p:spPr>
          <a:xfrm flipH="1">
            <a:off x="480291" y="2214547"/>
            <a:ext cx="350982" cy="246499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31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069509"/>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3. Way is to double click on the task you need to connect.</a:t>
            </a:r>
          </a:p>
          <a:p>
            <a:r>
              <a:rPr lang="en-GB" sz="1800" dirty="0">
                <a:solidFill>
                  <a:srgbClr val="002060"/>
                </a:solidFill>
                <a:latin typeface="Times New Roman" panose="02020603050405020304" pitchFamily="18" charset="0"/>
                <a:cs typeface="Times New Roman" panose="02020603050405020304" pitchFamily="18" charset="0"/>
              </a:rPr>
              <a:t>New window will appear and on the tab Predecessors you click on the Task name and choose the task that needs to be connected.</a:t>
            </a:r>
          </a:p>
          <a:p>
            <a:r>
              <a:rPr lang="en-GB" sz="1800" dirty="0">
                <a:solidFill>
                  <a:srgbClr val="002060"/>
                </a:solidFill>
                <a:latin typeface="Times New Roman" panose="02020603050405020304" pitchFamily="18" charset="0"/>
                <a:cs typeface="Times New Roman" panose="02020603050405020304" pitchFamily="18" charset="0"/>
              </a:rPr>
              <a:t>Then, OK</a:t>
            </a: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C4519EE-3868-4F38-BB0B-1460368B0D0E}"/>
              </a:ext>
            </a:extLst>
          </p:cNvPr>
          <p:cNvPicPr>
            <a:picLocks noChangeAspect="1"/>
          </p:cNvPicPr>
          <p:nvPr/>
        </p:nvPicPr>
        <p:blipFill>
          <a:blip r:embed="rId3"/>
          <a:stretch>
            <a:fillRect/>
          </a:stretch>
        </p:blipFill>
        <p:spPr>
          <a:xfrm>
            <a:off x="4121781" y="792475"/>
            <a:ext cx="6611273" cy="1486107"/>
          </a:xfrm>
          <a:prstGeom prst="rect">
            <a:avLst/>
          </a:prstGeom>
        </p:spPr>
      </p:pic>
      <p:pic>
        <p:nvPicPr>
          <p:cNvPr id="8" name="Picture 7">
            <a:extLst>
              <a:ext uri="{FF2B5EF4-FFF2-40B4-BE49-F238E27FC236}">
                <a16:creationId xmlns:a16="http://schemas.microsoft.com/office/drawing/2014/main" id="{9F0AAF2C-0B97-4250-8C14-ADA812E83527}"/>
              </a:ext>
            </a:extLst>
          </p:cNvPr>
          <p:cNvPicPr>
            <a:picLocks noChangeAspect="1"/>
          </p:cNvPicPr>
          <p:nvPr/>
        </p:nvPicPr>
        <p:blipFill>
          <a:blip r:embed="rId4"/>
          <a:stretch>
            <a:fillRect/>
          </a:stretch>
        </p:blipFill>
        <p:spPr>
          <a:xfrm>
            <a:off x="4941454" y="2120804"/>
            <a:ext cx="7159595" cy="4069397"/>
          </a:xfrm>
          <a:prstGeom prst="rect">
            <a:avLst/>
          </a:prstGeom>
        </p:spPr>
      </p:pic>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flipV="1">
            <a:off x="1458946" y="1370909"/>
            <a:ext cx="5015745" cy="164619"/>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
        <p:nvSpPr>
          <p:cNvPr id="50" name="Ovál 10">
            <a:extLst>
              <a:ext uri="{FF2B5EF4-FFF2-40B4-BE49-F238E27FC236}">
                <a16:creationId xmlns:a16="http://schemas.microsoft.com/office/drawing/2014/main" id="{7934B2A2-D263-4A75-851C-7D73CF6A1B43}"/>
              </a:ext>
            </a:extLst>
          </p:cNvPr>
          <p:cNvSpPr/>
          <p:nvPr/>
        </p:nvSpPr>
        <p:spPr>
          <a:xfrm>
            <a:off x="7951735" y="3075641"/>
            <a:ext cx="792799" cy="212504"/>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10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127791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002060"/>
                </a:solidFill>
                <a:effectLst/>
                <a:uLnTx/>
                <a:uFillTx/>
                <a:latin typeface="Times New Roman"/>
                <a:ea typeface="+mj-ea"/>
                <a:cs typeface="+mj-cs"/>
              </a:rPr>
              <a:t>Contents</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9694948"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cs-CZ" altLang="cs-CZ" sz="2400" b="1" dirty="0">
                <a:solidFill>
                  <a:srgbClr val="002060"/>
                </a:solidFill>
                <a:latin typeface="Times New Roman" panose="02020603050405020304" pitchFamily="18" charset="0"/>
                <a:cs typeface="Times New Roman" panose="02020603050405020304" pitchFamily="18" charset="0"/>
              </a:rPr>
              <a:t>PART </a:t>
            </a:r>
            <a:r>
              <a:rPr lang="cs-CZ" altLang="cs-CZ" sz="1600" dirty="0">
                <a:solidFill>
                  <a:srgbClr val="002060"/>
                </a:solidFill>
                <a:latin typeface="Times New Roman" panose="02020603050405020304" pitchFamily="18" charset="0"/>
                <a:cs typeface="Times New Roman" panose="02020603050405020304" pitchFamily="18" charset="0"/>
              </a:rPr>
              <a:t>(30 min.)</a:t>
            </a:r>
          </a:p>
          <a:p>
            <a:r>
              <a:rPr lang="cs-CZ" altLang="cs-CZ" sz="2400" dirty="0">
                <a:solidFill>
                  <a:srgbClr val="002060"/>
                </a:solidFill>
                <a:latin typeface="Times New Roman" panose="02020603050405020304" pitchFamily="18" charset="0"/>
                <a:cs typeface="Times New Roman" panose="02020603050405020304" pitchFamily="18" charset="0"/>
              </a:rPr>
              <a:t>D</a:t>
            </a:r>
            <a:r>
              <a:rPr lang="en-US" altLang="cs-CZ" sz="2400" dirty="0" err="1">
                <a:solidFill>
                  <a:srgbClr val="002060"/>
                </a:solidFill>
                <a:latin typeface="Times New Roman" panose="02020603050405020304" pitchFamily="18" charset="0"/>
                <a:cs typeface="Times New Roman" panose="02020603050405020304" pitchFamily="18" charset="0"/>
              </a:rPr>
              <a:t>emonstrating</a:t>
            </a:r>
            <a:r>
              <a:rPr lang="en-US" altLang="cs-CZ" sz="2400" dirty="0">
                <a:solidFill>
                  <a:srgbClr val="002060"/>
                </a:solidFill>
                <a:latin typeface="Times New Roman" panose="02020603050405020304" pitchFamily="18" charset="0"/>
                <a:cs typeface="Times New Roman" panose="02020603050405020304" pitchFamily="18" charset="0"/>
              </a:rPr>
              <a:t> the importance of software usage in project planning</a:t>
            </a:r>
            <a:r>
              <a:rPr lang="cs-CZ" altLang="cs-CZ" sz="2400" dirty="0">
                <a:solidFill>
                  <a:srgbClr val="002060"/>
                </a:solidFill>
                <a:latin typeface="Times New Roman" panose="02020603050405020304" pitchFamily="18" charset="0"/>
                <a:cs typeface="Times New Roman" panose="02020603050405020304" pitchFamily="18" charset="0"/>
              </a:rPr>
              <a:t>.</a:t>
            </a:r>
          </a:p>
          <a:p>
            <a:pPr marL="457200" indent="-457200">
              <a:buAutoNum type="arabicPeriod"/>
            </a:pPr>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2. PART </a:t>
            </a:r>
            <a:r>
              <a:rPr lang="cs-CZ" altLang="cs-CZ" sz="1600" dirty="0">
                <a:solidFill>
                  <a:srgbClr val="002060"/>
                </a:solidFill>
                <a:latin typeface="Times New Roman" panose="02020603050405020304" pitchFamily="18" charset="0"/>
                <a:cs typeface="Times New Roman" panose="02020603050405020304" pitchFamily="18" charset="0"/>
              </a:rPr>
              <a:t>(30 min.)</a:t>
            </a:r>
            <a:endParaRPr lang="cs-CZ" altLang="cs-CZ" sz="2400" b="1" dirty="0">
              <a:solidFill>
                <a:srgbClr val="002060"/>
              </a:solidFill>
              <a:latin typeface="Times New Roman" panose="02020603050405020304" pitchFamily="18" charset="0"/>
              <a:cs typeface="Times New Roman" panose="02020603050405020304" pitchFamily="18" charset="0"/>
            </a:endParaRPr>
          </a:p>
          <a:p>
            <a:r>
              <a:rPr lang="en-US" altLang="cs-CZ" sz="2400" dirty="0">
                <a:solidFill>
                  <a:srgbClr val="002060"/>
                </a:solidFill>
                <a:latin typeface="Times New Roman" panose="02020603050405020304" pitchFamily="18" charset="0"/>
                <a:cs typeface="Times New Roman" panose="02020603050405020304" pitchFamily="18" charset="0"/>
              </a:rPr>
              <a:t>Demonstration of basic project setup in MS Project</a:t>
            </a:r>
            <a:r>
              <a:rPr lang="cs-CZ" altLang="cs-CZ" sz="2400" dirty="0">
                <a:solidFill>
                  <a:srgbClr val="002060"/>
                </a:solidFill>
                <a:latin typeface="Times New Roman" panose="02020603050405020304" pitchFamily="18" charset="0"/>
                <a:cs typeface="Times New Roman" panose="02020603050405020304" pitchFamily="18" charset="0"/>
              </a:rPr>
              <a:t>. S</a:t>
            </a:r>
            <a:r>
              <a:rPr lang="en-GB" altLang="cs-CZ" sz="2400" dirty="0" err="1">
                <a:solidFill>
                  <a:srgbClr val="002060"/>
                </a:solidFill>
                <a:latin typeface="Times New Roman" panose="02020603050405020304" pitchFamily="18" charset="0"/>
                <a:cs typeface="Times New Roman" panose="02020603050405020304" pitchFamily="18" charset="0"/>
              </a:rPr>
              <a:t>tudents</a:t>
            </a:r>
            <a:r>
              <a:rPr lang="en-GB" altLang="cs-CZ" sz="2400" dirty="0">
                <a:solidFill>
                  <a:srgbClr val="002060"/>
                </a:solidFill>
                <a:latin typeface="Times New Roman" panose="02020603050405020304" pitchFamily="18" charset="0"/>
                <a:cs typeface="Times New Roman" panose="02020603050405020304" pitchFamily="18" charset="0"/>
              </a:rPr>
              <a:t> try their own project setup (templates, new project)</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with</a:t>
            </a:r>
            <a:r>
              <a:rPr lang="cs-CZ" altLang="cs-CZ" sz="2400" dirty="0">
                <a:solidFill>
                  <a:srgbClr val="002060"/>
                </a:solidFill>
                <a:latin typeface="Times New Roman" panose="02020603050405020304" pitchFamily="18" charset="0"/>
                <a:cs typeface="Times New Roman" panose="02020603050405020304" pitchFamily="18" charset="0"/>
              </a:rPr>
              <a:t> MS Project. </a:t>
            </a:r>
          </a:p>
          <a:p>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3. PART </a:t>
            </a:r>
            <a:r>
              <a:rPr lang="cs-CZ" altLang="cs-CZ" sz="1600" dirty="0">
                <a:solidFill>
                  <a:srgbClr val="002060"/>
                </a:solidFill>
                <a:latin typeface="Times New Roman" panose="02020603050405020304" pitchFamily="18" charset="0"/>
                <a:cs typeface="Times New Roman" panose="02020603050405020304" pitchFamily="18" charset="0"/>
              </a:rPr>
              <a:t>(30 min.)</a:t>
            </a:r>
            <a:endParaRPr lang="en-GB" altLang="cs-CZ" sz="1600" b="1" dirty="0">
              <a:solidFill>
                <a:srgbClr val="002060"/>
              </a:solidFill>
              <a:latin typeface="Times New Roman" panose="02020603050405020304" pitchFamily="18" charset="0"/>
              <a:cs typeface="Times New Roman" panose="02020603050405020304" pitchFamily="18" charset="0"/>
            </a:endParaRPr>
          </a:p>
          <a:p>
            <a:r>
              <a:rPr lang="en-US" altLang="cs-CZ" sz="2400" dirty="0">
                <a:solidFill>
                  <a:srgbClr val="002060"/>
                </a:solidFill>
                <a:latin typeface="Times New Roman" panose="02020603050405020304" pitchFamily="18" charset="0"/>
                <a:cs typeface="Times New Roman" panose="02020603050405020304" pitchFamily="18" charset="0"/>
              </a:rPr>
              <a:t>Explaining project settings (calendar, schedule), individual tabs and functionalities using a project example</a:t>
            </a:r>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10152358"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002060"/>
                </a:solidFill>
                <a:latin typeface="Times New Roman" panose="02020603050405020304" pitchFamily="18" charset="0"/>
                <a:cs typeface="Times New Roman" panose="02020603050405020304" pitchFamily="18" charset="0"/>
              </a:rPr>
              <a:t>Now we need to establish Task dependency between the tasks</a:t>
            </a:r>
          </a:p>
          <a:p>
            <a:r>
              <a:rPr lang="en-US" sz="2400" dirty="0">
                <a:solidFill>
                  <a:srgbClr val="002060"/>
                </a:solidFill>
                <a:latin typeface="Times New Roman" panose="02020603050405020304" pitchFamily="18" charset="0"/>
                <a:cs typeface="Times New Roman" panose="02020603050405020304" pitchFamily="18" charset="0"/>
              </a:rPr>
              <a:t>You double click on the arrow between two tasks</a:t>
            </a:r>
          </a:p>
          <a:p>
            <a:r>
              <a:rPr lang="en-US" sz="2400" dirty="0">
                <a:solidFill>
                  <a:srgbClr val="002060"/>
                </a:solidFill>
                <a:latin typeface="Times New Roman" panose="02020603050405020304" pitchFamily="18" charset="0"/>
                <a:cs typeface="Times New Roman" panose="02020603050405020304" pitchFamily="18" charset="0"/>
              </a:rPr>
              <a:t>Small window will pop up and you choose the type of dependency. The are four and in the next slide I will explain them.</a:t>
            </a:r>
          </a:p>
          <a:p>
            <a:r>
              <a:rPr lang="en-US" sz="2400" dirty="0">
                <a:solidFill>
                  <a:srgbClr val="002060"/>
                </a:solidFill>
                <a:latin typeface="Times New Roman" panose="02020603050405020304" pitchFamily="18" charset="0"/>
                <a:cs typeface="Times New Roman" panose="02020603050405020304" pitchFamily="18" charset="0"/>
              </a:rPr>
              <a:t>You can also choose this dependency when you double click on the Task name and choose tab Predecessors and in Type choose the right dependency.</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8BC1DB7-08D6-496B-98EF-FE6CAA97FBD2}"/>
              </a:ext>
            </a:extLst>
          </p:cNvPr>
          <p:cNvPicPr>
            <a:picLocks noChangeAspect="1"/>
          </p:cNvPicPr>
          <p:nvPr/>
        </p:nvPicPr>
        <p:blipFill>
          <a:blip r:embed="rId3"/>
          <a:stretch>
            <a:fillRect/>
          </a:stretch>
        </p:blipFill>
        <p:spPr>
          <a:xfrm>
            <a:off x="518334" y="3634740"/>
            <a:ext cx="11155332" cy="3009764"/>
          </a:xfrm>
          <a:prstGeom prst="rect">
            <a:avLst/>
          </a:prstGeom>
        </p:spPr>
      </p:pic>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a:off x="6896705" y="1828800"/>
            <a:ext cx="3344575" cy="2451268"/>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
        <p:nvSpPr>
          <p:cNvPr id="50" name="Ovál 10">
            <a:extLst>
              <a:ext uri="{FF2B5EF4-FFF2-40B4-BE49-F238E27FC236}">
                <a16:creationId xmlns:a16="http://schemas.microsoft.com/office/drawing/2014/main" id="{7934B2A2-D263-4A75-851C-7D73CF6A1B43}"/>
              </a:ext>
            </a:extLst>
          </p:cNvPr>
          <p:cNvSpPr/>
          <p:nvPr/>
        </p:nvSpPr>
        <p:spPr>
          <a:xfrm>
            <a:off x="7204191" y="4861564"/>
            <a:ext cx="1400452" cy="233218"/>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82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148D7A-0493-6C01-6281-2F9C227E0DF4}"/>
            </a:ext>
          </a:extLst>
        </p:cNvPr>
        <p:cNvGrpSpPr/>
        <p:nvPr/>
      </p:nvGrpSpPr>
      <p:grpSpPr>
        <a:xfrm>
          <a:off x="0" y="0"/>
          <a:ext cx="0" cy="0"/>
          <a:chOff x="0" y="0"/>
          <a:chExt cx="0" cy="0"/>
        </a:xfrm>
      </p:grpSpPr>
      <p:sp>
        <p:nvSpPr>
          <p:cNvPr id="5" name="Obdélník 4">
            <a:extLst>
              <a:ext uri="{FF2B5EF4-FFF2-40B4-BE49-F238E27FC236}">
                <a16:creationId xmlns:a16="http://schemas.microsoft.com/office/drawing/2014/main" id="{00A8BB38-6375-08E2-4FCD-3DC0D40F11FB}"/>
              </a:ext>
            </a:extLst>
          </p:cNvPr>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01959B7D-B72F-1040-97CD-A213139E1968}"/>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B0EA3B4F-1C96-14A7-920B-4740BF93C5D4}"/>
              </a:ext>
            </a:extLst>
          </p:cNvPr>
          <p:cNvSpPr txBox="1">
            <a:spLocks/>
          </p:cNvSpPr>
          <p:nvPr/>
        </p:nvSpPr>
        <p:spPr>
          <a:xfrm>
            <a:off x="395899" y="999318"/>
            <a:ext cx="9891101"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rgbClr val="002060"/>
                </a:solidFill>
                <a:latin typeface="Times New Roman" panose="02020603050405020304" pitchFamily="18" charset="0"/>
                <a:cs typeface="Times New Roman" panose="02020603050405020304" pitchFamily="18" charset="0"/>
              </a:rPr>
              <a:t>Four types of Task dependency between the tasks</a:t>
            </a:r>
          </a:p>
          <a:p>
            <a:pPr>
              <a:buFont typeface="+mj-lt"/>
              <a:buAutoNum type="arabicPeriod"/>
            </a:pPr>
            <a:r>
              <a:rPr lang="en-US" sz="2800" b="1" dirty="0">
                <a:solidFill>
                  <a:srgbClr val="002060"/>
                </a:solidFill>
                <a:latin typeface="Times New Roman" panose="02020603050405020304" pitchFamily="18" charset="0"/>
                <a:cs typeface="Times New Roman" panose="02020603050405020304" pitchFamily="18" charset="0"/>
              </a:rPr>
              <a:t>Finish to Start (FS) – </a:t>
            </a:r>
            <a:r>
              <a:rPr lang="en-US" sz="2800" dirty="0">
                <a:solidFill>
                  <a:srgbClr val="002060"/>
                </a:solidFill>
                <a:latin typeface="Times New Roman" panose="02020603050405020304" pitchFamily="18" charset="0"/>
                <a:cs typeface="Times New Roman" panose="02020603050405020304" pitchFamily="18" charset="0"/>
              </a:rPr>
              <a:t>Task 2 will start after Task 1 is finished</a:t>
            </a:r>
          </a:p>
          <a:p>
            <a:pPr>
              <a:buFont typeface="+mj-lt"/>
              <a:buAutoNum type="arabicPeriod"/>
            </a:pPr>
            <a:endParaRPr lang="en-US" sz="28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US" sz="2800" b="1" dirty="0">
                <a:solidFill>
                  <a:srgbClr val="002060"/>
                </a:solidFill>
                <a:latin typeface="Times New Roman" panose="02020603050405020304" pitchFamily="18" charset="0"/>
                <a:cs typeface="Times New Roman" panose="02020603050405020304" pitchFamily="18" charset="0"/>
              </a:rPr>
              <a:t>Finish to Finish (FF) – </a:t>
            </a:r>
            <a:r>
              <a:rPr lang="en-US" sz="2800" dirty="0">
                <a:solidFill>
                  <a:srgbClr val="002060"/>
                </a:solidFill>
                <a:latin typeface="Times New Roman" panose="02020603050405020304" pitchFamily="18" charset="0"/>
                <a:cs typeface="Times New Roman" panose="02020603050405020304" pitchFamily="18" charset="0"/>
              </a:rPr>
              <a:t>Task 1 and Task 2 will finish at the same time, they do not necessarily need to have same start time</a:t>
            </a:r>
          </a:p>
          <a:p>
            <a:pPr>
              <a:buFont typeface="+mj-lt"/>
              <a:buAutoNum type="arabicPeriod"/>
            </a:pPr>
            <a:endParaRPr lang="en-US" sz="28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US" sz="2800" b="1" dirty="0">
                <a:solidFill>
                  <a:srgbClr val="002060"/>
                </a:solidFill>
                <a:latin typeface="Times New Roman" panose="02020603050405020304" pitchFamily="18" charset="0"/>
                <a:cs typeface="Times New Roman" panose="02020603050405020304" pitchFamily="18" charset="0"/>
              </a:rPr>
              <a:t>Start to Start (SS) – </a:t>
            </a:r>
            <a:r>
              <a:rPr lang="en-US" sz="2800" dirty="0">
                <a:solidFill>
                  <a:srgbClr val="002060"/>
                </a:solidFill>
                <a:latin typeface="Times New Roman" panose="02020603050405020304" pitchFamily="18" charset="0"/>
                <a:cs typeface="Times New Roman" panose="02020603050405020304" pitchFamily="18" charset="0"/>
              </a:rPr>
              <a:t>Task 1 and Task 2 start at the same time, they do not need to finish at the same time</a:t>
            </a:r>
          </a:p>
          <a:p>
            <a:pPr>
              <a:buFont typeface="+mj-lt"/>
              <a:buAutoNum type="arabicPeriod"/>
            </a:pPr>
            <a:endParaRPr lang="en-US" sz="28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US" sz="2800" b="1" dirty="0">
                <a:solidFill>
                  <a:srgbClr val="002060"/>
                </a:solidFill>
                <a:latin typeface="Times New Roman" panose="02020603050405020304" pitchFamily="18" charset="0"/>
                <a:cs typeface="Times New Roman" panose="02020603050405020304" pitchFamily="18" charset="0"/>
              </a:rPr>
              <a:t>Start to Finish (SF) – </a:t>
            </a:r>
            <a:r>
              <a:rPr lang="en-US" sz="2800" dirty="0">
                <a:solidFill>
                  <a:srgbClr val="002060"/>
                </a:solidFill>
                <a:latin typeface="Times New Roman" panose="02020603050405020304" pitchFamily="18" charset="0"/>
                <a:cs typeface="Times New Roman" panose="02020603050405020304" pitchFamily="18" charset="0"/>
              </a:rPr>
              <a:t>Task 1 will start after Task 2 is finished</a:t>
            </a:r>
            <a:endParaRPr lang="en-US" sz="2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13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Now we can set indentation of tasks.</a:t>
            </a:r>
          </a:p>
          <a:p>
            <a:r>
              <a:rPr lang="en-US" sz="1800" dirty="0">
                <a:solidFill>
                  <a:srgbClr val="002060"/>
                </a:solidFill>
                <a:latin typeface="Times New Roman" panose="02020603050405020304" pitchFamily="18" charset="0"/>
                <a:cs typeface="Times New Roman" panose="02020603050405020304" pitchFamily="18" charset="0"/>
              </a:rPr>
              <a:t>You can first divide your task into stages or phases by adding rows right above the section you need to divide.</a:t>
            </a:r>
          </a:p>
          <a:p>
            <a:r>
              <a:rPr lang="en-US" sz="1800" dirty="0">
                <a:solidFill>
                  <a:srgbClr val="002060"/>
                </a:solidFill>
                <a:latin typeface="Times New Roman" panose="02020603050405020304" pitchFamily="18" charset="0"/>
                <a:cs typeface="Times New Roman" panose="02020603050405020304" pitchFamily="18" charset="0"/>
              </a:rPr>
              <a:t>It will appear as New task, so you rewrite the name</a:t>
            </a:r>
          </a:p>
          <a:p>
            <a:r>
              <a:rPr lang="en-US" sz="1800" dirty="0">
                <a:solidFill>
                  <a:srgbClr val="002060"/>
                </a:solidFill>
                <a:latin typeface="Times New Roman" panose="02020603050405020304" pitchFamily="18" charset="0"/>
                <a:cs typeface="Times New Roman" panose="02020603050405020304" pitchFamily="18" charset="0"/>
              </a:rPr>
              <a:t>Then you put in the block all the tasks that belongs under the first section and your press following icon</a:t>
            </a:r>
          </a:p>
          <a:p>
            <a:r>
              <a:rPr lang="en-US" sz="1800" dirty="0">
                <a:solidFill>
                  <a:srgbClr val="002060"/>
                </a:solidFill>
                <a:latin typeface="Times New Roman" panose="02020603050405020304" pitchFamily="18" charset="0"/>
                <a:cs typeface="Times New Roman" panose="02020603050405020304" pitchFamily="18" charset="0"/>
              </a:rPr>
              <a:t>You can see that the first task is in bold and the rest tasks have moved little to the right.</a:t>
            </a: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898A3EB-AB3F-47BA-84EA-BC67D0BC13A9}"/>
              </a:ext>
            </a:extLst>
          </p:cNvPr>
          <p:cNvPicPr>
            <a:picLocks noChangeAspect="1"/>
          </p:cNvPicPr>
          <p:nvPr/>
        </p:nvPicPr>
        <p:blipFill>
          <a:blip r:embed="rId3"/>
          <a:stretch>
            <a:fillRect/>
          </a:stretch>
        </p:blipFill>
        <p:spPr>
          <a:xfrm>
            <a:off x="5429250" y="102534"/>
            <a:ext cx="5974773" cy="6858000"/>
          </a:xfrm>
          <a:prstGeom prst="rect">
            <a:avLst/>
          </a:prstGeom>
        </p:spPr>
      </p:pic>
      <p:pic>
        <p:nvPicPr>
          <p:cNvPr id="11" name="Picture 10">
            <a:extLst>
              <a:ext uri="{FF2B5EF4-FFF2-40B4-BE49-F238E27FC236}">
                <a16:creationId xmlns:a16="http://schemas.microsoft.com/office/drawing/2014/main" id="{68A98964-44C8-42B3-B553-340469D345E1}"/>
              </a:ext>
            </a:extLst>
          </p:cNvPr>
          <p:cNvPicPr>
            <a:picLocks noChangeAspect="1"/>
          </p:cNvPicPr>
          <p:nvPr/>
        </p:nvPicPr>
        <p:blipFill>
          <a:blip r:embed="rId4"/>
          <a:stretch>
            <a:fillRect/>
          </a:stretch>
        </p:blipFill>
        <p:spPr>
          <a:xfrm>
            <a:off x="7798001" y="2951342"/>
            <a:ext cx="4239217" cy="3820058"/>
          </a:xfrm>
          <a:prstGeom prst="rect">
            <a:avLst/>
          </a:prstGeom>
        </p:spPr>
      </p:pic>
      <p:pic>
        <p:nvPicPr>
          <p:cNvPr id="9" name="Picture 8">
            <a:extLst>
              <a:ext uri="{FF2B5EF4-FFF2-40B4-BE49-F238E27FC236}">
                <a16:creationId xmlns:a16="http://schemas.microsoft.com/office/drawing/2014/main" id="{F221289B-7451-4317-8937-9B279A0CD455}"/>
              </a:ext>
            </a:extLst>
          </p:cNvPr>
          <p:cNvPicPr>
            <a:picLocks noChangeAspect="1"/>
          </p:cNvPicPr>
          <p:nvPr/>
        </p:nvPicPr>
        <p:blipFill>
          <a:blip r:embed="rId5"/>
          <a:stretch>
            <a:fillRect/>
          </a:stretch>
        </p:blipFill>
        <p:spPr>
          <a:xfrm>
            <a:off x="7778724" y="2879742"/>
            <a:ext cx="3181794" cy="1571844"/>
          </a:xfrm>
          <a:prstGeom prst="rect">
            <a:avLst/>
          </a:prstGeom>
        </p:spPr>
      </p:pic>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flipV="1">
            <a:off x="2238375" y="927992"/>
            <a:ext cx="7543800" cy="2788561"/>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14">
            <a:extLst>
              <a:ext uri="{FF2B5EF4-FFF2-40B4-BE49-F238E27FC236}">
                <a16:creationId xmlns:a16="http://schemas.microsoft.com/office/drawing/2014/main" id="{D437091F-D33F-3D01-7E94-1216A0761B3E}"/>
              </a:ext>
            </a:extLst>
          </p:cNvPr>
          <p:cNvCxnSpPr>
            <a:cxnSpLocks/>
          </p:cNvCxnSpPr>
          <p:nvPr/>
        </p:nvCxnSpPr>
        <p:spPr>
          <a:xfrm>
            <a:off x="4080851" y="4498279"/>
            <a:ext cx="5377474" cy="1610038"/>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14">
            <a:extLst>
              <a:ext uri="{FF2B5EF4-FFF2-40B4-BE49-F238E27FC236}">
                <a16:creationId xmlns:a16="http://schemas.microsoft.com/office/drawing/2014/main" id="{26FA9ED5-EAE5-DE77-6DE7-F1A8D132AA7B}"/>
              </a:ext>
            </a:extLst>
          </p:cNvPr>
          <p:cNvCxnSpPr>
            <a:cxnSpLocks/>
          </p:cNvCxnSpPr>
          <p:nvPr/>
        </p:nvCxnSpPr>
        <p:spPr>
          <a:xfrm>
            <a:off x="4413277" y="4063872"/>
            <a:ext cx="4825973" cy="138655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47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rgbClr val="002060"/>
                </a:solidFill>
                <a:latin typeface="Times New Roman" panose="02020603050405020304" pitchFamily="18" charset="0"/>
                <a:cs typeface="Times New Roman" panose="02020603050405020304" pitchFamily="18" charset="0"/>
              </a:rPr>
              <a:t>This is how it looks like with dividing into sections with indentation.</a:t>
            </a: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a:off x="2286000" y="2776716"/>
            <a:ext cx="6918385" cy="93773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9E2F2A0-4CBA-4C17-8F0C-9A8FA206DBBF}"/>
              </a:ext>
            </a:extLst>
          </p:cNvPr>
          <p:cNvPicPr>
            <a:picLocks noChangeAspect="1"/>
          </p:cNvPicPr>
          <p:nvPr/>
        </p:nvPicPr>
        <p:blipFill>
          <a:blip r:embed="rId3"/>
          <a:stretch>
            <a:fillRect/>
          </a:stretch>
        </p:blipFill>
        <p:spPr>
          <a:xfrm>
            <a:off x="133350" y="2713386"/>
            <a:ext cx="11925300" cy="3150282"/>
          </a:xfrm>
          <a:prstGeom prst="rect">
            <a:avLst/>
          </a:prstGeom>
        </p:spPr>
      </p:pic>
    </p:spTree>
    <p:extLst>
      <p:ext uri="{BB962C8B-B14F-4D97-AF65-F5344CB8AC3E}">
        <p14:creationId xmlns:p14="http://schemas.microsoft.com/office/powerpoint/2010/main" val="32681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4737574"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You can also create numbering of your tasks.</a:t>
            </a:r>
          </a:p>
          <a:p>
            <a:r>
              <a:rPr lang="en-US" sz="1800" dirty="0">
                <a:solidFill>
                  <a:srgbClr val="002060"/>
                </a:solidFill>
                <a:latin typeface="Times New Roman" panose="02020603050405020304" pitchFamily="18" charset="0"/>
                <a:cs typeface="Times New Roman" panose="02020603050405020304" pitchFamily="18" charset="0"/>
              </a:rPr>
              <a:t>Right click on the Task name column and choose Insert column</a:t>
            </a:r>
          </a:p>
          <a:p>
            <a:r>
              <a:rPr lang="en-US" sz="1800" dirty="0">
                <a:solidFill>
                  <a:srgbClr val="002060"/>
                </a:solidFill>
                <a:latin typeface="Times New Roman" panose="02020603050405020304" pitchFamily="18" charset="0"/>
                <a:cs typeface="Times New Roman" panose="02020603050405020304" pitchFamily="18" charset="0"/>
              </a:rPr>
              <a:t>Then choose name WBS</a:t>
            </a:r>
          </a:p>
          <a:p>
            <a:r>
              <a:rPr lang="en-US" sz="1800" dirty="0">
                <a:solidFill>
                  <a:srgbClr val="002060"/>
                </a:solidFill>
                <a:latin typeface="Times New Roman" panose="02020603050405020304" pitchFamily="18" charset="0"/>
                <a:cs typeface="Times New Roman" panose="02020603050405020304" pitchFamily="18" charset="0"/>
              </a:rPr>
              <a:t>The numbering will be created</a:t>
            </a:r>
            <a:endParaRPr lang="en-US"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50" name="Ovál 10">
            <a:extLst>
              <a:ext uri="{FF2B5EF4-FFF2-40B4-BE49-F238E27FC236}">
                <a16:creationId xmlns:a16="http://schemas.microsoft.com/office/drawing/2014/main" id="{7934B2A2-D263-4A75-851C-7D73CF6A1B43}"/>
              </a:ext>
            </a:extLst>
          </p:cNvPr>
          <p:cNvSpPr/>
          <p:nvPr/>
        </p:nvSpPr>
        <p:spPr>
          <a:xfrm>
            <a:off x="5658077" y="2522252"/>
            <a:ext cx="1400452" cy="191134"/>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3E8B27F-C69E-4D07-BEA0-FA66AA130E30}"/>
              </a:ext>
            </a:extLst>
          </p:cNvPr>
          <p:cNvPicPr>
            <a:picLocks noChangeAspect="1"/>
          </p:cNvPicPr>
          <p:nvPr/>
        </p:nvPicPr>
        <p:blipFill>
          <a:blip r:embed="rId3"/>
          <a:stretch>
            <a:fillRect/>
          </a:stretch>
        </p:blipFill>
        <p:spPr>
          <a:xfrm>
            <a:off x="5658077" y="1051190"/>
            <a:ext cx="5782482" cy="4715533"/>
          </a:xfrm>
          <a:prstGeom prst="rect">
            <a:avLst/>
          </a:prstGeom>
        </p:spPr>
      </p:pic>
      <p:pic>
        <p:nvPicPr>
          <p:cNvPr id="9" name="Picture 8">
            <a:extLst>
              <a:ext uri="{FF2B5EF4-FFF2-40B4-BE49-F238E27FC236}">
                <a16:creationId xmlns:a16="http://schemas.microsoft.com/office/drawing/2014/main" id="{832F32C0-22E7-4767-BA01-F7BBDD2D16ED}"/>
              </a:ext>
            </a:extLst>
          </p:cNvPr>
          <p:cNvPicPr>
            <a:picLocks noChangeAspect="1"/>
          </p:cNvPicPr>
          <p:nvPr/>
        </p:nvPicPr>
        <p:blipFill>
          <a:blip r:embed="rId4"/>
          <a:stretch>
            <a:fillRect/>
          </a:stretch>
        </p:blipFill>
        <p:spPr>
          <a:xfrm>
            <a:off x="925769" y="3209412"/>
            <a:ext cx="4401164" cy="3581900"/>
          </a:xfrm>
          <a:prstGeom prst="rect">
            <a:avLst/>
          </a:prstGeom>
        </p:spPr>
      </p:pic>
    </p:spTree>
    <p:extLst>
      <p:ext uri="{BB962C8B-B14F-4D97-AF65-F5344CB8AC3E}">
        <p14:creationId xmlns:p14="http://schemas.microsoft.com/office/powerpoint/2010/main" val="142549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123DA29-EB21-4EA5-B124-0DD532B170CE}"/>
              </a:ext>
            </a:extLst>
          </p:cNvPr>
          <p:cNvSpPr txBox="1">
            <a:spLocks/>
          </p:cNvSpPr>
          <p:nvPr/>
        </p:nvSpPr>
        <p:spPr>
          <a:xfrm>
            <a:off x="395899" y="1206147"/>
            <a:ext cx="7405076"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latin typeface="Times New Roman" panose="02020603050405020304" pitchFamily="18" charset="0"/>
                <a:cs typeface="Times New Roman" panose="02020603050405020304" pitchFamily="18" charset="0"/>
              </a:rPr>
              <a:t>Another way how to number your tasks is to enter it in front of each task</a:t>
            </a:r>
          </a:p>
          <a:p>
            <a:r>
              <a:rPr lang="en-US" sz="1800" dirty="0">
                <a:solidFill>
                  <a:srgbClr val="002060"/>
                </a:solidFill>
                <a:latin typeface="Times New Roman" panose="02020603050405020304" pitchFamily="18" charset="0"/>
                <a:cs typeface="Times New Roman" panose="02020603050405020304" pitchFamily="18" charset="0"/>
              </a:rPr>
              <a:t>Go to Gantt Chart Format – click Outline number</a:t>
            </a:r>
          </a:p>
          <a:p>
            <a:r>
              <a:rPr lang="en-US" sz="1800" dirty="0">
                <a:solidFill>
                  <a:srgbClr val="002060"/>
                </a:solidFill>
                <a:latin typeface="Times New Roman" panose="02020603050405020304" pitchFamily="18" charset="0"/>
                <a:cs typeface="Times New Roman" panose="02020603050405020304" pitchFamily="18" charset="0"/>
              </a:rPr>
              <a:t>The numbers will be created in front of the name of the task</a:t>
            </a:r>
          </a:p>
          <a:p>
            <a:pPr>
              <a:buFont typeface="+mj-lt"/>
              <a:buAutoNum type="arabicPeriod" startAt="2"/>
            </a:pPr>
            <a:endParaRPr lang="en-US"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9" name="Ovál 10">
            <a:extLst>
              <a:ext uri="{FF2B5EF4-FFF2-40B4-BE49-F238E27FC236}">
                <a16:creationId xmlns:a16="http://schemas.microsoft.com/office/drawing/2014/main" id="{0DF73D92-7DA5-4105-AE75-BE88AE795B43}"/>
              </a:ext>
            </a:extLst>
          </p:cNvPr>
          <p:cNvSpPr/>
          <p:nvPr/>
        </p:nvSpPr>
        <p:spPr>
          <a:xfrm>
            <a:off x="8604643" y="4600817"/>
            <a:ext cx="1529957" cy="157450"/>
          </a:xfrm>
          <a:prstGeom prst="ellipse">
            <a:avLst/>
          </a:prstGeom>
          <a:noFill/>
          <a:ln w="28575">
            <a:solidFill>
              <a:srgbClr val="CF314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35" name="Přímá spojnice se šipkou 14">
            <a:extLst>
              <a:ext uri="{FF2B5EF4-FFF2-40B4-BE49-F238E27FC236}">
                <a16:creationId xmlns:a16="http://schemas.microsoft.com/office/drawing/2014/main" id="{A4ACBDB1-91D9-4479-A993-9DEBBD01ECD6}"/>
              </a:ext>
            </a:extLst>
          </p:cNvPr>
          <p:cNvCxnSpPr>
            <a:cxnSpLocks/>
          </p:cNvCxnSpPr>
          <p:nvPr/>
        </p:nvCxnSpPr>
        <p:spPr>
          <a:xfrm>
            <a:off x="2286000" y="2776716"/>
            <a:ext cx="6918385" cy="937735"/>
          </a:xfrm>
          <a:prstGeom prst="straightConnector1">
            <a:avLst/>
          </a:prstGeom>
          <a:ln w="28575">
            <a:solidFill>
              <a:srgbClr val="CF314B"/>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BAC33BD-4233-4E51-A2C2-A72D90469B37}"/>
              </a:ext>
            </a:extLst>
          </p:cNvPr>
          <p:cNvPicPr>
            <a:picLocks noChangeAspect="1"/>
          </p:cNvPicPr>
          <p:nvPr/>
        </p:nvPicPr>
        <p:blipFill>
          <a:blip r:embed="rId3"/>
          <a:stretch>
            <a:fillRect/>
          </a:stretch>
        </p:blipFill>
        <p:spPr>
          <a:xfrm>
            <a:off x="0" y="2776716"/>
            <a:ext cx="12192000" cy="4011653"/>
          </a:xfrm>
          <a:prstGeom prst="rect">
            <a:avLst/>
          </a:prstGeom>
        </p:spPr>
      </p:pic>
    </p:spTree>
    <p:extLst>
      <p:ext uri="{BB962C8B-B14F-4D97-AF65-F5344CB8AC3E}">
        <p14:creationId xmlns:p14="http://schemas.microsoft.com/office/powerpoint/2010/main" val="39046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5949532-567B-6365-C8DC-7B8D88F8FBED}"/>
            </a:ext>
          </a:extLst>
        </p:cNvPr>
        <p:cNvGrpSpPr/>
        <p:nvPr/>
      </p:nvGrpSpPr>
      <p:grpSpPr>
        <a:xfrm>
          <a:off x="0" y="0"/>
          <a:ext cx="0" cy="0"/>
          <a:chOff x="0" y="0"/>
          <a:chExt cx="0" cy="0"/>
        </a:xfrm>
      </p:grpSpPr>
      <p:sp>
        <p:nvSpPr>
          <p:cNvPr id="5" name="Obdélník 4">
            <a:extLst>
              <a:ext uri="{FF2B5EF4-FFF2-40B4-BE49-F238E27FC236}">
                <a16:creationId xmlns:a16="http://schemas.microsoft.com/office/drawing/2014/main" id="{B08168C1-7B82-D14E-47F5-52CAB5118B49}"/>
              </a:ext>
            </a:extLst>
          </p:cNvPr>
          <p:cNvSpPr/>
          <p:nvPr/>
        </p:nvSpPr>
        <p:spPr>
          <a:xfrm>
            <a:off x="395899" y="361969"/>
            <a:ext cx="5811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Establishing a project</a:t>
            </a:r>
            <a:r>
              <a:rPr lang="cs-CZ" sz="2400" kern="0" dirty="0">
                <a:solidFill>
                  <a:srgbClr val="002060"/>
                </a:solidFill>
                <a:latin typeface="Times New Roman"/>
                <a:ea typeface="+mj-ea"/>
                <a:cs typeface="+mj-cs"/>
              </a:rPr>
              <a:t> MS Project</a:t>
            </a:r>
            <a:r>
              <a:rPr lang="en-GB" sz="2400" kern="0" dirty="0">
                <a:solidFill>
                  <a:srgbClr val="002060"/>
                </a:solidFill>
                <a:latin typeface="Times New Roman"/>
                <a:ea typeface="+mj-ea"/>
                <a:cs typeface="+mj-cs"/>
              </a:rPr>
              <a:t> </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example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E306ECE5-C4DE-BAB5-4735-A46C722FB1C9}"/>
              </a:ext>
            </a:extLst>
          </p:cNvPr>
          <p:cNvSpPr txBox="1">
            <a:spLocks/>
          </p:cNvSpPr>
          <p:nvPr/>
        </p:nvSpPr>
        <p:spPr>
          <a:xfrm>
            <a:off x="395899" y="1206147"/>
            <a:ext cx="4737574" cy="4405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57E7FFEF-DE39-7426-B31D-BBD413299700}"/>
              </a:ext>
            </a:extLst>
          </p:cNvPr>
          <p:cNvSpPr txBox="1">
            <a:spLocks/>
          </p:cNvSpPr>
          <p:nvPr/>
        </p:nvSpPr>
        <p:spPr>
          <a:xfrm>
            <a:off x="395899" y="1206147"/>
            <a:ext cx="7405076" cy="5289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02060"/>
                </a:solidFill>
                <a:latin typeface="Times New Roman" panose="02020603050405020304" pitchFamily="18" charset="0"/>
                <a:cs typeface="Times New Roman" panose="02020603050405020304" pitchFamily="18" charset="0"/>
              </a:rPr>
              <a:t>You can watch following videos on how to set up MS Project:</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hlinkClick r:id="rId3"/>
              </a:rPr>
              <a:t>https://www.youtube.com/watch?v=_uaFyYIwAyU&amp;list=PLzj7TwUeMQ3g_ABHdUU7RoGJJm-YFr4_Y&amp;index=1</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r>
              <a:rPr lang="en-US" dirty="0">
                <a:solidFill>
                  <a:srgbClr val="002060"/>
                </a:solidFill>
                <a:latin typeface="Times New Roman" panose="02020603050405020304" pitchFamily="18" charset="0"/>
                <a:cs typeface="Times New Roman" panose="02020603050405020304" pitchFamily="18" charset="0"/>
              </a:rPr>
              <a:t>There are 18 parts to this topic.</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US"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2"/>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GB" sz="18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3"/>
            </a:pPr>
            <a:endParaRPr lang="en-US"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1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1577676"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MS Project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4800" dirty="0" err="1">
                <a:solidFill>
                  <a:srgbClr val="002060"/>
                </a:solidFill>
                <a:latin typeface="Times New Roman" panose="02020603050405020304" pitchFamily="18" charset="0"/>
                <a:cs typeface="Times New Roman" panose="02020603050405020304" pitchFamily="18" charset="0"/>
              </a:rPr>
              <a:t>Vevox</a:t>
            </a:r>
            <a:r>
              <a:rPr lang="cs-CZ" altLang="cs-CZ" sz="4800" dirty="0">
                <a:solidFill>
                  <a:srgbClr val="002060"/>
                </a:solidFill>
                <a:latin typeface="Times New Roman" panose="02020603050405020304" pitchFamily="18" charset="0"/>
                <a:cs typeface="Times New Roman" panose="02020603050405020304" pitchFamily="18" charset="0"/>
              </a:rPr>
              <a:t> </a:t>
            </a:r>
            <a:r>
              <a:rPr lang="cs-CZ" altLang="cs-CZ" sz="4800" dirty="0" err="1">
                <a:solidFill>
                  <a:srgbClr val="002060"/>
                </a:solidFill>
                <a:latin typeface="Times New Roman" panose="02020603050405020304" pitchFamily="18" charset="0"/>
                <a:cs typeface="Times New Roman" panose="02020603050405020304" pitchFamily="18" charset="0"/>
              </a:rPr>
              <a:t>questions</a:t>
            </a:r>
            <a:endParaRPr lang="en-GB" altLang="cs-CZ" sz="48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C07C1C3-DB7B-448C-8135-BF19E9E5E043}"/>
              </a:ext>
            </a:extLst>
          </p:cNvPr>
          <p:cNvPicPr>
            <a:picLocks noChangeAspect="1"/>
          </p:cNvPicPr>
          <p:nvPr/>
        </p:nvPicPr>
        <p:blipFill>
          <a:blip r:embed="rId3"/>
          <a:stretch>
            <a:fillRect/>
          </a:stretch>
        </p:blipFill>
        <p:spPr>
          <a:xfrm>
            <a:off x="3818021" y="2293920"/>
            <a:ext cx="6431281" cy="3617596"/>
          </a:xfrm>
          <a:prstGeom prst="rect">
            <a:avLst/>
          </a:prstGeom>
        </p:spPr>
      </p:pic>
    </p:spTree>
    <p:extLst>
      <p:ext uri="{BB962C8B-B14F-4D97-AF65-F5344CB8AC3E}">
        <p14:creationId xmlns:p14="http://schemas.microsoft.com/office/powerpoint/2010/main" val="15217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400" dirty="0">
                <a:solidFill>
                  <a:srgbClr val="002060"/>
                </a:solidFill>
                <a:latin typeface="Times New Roman" panose="02020603050405020304" pitchFamily="18" charset="0"/>
                <a:cs typeface="Times New Roman" panose="02020603050405020304" pitchFamily="18" charset="0"/>
              </a:rPr>
              <a:t>MS Project allows you to create a new project, use available templates. </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When setting up a project in MS Project, it is necessary to create a basic project calendar, define the working time of the project, its start.</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Each work resource can have its own calendar.</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In the calendar it is possible to set non-working hours, holidays and other exceptions. </a:t>
            </a:r>
          </a:p>
          <a:p>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48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277351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Times New Roman" panose="02020603050405020304" pitchFamily="18" charset="0"/>
                <a:cs typeface="Times New Roman" panose="02020603050405020304" pitchFamily="18" charset="0"/>
              </a:rPr>
              <a:t>Learning</a:t>
            </a:r>
            <a:r>
              <a:rPr kumimoji="0" lang="en-GB" sz="2400" b="1" i="0" u="none" strike="noStrike" kern="0" cap="none" spc="0" normalizeH="0" baseline="0" dirty="0">
                <a:ln>
                  <a:noFill/>
                </a:ln>
                <a:solidFill>
                  <a:srgbClr val="307871"/>
                </a:solidFill>
                <a:effectLst/>
                <a:uLnTx/>
                <a:uFillTx/>
                <a:latin typeface="Times New Roman"/>
                <a:ea typeface="+mj-ea"/>
                <a:cs typeface="+mj-cs"/>
              </a:rPr>
              <a:t> </a:t>
            </a:r>
            <a:r>
              <a:rPr lang="en-GB" sz="2400" b="1" dirty="0">
                <a:solidFill>
                  <a:srgbClr val="002060"/>
                </a:solidFill>
                <a:latin typeface="Times New Roman" panose="02020603050405020304" pitchFamily="18" charset="0"/>
                <a:cs typeface="Times New Roman" panose="02020603050405020304" pitchFamily="18" charset="0"/>
              </a:rPr>
              <a:t>objectives</a:t>
            </a: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After studying this </a:t>
            </a:r>
            <a:r>
              <a:rPr lang="cs-CZ" altLang="cs-CZ" sz="2400" dirty="0" err="1">
                <a:solidFill>
                  <a:srgbClr val="002060"/>
                </a:solidFill>
                <a:latin typeface="Times New Roman" panose="02020603050405020304" pitchFamily="18" charset="0"/>
                <a:cs typeface="Times New Roman" panose="02020603050405020304" pitchFamily="18" charset="0"/>
              </a:rPr>
              <a:t>topic</a:t>
            </a:r>
            <a:r>
              <a:rPr lang="en-US" altLang="cs-CZ" sz="2400" dirty="0">
                <a:solidFill>
                  <a:srgbClr val="002060"/>
                </a:solidFill>
                <a:latin typeface="Times New Roman" panose="02020603050405020304" pitchFamily="18" charset="0"/>
                <a:cs typeface="Times New Roman" panose="02020603050405020304" pitchFamily="18" charset="0"/>
              </a:rPr>
              <a:t>, you should be able to:</a:t>
            </a:r>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You will understand the logic of the application and the step-by-step creation of the project.</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Perform basic setup of your project in MS Project</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Phase a project into multiple phases, understand the importance of phasing a project and dividing it into multiple parts. </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Work through the basic definition and setup of a project in MS project</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Understand the importance of software support in project planning</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18165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dirty="0" err="1">
                <a:solidFill>
                  <a:srgbClr val="002060"/>
                </a:solidFill>
                <a:latin typeface="Times New Roman" panose="02020603050405020304" pitchFamily="18" charset="0"/>
                <a:cs typeface="Times New Roman" panose="02020603050405020304" pitchFamily="18" charset="0"/>
              </a:rPr>
              <a:t>Key</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readings</a:t>
            </a:r>
            <a:endParaRPr lang="en-GB" sz="24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You can find support in the following sources:</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err="1">
                <a:solidFill>
                  <a:srgbClr val="002060"/>
                </a:solidFill>
                <a:latin typeface="Times New Roman" panose="02020603050405020304" pitchFamily="18" charset="0"/>
                <a:cs typeface="Times New Roman" panose="02020603050405020304" pitchFamily="18" charset="0"/>
              </a:rPr>
              <a:t>Book</a:t>
            </a:r>
            <a:r>
              <a:rPr lang="cs-CZ" altLang="cs-CZ" sz="1800" dirty="0">
                <a:solidFill>
                  <a:srgbClr val="002060"/>
                </a:solidFill>
                <a:latin typeface="Times New Roman" panose="02020603050405020304" pitchFamily="18" charset="0"/>
                <a:cs typeface="Times New Roman" panose="02020603050405020304" pitchFamily="18" charset="0"/>
              </a:rPr>
              <a:t> – </a:t>
            </a:r>
            <a:r>
              <a:rPr lang="cs-CZ" altLang="cs-CZ" sz="1800" dirty="0" err="1">
                <a:solidFill>
                  <a:srgbClr val="002060"/>
                </a:solidFill>
                <a:latin typeface="Times New Roman" panose="02020603050405020304" pitchFamily="18" charset="0"/>
                <a:cs typeface="Times New Roman" panose="02020603050405020304" pitchFamily="18" charset="0"/>
              </a:rPr>
              <a:t>Chatfield</a:t>
            </a:r>
            <a:r>
              <a:rPr lang="cs-CZ" altLang="cs-CZ" sz="1800" dirty="0">
                <a:solidFill>
                  <a:srgbClr val="002060"/>
                </a:solidFill>
                <a:latin typeface="Times New Roman" panose="02020603050405020304" pitchFamily="18" charset="0"/>
                <a:cs typeface="Times New Roman" panose="02020603050405020304" pitchFamily="18" charset="0"/>
              </a:rPr>
              <a:t> and Johnson (2016). MS Project 2016 Step by Step (Part 1, Part 2, Part 3)</a:t>
            </a: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a:solidFill>
                  <a:srgbClr val="002060"/>
                </a:solidFill>
                <a:latin typeface="Times New Roman" panose="02020603050405020304" pitchFamily="18" charset="0"/>
                <a:cs typeface="Times New Roman" panose="02020603050405020304" pitchFamily="18" charset="0"/>
                <a:hlinkClick r:id="rId3"/>
              </a:rPr>
              <a:t>https://www.tutorialspoint.com/ms_project/ms_project_create_new_plan.htm</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307871"/>
                </a:solidFill>
                <a:latin typeface="Times New Roman" panose="02020603050405020304" pitchFamily="18" charset="0"/>
                <a:cs typeface="Times New Roman" panose="02020603050405020304" pitchFamily="18" charset="0"/>
                <a:hlinkClick r:id="rId4"/>
              </a:rPr>
              <a:t>https://ppm.express/blog/newbie-guide-how-to-start-using-microsoft-project-in-2023/</a:t>
            </a:r>
            <a:endParaRPr lang="cs-CZ" altLang="cs-CZ" sz="20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2000" dirty="0">
                <a:solidFill>
                  <a:srgbClr val="002060"/>
                </a:solidFill>
                <a:latin typeface="Times New Roman" panose="02020603050405020304" pitchFamily="18" charset="0"/>
                <a:cs typeface="Times New Roman" panose="02020603050405020304" pitchFamily="18" charset="0"/>
              </a:rPr>
              <a:t>MS Project </a:t>
            </a:r>
            <a:r>
              <a:rPr lang="cs-CZ" altLang="cs-CZ" sz="2000" dirty="0" err="1">
                <a:solidFill>
                  <a:srgbClr val="002060"/>
                </a:solidFill>
                <a:latin typeface="Times New Roman" panose="02020603050405020304" pitchFamily="18" charset="0"/>
                <a:cs typeface="Times New Roman" panose="02020603050405020304" pitchFamily="18" charset="0"/>
              </a:rPr>
              <a:t>Tutorials</a:t>
            </a:r>
            <a:r>
              <a:rPr lang="cs-CZ" altLang="cs-CZ" sz="2000" dirty="0">
                <a:solidFill>
                  <a:srgbClr val="002060"/>
                </a:solidFill>
                <a:latin typeface="Times New Roman" panose="02020603050405020304" pitchFamily="18" charset="0"/>
                <a:cs typeface="Times New Roman" panose="02020603050405020304" pitchFamily="18" charset="0"/>
              </a:rPr>
              <a:t> – basic </a:t>
            </a:r>
            <a:r>
              <a:rPr lang="cs-CZ" altLang="cs-CZ" sz="2000" dirty="0" err="1">
                <a:solidFill>
                  <a:srgbClr val="002060"/>
                </a:solidFill>
                <a:latin typeface="Times New Roman" panose="02020603050405020304" pitchFamily="18" charset="0"/>
                <a:cs typeface="Times New Roman" panose="02020603050405020304" pitchFamily="18" charset="0"/>
              </a:rPr>
              <a:t>setup</a:t>
            </a:r>
            <a:r>
              <a:rPr lang="cs-CZ" altLang="cs-CZ" sz="2000" dirty="0">
                <a:solidFill>
                  <a:srgbClr val="002060"/>
                </a:solidFill>
                <a:latin typeface="Times New Roman" panose="02020603050405020304" pitchFamily="18" charset="0"/>
                <a:cs typeface="Times New Roman" panose="02020603050405020304" pitchFamily="18" charset="0"/>
              </a:rPr>
              <a:t> and </a:t>
            </a:r>
            <a:r>
              <a:rPr lang="cs-CZ" altLang="cs-CZ" sz="2000" dirty="0" err="1">
                <a:solidFill>
                  <a:srgbClr val="002060"/>
                </a:solidFill>
                <a:latin typeface="Times New Roman" panose="02020603050405020304" pitchFamily="18" charset="0"/>
                <a:cs typeface="Times New Roman" panose="02020603050405020304" pitchFamily="18" charset="0"/>
              </a:rPr>
              <a:t>calendars</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307871"/>
                </a:solidFill>
                <a:latin typeface="Times New Roman" panose="02020603050405020304" pitchFamily="18" charset="0"/>
                <a:cs typeface="Times New Roman" panose="02020603050405020304" pitchFamily="18" charset="0"/>
                <a:hlinkClick r:id="rId5"/>
              </a:rPr>
              <a:t>https://www.youtube.com/watch?v=sYy-iFzz1Eo</a:t>
            </a:r>
            <a:endParaRPr lang="cs-CZ" altLang="cs-CZ" sz="2000" dirty="0">
              <a:solidFill>
                <a:srgbClr val="307871"/>
              </a:solidFill>
              <a:latin typeface="Times New Roman" panose="02020603050405020304" pitchFamily="18" charset="0"/>
              <a:cs typeface="Times New Roman" panose="02020603050405020304" pitchFamily="18" charset="0"/>
            </a:endParaRPr>
          </a:p>
          <a:p>
            <a:r>
              <a:rPr lang="cs-CZ" altLang="cs-CZ" sz="2000" dirty="0">
                <a:solidFill>
                  <a:srgbClr val="307871"/>
                </a:solidFill>
                <a:latin typeface="Times New Roman" panose="02020603050405020304" pitchFamily="18" charset="0"/>
                <a:cs typeface="Times New Roman" panose="02020603050405020304" pitchFamily="18" charset="0"/>
                <a:hlinkClick r:id="rId6"/>
              </a:rPr>
              <a:t>https://www.youtube.com/watch?v=tuCrTKMPu_Y</a:t>
            </a:r>
            <a:endParaRPr lang="cs-CZ" altLang="cs-CZ" sz="2000" dirty="0">
              <a:solidFill>
                <a:srgbClr val="307871"/>
              </a:solidFill>
              <a:latin typeface="Times New Roman" panose="02020603050405020304" pitchFamily="18" charset="0"/>
              <a:cs typeface="Times New Roman" panose="02020603050405020304" pitchFamily="18" charset="0"/>
            </a:endParaRPr>
          </a:p>
          <a:p>
            <a:endParaRPr lang="cs-CZ" altLang="cs-CZ" sz="2000"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237757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dirty="0">
                <a:solidFill>
                  <a:srgbClr val="002060"/>
                </a:solidFill>
                <a:latin typeface="Times New Roman" panose="02020603050405020304" pitchFamily="18" charset="0"/>
                <a:cs typeface="Times New Roman" panose="02020603050405020304" pitchFamily="18" charset="0"/>
              </a:rPr>
              <a:t>Learning </a:t>
            </a:r>
            <a:r>
              <a:rPr lang="cs-CZ" sz="2400" dirty="0" err="1">
                <a:solidFill>
                  <a:srgbClr val="002060"/>
                </a:solidFill>
                <a:latin typeface="Times New Roman" panose="02020603050405020304" pitchFamily="18" charset="0"/>
                <a:cs typeface="Times New Roman" panose="02020603050405020304" pitchFamily="18" charset="0"/>
              </a:rPr>
              <a:t>tutorials</a:t>
            </a:r>
            <a:endParaRPr lang="en-GB" sz="24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cs-CZ" sz="1800" dirty="0">
                <a:solidFill>
                  <a:srgbClr val="002060"/>
                </a:solidFill>
                <a:latin typeface="Times New Roman" panose="02020603050405020304" pitchFamily="18" charset="0"/>
                <a:cs typeface="Times New Roman" panose="02020603050405020304" pitchFamily="18" charset="0"/>
                <a:hlinkClick r:id="rId3"/>
              </a:rPr>
              <a:t>https://www.tutorialspoint.com/ms_project/ms_project_quick_guide.htm</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hlinkClick r:id="rId4"/>
              </a:rPr>
              <a:t>https://support.microsoft.com/en-gb/office/basic-tasks-in-project-8fdbf020-a9e1-45e4-bf15-23a8d2b6797d</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hlinkClick r:id="rId5"/>
              </a:rPr>
              <a:t>https://ppm.express/blog/newbie-guide-how-to-start-using-microsoft-project-in-2023/</a:t>
            </a:r>
            <a:r>
              <a:rPr lang="cs-CZ" altLang="cs-CZ" sz="1800" dirty="0">
                <a:solidFill>
                  <a:srgbClr val="002060"/>
                </a:solidFill>
                <a:latin typeface="Times New Roman" panose="02020603050405020304" pitchFamily="18" charset="0"/>
                <a:cs typeface="Times New Roman" panose="02020603050405020304" pitchFamily="18" charset="0"/>
              </a:rPr>
              <a:t> </a:t>
            </a:r>
          </a:p>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0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1</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cs-CZ" sz="2400" b="1" dirty="0" err="1">
                <a:solidFill>
                  <a:schemeClr val="bg1"/>
                </a:solidFill>
                <a:latin typeface="Times New Roman" panose="02020603050405020304" pitchFamily="18" charset="0"/>
                <a:cs typeface="Times New Roman" panose="02020603050405020304" pitchFamily="18" charset="0"/>
              </a:rPr>
              <a:t>Planning</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with</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the</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computer</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Everything in our life is a project – small, medium, or large it’s always the same steps, but the different scopes of work and efforts.</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203308" y="199811"/>
            <a:ext cx="5219211"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When we talk of project management, we refer to the application of skills, processes, methods, knowledge, and experience to achieve your project goals. It ensures that the final deliverables are constrained to specific reasonable timelines and budgets.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You need the right instruments or tools to successfully manage your PM activity.</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Various programs exist for this purpose, the key among them being Microsoft Project.</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 planning program is indispensable if larger projects need to be planned on a regular basis. Besides planning activities over time, the costs of a project are also monitored with </a:t>
            </a:r>
            <a:r>
              <a:rPr lang="cs-CZ" sz="2000" dirty="0">
                <a:solidFill>
                  <a:srgbClr val="002060"/>
                </a:solidFill>
                <a:latin typeface="Times New Roman" panose="02020603050405020304" pitchFamily="18" charset="0"/>
                <a:cs typeface="Times New Roman" panose="02020603050405020304" pitchFamily="18" charset="0"/>
              </a:rPr>
              <a:t>MS Project</a:t>
            </a:r>
            <a:r>
              <a:rPr lang="en-GB" sz="2000" dirty="0">
                <a:solidFill>
                  <a:srgbClr val="002060"/>
                </a:solidFill>
                <a:latin typeface="Times New Roman" panose="02020603050405020304" pitchFamily="18" charset="0"/>
                <a:cs typeface="Times New Roman" panose="02020603050405020304" pitchFamily="18" charset="0"/>
              </a:rPr>
              <a:t> software</a:t>
            </a:r>
            <a:r>
              <a:rPr lang="en-US" sz="2000" dirty="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910B05E-D9D7-44FC-B8CE-F884F17CC435}"/>
              </a:ext>
            </a:extLst>
          </p:cNvPr>
          <p:cNvPicPr>
            <a:picLocks noChangeAspect="1"/>
          </p:cNvPicPr>
          <p:nvPr/>
        </p:nvPicPr>
        <p:blipFill>
          <a:blip r:embed="rId3"/>
          <a:stretch>
            <a:fillRect/>
          </a:stretch>
        </p:blipFill>
        <p:spPr>
          <a:xfrm>
            <a:off x="1264525" y="4114179"/>
            <a:ext cx="3438525" cy="1333500"/>
          </a:xfrm>
          <a:prstGeom prst="rect">
            <a:avLst/>
          </a:prstGeom>
        </p:spPr>
      </p:pic>
    </p:spTree>
    <p:extLst>
      <p:ext uri="{BB962C8B-B14F-4D97-AF65-F5344CB8AC3E}">
        <p14:creationId xmlns:p14="http://schemas.microsoft.com/office/powerpoint/2010/main" val="11185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7" end="7"/>
                                            </p:txEl>
                                          </p:spTgt>
                                        </p:tgtEl>
                                        <p:attrNameLst>
                                          <p:attrName>style.visibility</p:attrName>
                                        </p:attrNameLst>
                                      </p:cBhvr>
                                      <p:to>
                                        <p:strVal val="visible"/>
                                      </p:to>
                                    </p:set>
                                    <p:animEffect transition="in" filter="fade">
                                      <p:cBhvr>
                                        <p:cTn id="12" dur="500"/>
                                        <p:tgtEl>
                                          <p:spTgt spid="11">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fade">
                                      <p:cBhvr>
                                        <p:cTn id="17" dur="500"/>
                                        <p:tgtEl>
                                          <p:spTgt spid="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anim calcmode="lin" valueType="num">
                                      <p:cBhvr>
                                        <p:cTn id="2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422458"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Microsoft Project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Microsoft Project is a good option if you’re looking for a powerful project management tool that enables teams to organize and manage their projects of all sizes.</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Project managers using MS Project Desktop save their information as </a:t>
            </a:r>
            <a:r>
              <a:rPr lang="en-GB" sz="2000" dirty="0" err="1">
                <a:solidFill>
                  <a:srgbClr val="002060"/>
                </a:solidFill>
                <a:latin typeface="Times New Roman" panose="02020603050405020304" pitchFamily="18" charset="0"/>
                <a:cs typeface="Times New Roman" panose="02020603050405020304" pitchFamily="18" charset="0"/>
              </a:rPr>
              <a:t>mpp</a:t>
            </a:r>
            <a:r>
              <a:rPr lang="en-GB" sz="2000" dirty="0">
                <a:solidFill>
                  <a:srgbClr val="002060"/>
                </a:solidFill>
                <a:latin typeface="Times New Roman" panose="02020603050405020304" pitchFamily="18" charset="0"/>
                <a:cs typeface="Times New Roman" panose="02020603050405020304" pitchFamily="18" charset="0"/>
              </a:rPr>
              <a:t> files, so they can share it with other team members to use it separately when the project evolves; or they export it to MS Project Online to use it on cloud-based software.</a:t>
            </a:r>
            <a:endParaRPr 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MS Project Online targets multiple users where you can assign tasks, track time, and look into other related project elements. The desktop version targets mainly project managers who get to use it in defining and tracking tasks.</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3BD0DE0-2D2A-42EC-97E9-D7F6BEA2F85B}"/>
              </a:ext>
            </a:extLst>
          </p:cNvPr>
          <p:cNvPicPr>
            <a:picLocks noChangeAspect="1"/>
          </p:cNvPicPr>
          <p:nvPr/>
        </p:nvPicPr>
        <p:blipFill rotWithShape="1">
          <a:blip r:embed="rId3"/>
          <a:srcRect l="6000" t="19334" r="55625" b="9093"/>
          <a:stretch/>
        </p:blipFill>
        <p:spPr>
          <a:xfrm>
            <a:off x="6096000" y="1325880"/>
            <a:ext cx="4678680" cy="4908541"/>
          </a:xfrm>
          <a:prstGeom prst="rect">
            <a:avLst/>
          </a:prstGeom>
        </p:spPr>
      </p:pic>
    </p:spTree>
    <p:extLst>
      <p:ext uri="{BB962C8B-B14F-4D97-AF65-F5344CB8AC3E}">
        <p14:creationId xmlns:p14="http://schemas.microsoft.com/office/powerpoint/2010/main" val="4591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6135013" cy="461665"/>
          </a:xfrm>
          <a:prstGeom prst="rect">
            <a:avLst/>
          </a:prstGeom>
        </p:spPr>
        <p:txBody>
          <a:bodyPr wrap="none">
            <a:spAutoFit/>
          </a:bodyPr>
          <a:lstStyle/>
          <a:p>
            <a:pPr lvl="0">
              <a:defRPr/>
            </a:pPr>
            <a:r>
              <a:rPr lang="cs-CZ" sz="2400" kern="0" dirty="0" err="1">
                <a:solidFill>
                  <a:srgbClr val="002060"/>
                </a:solidFill>
                <a:latin typeface="Times New Roman"/>
                <a:ea typeface="+mj-ea"/>
                <a:cs typeface="+mj-cs"/>
              </a:rPr>
              <a:t>Why</a:t>
            </a:r>
            <a:r>
              <a:rPr lang="cs-CZ" sz="2400" kern="0" dirty="0">
                <a:solidFill>
                  <a:srgbClr val="002060"/>
                </a:solidFill>
                <a:latin typeface="Times New Roman"/>
                <a:ea typeface="+mj-ea"/>
                <a:cs typeface="+mj-cs"/>
              </a:rPr>
              <a:t> software </a:t>
            </a:r>
            <a:r>
              <a:rPr lang="cs-CZ" sz="2400" kern="0" dirty="0" err="1">
                <a:solidFill>
                  <a:srgbClr val="002060"/>
                </a:solidFill>
                <a:latin typeface="Times New Roman"/>
                <a:ea typeface="+mj-ea"/>
                <a:cs typeface="+mj-cs"/>
              </a:rPr>
              <a:t>solution</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for</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project</a:t>
            </a:r>
            <a:r>
              <a:rPr lang="cs-CZ" sz="2400" kern="0" dirty="0">
                <a:solidFill>
                  <a:srgbClr val="002060"/>
                </a:solidFill>
                <a:latin typeface="Times New Roman"/>
                <a:ea typeface="+mj-ea"/>
                <a:cs typeface="+mj-cs"/>
              </a:rPr>
              <a:t> management?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4800" dirty="0" err="1">
                <a:solidFill>
                  <a:srgbClr val="002060"/>
                </a:solidFill>
                <a:latin typeface="Times New Roman" panose="02020603050405020304" pitchFamily="18" charset="0"/>
                <a:cs typeface="Times New Roman" panose="02020603050405020304" pitchFamily="18" charset="0"/>
              </a:rPr>
              <a:t>Vevox</a:t>
            </a:r>
            <a:r>
              <a:rPr lang="cs-CZ" altLang="cs-CZ" sz="4800" dirty="0">
                <a:solidFill>
                  <a:srgbClr val="002060"/>
                </a:solidFill>
                <a:latin typeface="Times New Roman" panose="02020603050405020304" pitchFamily="18" charset="0"/>
                <a:cs typeface="Times New Roman" panose="02020603050405020304" pitchFamily="18" charset="0"/>
              </a:rPr>
              <a:t> </a:t>
            </a:r>
            <a:r>
              <a:rPr lang="cs-CZ" altLang="cs-CZ" sz="4800" dirty="0" err="1">
                <a:solidFill>
                  <a:srgbClr val="002060"/>
                </a:solidFill>
                <a:latin typeface="Times New Roman" panose="02020603050405020304" pitchFamily="18" charset="0"/>
                <a:cs typeface="Times New Roman" panose="02020603050405020304" pitchFamily="18" charset="0"/>
              </a:rPr>
              <a:t>questions</a:t>
            </a:r>
            <a:endParaRPr lang="en-GB" altLang="cs-CZ" sz="48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EEDAA96-3B3E-4D82-B814-0162743B9E6D}"/>
              </a:ext>
            </a:extLst>
          </p:cNvPr>
          <p:cNvPicPr>
            <a:picLocks noChangeAspect="1"/>
          </p:cNvPicPr>
          <p:nvPr/>
        </p:nvPicPr>
        <p:blipFill>
          <a:blip r:embed="rId3"/>
          <a:stretch>
            <a:fillRect/>
          </a:stretch>
        </p:blipFill>
        <p:spPr>
          <a:xfrm>
            <a:off x="3901440" y="2407920"/>
            <a:ext cx="6096000" cy="3429000"/>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10882</TotalTime>
  <Words>2828</Words>
  <Application>Microsoft Office PowerPoint</Application>
  <PresentationFormat>Širokoúhlá obrazovka</PresentationFormat>
  <Paragraphs>380</Paragraphs>
  <Slides>38</Slides>
  <Notes>0</Notes>
  <HiddenSlides>3</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Calibri</vt:lpstr>
      <vt:lpstr>Calibri Light</vt:lpstr>
      <vt:lpstr>Times New Roman</vt:lpstr>
      <vt:lpstr>Motiv Office</vt:lpstr>
      <vt:lpstr>Introduction to MS Project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Lucie Reczkova (Researcher)</cp:lastModifiedBy>
  <cp:revision>176</cp:revision>
  <dcterms:created xsi:type="dcterms:W3CDTF">2016-11-25T20:36:16Z</dcterms:created>
  <dcterms:modified xsi:type="dcterms:W3CDTF">2024-10-27T21:54:29Z</dcterms:modified>
</cp:coreProperties>
</file>