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1" r:id="rId3"/>
    <p:sldId id="291" r:id="rId4"/>
    <p:sldId id="322" r:id="rId5"/>
    <p:sldId id="258" r:id="rId6"/>
    <p:sldId id="362" r:id="rId7"/>
    <p:sldId id="389" r:id="rId8"/>
    <p:sldId id="390" r:id="rId9"/>
    <p:sldId id="388" r:id="rId10"/>
    <p:sldId id="391" r:id="rId11"/>
    <p:sldId id="365" r:id="rId12"/>
    <p:sldId id="366" r:id="rId13"/>
    <p:sldId id="367" r:id="rId14"/>
    <p:sldId id="393" r:id="rId15"/>
    <p:sldId id="368" r:id="rId16"/>
    <p:sldId id="331" r:id="rId17"/>
    <p:sldId id="354" r:id="rId18"/>
    <p:sldId id="383" r:id="rId19"/>
    <p:sldId id="384" r:id="rId20"/>
    <p:sldId id="385"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25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59" autoAdjust="0"/>
    <p:restoredTop sz="94660"/>
  </p:normalViewPr>
  <p:slideViewPr>
    <p:cSldViewPr snapToGrid="0">
      <p:cViewPr>
        <p:scale>
          <a:sx n="90" d="100"/>
          <a:sy n="90" d="100"/>
        </p:scale>
        <p:origin x="77"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11.11.2024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11.11.2024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11.11.2024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11.11.2024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11.11.2024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czkova@opf.slu.cz"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Project </a:t>
            </a:r>
            <a:r>
              <a:rPr lang="cs-CZ" sz="5333" b="1" dirty="0" err="1">
                <a:solidFill>
                  <a:schemeClr val="bg1"/>
                </a:solidFill>
                <a:latin typeface="Times New Roman" panose="02020603050405020304" pitchFamily="18" charset="0"/>
                <a:cs typeface="Times New Roman" panose="02020603050405020304" pitchFamily="18" charset="0"/>
              </a:rPr>
              <a:t>Costs</a:t>
            </a:r>
            <a:r>
              <a:rPr lang="cs-CZ" sz="5333" b="1" dirty="0">
                <a:solidFill>
                  <a:schemeClr val="bg1"/>
                </a:solidFill>
                <a:latin typeface="Times New Roman" panose="02020603050405020304" pitchFamily="18" charset="0"/>
                <a:cs typeface="Times New Roman" panose="02020603050405020304" pitchFamily="18" charset="0"/>
              </a:rPr>
              <a:t> and Project Budget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921790" y="3813043"/>
            <a:ext cx="5614370" cy="1933416"/>
          </a:xfrm>
          <a:prstGeom prst="rect">
            <a:avLst/>
          </a:prstGeom>
        </p:spPr>
        <p:txBody>
          <a:bodyPr>
            <a:normAutofit/>
          </a:bodyPr>
          <a:lstStyle/>
          <a:p>
            <a:pPr marL="0" indent="0" algn="r">
              <a:buNone/>
            </a:pPr>
            <a:r>
              <a:rPr lang="cs-CZ" sz="1867" dirty="0" err="1">
                <a:solidFill>
                  <a:schemeClr val="bg1"/>
                </a:solidFill>
                <a:latin typeface="Times New Roman" panose="02020603050405020304" pitchFamily="18" charset="0"/>
                <a:cs typeface="Times New Roman" panose="02020603050405020304" pitchFamily="18" charset="0"/>
              </a:rPr>
              <a:t>Approaches</a:t>
            </a:r>
            <a:r>
              <a:rPr lang="cs-CZ" sz="1867" dirty="0">
                <a:solidFill>
                  <a:schemeClr val="bg1"/>
                </a:solidFill>
                <a:latin typeface="Times New Roman" panose="02020603050405020304" pitchFamily="18" charset="0"/>
                <a:cs typeface="Times New Roman" panose="02020603050405020304" pitchFamily="18" charset="0"/>
              </a:rPr>
              <a:t> to </a:t>
            </a:r>
            <a:r>
              <a:rPr lang="cs-CZ" sz="1867" dirty="0" err="1">
                <a:solidFill>
                  <a:schemeClr val="bg1"/>
                </a:solidFill>
                <a:latin typeface="Times New Roman" panose="02020603050405020304" pitchFamily="18" charset="0"/>
                <a:cs typeface="Times New Roman" panose="02020603050405020304" pitchFamily="18" charset="0"/>
              </a:rPr>
              <a:t>estimating</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project</a:t>
            </a:r>
            <a:r>
              <a:rPr lang="cs-CZ" sz="1867" dirty="0">
                <a:solidFill>
                  <a:schemeClr val="bg1"/>
                </a:solidFill>
                <a:latin typeface="Times New Roman" panose="02020603050405020304" pitchFamily="18" charset="0"/>
                <a:cs typeface="Times New Roman" panose="02020603050405020304" pitchFamily="18" charset="0"/>
              </a:rPr>
              <a:t>  budget</a:t>
            </a:r>
          </a:p>
          <a:p>
            <a:pPr marL="0" indent="0" algn="r">
              <a:buNone/>
            </a:pPr>
            <a:r>
              <a:rPr lang="cs-CZ" sz="1867" dirty="0">
                <a:solidFill>
                  <a:schemeClr val="bg1"/>
                </a:solidFill>
                <a:latin typeface="Times New Roman" panose="02020603050405020304" pitchFamily="18" charset="0"/>
                <a:cs typeface="Times New Roman" panose="02020603050405020304" pitchFamily="18" charset="0"/>
              </a:rPr>
              <a:t>P</a:t>
            </a:r>
            <a:r>
              <a:rPr lang="en-US" sz="1867" dirty="0" err="1">
                <a:solidFill>
                  <a:schemeClr val="bg1"/>
                </a:solidFill>
                <a:latin typeface="Times New Roman" panose="02020603050405020304" pitchFamily="18" charset="0"/>
                <a:cs typeface="Times New Roman" panose="02020603050405020304" pitchFamily="18" charset="0"/>
              </a:rPr>
              <a:t>roject</a:t>
            </a:r>
            <a:r>
              <a:rPr lang="en-US" sz="1867" dirty="0">
                <a:solidFill>
                  <a:schemeClr val="bg1"/>
                </a:solidFill>
                <a:latin typeface="Times New Roman" panose="02020603050405020304" pitchFamily="18" charset="0"/>
                <a:cs typeface="Times New Roman" panose="02020603050405020304" pitchFamily="18" charset="0"/>
              </a:rPr>
              <a:t> costs, cost determination method</a:t>
            </a: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867" dirty="0">
                <a:solidFill>
                  <a:schemeClr val="bg1"/>
                </a:solidFill>
                <a:latin typeface="Times New Roman" panose="02020603050405020304" pitchFamily="18" charset="0"/>
                <a:cs typeface="Times New Roman" panose="02020603050405020304" pitchFamily="18" charset="0"/>
              </a:rPr>
              <a:t>Risk budget, tolerance budget, </a:t>
            </a:r>
            <a:r>
              <a:rPr lang="cs-CZ" sz="1867" dirty="0" err="1">
                <a:solidFill>
                  <a:schemeClr val="bg1"/>
                </a:solidFill>
                <a:latin typeface="Times New Roman" panose="02020603050405020304" pitchFamily="18" charset="0"/>
                <a:cs typeface="Times New Roman" panose="02020603050405020304" pitchFamily="18" charset="0"/>
              </a:rPr>
              <a:t>change</a:t>
            </a:r>
            <a:r>
              <a:rPr lang="cs-CZ" sz="1867" dirty="0">
                <a:solidFill>
                  <a:schemeClr val="bg1"/>
                </a:solidFill>
                <a:latin typeface="Times New Roman" panose="02020603050405020304" pitchFamily="18" charset="0"/>
                <a:cs typeface="Times New Roman" panose="02020603050405020304" pitchFamily="18" charset="0"/>
              </a:rPr>
              <a:t> budget</a:t>
            </a:r>
          </a:p>
          <a:p>
            <a:pPr marL="0" indent="0" algn="r">
              <a:buNone/>
            </a:pP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4" name="Podnadpis 2">
            <a:extLst>
              <a:ext uri="{FF2B5EF4-FFF2-40B4-BE49-F238E27FC236}">
                <a16:creationId xmlns:a16="http://schemas.microsoft.com/office/drawing/2014/main" id="{8DB7CCAF-F435-432E-8C24-D28C9004771B}"/>
              </a:ext>
            </a:extLst>
          </p:cNvPr>
          <p:cNvSpPr txBox="1">
            <a:spLocks/>
          </p:cNvSpPr>
          <p:nvPr/>
        </p:nvSpPr>
        <p:spPr>
          <a:xfrm>
            <a:off x="8165055" y="4361173"/>
            <a:ext cx="3797974" cy="2140170"/>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cs-CZ" altLang="cs-CZ" sz="1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rPr>
              <a:t>Project Management</a:t>
            </a:r>
            <a:endParaRPr kumimoji="0" lang="en-GB" altLang="cs-CZ" sz="1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altLang="cs-CZ" sz="1800" dirty="0">
              <a:solidFill>
                <a:srgbClr val="307871"/>
              </a:solidFill>
              <a:latin typeface="Times New Roman" panose="02020603050405020304" pitchFamily="18" charset="0"/>
              <a:cs typeface="Times New Roman" panose="02020603050405020304" pitchFamily="18" charset="0"/>
            </a:endParaRP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altLang="cs-CZ" sz="1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rPr>
              <a:t>Lucie </a:t>
            </a:r>
            <a:r>
              <a:rPr kumimoji="0" lang="en-GB" altLang="cs-CZ" sz="1800" b="0" i="0" u="none" strike="noStrike" kern="1200" cap="none" spc="0" normalizeH="0" baseline="0" noProof="0" dirty="0" err="1">
                <a:ln>
                  <a:noFill/>
                </a:ln>
                <a:solidFill>
                  <a:srgbClr val="307871"/>
                </a:solidFill>
                <a:effectLst/>
                <a:uLnTx/>
                <a:uFillTx/>
                <a:latin typeface="Times New Roman" panose="02020603050405020304" pitchFamily="18" charset="0"/>
                <a:ea typeface="+mn-ea"/>
                <a:cs typeface="Times New Roman" panose="02020603050405020304" pitchFamily="18" charset="0"/>
              </a:rPr>
              <a:t>Reczzkova</a:t>
            </a:r>
            <a:endParaRPr kumimoji="0" lang="en-GB" altLang="cs-CZ" sz="1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altLang="cs-CZ" sz="1800" dirty="0">
                <a:solidFill>
                  <a:srgbClr val="307871"/>
                </a:solidFill>
                <a:latin typeface="Times New Roman" panose="02020603050405020304" pitchFamily="18" charset="0"/>
                <a:cs typeface="Times New Roman" panose="02020603050405020304" pitchFamily="18" charset="0"/>
              </a:rPr>
              <a:t>B304</a:t>
            </a: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altLang="cs-CZ" sz="1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hlinkClick r:id="rId3"/>
              </a:rPr>
              <a:t>Reczkova@opf.slu.cz</a:t>
            </a:r>
            <a:endParaRPr kumimoji="0" lang="en-GB" altLang="cs-CZ" sz="1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altLang="cs-CZ" sz="1800" dirty="0">
                <a:solidFill>
                  <a:srgbClr val="307871"/>
                </a:solidFill>
                <a:latin typeface="Times New Roman" panose="02020603050405020304" pitchFamily="18" charset="0"/>
                <a:cs typeface="Times New Roman" panose="02020603050405020304" pitchFamily="18" charset="0"/>
              </a:rPr>
              <a:t>Office hours: Wednesday 10-11.30</a:t>
            </a:r>
            <a:endParaRPr kumimoji="0" lang="en-GB" altLang="cs-CZ" sz="1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CE84472-4E87-4EA8-DC20-06913A6721AD}"/>
            </a:ext>
          </a:extLst>
        </p:cNvPr>
        <p:cNvGrpSpPr/>
        <p:nvPr/>
      </p:nvGrpSpPr>
      <p:grpSpPr>
        <a:xfrm>
          <a:off x="0" y="0"/>
          <a:ext cx="0" cy="0"/>
          <a:chOff x="0" y="0"/>
          <a:chExt cx="0" cy="0"/>
        </a:xfrm>
      </p:grpSpPr>
      <p:sp>
        <p:nvSpPr>
          <p:cNvPr id="5" name="Obdélník 4">
            <a:extLst>
              <a:ext uri="{FF2B5EF4-FFF2-40B4-BE49-F238E27FC236}">
                <a16:creationId xmlns:a16="http://schemas.microsoft.com/office/drawing/2014/main" id="{68918B25-68A6-5EB1-7C37-0CB17C635F57}"/>
              </a:ext>
            </a:extLst>
          </p:cNvPr>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649428ED-6AA6-C424-F0ED-57D7E399D5C5}"/>
              </a:ext>
            </a:extLst>
          </p:cNvPr>
          <p:cNvSpPr txBox="1">
            <a:spLocks/>
          </p:cNvSpPr>
          <p:nvPr/>
        </p:nvSpPr>
        <p:spPr>
          <a:xfrm>
            <a:off x="127533" y="1056364"/>
            <a:ext cx="11015747"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cs-CZ" sz="2000" b="1" dirty="0">
                <a:solidFill>
                  <a:srgbClr val="002060"/>
                </a:solidFill>
                <a:latin typeface="Times New Roman" panose="02020603050405020304" pitchFamily="18" charset="0"/>
                <a:cs typeface="Times New Roman" panose="02020603050405020304" pitchFamily="18" charset="0"/>
              </a:rPr>
              <a:t>Cost determination methods</a:t>
            </a:r>
          </a:p>
          <a:p>
            <a:r>
              <a:rPr lang="en-US" altLang="cs-CZ" sz="2000" dirty="0">
                <a:solidFill>
                  <a:srgbClr val="002060"/>
                </a:solidFill>
                <a:latin typeface="Times New Roman" panose="02020603050405020304" pitchFamily="18" charset="0"/>
                <a:cs typeface="Times New Roman" panose="02020603050405020304" pitchFamily="18" charset="0"/>
              </a:rPr>
              <a:t>E.g. we count 30 hours in the time planning for dredging the foundations for the house. When creating a budget, we must divide this time into individual components. We will have to estimate:</a:t>
            </a:r>
          </a:p>
          <a:p>
            <a:r>
              <a:rPr lang="en-US" altLang="cs-CZ" sz="2000" dirty="0">
                <a:solidFill>
                  <a:srgbClr val="002060"/>
                </a:solidFill>
                <a:latin typeface="Times New Roman" panose="02020603050405020304" pitchFamily="18" charset="0"/>
                <a:cs typeface="Times New Roman" panose="02020603050405020304" pitchFamily="18" charset="0"/>
              </a:rPr>
              <a:t>• number of hours of excavator work,</a:t>
            </a:r>
          </a:p>
          <a:p>
            <a:r>
              <a:rPr lang="en-US" altLang="cs-CZ" sz="2000" dirty="0">
                <a:solidFill>
                  <a:srgbClr val="002060"/>
                </a:solidFill>
                <a:latin typeface="Times New Roman" panose="02020603050405020304" pitchFamily="18" charset="0"/>
                <a:cs typeface="Times New Roman" panose="02020603050405020304" pitchFamily="18" charset="0"/>
              </a:rPr>
              <a:t>• number of hours of dredger's work,</a:t>
            </a:r>
          </a:p>
          <a:p>
            <a:r>
              <a:rPr lang="en-US" altLang="cs-CZ" sz="2000" dirty="0">
                <a:solidFill>
                  <a:srgbClr val="002060"/>
                </a:solidFill>
                <a:latin typeface="Times New Roman" panose="02020603050405020304" pitchFamily="18" charset="0"/>
                <a:cs typeface="Times New Roman" panose="02020603050405020304" pitchFamily="18" charset="0"/>
              </a:rPr>
              <a:t>• mileage of the car transporting the soil,</a:t>
            </a:r>
          </a:p>
          <a:p>
            <a:r>
              <a:rPr lang="en-US" altLang="cs-CZ" sz="2000" dirty="0">
                <a:solidFill>
                  <a:srgbClr val="002060"/>
                </a:solidFill>
                <a:latin typeface="Times New Roman" panose="02020603050405020304" pitchFamily="18" charset="0"/>
                <a:cs typeface="Times New Roman" panose="02020603050405020304" pitchFamily="18" charset="0"/>
              </a:rPr>
              <a:t>• number of working hours of a truck driver,</a:t>
            </a:r>
          </a:p>
          <a:p>
            <a:r>
              <a:rPr lang="en-US" altLang="cs-CZ" sz="2000" dirty="0">
                <a:solidFill>
                  <a:srgbClr val="002060"/>
                </a:solidFill>
                <a:latin typeface="Times New Roman" panose="02020603050405020304" pitchFamily="18" charset="0"/>
                <a:cs typeface="Times New Roman" panose="02020603050405020304" pitchFamily="18" charset="0"/>
              </a:rPr>
              <a:t>• number of working hours of other workers.</a:t>
            </a:r>
          </a:p>
          <a:p>
            <a:r>
              <a:rPr lang="en-US" altLang="cs-CZ" sz="2000" dirty="0">
                <a:solidFill>
                  <a:srgbClr val="002060"/>
                </a:solidFill>
                <a:latin typeface="Times New Roman" panose="02020603050405020304" pitchFamily="18" charset="0"/>
                <a:cs typeface="Times New Roman" panose="02020603050405020304" pitchFamily="18" charset="0"/>
              </a:rPr>
              <a:t>The quality of the cost estimate depends on both the quality of the time estimate and the quality of the unit cost estimate. </a:t>
            </a:r>
          </a:p>
          <a:p>
            <a:r>
              <a:rPr lang="en-US" altLang="cs-CZ" sz="2000" dirty="0">
                <a:solidFill>
                  <a:srgbClr val="002060"/>
                </a:solidFill>
                <a:latin typeface="Times New Roman" panose="02020603050405020304" pitchFamily="18" charset="0"/>
                <a:cs typeface="Times New Roman" panose="02020603050405020304" pitchFamily="18" charset="0"/>
              </a:rPr>
              <a:t>We get the cost of dredging the foundations for the house by </a:t>
            </a:r>
            <a:r>
              <a:rPr lang="en-US" altLang="cs-CZ" sz="2000" b="1" dirty="0">
                <a:solidFill>
                  <a:srgbClr val="002060"/>
                </a:solidFill>
                <a:latin typeface="Times New Roman" panose="02020603050405020304" pitchFamily="18" charset="0"/>
                <a:cs typeface="Times New Roman" panose="02020603050405020304" pitchFamily="18" charset="0"/>
              </a:rPr>
              <a:t>multiplying the number of hours the excavator works by the cost per hour of work.</a:t>
            </a:r>
            <a:r>
              <a:rPr lang="en-US" altLang="cs-CZ" sz="2000" dirty="0">
                <a:solidFill>
                  <a:srgbClr val="002060"/>
                </a:solidFill>
                <a:latin typeface="Times New Roman" panose="02020603050405020304" pitchFamily="18" charset="0"/>
                <a:cs typeface="Times New Roman" panose="02020603050405020304" pitchFamily="18" charset="0"/>
              </a:rPr>
              <a:t> The cost per hour of excavator work may include a </a:t>
            </a:r>
            <a:r>
              <a:rPr lang="en-US" altLang="cs-CZ" sz="2000" b="1" dirty="0">
                <a:solidFill>
                  <a:srgbClr val="002060"/>
                </a:solidFill>
                <a:latin typeface="Times New Roman" panose="02020603050405020304" pitchFamily="18" charset="0"/>
                <a:cs typeface="Times New Roman" panose="02020603050405020304" pitchFamily="18" charset="0"/>
              </a:rPr>
              <a:t>proportion of the rent or depreciation, part of the cost of repairs, fuel</a:t>
            </a:r>
            <a:r>
              <a:rPr lang="en-US" altLang="cs-CZ" sz="2000" dirty="0">
                <a:solidFill>
                  <a:srgbClr val="002060"/>
                </a:solidFill>
                <a:latin typeface="Times New Roman" panose="02020603050405020304" pitchFamily="18" charset="0"/>
                <a:cs typeface="Times New Roman" panose="02020603050405020304" pitchFamily="18" charset="0"/>
              </a:rPr>
              <a:t>, etc. When determining the budget of project costs, we can use the processed cost calculations of the organization, which express the </a:t>
            </a:r>
            <a:r>
              <a:rPr lang="en-US" altLang="cs-CZ" sz="2000" b="1" dirty="0">
                <a:solidFill>
                  <a:srgbClr val="002060"/>
                </a:solidFill>
                <a:latin typeface="Times New Roman" panose="02020603050405020304" pitchFamily="18" charset="0"/>
                <a:cs typeface="Times New Roman" panose="02020603050405020304" pitchFamily="18" charset="0"/>
              </a:rPr>
              <a:t>cost per unit of output </a:t>
            </a:r>
            <a:r>
              <a:rPr lang="en-US" altLang="cs-CZ" sz="2000" dirty="0">
                <a:solidFill>
                  <a:srgbClr val="002060"/>
                </a:solidFill>
                <a:latin typeface="Times New Roman" panose="02020603050405020304" pitchFamily="18" charset="0"/>
                <a:cs typeface="Times New Roman" panose="02020603050405020304" pitchFamily="18" charset="0"/>
              </a:rPr>
              <a:t>(e.g. for an hour of excavator work, for an hour of teaching a lecturer).</a:t>
            </a:r>
          </a:p>
          <a:p>
            <a:endParaRPr lang="en-GB"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4891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36000" y="948395"/>
            <a:ext cx="4886427" cy="55476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rgbClr val="002060"/>
                </a:solidFill>
                <a:latin typeface="Times New Roman" panose="02020603050405020304" pitchFamily="18" charset="0"/>
                <a:cs typeface="Times New Roman" panose="02020603050405020304" pitchFamily="18" charset="0"/>
              </a:rPr>
              <a:t>Bottom-up estimation</a:t>
            </a:r>
            <a:endParaRPr lang="cs-CZ" sz="2000" b="1" dirty="0">
              <a:solidFill>
                <a:srgbClr val="002060"/>
              </a:solidFill>
              <a:latin typeface="Times New Roman" panose="02020603050405020304" pitchFamily="18" charset="0"/>
              <a:cs typeface="Times New Roman" panose="02020603050405020304" pitchFamily="18" charset="0"/>
            </a:endParaRPr>
          </a:p>
          <a:p>
            <a:r>
              <a:rPr lang="en-US" altLang="cs-CZ" sz="2000" dirty="0">
                <a:solidFill>
                  <a:srgbClr val="002060"/>
                </a:solidFill>
                <a:latin typeface="Times New Roman" panose="02020603050405020304" pitchFamily="18" charset="0"/>
                <a:cs typeface="Times New Roman" panose="02020603050405020304" pitchFamily="18" charset="0"/>
              </a:rPr>
              <a:t>This process starts with zero total costs and adds the cost for each item in the hierarchical structure of work (WBS). The result is the sum of costs for the entire project. </a:t>
            </a:r>
          </a:p>
          <a:p>
            <a:r>
              <a:rPr lang="en-US" altLang="cs-CZ" sz="2000" dirty="0">
                <a:solidFill>
                  <a:srgbClr val="002060"/>
                </a:solidFill>
                <a:latin typeface="Times New Roman" panose="02020603050405020304" pitchFamily="18" charset="0"/>
                <a:cs typeface="Times New Roman" panose="02020603050405020304" pitchFamily="18" charset="0"/>
              </a:rPr>
              <a:t>By calculating the cost of each individual WBS item (which we should have cost-calculated), we create a very accurate cost estimate. </a:t>
            </a:r>
          </a:p>
          <a:p>
            <a:r>
              <a:rPr lang="en-US" altLang="cs-CZ" sz="2000" dirty="0">
                <a:solidFill>
                  <a:srgbClr val="002060"/>
                </a:solidFill>
                <a:latin typeface="Times New Roman" panose="02020603050405020304" pitchFamily="18" charset="0"/>
                <a:cs typeface="Times New Roman" panose="02020603050405020304" pitchFamily="18" charset="0"/>
              </a:rPr>
              <a:t>A side effect is also high-quality input information for deciding whether it is more advantageous for us to provide some outputs internally or externally.</a:t>
            </a:r>
            <a:endParaRPr lang="cs-CZ" altLang="cs-CZ" sz="2000" dirty="0">
              <a:solidFill>
                <a:srgbClr val="00206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E9CB732D-6F8D-4530-AF20-E3AB9D25D2E3}"/>
              </a:ext>
            </a:extLst>
          </p:cNvPr>
          <p:cNvPicPr>
            <a:picLocks noChangeAspect="1"/>
          </p:cNvPicPr>
          <p:nvPr/>
        </p:nvPicPr>
        <p:blipFill>
          <a:blip r:embed="rId3"/>
          <a:stretch>
            <a:fillRect/>
          </a:stretch>
        </p:blipFill>
        <p:spPr>
          <a:xfrm>
            <a:off x="5748866" y="85069"/>
            <a:ext cx="5858933" cy="3719048"/>
          </a:xfrm>
          <a:prstGeom prst="rect">
            <a:avLst/>
          </a:prstGeom>
        </p:spPr>
      </p:pic>
      <p:sp>
        <p:nvSpPr>
          <p:cNvPr id="3" name="Rectangle 2">
            <a:extLst>
              <a:ext uri="{FF2B5EF4-FFF2-40B4-BE49-F238E27FC236}">
                <a16:creationId xmlns:a16="http://schemas.microsoft.com/office/drawing/2014/main" id="{D21E9E3C-3315-4D57-8ADD-487F963315FB}"/>
              </a:ext>
            </a:extLst>
          </p:cNvPr>
          <p:cNvSpPr/>
          <p:nvPr/>
        </p:nvSpPr>
        <p:spPr>
          <a:xfrm>
            <a:off x="5374640" y="3619359"/>
            <a:ext cx="6106160" cy="2862322"/>
          </a:xfrm>
          <a:prstGeom prst="rect">
            <a:avLst/>
          </a:prstGeom>
        </p:spPr>
        <p:txBody>
          <a:bodyPr wrap="square">
            <a:spAutoFit/>
          </a:bodyPr>
          <a:lstStyle/>
          <a:p>
            <a:pPr lvl="0"/>
            <a:r>
              <a:rPr lang="en-GB" altLang="cs-CZ" sz="2000" b="1" dirty="0">
                <a:solidFill>
                  <a:srgbClr val="002060"/>
                </a:solidFill>
                <a:latin typeface="Times New Roman" panose="02020603050405020304" pitchFamily="18" charset="0"/>
                <a:cs typeface="Times New Roman" panose="02020603050405020304" pitchFamily="18" charset="0"/>
              </a:rPr>
              <a:t>The downside </a:t>
            </a:r>
            <a:r>
              <a:rPr lang="en-GB" altLang="cs-CZ" sz="2000" dirty="0">
                <a:solidFill>
                  <a:srgbClr val="002060"/>
                </a:solidFill>
                <a:latin typeface="Times New Roman" panose="02020603050405020304" pitchFamily="18" charset="0"/>
                <a:cs typeface="Times New Roman" panose="02020603050405020304" pitchFamily="18" charset="0"/>
              </a:rPr>
              <a:t>of the bottom-up approach is that it takes plenty of time to go down to the smallest detail of the project.</a:t>
            </a:r>
          </a:p>
          <a:p>
            <a:pPr lvl="0"/>
            <a:r>
              <a:rPr lang="en-US" altLang="cs-CZ" sz="2000" dirty="0">
                <a:solidFill>
                  <a:srgbClr val="002060"/>
                </a:solidFill>
                <a:latin typeface="Times New Roman" panose="02020603050405020304" pitchFamily="18" charset="0"/>
                <a:cs typeface="Times New Roman" panose="02020603050405020304" pitchFamily="18" charset="0"/>
              </a:rPr>
              <a:t>The bottom-up method is very time consuming, so it is also more expensive, but by using it we reduce the risk of incorrect estimation of costs.</a:t>
            </a:r>
          </a:p>
          <a:p>
            <a:r>
              <a:rPr lang="en-GB" altLang="cs-CZ" sz="2000" b="1" dirty="0">
                <a:solidFill>
                  <a:srgbClr val="002060"/>
                </a:solidFill>
                <a:latin typeface="Times New Roman" panose="02020603050405020304" pitchFamily="18" charset="0"/>
                <a:cs typeface="Times New Roman" panose="02020603050405020304" pitchFamily="18" charset="0"/>
              </a:rPr>
              <a:t>71% of tasks are created after the project’s start date</a:t>
            </a:r>
            <a:r>
              <a:rPr lang="en-GB" altLang="cs-CZ" sz="2000" dirty="0">
                <a:solidFill>
                  <a:srgbClr val="002060"/>
                </a:solidFill>
                <a:latin typeface="Times New Roman" panose="02020603050405020304" pitchFamily="18" charset="0"/>
                <a:cs typeface="Times New Roman" panose="02020603050405020304" pitchFamily="18" charset="0"/>
              </a:rPr>
              <a:t>. In reality, project requirements change even before the project starts.</a:t>
            </a:r>
          </a:p>
        </p:txBody>
      </p:sp>
    </p:spTree>
    <p:extLst>
      <p:ext uri="{BB962C8B-B14F-4D97-AF65-F5344CB8AC3E}">
        <p14:creationId xmlns:p14="http://schemas.microsoft.com/office/powerpoint/2010/main" val="975320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27533" y="1056364"/>
            <a:ext cx="6490243"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rgbClr val="002060"/>
                </a:solidFill>
                <a:latin typeface="Times New Roman" panose="02020603050405020304" pitchFamily="18" charset="0"/>
                <a:cs typeface="Times New Roman" panose="02020603050405020304" pitchFamily="18" charset="0"/>
              </a:rPr>
              <a:t>Top-down estimation</a:t>
            </a:r>
            <a:endParaRPr lang="cs-CZ" altLang="cs-CZ" sz="2000" b="1" dirty="0">
              <a:solidFill>
                <a:srgbClr val="002060"/>
              </a:solidFill>
              <a:latin typeface="Times New Roman" panose="02020603050405020304" pitchFamily="18" charset="0"/>
              <a:cs typeface="Times New Roman" panose="02020603050405020304" pitchFamily="18" charset="0"/>
            </a:endParaRPr>
          </a:p>
          <a:p>
            <a:r>
              <a:rPr lang="en-GB" altLang="cs-CZ" sz="2000" dirty="0">
                <a:solidFill>
                  <a:srgbClr val="002060"/>
                </a:solidFill>
                <a:latin typeface="Times New Roman" panose="02020603050405020304" pitchFamily="18" charset="0"/>
                <a:cs typeface="Times New Roman" panose="02020603050405020304" pitchFamily="18" charset="0"/>
              </a:rPr>
              <a:t>Top-down estimation is opposite to the bottom-up approach </a:t>
            </a:r>
          </a:p>
          <a:p>
            <a:r>
              <a:rPr lang="en-GB" altLang="cs-CZ" sz="2000" dirty="0">
                <a:solidFill>
                  <a:srgbClr val="002060"/>
                </a:solidFill>
                <a:latin typeface="Times New Roman" panose="02020603050405020304" pitchFamily="18" charset="0"/>
                <a:cs typeface="Times New Roman" panose="02020603050405020304" pitchFamily="18" charset="0"/>
              </a:rPr>
              <a:t>It starts with the project budget total and involves </a:t>
            </a:r>
            <a:r>
              <a:rPr lang="en-GB" altLang="cs-CZ" sz="2000" b="1" dirty="0">
                <a:solidFill>
                  <a:srgbClr val="002060"/>
                </a:solidFill>
                <a:latin typeface="Times New Roman" panose="02020603050405020304" pitchFamily="18" charset="0"/>
                <a:cs typeface="Times New Roman" panose="02020603050405020304" pitchFamily="18" charset="0"/>
              </a:rPr>
              <a:t>breaking it down into smaller chunks</a:t>
            </a:r>
            <a:r>
              <a:rPr lang="en-GB" altLang="cs-CZ" sz="2000" dirty="0">
                <a:solidFill>
                  <a:srgbClr val="002060"/>
                </a:solidFill>
                <a:latin typeface="Times New Roman" panose="02020603050405020304" pitchFamily="18" charset="0"/>
                <a:cs typeface="Times New Roman" panose="02020603050405020304" pitchFamily="18" charset="0"/>
              </a:rPr>
              <a:t>. </a:t>
            </a:r>
          </a:p>
          <a:p>
            <a:r>
              <a:rPr lang="en-GB" altLang="cs-CZ" sz="2000" dirty="0">
                <a:solidFill>
                  <a:srgbClr val="002060"/>
                </a:solidFill>
                <a:latin typeface="Times New Roman" panose="02020603050405020304" pitchFamily="18" charset="0"/>
                <a:cs typeface="Times New Roman" panose="02020603050405020304" pitchFamily="18" charset="0"/>
              </a:rPr>
              <a:t>Top-down estimation is typically used when you have a fixe</a:t>
            </a:r>
            <a:r>
              <a:rPr lang="en-GB" altLang="cs-CZ" sz="2000" b="1" dirty="0">
                <a:solidFill>
                  <a:srgbClr val="002060"/>
                </a:solidFill>
                <a:latin typeface="Times New Roman" panose="02020603050405020304" pitchFamily="18" charset="0"/>
                <a:cs typeface="Times New Roman" panose="02020603050405020304" pitchFamily="18" charset="0"/>
              </a:rPr>
              <a:t>d price project </a:t>
            </a:r>
            <a:r>
              <a:rPr lang="en-GB" altLang="cs-CZ" sz="2000" dirty="0">
                <a:solidFill>
                  <a:srgbClr val="002060"/>
                </a:solidFill>
                <a:latin typeface="Times New Roman" panose="02020603050405020304" pitchFamily="18" charset="0"/>
                <a:cs typeface="Times New Roman" panose="02020603050405020304" pitchFamily="18" charset="0"/>
              </a:rPr>
              <a:t>with the budget set in stone.</a:t>
            </a:r>
          </a:p>
          <a:p>
            <a:r>
              <a:rPr lang="en-GB" altLang="cs-CZ" sz="2000" dirty="0">
                <a:solidFill>
                  <a:srgbClr val="002060"/>
                </a:solidFill>
                <a:latin typeface="Times New Roman" panose="02020603050405020304" pitchFamily="18" charset="0"/>
                <a:cs typeface="Times New Roman" panose="02020603050405020304" pitchFamily="18" charset="0"/>
              </a:rPr>
              <a:t>The main disadvantage of this approach is </a:t>
            </a:r>
            <a:r>
              <a:rPr lang="en-GB" altLang="cs-CZ" sz="2000" b="1" dirty="0">
                <a:solidFill>
                  <a:srgbClr val="002060"/>
                </a:solidFill>
                <a:latin typeface="Times New Roman" panose="02020603050405020304" pitchFamily="18" charset="0"/>
                <a:cs typeface="Times New Roman" panose="02020603050405020304" pitchFamily="18" charset="0"/>
              </a:rPr>
              <a:t>loose estimations at the project initiation phase</a:t>
            </a:r>
            <a:r>
              <a:rPr lang="en-GB" altLang="cs-CZ" sz="2000" dirty="0">
                <a:solidFill>
                  <a:srgbClr val="002060"/>
                </a:solidFill>
                <a:latin typeface="Times New Roman" panose="02020603050405020304" pitchFamily="18" charset="0"/>
                <a:cs typeface="Times New Roman" panose="02020603050405020304" pitchFamily="18" charset="0"/>
              </a:rPr>
              <a:t>. </a:t>
            </a:r>
          </a:p>
          <a:p>
            <a:r>
              <a:rPr lang="en-GB" altLang="cs-CZ" sz="2000" dirty="0">
                <a:solidFill>
                  <a:srgbClr val="002060"/>
                </a:solidFill>
                <a:latin typeface="Times New Roman" panose="02020603050405020304" pitchFamily="18" charset="0"/>
                <a:cs typeface="Times New Roman" panose="02020603050405020304" pitchFamily="18" charset="0"/>
              </a:rPr>
              <a:t>It is difficult to accurately predict the budget before you understand the scope of work and have a project plan. </a:t>
            </a:r>
            <a:endParaRPr lang="cs-CZ" altLang="cs-CZ" sz="2000" dirty="0">
              <a:solidFill>
                <a:srgbClr val="002060"/>
              </a:solidFill>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7AD58943-CC81-4BD2-B483-D9BE951F4759}"/>
              </a:ext>
            </a:extLst>
          </p:cNvPr>
          <p:cNvPicPr>
            <a:picLocks noChangeAspect="1"/>
          </p:cNvPicPr>
          <p:nvPr/>
        </p:nvPicPr>
        <p:blipFill>
          <a:blip r:embed="rId3"/>
          <a:stretch>
            <a:fillRect/>
          </a:stretch>
        </p:blipFill>
        <p:spPr>
          <a:xfrm>
            <a:off x="6225740" y="1797803"/>
            <a:ext cx="5838727" cy="3680130"/>
          </a:xfrm>
          <a:prstGeom prst="rect">
            <a:avLst/>
          </a:prstGeom>
        </p:spPr>
      </p:pic>
    </p:spTree>
    <p:extLst>
      <p:ext uri="{BB962C8B-B14F-4D97-AF65-F5344CB8AC3E}">
        <p14:creationId xmlns:p14="http://schemas.microsoft.com/office/powerpoint/2010/main" val="3295121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27533" y="1056364"/>
            <a:ext cx="10891762"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rgbClr val="002060"/>
                </a:solidFill>
                <a:latin typeface="Times New Roman" panose="02020603050405020304" pitchFamily="18" charset="0"/>
                <a:cs typeface="Times New Roman" panose="02020603050405020304" pitchFamily="18" charset="0"/>
              </a:rPr>
              <a:t>Analogous estimation</a:t>
            </a:r>
            <a:endParaRPr lang="cs-CZ" sz="20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2000" b="1" dirty="0">
              <a:solidFill>
                <a:srgbClr val="002060"/>
              </a:solidFill>
              <a:latin typeface="Times New Roman" panose="02020603050405020304" pitchFamily="18" charset="0"/>
              <a:cs typeface="Times New Roman" panose="02020603050405020304" pitchFamily="18" charset="0"/>
            </a:endParaRPr>
          </a:p>
          <a:p>
            <a:r>
              <a:rPr lang="en-US" altLang="cs-CZ" sz="2000" dirty="0">
                <a:solidFill>
                  <a:srgbClr val="002060"/>
                </a:solidFill>
                <a:latin typeface="Times New Roman" panose="02020603050405020304" pitchFamily="18" charset="0"/>
                <a:cs typeface="Times New Roman" panose="02020603050405020304" pitchFamily="18" charset="0"/>
              </a:rPr>
              <a:t>This process is based on information about past activities, considers the actual costs of previous projects and applies them to the current project. In doing so, it considers the scope and size of the current project and other variables. </a:t>
            </a:r>
          </a:p>
          <a:p>
            <a:r>
              <a:rPr lang="en-US" altLang="cs-CZ" sz="2000" dirty="0">
                <a:solidFill>
                  <a:srgbClr val="002060"/>
                </a:solidFill>
                <a:latin typeface="Times New Roman" panose="02020603050405020304" pitchFamily="18" charset="0"/>
                <a:cs typeface="Times New Roman" panose="02020603050405020304" pitchFamily="18" charset="0"/>
              </a:rPr>
              <a:t>When estimating costs, </a:t>
            </a:r>
            <a:r>
              <a:rPr lang="en-US" altLang="cs-CZ" sz="2000" b="1" dirty="0">
                <a:solidFill>
                  <a:srgbClr val="002060"/>
                </a:solidFill>
                <a:latin typeface="Times New Roman" panose="02020603050405020304" pitchFamily="18" charset="0"/>
                <a:cs typeface="Times New Roman" panose="02020603050405020304" pitchFamily="18" charset="0"/>
              </a:rPr>
              <a:t>historical information of the organization </a:t>
            </a:r>
            <a:r>
              <a:rPr lang="en-US" altLang="cs-CZ" sz="2000" dirty="0">
                <a:solidFill>
                  <a:srgbClr val="002060"/>
                </a:solidFill>
                <a:latin typeface="Times New Roman" panose="02020603050405020304" pitchFamily="18" charset="0"/>
                <a:cs typeface="Times New Roman" panose="02020603050405020304" pitchFamily="18" charset="0"/>
              </a:rPr>
              <a:t>is widely used, e.g. final budgets of previous projects that have implemented a similar type of costs, </a:t>
            </a:r>
          </a:p>
          <a:p>
            <a:r>
              <a:rPr lang="en-US" altLang="cs-CZ" sz="2000" dirty="0">
                <a:solidFill>
                  <a:srgbClr val="002060"/>
                </a:solidFill>
                <a:latin typeface="Times New Roman" panose="02020603050405020304" pitchFamily="18" charset="0"/>
                <a:cs typeface="Times New Roman" panose="02020603050405020304" pitchFamily="18" charset="0"/>
              </a:rPr>
              <a:t>public or commercial databases on prices, e.g. publicly accessible databases of average wages of individual professions or price lists of construction works. </a:t>
            </a:r>
          </a:p>
          <a:p>
            <a:r>
              <a:rPr lang="en-US" altLang="cs-CZ" sz="2000" dirty="0">
                <a:solidFill>
                  <a:srgbClr val="002060"/>
                </a:solidFill>
                <a:latin typeface="Times New Roman" panose="02020603050405020304" pitchFamily="18" charset="0"/>
                <a:cs typeface="Times New Roman" panose="02020603050405020304" pitchFamily="18" charset="0"/>
              </a:rPr>
              <a:t>When estimating the costs that will be realized by purchasing from an external entity (e.g. the services of a project auditor), it is appropriate to carry out a price survey when sending the cost budget by sending a preliminary request to three potential suppliers.</a:t>
            </a:r>
          </a:p>
          <a:p>
            <a:r>
              <a:rPr lang="en-US" altLang="cs-CZ" sz="2000" dirty="0">
                <a:solidFill>
                  <a:srgbClr val="002060"/>
                </a:solidFill>
                <a:latin typeface="Times New Roman" panose="02020603050405020304" pitchFamily="18" charset="0"/>
                <a:cs typeface="Times New Roman" panose="02020603050405020304" pitchFamily="18" charset="0"/>
              </a:rPr>
              <a:t>This approach is </a:t>
            </a:r>
            <a:r>
              <a:rPr lang="en-US" altLang="cs-CZ" sz="2000" b="1" dirty="0">
                <a:solidFill>
                  <a:srgbClr val="002060"/>
                </a:solidFill>
                <a:latin typeface="Times New Roman" panose="02020603050405020304" pitchFamily="18" charset="0"/>
                <a:cs typeface="Times New Roman" panose="02020603050405020304" pitchFamily="18" charset="0"/>
              </a:rPr>
              <a:t>not very time consuming but is less accurate</a:t>
            </a:r>
            <a:r>
              <a:rPr lang="en-US" altLang="cs-CZ" sz="20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49460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ED5F5CC-984B-660D-6B28-CDF21816A82C}"/>
            </a:ext>
          </a:extLst>
        </p:cNvPr>
        <p:cNvGrpSpPr/>
        <p:nvPr/>
      </p:nvGrpSpPr>
      <p:grpSpPr>
        <a:xfrm>
          <a:off x="0" y="0"/>
          <a:ext cx="0" cy="0"/>
          <a:chOff x="0" y="0"/>
          <a:chExt cx="0" cy="0"/>
        </a:xfrm>
      </p:grpSpPr>
      <p:sp>
        <p:nvSpPr>
          <p:cNvPr id="5" name="Obdélník 4">
            <a:extLst>
              <a:ext uri="{FF2B5EF4-FFF2-40B4-BE49-F238E27FC236}">
                <a16:creationId xmlns:a16="http://schemas.microsoft.com/office/drawing/2014/main" id="{26F40E65-2307-1ED2-4330-1BCF545AA506}"/>
              </a:ext>
            </a:extLst>
          </p:cNvPr>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D77D48AD-2C2A-3DAA-5E87-D15C88D1ACC0}"/>
              </a:ext>
            </a:extLst>
          </p:cNvPr>
          <p:cNvSpPr txBox="1">
            <a:spLocks/>
          </p:cNvSpPr>
          <p:nvPr/>
        </p:nvSpPr>
        <p:spPr>
          <a:xfrm>
            <a:off x="127533" y="1056364"/>
            <a:ext cx="10891762"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2000" b="1" dirty="0">
              <a:solidFill>
                <a:srgbClr val="002060"/>
              </a:solidFill>
              <a:latin typeface="Times New Roman" panose="02020603050405020304" pitchFamily="18" charset="0"/>
              <a:cs typeface="Times New Roman" panose="02020603050405020304" pitchFamily="18" charset="0"/>
            </a:endParaRPr>
          </a:p>
          <a:p>
            <a:pPr marL="0" indent="0">
              <a:buNone/>
            </a:pPr>
            <a:r>
              <a:rPr lang="en-US" altLang="cs-CZ" sz="2000" b="1" dirty="0">
                <a:solidFill>
                  <a:srgbClr val="002060"/>
                </a:solidFill>
                <a:latin typeface="Times New Roman" panose="02020603050405020304" pitchFamily="18" charset="0"/>
                <a:cs typeface="Times New Roman" panose="02020603050405020304" pitchFamily="18" charset="0"/>
              </a:rPr>
              <a:t>Expert estimates</a:t>
            </a:r>
            <a:endParaRPr lang="en-US" altLang="cs-CZ" sz="2000" dirty="0">
              <a:solidFill>
                <a:srgbClr val="002060"/>
              </a:solidFill>
              <a:latin typeface="Times New Roman" panose="02020603050405020304" pitchFamily="18" charset="0"/>
              <a:cs typeface="Times New Roman" panose="02020603050405020304" pitchFamily="18" charset="0"/>
            </a:endParaRPr>
          </a:p>
          <a:p>
            <a:r>
              <a:rPr lang="en-US" altLang="cs-CZ" sz="2000" dirty="0">
                <a:solidFill>
                  <a:srgbClr val="002060"/>
                </a:solidFill>
                <a:latin typeface="Times New Roman" panose="02020603050405020304" pitchFamily="18" charset="0"/>
                <a:cs typeface="Times New Roman" panose="02020603050405020304" pitchFamily="18" charset="0"/>
              </a:rPr>
              <a:t>In projects, we often encounter expert estimates, where the project manager or team members use costs and knowledge of the issue to estimate costs. This option is most often used in cases where it is too time consuming or expensive to determine prices from verifiable sources.</a:t>
            </a:r>
            <a:endParaRPr lang="cs-CZ" altLang="cs-CZ" sz="2000" dirty="0">
              <a:solidFill>
                <a:srgbClr val="002060"/>
              </a:solidFill>
              <a:latin typeface="Times New Roman" panose="02020603050405020304" pitchFamily="18" charset="0"/>
              <a:cs typeface="Times New Roman" panose="02020603050405020304" pitchFamily="18" charset="0"/>
            </a:endParaRPr>
          </a:p>
          <a:p>
            <a:endParaRPr lang="cs-CZ" altLang="cs-CZ" sz="2000"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2000" b="1" dirty="0">
                <a:solidFill>
                  <a:srgbClr val="002060"/>
                </a:solidFill>
                <a:latin typeface="Times New Roman" panose="02020603050405020304" pitchFamily="18" charset="0"/>
                <a:cs typeface="Times New Roman" panose="02020603050405020304" pitchFamily="18" charset="0"/>
              </a:rPr>
              <a:t>Three-point estimation</a:t>
            </a:r>
          </a:p>
          <a:p>
            <a:r>
              <a:rPr lang="en-GB" altLang="cs-CZ" sz="2000" dirty="0">
                <a:solidFill>
                  <a:srgbClr val="002060"/>
                </a:solidFill>
                <a:latin typeface="Times New Roman" panose="02020603050405020304" pitchFamily="18" charset="0"/>
                <a:cs typeface="Times New Roman" panose="02020603050405020304" pitchFamily="18" charset="0"/>
              </a:rPr>
              <a:t>Three-point estimation is one of the most sensible and pragmatic techniques as it takes into account a </a:t>
            </a:r>
            <a:r>
              <a:rPr lang="en-GB" altLang="cs-CZ" sz="2000" b="1" dirty="0">
                <a:solidFill>
                  <a:srgbClr val="002060"/>
                </a:solidFill>
                <a:latin typeface="Times New Roman" panose="02020603050405020304" pitchFamily="18" charset="0"/>
                <a:cs typeface="Times New Roman" panose="02020603050405020304" pitchFamily="18" charset="0"/>
              </a:rPr>
              <a:t>weighted average based on the best, worst, and most likely case budget scenarios and encourages you to think from multiple perspectives.</a:t>
            </a:r>
            <a:r>
              <a:rPr lang="en-GB" altLang="cs-CZ" sz="2000" dirty="0">
                <a:solidFill>
                  <a:srgbClr val="002060"/>
                </a:solidFill>
                <a:latin typeface="Times New Roman" panose="02020603050405020304" pitchFamily="18" charset="0"/>
                <a:cs typeface="Times New Roman" panose="02020603050405020304" pitchFamily="18" charset="0"/>
              </a:rPr>
              <a:t> Thus, you can figure out a realistic cost estimation.</a:t>
            </a:r>
          </a:p>
          <a:p>
            <a:r>
              <a:rPr lang="en-GB" altLang="cs-CZ" sz="2000" dirty="0">
                <a:solidFill>
                  <a:srgbClr val="002060"/>
                </a:solidFill>
                <a:latin typeface="Times New Roman" panose="02020603050405020304" pitchFamily="18" charset="0"/>
                <a:cs typeface="Times New Roman" panose="02020603050405020304" pitchFamily="18" charset="0"/>
              </a:rPr>
              <a:t>The upside of the three-point estimation technique is that you can reduce the risk of going over budget.</a:t>
            </a:r>
            <a:endParaRPr lang="en-US"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09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27533" y="1056364"/>
            <a:ext cx="10891762"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rgbClr val="002060"/>
                </a:solidFill>
                <a:latin typeface="Times New Roman" panose="02020603050405020304" pitchFamily="18" charset="0"/>
                <a:cs typeface="Times New Roman" panose="02020603050405020304" pitchFamily="18" charset="0"/>
              </a:rPr>
              <a:t>Parametric estimation</a:t>
            </a:r>
          </a:p>
          <a:p>
            <a:r>
              <a:rPr lang="en-US" sz="2000" dirty="0">
                <a:solidFill>
                  <a:srgbClr val="002060"/>
                </a:solidFill>
                <a:latin typeface="Times New Roman" panose="02020603050405020304" pitchFamily="18" charset="0"/>
                <a:cs typeface="Times New Roman" panose="02020603050405020304" pitchFamily="18" charset="0"/>
              </a:rPr>
              <a:t>Parametric modelling uses a mathematical model based on known parameters, which may vary depending on the type of work performed. The parameter can be, for example, the cost per cubic meter, the cost per hour of work of the excavator, etc. There are two types of parametric estimation:</a:t>
            </a:r>
          </a:p>
          <a:p>
            <a:r>
              <a:rPr lang="en-US" sz="2000" b="1" dirty="0">
                <a:solidFill>
                  <a:srgbClr val="002060"/>
                </a:solidFill>
                <a:latin typeface="Times New Roman" panose="02020603050405020304" pitchFamily="18" charset="0"/>
                <a:cs typeface="Times New Roman" panose="02020603050405020304" pitchFamily="18" charset="0"/>
              </a:rPr>
              <a:t>Regression analysis</a:t>
            </a:r>
            <a:r>
              <a:rPr lang="en-US" sz="2000" dirty="0">
                <a:solidFill>
                  <a:srgbClr val="002060"/>
                </a:solidFill>
                <a:latin typeface="Times New Roman" panose="02020603050405020304" pitchFamily="18" charset="0"/>
                <a:cs typeface="Times New Roman" panose="02020603050405020304" pitchFamily="18" charset="0"/>
              </a:rPr>
              <a:t>. It represents a statistical approach to estimating future values, which is based on past values.</a:t>
            </a:r>
          </a:p>
          <a:p>
            <a:r>
              <a:rPr lang="en-US" sz="2000" b="1" dirty="0">
                <a:solidFill>
                  <a:srgbClr val="002060"/>
                </a:solidFill>
                <a:latin typeface="Times New Roman" panose="02020603050405020304" pitchFamily="18" charset="0"/>
                <a:cs typeface="Times New Roman" panose="02020603050405020304" pitchFamily="18" charset="0"/>
              </a:rPr>
              <a:t>Learning curve</a:t>
            </a:r>
            <a:r>
              <a:rPr lang="en-US" sz="2000" dirty="0">
                <a:solidFill>
                  <a:srgbClr val="002060"/>
                </a:solidFill>
                <a:latin typeface="Times New Roman" panose="02020603050405020304" pitchFamily="18" charset="0"/>
                <a:cs typeface="Times New Roman" panose="02020603050405020304" pitchFamily="18" charset="0"/>
              </a:rPr>
              <a:t>. It is based on the simple assumption that, with repeated work, workers learn to work faster and with less error rate, thus reducing the cost of producing another unit. This estimate is parametric because it is based on repetitive activities carried out in the project over and over again. </a:t>
            </a:r>
            <a:r>
              <a:rPr lang="en-US" sz="2000" b="1" dirty="0">
                <a:solidFill>
                  <a:srgbClr val="002060"/>
                </a:solidFill>
                <a:latin typeface="Times New Roman" panose="02020603050405020304" pitchFamily="18" charset="0"/>
                <a:cs typeface="Times New Roman" panose="02020603050405020304" pitchFamily="18" charset="0"/>
              </a:rPr>
              <a:t>Unit costs decrease as the workforce experience increases</a:t>
            </a:r>
            <a:r>
              <a:rPr lang="en-US" sz="2000" dirty="0">
                <a:solidFill>
                  <a:srgbClr val="002060"/>
                </a:solidFill>
                <a:latin typeface="Times New Roman" panose="02020603050405020304" pitchFamily="18" charset="0"/>
                <a:cs typeface="Times New Roman" panose="02020603050405020304" pitchFamily="18" charset="0"/>
              </a:rPr>
              <a:t>, as it reduces the time required to complete the activity.</a:t>
            </a:r>
          </a:p>
        </p:txBody>
      </p:sp>
    </p:spTree>
    <p:extLst>
      <p:ext uri="{BB962C8B-B14F-4D97-AF65-F5344CB8AC3E}">
        <p14:creationId xmlns:p14="http://schemas.microsoft.com/office/powerpoint/2010/main" val="3688949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715535" y="795455"/>
            <a:ext cx="4536503" cy="27083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PART 3</a:t>
            </a:r>
          </a:p>
          <a:p>
            <a:pPr algn="l"/>
            <a:endParaRPr lang="cs-CZ" sz="2400" b="1" dirty="0">
              <a:solidFill>
                <a:schemeClr val="bg1"/>
              </a:solidFill>
              <a:latin typeface="Times New Roman" panose="02020603050405020304" pitchFamily="18" charset="0"/>
              <a:cs typeface="Times New Roman" panose="02020603050405020304" pitchFamily="18" charset="0"/>
            </a:endParaRPr>
          </a:p>
          <a:p>
            <a:pPr algn="l"/>
            <a:r>
              <a:rPr lang="en-GB" sz="2400" b="1" dirty="0">
                <a:solidFill>
                  <a:schemeClr val="bg1"/>
                </a:solidFill>
                <a:latin typeface="Times New Roman" panose="02020603050405020304" pitchFamily="18" charset="0"/>
                <a:cs typeface="Times New Roman" panose="02020603050405020304" pitchFamily="18" charset="0"/>
              </a:rPr>
              <a:t>Risk budget, tolerance budget, change budget</a:t>
            </a:r>
          </a:p>
          <a:p>
            <a:pPr algn="l"/>
            <a:endParaRPr lang="en-GB" sz="2400" b="1" dirty="0">
              <a:solidFill>
                <a:schemeClr val="bg1"/>
              </a:solidFill>
              <a:latin typeface="Times New Roman" panose="02020603050405020304" pitchFamily="18" charset="0"/>
              <a:cs typeface="Times New Roman" panose="02020603050405020304" pitchFamily="18" charset="0"/>
            </a:endParaRPr>
          </a:p>
        </p:txBody>
      </p:sp>
      <p:sp>
        <p:nvSpPr>
          <p:cNvPr id="11" name="Zástupný symbol pro obsah 2"/>
          <p:cNvSpPr txBox="1">
            <a:spLocks/>
          </p:cNvSpPr>
          <p:nvPr/>
        </p:nvSpPr>
        <p:spPr>
          <a:xfrm>
            <a:off x="5233850" y="449337"/>
            <a:ext cx="5219211" cy="60316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sz="2200" b="1" dirty="0">
              <a:solidFill>
                <a:srgbClr val="002060"/>
              </a:solidFill>
              <a:latin typeface="Times New Roman" panose="02020603050405020304" pitchFamily="18" charset="0"/>
              <a:cs typeface="Times New Roman" panose="02020603050405020304" pitchFamily="18" charset="0"/>
            </a:endParaRPr>
          </a:p>
          <a:p>
            <a:r>
              <a:rPr lang="en-GB" sz="2200" b="1" dirty="0">
                <a:solidFill>
                  <a:srgbClr val="002060"/>
                </a:solidFill>
                <a:latin typeface="Times New Roman" panose="02020603050405020304" pitchFamily="18" charset="0"/>
                <a:cs typeface="Times New Roman" panose="02020603050405020304" pitchFamily="18" charset="0"/>
              </a:rPr>
              <a:t>Creating a financial reserve to </a:t>
            </a:r>
            <a:r>
              <a:rPr lang="en-GB" sz="2200" b="1">
                <a:solidFill>
                  <a:srgbClr val="002060"/>
                </a:solidFill>
                <a:latin typeface="Times New Roman" panose="02020603050405020304" pitchFamily="18" charset="0"/>
                <a:cs typeface="Times New Roman" panose="02020603050405020304" pitchFamily="18" charset="0"/>
              </a:rPr>
              <a:t>cover unexpected or higher costs.</a:t>
            </a:r>
          </a:p>
          <a:p>
            <a:r>
              <a:rPr lang="en-GB" sz="2200" b="1" dirty="0">
                <a:solidFill>
                  <a:srgbClr val="002060"/>
                </a:solidFill>
                <a:latin typeface="Times New Roman" panose="02020603050405020304" pitchFamily="18" charset="0"/>
                <a:cs typeface="Times New Roman" panose="02020603050405020304" pitchFamily="18" charset="0"/>
              </a:rPr>
              <a:t>Cost risk </a:t>
            </a:r>
            <a:r>
              <a:rPr lang="en-GB" sz="2200" dirty="0">
                <a:solidFill>
                  <a:srgbClr val="002060"/>
                </a:solidFill>
                <a:latin typeface="Times New Roman" panose="02020603050405020304" pitchFamily="18" charset="0"/>
                <a:cs typeface="Times New Roman" panose="02020603050405020304" pitchFamily="18" charset="0"/>
              </a:rPr>
              <a:t>is one of the most common project risks. It can arise from poor budget planning and inaccurate cost estimation. </a:t>
            </a:r>
            <a:endParaRPr lang="cs-CZ" sz="2200" dirty="0">
              <a:solidFill>
                <a:srgbClr val="002060"/>
              </a:solidFill>
              <a:latin typeface="Times New Roman" panose="02020603050405020304" pitchFamily="18" charset="0"/>
              <a:cs typeface="Times New Roman" panose="02020603050405020304" pitchFamily="18" charset="0"/>
            </a:endParaRPr>
          </a:p>
          <a:p>
            <a:endParaRPr lang="cs-CZ" sz="2200" dirty="0">
              <a:solidFill>
                <a:srgbClr val="002060"/>
              </a:solidFill>
              <a:latin typeface="Times New Roman" panose="02020603050405020304" pitchFamily="18" charset="0"/>
              <a:cs typeface="Times New Roman" panose="02020603050405020304" pitchFamily="18" charset="0"/>
            </a:endParaRPr>
          </a:p>
          <a:p>
            <a:r>
              <a:rPr lang="en-GB" sz="2200" dirty="0">
                <a:solidFill>
                  <a:srgbClr val="002060"/>
                </a:solidFill>
                <a:latin typeface="Times New Roman" panose="02020603050405020304" pitchFamily="18" charset="0"/>
                <a:cs typeface="Times New Roman" panose="02020603050405020304" pitchFamily="18" charset="0"/>
              </a:rPr>
              <a:t>Cost risk is the risk of exceeding the budget for a project or failing to deliver fair value to offset costs. In addition, you may face higher costs due to internal or external factors. But what exactly are those? </a:t>
            </a:r>
            <a:endParaRPr lang="en-GB"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59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fade">
                                      <p:cBhvr>
                                        <p:cTn id="1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1662635" cy="461665"/>
          </a:xfrm>
          <a:prstGeom prst="rect">
            <a:avLst/>
          </a:prstGeom>
        </p:spPr>
        <p:txBody>
          <a:bodyPr wrap="none">
            <a:spAutoFit/>
          </a:bodyPr>
          <a:lstStyle/>
          <a:p>
            <a:pPr lvl="0">
              <a:defRPr/>
            </a:pPr>
            <a:r>
              <a:rPr lang="cs-CZ" sz="2400" kern="0" dirty="0">
                <a:solidFill>
                  <a:srgbClr val="002060"/>
                </a:solidFill>
                <a:latin typeface="Times New Roman"/>
                <a:ea typeface="+mj-ea"/>
                <a:cs typeface="+mj-cs"/>
              </a:rPr>
              <a:t>Risk budget</a:t>
            </a:r>
            <a:endParaRPr lang="en-GB" sz="2400" kern="0" dirty="0">
              <a:solidFill>
                <a:srgbClr val="002060"/>
              </a:solidFill>
              <a:latin typeface="Times New Roman"/>
              <a:ea typeface="+mj-ea"/>
              <a:cs typeface="+mj-cs"/>
            </a:endParaRP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19436" y="1054891"/>
            <a:ext cx="9745973"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b="1" dirty="0">
                <a:solidFill>
                  <a:srgbClr val="002060"/>
                </a:solidFill>
                <a:latin typeface="Times New Roman" panose="02020603050405020304" pitchFamily="18" charset="0"/>
                <a:cs typeface="Times New Roman" panose="02020603050405020304" pitchFamily="18" charset="0"/>
              </a:rPr>
              <a:t>Internal risks occur </a:t>
            </a:r>
            <a:r>
              <a:rPr lang="en-GB" sz="2000" dirty="0">
                <a:solidFill>
                  <a:srgbClr val="002060"/>
                </a:solidFill>
                <a:latin typeface="Times New Roman" panose="02020603050405020304" pitchFamily="18" charset="0"/>
                <a:cs typeface="Times New Roman" panose="02020603050405020304" pitchFamily="18" charset="0"/>
              </a:rPr>
              <a:t>due to inner actions within the business. For example, underestimating the amount of work needed for a project is likely to result in an extended schedule, which adds to the project’s cost. </a:t>
            </a:r>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The longer the project is, the more it costs. That also means this risk is related to not only schedule but also performance and quality.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b="1" dirty="0">
                <a:solidFill>
                  <a:srgbClr val="002060"/>
                </a:solidFill>
                <a:latin typeface="Times New Roman" panose="02020603050405020304" pitchFamily="18" charset="0"/>
                <a:cs typeface="Times New Roman" panose="02020603050405020304" pitchFamily="18" charset="0"/>
              </a:rPr>
              <a:t>External cost risks </a:t>
            </a:r>
            <a:r>
              <a:rPr lang="en-GB" sz="2000" dirty="0">
                <a:solidFill>
                  <a:srgbClr val="002060"/>
                </a:solidFill>
                <a:latin typeface="Times New Roman" panose="02020603050405020304" pitchFamily="18" charset="0"/>
                <a:cs typeface="Times New Roman" panose="02020603050405020304" pitchFamily="18" charset="0"/>
              </a:rPr>
              <a:t>include risks that occur outside of the business. That may include changes to regulations or industry standards, or banking charges. Although you can’t control these issues, you can mitigate their impact on your project.</a:t>
            </a:r>
          </a:p>
          <a:p>
            <a:r>
              <a:rPr lang="en-GB" sz="2000" dirty="0">
                <a:solidFill>
                  <a:srgbClr val="002060"/>
                </a:solidFill>
                <a:latin typeface="Times New Roman" panose="02020603050405020304" pitchFamily="18" charset="0"/>
                <a:cs typeface="Times New Roman" panose="02020603050405020304" pitchFamily="18" charset="0"/>
              </a:rPr>
              <a:t>The biggest problem with these risks is that you can’t predict their likelihood of occurrence. </a:t>
            </a:r>
            <a:r>
              <a:rPr lang="en-GB" sz="2000" b="1" dirty="0">
                <a:solidFill>
                  <a:srgbClr val="002060"/>
                </a:solidFill>
                <a:latin typeface="Times New Roman" panose="02020603050405020304" pitchFamily="18" charset="0"/>
                <a:cs typeface="Times New Roman" panose="02020603050405020304" pitchFamily="18" charset="0"/>
              </a:rPr>
              <a:t>Sub-groups of external cost risks </a:t>
            </a:r>
            <a:r>
              <a:rPr lang="en-GB" sz="2000" dirty="0">
                <a:solidFill>
                  <a:srgbClr val="002060"/>
                </a:solidFill>
                <a:latin typeface="Times New Roman" panose="02020603050405020304" pitchFamily="18" charset="0"/>
                <a:cs typeface="Times New Roman" panose="02020603050405020304" pitchFamily="18" charset="0"/>
              </a:rPr>
              <a:t>include economic, political, and natural risks.</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51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9120060" cy="461665"/>
          </a:xfrm>
          <a:prstGeom prst="rect">
            <a:avLst/>
          </a:prstGeom>
        </p:spPr>
        <p:txBody>
          <a:bodyPr wrap="square">
            <a:spAutoFit/>
          </a:bodyPr>
          <a:lstStyle/>
          <a:p>
            <a:pPr lvl="0">
              <a:defRPr/>
            </a:pPr>
            <a:r>
              <a:rPr lang="cs-CZ" sz="2400" kern="0" dirty="0">
                <a:solidFill>
                  <a:srgbClr val="002060"/>
                </a:solidFill>
                <a:latin typeface="Times New Roman"/>
                <a:ea typeface="+mj-ea"/>
                <a:cs typeface="+mj-cs"/>
              </a:rPr>
              <a:t>Risk budget -</a:t>
            </a:r>
            <a:r>
              <a:rPr lang="en-GB" sz="2400" kern="0" dirty="0">
                <a:solidFill>
                  <a:srgbClr val="002060"/>
                </a:solidFill>
                <a:latin typeface="Times New Roman"/>
                <a:ea typeface="+mj-ea"/>
                <a:cs typeface="+mj-cs"/>
              </a:rPr>
              <a:t>10 Effective tips to manage project cost risks</a:t>
            </a:r>
            <a:r>
              <a:rPr lang="cs-CZ" sz="2400" kern="0" dirty="0">
                <a:solidFill>
                  <a:srgbClr val="002060"/>
                </a:solidFill>
                <a:latin typeface="Times New Roman"/>
                <a:ea typeface="+mj-ea"/>
                <a:cs typeface="+mj-cs"/>
              </a:rPr>
              <a:t>  </a:t>
            </a:r>
            <a:endParaRPr lang="en-GB" sz="2400" kern="0" dirty="0">
              <a:solidFill>
                <a:srgbClr val="002060"/>
              </a:solidFill>
              <a:latin typeface="Times New Roman"/>
              <a:ea typeface="+mj-ea"/>
              <a:cs typeface="+mj-cs"/>
            </a:endParaRP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19436" y="1054891"/>
            <a:ext cx="6863289"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Pay attention to the areas where costs may increase</a:t>
            </a:r>
            <a:r>
              <a:rPr lang="cs-CZ" sz="2000" dirty="0">
                <a:solidFill>
                  <a:srgbClr val="002060"/>
                </a:solidFill>
                <a:latin typeface="Times New Roman" panose="02020603050405020304" pitchFamily="18" charset="0"/>
                <a:cs typeface="Times New Roman" panose="02020603050405020304" pitchFamily="18" charset="0"/>
              </a:rPr>
              <a:t> (direct, </a:t>
            </a:r>
            <a:r>
              <a:rPr lang="cs-CZ" sz="2000" dirty="0" err="1">
                <a:solidFill>
                  <a:srgbClr val="002060"/>
                </a:solidFill>
                <a:latin typeface="Times New Roman" panose="02020603050405020304" pitchFamily="18" charset="0"/>
                <a:cs typeface="Times New Roman" panose="02020603050405020304" pitchFamily="18" charset="0"/>
              </a:rPr>
              <a:t>indirect</a:t>
            </a:r>
            <a:r>
              <a:rPr lang="cs-CZ" sz="2000" dirty="0">
                <a:solidFill>
                  <a:srgbClr val="002060"/>
                </a:solidFill>
                <a:latin typeface="Times New Roman" panose="02020603050405020304" pitchFamily="18" charset="0"/>
                <a:cs typeface="Times New Roman" panose="02020603050405020304" pitchFamily="18" charset="0"/>
              </a:rPr>
              <a:t>, </a:t>
            </a:r>
            <a:r>
              <a:rPr lang="cs-CZ" sz="2000" dirty="0" err="1">
                <a:solidFill>
                  <a:srgbClr val="002060"/>
                </a:solidFill>
                <a:latin typeface="Times New Roman" panose="02020603050405020304" pitchFamily="18" charset="0"/>
                <a:cs typeface="Times New Roman" panose="02020603050405020304" pitchFamily="18" charset="0"/>
              </a:rPr>
              <a:t>overhead</a:t>
            </a:r>
            <a:r>
              <a:rPr lang="cs-CZ" sz="2000" dirty="0">
                <a:solidFill>
                  <a:srgbClr val="002060"/>
                </a:solidFill>
                <a:latin typeface="Times New Roman" panose="02020603050405020304" pitchFamily="18" charset="0"/>
                <a:cs typeface="Times New Roman" panose="02020603050405020304" pitchFamily="18" charset="0"/>
              </a:rPr>
              <a:t> </a:t>
            </a:r>
            <a:r>
              <a:rPr lang="cs-CZ" sz="2000" dirty="0" err="1">
                <a:solidFill>
                  <a:srgbClr val="002060"/>
                </a:solidFill>
                <a:latin typeface="Times New Roman" panose="02020603050405020304" pitchFamily="18" charset="0"/>
                <a:cs typeface="Times New Roman" panose="02020603050405020304" pitchFamily="18" charset="0"/>
              </a:rPr>
              <a:t>costs</a:t>
            </a:r>
            <a:r>
              <a:rPr lang="cs-CZ" sz="2000" dirty="0">
                <a:solidFill>
                  <a:srgbClr val="002060"/>
                </a:solidFill>
                <a:latin typeface="Times New Roman" panose="02020603050405020304" pitchFamily="18" charset="0"/>
                <a:cs typeface="Times New Roman" panose="02020603050405020304" pitchFamily="18" charset="0"/>
              </a:rPr>
              <a:t>)</a:t>
            </a: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 Include contingencies in your project budget</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 Create a thorough risk management plan</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Start a project risk register to track risks</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Determine the likelihood and impact of each risk</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Outline the Work Breakdown Structure (WBS)</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Measure performance with Earned Value Management (EVM)</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Compare vendors and suppliers for the project</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Avoid increasing the scope of the project</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a:pPr>
            <a:r>
              <a:rPr lang="en-GB" sz="2000" dirty="0">
                <a:solidFill>
                  <a:srgbClr val="002060"/>
                </a:solidFill>
                <a:latin typeface="Times New Roman" panose="02020603050405020304" pitchFamily="18" charset="0"/>
                <a:cs typeface="Times New Roman" panose="02020603050405020304" pitchFamily="18" charset="0"/>
              </a:rPr>
              <a:t>Use project management software to monitor costs</a:t>
            </a:r>
            <a:endParaRPr lang="cs-CZ" sz="2000" dirty="0">
              <a:solidFill>
                <a:srgbClr val="002060"/>
              </a:solidFill>
              <a:highlight>
                <a:srgbClr val="FFFF00"/>
              </a:highlight>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341A7AF0-A87C-4777-A03E-36E2525447F0}"/>
              </a:ext>
            </a:extLst>
          </p:cNvPr>
          <p:cNvPicPr>
            <a:picLocks noChangeAspect="1"/>
          </p:cNvPicPr>
          <p:nvPr/>
        </p:nvPicPr>
        <p:blipFill>
          <a:blip r:embed="rId3"/>
          <a:stretch>
            <a:fillRect/>
          </a:stretch>
        </p:blipFill>
        <p:spPr>
          <a:xfrm>
            <a:off x="7215611" y="1033461"/>
            <a:ext cx="2926880" cy="2655053"/>
          </a:xfrm>
          <a:prstGeom prst="rect">
            <a:avLst/>
          </a:prstGeom>
        </p:spPr>
      </p:pic>
      <p:pic>
        <p:nvPicPr>
          <p:cNvPr id="3" name="Picture 2">
            <a:extLst>
              <a:ext uri="{FF2B5EF4-FFF2-40B4-BE49-F238E27FC236}">
                <a16:creationId xmlns:a16="http://schemas.microsoft.com/office/drawing/2014/main" id="{DACFF07C-7C06-4944-98E9-610A308237D9}"/>
              </a:ext>
            </a:extLst>
          </p:cNvPr>
          <p:cNvPicPr>
            <a:picLocks noChangeAspect="1"/>
          </p:cNvPicPr>
          <p:nvPr/>
        </p:nvPicPr>
        <p:blipFill>
          <a:blip r:embed="rId4"/>
          <a:stretch>
            <a:fillRect/>
          </a:stretch>
        </p:blipFill>
        <p:spPr>
          <a:xfrm>
            <a:off x="6332491" y="3919771"/>
            <a:ext cx="4693120" cy="2387625"/>
          </a:xfrm>
          <a:prstGeom prst="rect">
            <a:avLst/>
          </a:prstGeom>
        </p:spPr>
      </p:pic>
    </p:spTree>
    <p:extLst>
      <p:ext uri="{BB962C8B-B14F-4D97-AF65-F5344CB8AC3E}">
        <p14:creationId xmlns:p14="http://schemas.microsoft.com/office/powerpoint/2010/main" val="158603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fade">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2377574"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Tolerance </a:t>
            </a:r>
            <a:r>
              <a:rPr lang="cs-CZ" sz="2400" kern="0" dirty="0">
                <a:solidFill>
                  <a:srgbClr val="002060"/>
                </a:solidFill>
                <a:latin typeface="Times New Roman"/>
                <a:ea typeface="+mj-ea"/>
                <a:cs typeface="+mj-cs"/>
              </a:rPr>
              <a:t>Budget</a:t>
            </a:r>
            <a:endParaRPr lang="en-GB" sz="2400" kern="0" dirty="0">
              <a:solidFill>
                <a:srgbClr val="002060"/>
              </a:solidFill>
              <a:latin typeface="Times New Roman"/>
              <a:ea typeface="+mj-ea"/>
              <a:cs typeface="+mj-cs"/>
            </a:endParaRP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19436" y="1054891"/>
            <a:ext cx="9745973"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A tolerance budget is a </a:t>
            </a:r>
            <a:r>
              <a:rPr lang="en-GB" sz="2000" b="1" dirty="0">
                <a:solidFill>
                  <a:srgbClr val="002060"/>
                </a:solidFill>
                <a:latin typeface="Times New Roman" panose="02020603050405020304" pitchFamily="18" charset="0"/>
                <a:cs typeface="Times New Roman" panose="02020603050405020304" pitchFamily="18" charset="0"/>
              </a:rPr>
              <a:t>range</a:t>
            </a:r>
            <a:r>
              <a:rPr lang="en-GB" sz="2000" dirty="0">
                <a:solidFill>
                  <a:srgbClr val="002060"/>
                </a:solidFill>
                <a:latin typeface="Times New Roman" panose="02020603050405020304" pitchFamily="18" charset="0"/>
                <a:cs typeface="Times New Roman" panose="02020603050405020304" pitchFamily="18" charset="0"/>
              </a:rPr>
              <a:t> within which you can spend without having to report back to your sponsor or ask for more money.</a:t>
            </a:r>
          </a:p>
          <a:p>
            <a:endParaRPr lang="en-GB"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Tolerance budget is set at the beginning of you project but is particularly useful at the end of a project as you near the delivery date. </a:t>
            </a:r>
          </a:p>
          <a:p>
            <a:r>
              <a:rPr lang="en-GB" sz="2000" dirty="0">
                <a:solidFill>
                  <a:srgbClr val="002060"/>
                </a:solidFill>
                <a:latin typeface="Times New Roman" panose="02020603050405020304" pitchFamily="18" charset="0"/>
                <a:cs typeface="Times New Roman" panose="02020603050405020304" pitchFamily="18" charset="0"/>
              </a:rPr>
              <a:t>If you have a budget of £80,000 with a tolerance of 10 per cent and you complete the project for £85,000 you have still delivered within the parameters set by your sponsor. A budget tolerance of 10 per cent means you can deliver the project 10 per cent over cost without having to get special permission to do so.</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cs-CZ" sz="2000" dirty="0">
                <a:solidFill>
                  <a:srgbClr val="002060"/>
                </a:solidFill>
                <a:latin typeface="Times New Roman" panose="02020603050405020304" pitchFamily="18" charset="0"/>
                <a:cs typeface="Times New Roman" panose="02020603050405020304" pitchFamily="18" charset="0"/>
              </a:rPr>
              <a:t>T</a:t>
            </a:r>
            <a:r>
              <a:rPr lang="en-GB" sz="2000" dirty="0" err="1">
                <a:solidFill>
                  <a:srgbClr val="002060"/>
                </a:solidFill>
                <a:latin typeface="Times New Roman" panose="02020603050405020304" pitchFamily="18" charset="0"/>
                <a:cs typeface="Times New Roman" panose="02020603050405020304" pitchFamily="18" charset="0"/>
              </a:rPr>
              <a:t>olerance</a:t>
            </a:r>
            <a:r>
              <a:rPr lang="en-GB" sz="2000" dirty="0">
                <a:solidFill>
                  <a:srgbClr val="002060"/>
                </a:solidFill>
                <a:latin typeface="Times New Roman" panose="02020603050405020304" pitchFamily="18" charset="0"/>
                <a:cs typeface="Times New Roman" panose="02020603050405020304" pitchFamily="18" charset="0"/>
              </a:rPr>
              <a:t> is a range, normally specified as a +/- percentage of total program (or stage) budget, which you can spend without needing to return to the steering group to ask for further funds. </a:t>
            </a:r>
          </a:p>
          <a:p>
            <a:endParaRPr 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6633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dirty="0"/>
          </a:p>
        </p:txBody>
      </p:sp>
      <p:sp>
        <p:nvSpPr>
          <p:cNvPr id="5" name="Obdélník 4"/>
          <p:cNvSpPr/>
          <p:nvPr/>
        </p:nvSpPr>
        <p:spPr>
          <a:xfrm>
            <a:off x="251520" y="449337"/>
            <a:ext cx="127791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002060"/>
                </a:solidFill>
                <a:effectLst/>
                <a:uLnTx/>
                <a:uFillTx/>
                <a:latin typeface="Times New Roman"/>
                <a:ea typeface="+mj-ea"/>
                <a:cs typeface="+mj-cs"/>
              </a:rPr>
              <a:t>Contents</a:t>
            </a:r>
            <a:endParaRPr kumimoji="0" lang="en-GB" sz="1800" b="0" i="0" u="none" strike="noStrike" kern="0" cap="none" spc="0" normalizeH="0" baseline="0" dirty="0">
              <a:ln>
                <a:noFill/>
              </a:ln>
              <a:solidFill>
                <a:srgbClr val="002060"/>
              </a:solidFill>
              <a:effectLst/>
              <a:uLnTx/>
              <a:uFillTx/>
            </a:endParaRPr>
          </a:p>
        </p:txBody>
      </p:sp>
      <p:sp>
        <p:nvSpPr>
          <p:cNvPr id="8" name="Zástupný symbol pro obsah 2"/>
          <p:cNvSpPr txBox="1">
            <a:spLocks/>
          </p:cNvSpPr>
          <p:nvPr/>
        </p:nvSpPr>
        <p:spPr>
          <a:xfrm>
            <a:off x="395536" y="1419727"/>
            <a:ext cx="9694948" cy="45318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AutoNum type="arabicPeriod"/>
            </a:pPr>
            <a:r>
              <a:rPr lang="cs-CZ" altLang="cs-CZ" sz="2400" b="1" dirty="0">
                <a:solidFill>
                  <a:srgbClr val="002060"/>
                </a:solidFill>
                <a:latin typeface="Times New Roman" panose="02020603050405020304" pitchFamily="18" charset="0"/>
                <a:cs typeface="Times New Roman" panose="02020603050405020304" pitchFamily="18" charset="0"/>
              </a:rPr>
              <a:t>PART </a:t>
            </a:r>
            <a:endParaRPr lang="cs-CZ" altLang="cs-CZ" sz="1600" dirty="0">
              <a:solidFill>
                <a:srgbClr val="002060"/>
              </a:solidFill>
              <a:latin typeface="Times New Roman" panose="02020603050405020304" pitchFamily="18" charset="0"/>
              <a:cs typeface="Times New Roman" panose="02020603050405020304" pitchFamily="18" charset="0"/>
            </a:endParaRPr>
          </a:p>
          <a:p>
            <a:r>
              <a:rPr lang="cs-CZ" altLang="cs-CZ" sz="2400" dirty="0">
                <a:solidFill>
                  <a:srgbClr val="002060"/>
                </a:solidFill>
                <a:latin typeface="Times New Roman" panose="02020603050405020304" pitchFamily="18" charset="0"/>
                <a:cs typeface="Times New Roman" panose="02020603050405020304" pitchFamily="18" charset="0"/>
              </a:rPr>
              <a:t>Project </a:t>
            </a:r>
            <a:r>
              <a:rPr lang="cs-CZ" altLang="cs-CZ" sz="2400" dirty="0" err="1">
                <a:solidFill>
                  <a:srgbClr val="002060"/>
                </a:solidFill>
                <a:latin typeface="Times New Roman" panose="02020603050405020304" pitchFamily="18" charset="0"/>
                <a:cs typeface="Times New Roman" panose="02020603050405020304" pitchFamily="18" charset="0"/>
              </a:rPr>
              <a:t>budgeting</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project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costs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cost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determination</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method</a:t>
            </a:r>
            <a:endParaRPr lang="cs-CZ" altLang="cs-CZ" sz="2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4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2400" b="1" dirty="0">
                <a:solidFill>
                  <a:srgbClr val="002060"/>
                </a:solidFill>
                <a:latin typeface="Times New Roman" panose="02020603050405020304" pitchFamily="18" charset="0"/>
                <a:cs typeface="Times New Roman" panose="02020603050405020304" pitchFamily="18" charset="0"/>
              </a:rPr>
              <a:t>2. PART </a:t>
            </a:r>
          </a:p>
          <a:p>
            <a:r>
              <a:rPr lang="cs-CZ" altLang="cs-CZ" sz="2400" dirty="0" err="1">
                <a:solidFill>
                  <a:srgbClr val="002060"/>
                </a:solidFill>
                <a:latin typeface="Times New Roman" panose="02020603050405020304" pitchFamily="18" charset="0"/>
                <a:cs typeface="Times New Roman" panose="02020603050405020304" pitchFamily="18" charset="0"/>
              </a:rPr>
              <a:t>Different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forms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of</a:t>
            </a:r>
            <a:r>
              <a:rPr lang="cs-CZ" altLang="cs-CZ" sz="2400" dirty="0">
                <a:solidFill>
                  <a:srgbClr val="002060"/>
                </a:solidFill>
                <a:latin typeface="Times New Roman" panose="02020603050405020304" pitchFamily="18" charset="0"/>
                <a:cs typeface="Times New Roman" panose="02020603050405020304" pitchFamily="18" charset="0"/>
              </a:rPr>
              <a:t> budget and </a:t>
            </a:r>
            <a:r>
              <a:rPr lang="cs-CZ" altLang="cs-CZ" sz="2400" dirty="0" err="1">
                <a:solidFill>
                  <a:srgbClr val="002060"/>
                </a:solidFill>
                <a:latin typeface="Times New Roman" panose="02020603050405020304" pitchFamily="18" charset="0"/>
                <a:cs typeface="Times New Roman" panose="02020603050405020304" pitchFamily="18" charset="0"/>
              </a:rPr>
              <a:t>their</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importance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cost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change</a:t>
            </a:r>
            <a:r>
              <a:rPr lang="cs-CZ" altLang="cs-CZ" sz="2400" dirty="0">
                <a:solidFill>
                  <a:srgbClr val="002060"/>
                </a:solidFill>
                <a:latin typeface="Times New Roman" panose="02020603050405020304" pitchFamily="18" charset="0"/>
                <a:cs typeface="Times New Roman" panose="02020603050405020304" pitchFamily="18" charset="0"/>
              </a:rPr>
              <a:t>, tolerance)</a:t>
            </a:r>
          </a:p>
          <a:p>
            <a:endParaRPr lang="cs-CZ" altLang="cs-CZ" sz="2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600" b="1" dirty="0">
              <a:solidFill>
                <a:srgbClr val="002060"/>
              </a:solidFill>
              <a:latin typeface="Times New Roman" panose="02020603050405020304" pitchFamily="18" charset="0"/>
              <a:cs typeface="Times New Roman" panose="02020603050405020304" pitchFamily="18" charset="0"/>
            </a:endParaRPr>
          </a:p>
          <a:p>
            <a:endParaRPr lang="cs-CZ" altLang="cs-CZ" sz="2400" b="1" dirty="0">
              <a:solidFill>
                <a:srgbClr val="002060"/>
              </a:solidFill>
              <a:latin typeface="Times New Roman" panose="02020603050405020304" pitchFamily="18" charset="0"/>
              <a:cs typeface="Times New Roman" panose="02020603050405020304" pitchFamily="18" charset="0"/>
            </a:endParaRPr>
          </a:p>
          <a:p>
            <a:endParaRPr lang="en-GB" altLang="cs-CZ" sz="2400" b="1" dirty="0">
              <a:solidFill>
                <a:srgbClr val="002060"/>
              </a:solidFill>
              <a:latin typeface="Times New Roman" panose="02020603050405020304" pitchFamily="18" charset="0"/>
              <a:cs typeface="Times New Roman" panose="02020603050405020304" pitchFamily="18" charset="0"/>
            </a:endParaRPr>
          </a:p>
          <a:p>
            <a:endParaRPr lang="en-GB" altLang="cs-CZ" sz="2400" b="1" dirty="0">
              <a:solidFill>
                <a:srgbClr val="307871"/>
              </a:solidFill>
              <a:latin typeface="Times New Roman" panose="02020603050405020304" pitchFamily="18" charset="0"/>
              <a:cs typeface="Times New Roman" panose="02020603050405020304" pitchFamily="18" charset="0"/>
            </a:endParaRPr>
          </a:p>
          <a:p>
            <a:endParaRPr lang="en-GB" altLang="cs-CZ" sz="2400" b="1" dirty="0">
              <a:solidFill>
                <a:srgbClr val="307871"/>
              </a:solidFill>
              <a:latin typeface="Times New Roman" panose="02020603050405020304" pitchFamily="18" charset="0"/>
              <a:cs typeface="Times New Roman" panose="02020603050405020304" pitchFamily="18" charset="0"/>
            </a:endParaRPr>
          </a:p>
          <a:p>
            <a:endParaRPr lang="en-GB" altLang="cs-CZ" sz="2400" b="1" dirty="0">
              <a:solidFill>
                <a:srgbClr val="307871"/>
              </a:solidFill>
              <a:latin typeface="Times New Roman" panose="02020603050405020304" pitchFamily="18" charset="0"/>
              <a:cs typeface="Times New Roman" panose="02020603050405020304" pitchFamily="18" charset="0"/>
            </a:endParaRPr>
          </a:p>
          <a:p>
            <a:endParaRPr lang="en-GB" altLang="cs-CZ" sz="24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547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2037737" cy="461665"/>
          </a:xfrm>
          <a:prstGeom prst="rect">
            <a:avLst/>
          </a:prstGeom>
        </p:spPr>
        <p:txBody>
          <a:bodyPr wrap="none">
            <a:spAutoFit/>
          </a:bodyPr>
          <a:lstStyle/>
          <a:p>
            <a:pPr lvl="0">
              <a:defRPr/>
            </a:pPr>
            <a:r>
              <a:rPr lang="cs-CZ" sz="2400" kern="0" dirty="0" err="1">
                <a:solidFill>
                  <a:srgbClr val="002060"/>
                </a:solidFill>
                <a:latin typeface="Times New Roman"/>
                <a:ea typeface="+mj-ea"/>
                <a:cs typeface="+mj-cs"/>
              </a:rPr>
              <a:t>Change</a:t>
            </a:r>
            <a:r>
              <a:rPr lang="cs-CZ" sz="2400" kern="0" dirty="0">
                <a:solidFill>
                  <a:srgbClr val="002060"/>
                </a:solidFill>
                <a:latin typeface="Times New Roman"/>
                <a:ea typeface="+mj-ea"/>
                <a:cs typeface="+mj-cs"/>
              </a:rPr>
              <a:t> budget</a:t>
            </a:r>
            <a:endParaRPr lang="en-GB" sz="2400" kern="0" dirty="0">
              <a:solidFill>
                <a:srgbClr val="002060"/>
              </a:solidFill>
              <a:latin typeface="Times New Roman"/>
              <a:ea typeface="+mj-ea"/>
              <a:cs typeface="+mj-cs"/>
            </a:endParaRP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19436" y="1054891"/>
            <a:ext cx="9745973"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b="1" dirty="0">
                <a:solidFill>
                  <a:srgbClr val="002060"/>
                </a:solidFill>
                <a:latin typeface="Times New Roman" panose="02020603050405020304" pitchFamily="18" charset="0"/>
                <a:cs typeface="Times New Roman" panose="02020603050405020304" pitchFamily="18" charset="0"/>
              </a:rPr>
              <a:t>Change</a:t>
            </a:r>
            <a:r>
              <a:rPr lang="en-GB" sz="2000" dirty="0">
                <a:solidFill>
                  <a:srgbClr val="002060"/>
                </a:solidFill>
                <a:latin typeface="Times New Roman" panose="02020603050405020304" pitchFamily="18" charset="0"/>
                <a:cs typeface="Times New Roman" panose="02020603050405020304" pitchFamily="18" charset="0"/>
              </a:rPr>
              <a:t> orders in projects are not the exception are very common during the whole project. How well you can adjust your budget to a scope change depends on how well you budgeted the project in the first place. This budget needs to be approved.</a:t>
            </a:r>
          </a:p>
          <a:p>
            <a:pPr marL="0" indent="0">
              <a:buNone/>
            </a:pPr>
            <a:r>
              <a:rPr lang="en-GB" sz="2000" dirty="0">
                <a:solidFill>
                  <a:srgbClr val="002060"/>
                </a:solidFill>
                <a:latin typeface="Times New Roman" panose="02020603050405020304" pitchFamily="18" charset="0"/>
                <a:cs typeface="Times New Roman" panose="02020603050405020304" pitchFamily="18" charset="0"/>
              </a:rPr>
              <a:t>Four project management events that prompt a change to the budget.</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GB" sz="2000" dirty="0">
                <a:solidFill>
                  <a:srgbClr val="002060"/>
                </a:solidFill>
                <a:latin typeface="Times New Roman" panose="02020603050405020304" pitchFamily="18" charset="0"/>
                <a:cs typeface="Times New Roman" panose="02020603050405020304" pitchFamily="18" charset="0"/>
              </a:rPr>
              <a:t>RE-BASELINING IS REQUIRED</a:t>
            </a:r>
            <a:r>
              <a:rPr lang="cs-CZ" sz="2000" dirty="0">
                <a:solidFill>
                  <a:srgbClr val="002060"/>
                </a:solidFill>
                <a:latin typeface="Times New Roman" panose="02020603050405020304" pitchFamily="18" charset="0"/>
                <a:cs typeface="Times New Roman" panose="02020603050405020304" pitchFamily="18" charset="0"/>
              </a:rPr>
              <a:t>  - </a:t>
            </a:r>
            <a:r>
              <a:rPr lang="en-GB" sz="2000" dirty="0">
                <a:solidFill>
                  <a:srgbClr val="002060"/>
                </a:solidFill>
                <a:latin typeface="Times New Roman" panose="02020603050405020304" pitchFamily="18" charset="0"/>
                <a:cs typeface="Times New Roman" panose="02020603050405020304" pitchFamily="18" charset="0"/>
              </a:rPr>
              <a:t>The project management approach changes during the work, there might be a significant enough impact on the performance measurement baseline to re-forecast the budget.</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GB" sz="2000" dirty="0">
                <a:solidFill>
                  <a:srgbClr val="002060"/>
                </a:solidFill>
                <a:latin typeface="Times New Roman" panose="02020603050405020304" pitchFamily="18" charset="0"/>
                <a:cs typeface="Times New Roman" panose="02020603050405020304" pitchFamily="18" charset="0"/>
              </a:rPr>
              <a:t>SCOPE CHANGES</a:t>
            </a:r>
            <a:r>
              <a:rPr lang="cs-CZ" sz="2000" dirty="0">
                <a:solidFill>
                  <a:srgbClr val="002060"/>
                </a:solidFill>
                <a:latin typeface="Times New Roman" panose="02020603050405020304" pitchFamily="18" charset="0"/>
                <a:cs typeface="Times New Roman" panose="02020603050405020304" pitchFamily="18" charset="0"/>
              </a:rPr>
              <a:t> - </a:t>
            </a:r>
            <a:r>
              <a:rPr lang="en-GB" sz="2000" dirty="0">
                <a:solidFill>
                  <a:srgbClr val="002060"/>
                </a:solidFill>
                <a:latin typeface="Times New Roman" panose="02020603050405020304" pitchFamily="18" charset="0"/>
                <a:cs typeface="Times New Roman" panose="02020603050405020304" pitchFamily="18" charset="0"/>
              </a:rPr>
              <a:t>A change to requirements is very likely to mean a change to the budget. The financial impact of the change should be considered as part of the change control process. By the time the change is approved, the project team should have a good idea of what the difference that will make to the forecasted costs.</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The easiest thing to do when a work package is removed from scope is to adjust the budget down based on the budget allocated to that work package.</a:t>
            </a:r>
            <a:endParaRPr lang="cs-CZ" sz="2000" dirty="0">
              <a:solidFill>
                <a:srgbClr val="002060"/>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GB" sz="2000" dirty="0">
                <a:solidFill>
                  <a:srgbClr val="002060"/>
                </a:solidFill>
                <a:latin typeface="Times New Roman" panose="02020603050405020304" pitchFamily="18" charset="0"/>
                <a:cs typeface="Times New Roman" panose="02020603050405020304" pitchFamily="18" charset="0"/>
              </a:rPr>
              <a:t>CONTRACT CHANGES</a:t>
            </a:r>
            <a:r>
              <a:rPr lang="cs-CZ" sz="2000" dirty="0">
                <a:solidFill>
                  <a:srgbClr val="002060"/>
                </a:solidFill>
                <a:latin typeface="Times New Roman" panose="02020603050405020304" pitchFamily="18" charset="0"/>
                <a:cs typeface="Times New Roman" panose="02020603050405020304" pitchFamily="18" charset="0"/>
              </a:rPr>
              <a:t> – </a:t>
            </a:r>
            <a:r>
              <a:rPr lang="en-GB" sz="2000" dirty="0">
                <a:solidFill>
                  <a:srgbClr val="002060"/>
                </a:solidFill>
                <a:latin typeface="Times New Roman" panose="02020603050405020304" pitchFamily="18" charset="0"/>
                <a:cs typeface="Times New Roman" panose="02020603050405020304" pitchFamily="18" charset="0"/>
              </a:rPr>
              <a:t>Changes in contracts may evolve over the life of the project.</a:t>
            </a:r>
            <a:endParaRPr 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59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95536" y="444714"/>
            <a:ext cx="277351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400" b="1" dirty="0">
                <a:solidFill>
                  <a:srgbClr val="002060"/>
                </a:solidFill>
                <a:latin typeface="Times New Roman" panose="02020603050405020304" pitchFamily="18" charset="0"/>
                <a:cs typeface="Times New Roman" panose="02020603050405020304" pitchFamily="18" charset="0"/>
              </a:rPr>
              <a:t>Learning</a:t>
            </a:r>
            <a:r>
              <a:rPr kumimoji="0" lang="en-GB" sz="2400" b="1" i="0" u="none" strike="noStrike" kern="0" cap="none" spc="0" normalizeH="0" baseline="0" dirty="0">
                <a:ln>
                  <a:noFill/>
                </a:ln>
                <a:solidFill>
                  <a:srgbClr val="307871"/>
                </a:solidFill>
                <a:effectLst/>
                <a:uLnTx/>
                <a:uFillTx/>
                <a:latin typeface="Times New Roman"/>
                <a:ea typeface="+mj-ea"/>
                <a:cs typeface="+mj-cs"/>
              </a:rPr>
              <a:t> </a:t>
            </a:r>
            <a:r>
              <a:rPr lang="en-GB" sz="2400" b="1" dirty="0">
                <a:solidFill>
                  <a:srgbClr val="002060"/>
                </a:solidFill>
                <a:latin typeface="Times New Roman" panose="02020603050405020304" pitchFamily="18" charset="0"/>
                <a:cs typeface="Times New Roman" panose="02020603050405020304" pitchFamily="18" charset="0"/>
              </a:rPr>
              <a:t>objectives</a:t>
            </a:r>
          </a:p>
        </p:txBody>
      </p:sp>
      <p:sp>
        <p:nvSpPr>
          <p:cNvPr id="8" name="Zástupný symbol pro obsah 2"/>
          <p:cNvSpPr txBox="1">
            <a:spLocks/>
          </p:cNvSpPr>
          <p:nvPr/>
        </p:nvSpPr>
        <p:spPr>
          <a:xfrm>
            <a:off x="395536" y="1035616"/>
            <a:ext cx="9845744" cy="4786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After studying this </a:t>
            </a:r>
            <a:r>
              <a:rPr lang="cs-CZ" altLang="cs-CZ" sz="2400" dirty="0" err="1">
                <a:solidFill>
                  <a:srgbClr val="002060"/>
                </a:solidFill>
                <a:latin typeface="Times New Roman" panose="02020603050405020304" pitchFamily="18" charset="0"/>
                <a:cs typeface="Times New Roman" panose="02020603050405020304" pitchFamily="18" charset="0"/>
              </a:rPr>
              <a:t>topic</a:t>
            </a:r>
            <a:r>
              <a:rPr lang="en-US" altLang="cs-CZ" sz="2400" dirty="0">
                <a:solidFill>
                  <a:srgbClr val="002060"/>
                </a:solidFill>
                <a:latin typeface="Times New Roman" panose="02020603050405020304" pitchFamily="18" charset="0"/>
                <a:cs typeface="Times New Roman" panose="02020603050405020304" pitchFamily="18" charset="0"/>
              </a:rPr>
              <a:t>, you should be able to:</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2400" dirty="0">
              <a:solidFill>
                <a:srgbClr val="002060"/>
              </a:solidFill>
              <a:latin typeface="Times New Roman" panose="02020603050405020304" pitchFamily="18" charset="0"/>
              <a:cs typeface="Times New Roman" panose="02020603050405020304" pitchFamily="18" charset="0"/>
            </a:endParaRPr>
          </a:p>
          <a:p>
            <a:r>
              <a:rPr lang="cs-CZ" altLang="cs-CZ" sz="2400" dirty="0">
                <a:solidFill>
                  <a:srgbClr val="002060"/>
                </a:solidFill>
                <a:latin typeface="Times New Roman" panose="02020603050405020304" pitchFamily="18" charset="0"/>
                <a:cs typeface="Times New Roman" panose="02020603050405020304" pitchFamily="18" charset="0"/>
              </a:rPr>
              <a:t>To </a:t>
            </a:r>
            <a:r>
              <a:rPr lang="en-GB" altLang="cs-CZ" sz="2400" dirty="0">
                <a:solidFill>
                  <a:srgbClr val="002060"/>
                </a:solidFill>
                <a:latin typeface="Times New Roman" panose="02020603050405020304" pitchFamily="18" charset="0"/>
                <a:cs typeface="Times New Roman" panose="02020603050405020304" pitchFamily="18" charset="0"/>
              </a:rPr>
              <a:t>recognise different types of budgets and cost structures</a:t>
            </a:r>
            <a:r>
              <a:rPr lang="cs-CZ" altLang="cs-CZ" sz="2400" dirty="0">
                <a:solidFill>
                  <a:srgbClr val="002060"/>
                </a:solidFill>
                <a:latin typeface="Times New Roman" panose="02020603050405020304" pitchFamily="18" charset="0"/>
                <a:cs typeface="Times New Roman" panose="02020603050405020304" pitchFamily="18" charset="0"/>
              </a:rPr>
              <a:t>.</a:t>
            </a:r>
          </a:p>
          <a:p>
            <a:endParaRPr lang="cs-CZ" altLang="cs-CZ" sz="2400" dirty="0">
              <a:solidFill>
                <a:srgbClr val="002060"/>
              </a:solidFill>
              <a:latin typeface="Times New Roman" panose="02020603050405020304" pitchFamily="18" charset="0"/>
              <a:cs typeface="Times New Roman" panose="02020603050405020304" pitchFamily="18" charset="0"/>
            </a:endParaRPr>
          </a:p>
          <a:p>
            <a:r>
              <a:rPr lang="cs-CZ" altLang="cs-CZ" sz="2400" dirty="0">
                <a:solidFill>
                  <a:srgbClr val="002060"/>
                </a:solidFill>
                <a:latin typeface="Times New Roman" panose="02020603050405020304" pitchFamily="18" charset="0"/>
                <a:cs typeface="Times New Roman" panose="02020603050405020304" pitchFamily="18" charset="0"/>
              </a:rPr>
              <a:t>G</a:t>
            </a:r>
            <a:r>
              <a:rPr lang="en-GB" altLang="cs-CZ" sz="2400" dirty="0">
                <a:solidFill>
                  <a:srgbClr val="002060"/>
                </a:solidFill>
                <a:latin typeface="Times New Roman" panose="02020603050405020304" pitchFamily="18" charset="0"/>
                <a:cs typeface="Times New Roman" panose="02020603050405020304" pitchFamily="18" charset="0"/>
              </a:rPr>
              <a:t>ain an overview of project cost estimating Methods</a:t>
            </a:r>
            <a:r>
              <a:rPr lang="cs-CZ" altLang="cs-CZ" sz="2400" dirty="0">
                <a:solidFill>
                  <a:srgbClr val="002060"/>
                </a:solidFill>
                <a:latin typeface="Times New Roman" panose="02020603050405020304" pitchFamily="18" charset="0"/>
                <a:cs typeface="Times New Roman" panose="02020603050405020304" pitchFamily="18" charset="0"/>
              </a:rPr>
              <a:t>.</a:t>
            </a:r>
          </a:p>
          <a:p>
            <a:endParaRPr lang="cs-CZ" altLang="cs-CZ" sz="2400" dirty="0">
              <a:solidFill>
                <a:srgbClr val="002060"/>
              </a:solidFill>
              <a:latin typeface="Times New Roman" panose="02020603050405020304" pitchFamily="18" charset="0"/>
              <a:cs typeface="Times New Roman" panose="02020603050405020304" pitchFamily="18" charset="0"/>
            </a:endParaRPr>
          </a:p>
          <a:p>
            <a:r>
              <a:rPr lang="cs-CZ" altLang="cs-CZ" sz="2400" dirty="0">
                <a:solidFill>
                  <a:srgbClr val="002060"/>
                </a:solidFill>
                <a:latin typeface="Times New Roman" panose="02020603050405020304" pitchFamily="18" charset="0"/>
                <a:cs typeface="Times New Roman" panose="02020603050405020304" pitchFamily="18" charset="0"/>
              </a:rPr>
              <a:t>Use </a:t>
            </a:r>
            <a:r>
              <a:rPr lang="en-GB" altLang="cs-CZ" sz="2400" dirty="0">
                <a:solidFill>
                  <a:srgbClr val="002060"/>
                </a:solidFill>
                <a:latin typeface="Times New Roman" panose="02020603050405020304" pitchFamily="18" charset="0"/>
                <a:cs typeface="Times New Roman" panose="02020603050405020304" pitchFamily="18" charset="0"/>
              </a:rPr>
              <a:t>the knowledge to build a complete project budget and its possible methods of creation.</a:t>
            </a:r>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en-GB" altLang="cs-CZ" sz="20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0492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95536" y="444714"/>
            <a:ext cx="181652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dirty="0" err="1">
                <a:solidFill>
                  <a:srgbClr val="002060"/>
                </a:solidFill>
                <a:latin typeface="Times New Roman" panose="02020603050405020304" pitchFamily="18" charset="0"/>
                <a:cs typeface="Times New Roman" panose="02020603050405020304" pitchFamily="18" charset="0"/>
              </a:rPr>
              <a:t>Key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readings</a:t>
            </a:r>
            <a:endParaRPr lang="en-GB" sz="24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164853"/>
            <a:ext cx="9845744" cy="4786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cs-CZ" sz="1800" dirty="0">
                <a:solidFill>
                  <a:srgbClr val="002060"/>
                </a:solidFill>
                <a:latin typeface="Times New Roman" panose="02020603050405020304" pitchFamily="18" charset="0"/>
                <a:cs typeface="Times New Roman" panose="02020603050405020304" pitchFamily="18" charset="0"/>
              </a:rPr>
              <a:t>You can find support in the following sources:</a:t>
            </a: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Book</a:t>
            </a:r>
            <a:r>
              <a:rPr lang="cs-CZ" altLang="cs-CZ" sz="1800" dirty="0">
                <a:solidFill>
                  <a:srgbClr val="002060"/>
                </a:solidFill>
                <a:latin typeface="Times New Roman" panose="02020603050405020304" pitchFamily="18" charset="0"/>
                <a:cs typeface="Times New Roman" panose="02020603050405020304" pitchFamily="18" charset="0"/>
              </a:rPr>
              <a:t> – </a:t>
            </a:r>
            <a:r>
              <a:rPr lang="cs-CZ" altLang="cs-CZ" sz="1800" dirty="0" err="1">
                <a:solidFill>
                  <a:srgbClr val="002060"/>
                </a:solidFill>
                <a:latin typeface="Times New Roman" panose="02020603050405020304" pitchFamily="18" charset="0"/>
                <a:cs typeface="Times New Roman" panose="02020603050405020304" pitchFamily="18" charset="0"/>
              </a:rPr>
              <a:t>Chatfield</a:t>
            </a:r>
            <a:r>
              <a:rPr lang="cs-CZ" altLang="cs-CZ" sz="1800" dirty="0">
                <a:solidFill>
                  <a:srgbClr val="002060"/>
                </a:solidFill>
                <a:latin typeface="Times New Roman" panose="02020603050405020304" pitchFamily="18" charset="0"/>
                <a:cs typeface="Times New Roman" panose="02020603050405020304" pitchFamily="18" charset="0"/>
              </a:rPr>
              <a:t> and Johnson (2016). MS Project 2016 Step by Step (Part 5 Set up </a:t>
            </a:r>
            <a:r>
              <a:rPr lang="cs-CZ" altLang="cs-CZ" sz="1800" dirty="0" err="1">
                <a:solidFill>
                  <a:srgbClr val="002060"/>
                </a:solidFill>
                <a:latin typeface="Times New Roman" panose="02020603050405020304" pitchFamily="18" charset="0"/>
                <a:cs typeface="Times New Roman" panose="02020603050405020304" pitchFamily="18" charset="0"/>
              </a:rPr>
              <a:t>resource</a:t>
            </a:r>
            <a:r>
              <a:rPr lang="cs-CZ" altLang="cs-CZ" sz="1800" dirty="0">
                <a:solidFill>
                  <a:srgbClr val="002060"/>
                </a:solidFill>
                <a:latin typeface="Times New Roman" panose="02020603050405020304" pitchFamily="18" charset="0"/>
                <a:cs typeface="Times New Roman" panose="02020603050405020304" pitchFamily="18" charset="0"/>
              </a:rPr>
              <a:t>, Part 6 </a:t>
            </a:r>
            <a:r>
              <a:rPr lang="cs-CZ" altLang="cs-CZ" sz="1800" dirty="0" err="1">
                <a:solidFill>
                  <a:srgbClr val="002060"/>
                </a:solidFill>
                <a:latin typeface="Times New Roman" panose="02020603050405020304" pitchFamily="18" charset="0"/>
                <a:cs typeface="Times New Roman" panose="02020603050405020304" pitchFamily="18" charset="0"/>
              </a:rPr>
              <a:t>Assign</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dirty="0" err="1">
                <a:solidFill>
                  <a:srgbClr val="002060"/>
                </a:solidFill>
                <a:latin typeface="Times New Roman" panose="02020603050405020304" pitchFamily="18" charset="0"/>
                <a:cs typeface="Times New Roman" panose="02020603050405020304" pitchFamily="18" charset="0"/>
              </a:rPr>
              <a:t>resources</a:t>
            </a:r>
            <a:r>
              <a:rPr lang="cs-CZ" altLang="cs-CZ" sz="1800" dirty="0">
                <a:solidFill>
                  <a:srgbClr val="002060"/>
                </a:solidFill>
                <a:latin typeface="Times New Roman" panose="02020603050405020304" pitchFamily="18" charset="0"/>
                <a:cs typeface="Times New Roman" panose="02020603050405020304" pitchFamily="18" charset="0"/>
              </a:rPr>
              <a:t> to tasks)</a:t>
            </a:r>
          </a:p>
          <a:p>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Book</a:t>
            </a:r>
            <a:r>
              <a:rPr lang="cs-CZ" altLang="cs-CZ" sz="1800" dirty="0">
                <a:solidFill>
                  <a:srgbClr val="002060"/>
                </a:solidFill>
                <a:latin typeface="Times New Roman" panose="02020603050405020304" pitchFamily="18" charset="0"/>
                <a:cs typeface="Times New Roman" panose="02020603050405020304" pitchFamily="18" charset="0"/>
              </a:rPr>
              <a:t> – PMBOK Guide . </a:t>
            </a:r>
            <a:r>
              <a:rPr lang="cs-CZ" altLang="cs-CZ" sz="1800" dirty="0" err="1">
                <a:solidFill>
                  <a:srgbClr val="002060"/>
                </a:solidFill>
                <a:latin typeface="Times New Roman" panose="02020603050405020304" pitchFamily="18" charset="0"/>
                <a:cs typeface="Times New Roman" panose="02020603050405020304" pitchFamily="18" charset="0"/>
              </a:rPr>
              <a:t>Chapter</a:t>
            </a:r>
            <a:r>
              <a:rPr lang="cs-CZ" altLang="cs-CZ" sz="1800" dirty="0">
                <a:solidFill>
                  <a:srgbClr val="002060"/>
                </a:solidFill>
                <a:latin typeface="Times New Roman" panose="02020603050405020304" pitchFamily="18" charset="0"/>
                <a:cs typeface="Times New Roman" panose="02020603050405020304" pitchFamily="18" charset="0"/>
              </a:rPr>
              <a:t> 7 (p. 231 Project </a:t>
            </a:r>
            <a:r>
              <a:rPr lang="cs-CZ" altLang="cs-CZ" sz="1800" dirty="0" err="1">
                <a:solidFill>
                  <a:srgbClr val="002060"/>
                </a:solidFill>
                <a:latin typeface="Times New Roman" panose="02020603050405020304" pitchFamily="18" charset="0"/>
                <a:cs typeface="Times New Roman" panose="02020603050405020304" pitchFamily="18" charset="0"/>
              </a:rPr>
              <a:t>Cost</a:t>
            </a:r>
            <a:r>
              <a:rPr lang="cs-CZ" altLang="cs-CZ" sz="1800" dirty="0">
                <a:solidFill>
                  <a:srgbClr val="002060"/>
                </a:solidFill>
                <a:latin typeface="Times New Roman" panose="02020603050405020304" pitchFamily="18" charset="0"/>
                <a:cs typeface="Times New Roman" panose="02020603050405020304" pitchFamily="18" charset="0"/>
              </a:rPr>
              <a:t> Management)</a:t>
            </a:r>
          </a:p>
          <a:p>
            <a:pPr marL="0" indent="0">
              <a:buNone/>
            </a:pPr>
            <a:endParaRPr lang="cs-CZ" altLang="cs-CZ" sz="2000" dirty="0">
              <a:solidFill>
                <a:srgbClr val="307871"/>
              </a:solidFill>
              <a:latin typeface="Times New Roman" panose="02020603050405020304" pitchFamily="18" charset="0"/>
              <a:cs typeface="Times New Roman" panose="02020603050405020304" pitchFamily="18" charset="0"/>
            </a:endParaRPr>
          </a:p>
          <a:p>
            <a:endParaRPr lang="cs-CZ" altLang="cs-CZ" sz="2000" dirty="0">
              <a:solidFill>
                <a:srgbClr val="307871"/>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en-GB" altLang="cs-CZ" sz="20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487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5" y="720605"/>
            <a:ext cx="4536503" cy="335544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PART 1</a:t>
            </a:r>
          </a:p>
          <a:p>
            <a:pPr algn="l"/>
            <a:endParaRPr lang="cs-CZ" sz="2400" b="1" dirty="0">
              <a:solidFill>
                <a:schemeClr val="bg1"/>
              </a:solidFill>
              <a:latin typeface="Times New Roman" panose="02020603050405020304" pitchFamily="18" charset="0"/>
              <a:cs typeface="Times New Roman" panose="02020603050405020304" pitchFamily="18" charset="0"/>
            </a:endParaRPr>
          </a:p>
          <a:p>
            <a:pPr algn="l"/>
            <a:r>
              <a:rPr lang="cs-CZ" sz="2400" b="1" dirty="0">
                <a:solidFill>
                  <a:schemeClr val="bg1"/>
                </a:solidFill>
                <a:latin typeface="Times New Roman" panose="02020603050405020304" pitchFamily="18" charset="0"/>
                <a:cs typeface="Times New Roman" panose="02020603050405020304" pitchFamily="18" charset="0"/>
              </a:rPr>
              <a:t>Project </a:t>
            </a:r>
            <a:r>
              <a:rPr lang="cs-CZ" sz="2400" b="1" dirty="0" err="1">
                <a:solidFill>
                  <a:schemeClr val="bg1"/>
                </a:solidFill>
                <a:latin typeface="Times New Roman" panose="02020603050405020304" pitchFamily="18" charset="0"/>
                <a:cs typeface="Times New Roman" panose="02020603050405020304" pitchFamily="18" charset="0"/>
              </a:rPr>
              <a:t>Budgeting</a:t>
            </a:r>
            <a:endParaRPr lang="cs-CZ" sz="2400" b="1" dirty="0">
              <a:solidFill>
                <a:schemeClr val="bg1"/>
              </a:solidFill>
              <a:latin typeface="Times New Roman" panose="02020603050405020304" pitchFamily="18" charset="0"/>
              <a:cs typeface="Times New Roman" panose="02020603050405020304" pitchFamily="18" charset="0"/>
            </a:endParaRPr>
          </a:p>
          <a:p>
            <a:pPr algn="l"/>
            <a:endParaRPr lang="cs-CZ" sz="2400" b="1" dirty="0">
              <a:solidFill>
                <a:schemeClr val="bg1"/>
              </a:solidFill>
              <a:latin typeface="Times New Roman" panose="02020603050405020304" pitchFamily="18" charset="0"/>
              <a:cs typeface="Times New Roman" panose="02020603050405020304" pitchFamily="18" charset="0"/>
            </a:endParaRPr>
          </a:p>
          <a:p>
            <a:pPr algn="l"/>
            <a:endParaRPr lang="cs-CZ" sz="2400" b="1" dirty="0">
              <a:solidFill>
                <a:schemeClr val="bg1"/>
              </a:solidFill>
              <a:latin typeface="Times New Roman" panose="02020603050405020304" pitchFamily="18" charset="0"/>
              <a:cs typeface="Times New Roman" panose="02020603050405020304" pitchFamily="18" charset="0"/>
            </a:endParaRPr>
          </a:p>
          <a:p>
            <a:pPr algn="l"/>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dirty="0">
                <a:solidFill>
                  <a:schemeClr val="bg1"/>
                </a:solidFill>
                <a:latin typeface="Times New Roman" panose="02020603050405020304" pitchFamily="18" charset="0"/>
                <a:cs typeface="Times New Roman" panose="02020603050405020304" pitchFamily="18" charset="0"/>
              </a:rPr>
              <a:t>„</a:t>
            </a:r>
            <a:r>
              <a:rPr lang="en-GB" sz="2400" dirty="0">
                <a:solidFill>
                  <a:schemeClr val="bg1"/>
                </a:solidFill>
                <a:latin typeface="Times New Roman" panose="02020603050405020304" pitchFamily="18" charset="0"/>
                <a:cs typeface="Times New Roman" panose="02020603050405020304" pitchFamily="18" charset="0"/>
              </a:rPr>
              <a:t>Every project, no matter how big or small, involves costs.</a:t>
            </a:r>
            <a:r>
              <a:rPr lang="cs-CZ" sz="2400" dirty="0">
                <a:solidFill>
                  <a:schemeClr val="bg1"/>
                </a:solidFill>
                <a:latin typeface="Times New Roman" panose="02020603050405020304" pitchFamily="18" charset="0"/>
                <a:cs typeface="Times New Roman" panose="02020603050405020304" pitchFamily="18" charset="0"/>
              </a:rPr>
              <a:t>“</a:t>
            </a:r>
            <a:endParaRPr lang="en-GB" sz="2400"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786516" y="2149925"/>
            <a:ext cx="4297080"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000" dirty="0">
              <a:solidFill>
                <a:schemeClr val="bg1"/>
              </a:solidFill>
              <a:latin typeface="Times New Roman" panose="02020603050405020304" pitchFamily="18" charset="0"/>
              <a:cs typeface="Times New Roman" panose="02020603050405020304" pitchFamily="18" charset="0"/>
            </a:endParaRPr>
          </a:p>
        </p:txBody>
      </p:sp>
      <p:sp>
        <p:nvSpPr>
          <p:cNvPr id="11" name="Zástupný symbol pro obsah 2"/>
          <p:cNvSpPr txBox="1">
            <a:spLocks/>
          </p:cNvSpPr>
          <p:nvPr/>
        </p:nvSpPr>
        <p:spPr>
          <a:xfrm>
            <a:off x="5233850" y="203169"/>
            <a:ext cx="5273643" cy="606391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The budget for a project is the combined costs of all activities, tasks, and milestones that the project must fulfil.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In short: </a:t>
            </a:r>
            <a:r>
              <a:rPr lang="en-GB" sz="2000" b="1" dirty="0">
                <a:solidFill>
                  <a:srgbClr val="002060"/>
                </a:solidFill>
                <a:latin typeface="Times New Roman" panose="02020603050405020304" pitchFamily="18" charset="0"/>
                <a:cs typeface="Times New Roman" panose="02020603050405020304" pitchFamily="18" charset="0"/>
              </a:rPr>
              <a:t>it’s the total amount of money you’ll need to finish the project that should be approved by all the stakeholders involved.</a:t>
            </a:r>
            <a:endParaRPr lang="en-GB" altLang="cs-CZ" sz="2000" b="1" dirty="0">
              <a:solidFill>
                <a:srgbClr val="002060"/>
              </a:solidFill>
              <a:latin typeface="Times New Roman" panose="02020603050405020304" pitchFamily="18" charset="0"/>
              <a:cs typeface="Times New Roman" panose="02020603050405020304" pitchFamily="18" charset="0"/>
            </a:endParaRPr>
          </a:p>
          <a:p>
            <a:endParaRPr lang="cs-CZ" altLang="cs-CZ" sz="2000" dirty="0">
              <a:solidFill>
                <a:srgbClr val="002060"/>
              </a:solidFill>
              <a:latin typeface="Times New Roman" panose="02020603050405020304" pitchFamily="18" charset="0"/>
              <a:cs typeface="Times New Roman" panose="02020603050405020304" pitchFamily="18" charset="0"/>
            </a:endParaRPr>
          </a:p>
          <a:p>
            <a:r>
              <a:rPr lang="en-GB" altLang="cs-CZ" sz="2000" dirty="0">
                <a:solidFill>
                  <a:srgbClr val="002060"/>
                </a:solidFill>
                <a:latin typeface="Times New Roman" panose="02020603050405020304" pitchFamily="18" charset="0"/>
                <a:cs typeface="Times New Roman" panose="02020603050405020304" pitchFamily="18" charset="0"/>
              </a:rPr>
              <a:t>It helps set expenditure expectations and is critical in getting project approval, ensuring funds are ready at the right time, and measuring performance. </a:t>
            </a:r>
            <a:endParaRPr lang="cs-CZ" altLang="cs-CZ" sz="2000" dirty="0">
              <a:solidFill>
                <a:srgbClr val="002060"/>
              </a:solidFill>
              <a:latin typeface="Times New Roman" panose="02020603050405020304" pitchFamily="18" charset="0"/>
              <a:cs typeface="Times New Roman" panose="02020603050405020304" pitchFamily="18" charset="0"/>
            </a:endParaRPr>
          </a:p>
          <a:p>
            <a:endParaRPr lang="cs-CZ" altLang="cs-CZ" sz="2000" dirty="0">
              <a:solidFill>
                <a:srgbClr val="002060"/>
              </a:solidFill>
              <a:latin typeface="Times New Roman" panose="02020603050405020304" pitchFamily="18" charset="0"/>
              <a:cs typeface="Times New Roman" panose="02020603050405020304" pitchFamily="18" charset="0"/>
            </a:endParaRPr>
          </a:p>
          <a:p>
            <a:r>
              <a:rPr lang="en-GB" altLang="cs-CZ" sz="2000" dirty="0">
                <a:solidFill>
                  <a:srgbClr val="002060"/>
                </a:solidFill>
                <a:latin typeface="Times New Roman" panose="02020603050405020304" pitchFamily="18" charset="0"/>
                <a:cs typeface="Times New Roman" panose="02020603050405020304" pitchFamily="18" charset="0"/>
              </a:rPr>
              <a:t>It’s a </a:t>
            </a:r>
            <a:r>
              <a:rPr lang="en-GB" altLang="cs-CZ" sz="2000" b="1" dirty="0">
                <a:solidFill>
                  <a:srgbClr val="002060"/>
                </a:solidFill>
                <a:latin typeface="Times New Roman" panose="02020603050405020304" pitchFamily="18" charset="0"/>
                <a:cs typeface="Times New Roman" panose="02020603050405020304" pitchFamily="18" charset="0"/>
              </a:rPr>
              <a:t>dynamic document</a:t>
            </a:r>
            <a:r>
              <a:rPr lang="en-GB" altLang="cs-CZ" sz="2000" dirty="0">
                <a:solidFill>
                  <a:srgbClr val="002060"/>
                </a:solidFill>
                <a:latin typeface="Times New Roman" panose="02020603050405020304" pitchFamily="18" charset="0"/>
                <a:cs typeface="Times New Roman" panose="02020603050405020304" pitchFamily="18" charset="0"/>
              </a:rPr>
              <a:t>, continuously monitored, reviewed, and updated throughout the project.</a:t>
            </a:r>
          </a:p>
          <a:p>
            <a:endParaRPr lang="en-GB"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nodePh="1">
                                  <p:stCondLst>
                                    <p:cond delay="0"/>
                                  </p:stCondLst>
                                  <p:endCondLst>
                                    <p:cond evt="begin" delay="0">
                                      <p:tn val="5"/>
                                    </p:cond>
                                  </p:end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27533" y="1056364"/>
            <a:ext cx="10261067" cy="52213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solidFill>
                  <a:srgbClr val="002060"/>
                </a:solidFill>
                <a:latin typeface="Times New Roman" panose="02020603050405020304" pitchFamily="18" charset="0"/>
                <a:cs typeface="Times New Roman" panose="02020603050405020304" pitchFamily="18" charset="0"/>
              </a:rPr>
              <a:t>Cost planning and project budgeting is part of the planning phase and builds on project scheduling and resource planning. </a:t>
            </a:r>
          </a:p>
          <a:p>
            <a:r>
              <a:rPr lang="en-US" sz="2000" dirty="0">
                <a:solidFill>
                  <a:srgbClr val="002060"/>
                </a:solidFill>
                <a:latin typeface="Times New Roman" panose="02020603050405020304" pitchFamily="18" charset="0"/>
                <a:cs typeface="Times New Roman" panose="02020603050405020304" pitchFamily="18" charset="0"/>
              </a:rPr>
              <a:t>The project budget consists of a cost side and a revenue side; it can be defined as the total amount of funds allocated to a project, usually divided into expenditure categories and phased over time. </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Part of budget planning is therefore cost planning as well as revenue planning (or other sources of cost coverage).</a:t>
            </a:r>
          </a:p>
          <a:p>
            <a:r>
              <a:rPr lang="en-US" sz="2000" dirty="0">
                <a:solidFill>
                  <a:srgbClr val="002060"/>
                </a:solidFill>
                <a:latin typeface="Times New Roman" panose="02020603050405020304" pitchFamily="18" charset="0"/>
                <a:cs typeface="Times New Roman" panose="02020603050405020304" pitchFamily="18" charset="0"/>
              </a:rPr>
              <a:t>For profitable projects, revenues exceed costs.  Revenue &gt; Costs</a:t>
            </a:r>
          </a:p>
          <a:p>
            <a:r>
              <a:rPr lang="en-US" sz="2000" dirty="0">
                <a:solidFill>
                  <a:srgbClr val="002060"/>
                </a:solidFill>
                <a:latin typeface="Times New Roman" panose="02020603050405020304" pitchFamily="18" charset="0"/>
                <a:cs typeface="Times New Roman" panose="02020603050405020304" pitchFamily="18" charset="0"/>
              </a:rPr>
              <a:t>For non-profit projects, we should be able to cover our costs. Revenue = Costs</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We can start with cost planning, so we compile a cost budget and then look for sources of coverage.</a:t>
            </a:r>
          </a:p>
          <a:p>
            <a:endParaRPr lang="en-GB"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7075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73FE91F-C0FD-F186-77DE-CD325B9FB8D0}"/>
            </a:ext>
          </a:extLst>
        </p:cNvPr>
        <p:cNvGrpSpPr/>
        <p:nvPr/>
      </p:nvGrpSpPr>
      <p:grpSpPr>
        <a:xfrm>
          <a:off x="0" y="0"/>
          <a:ext cx="0" cy="0"/>
          <a:chOff x="0" y="0"/>
          <a:chExt cx="0" cy="0"/>
        </a:xfrm>
      </p:grpSpPr>
      <p:sp>
        <p:nvSpPr>
          <p:cNvPr id="5" name="Obdélník 4">
            <a:extLst>
              <a:ext uri="{FF2B5EF4-FFF2-40B4-BE49-F238E27FC236}">
                <a16:creationId xmlns:a16="http://schemas.microsoft.com/office/drawing/2014/main" id="{6E7E3EE0-0585-B205-5FF9-9B17B9AE10BA}"/>
              </a:ext>
            </a:extLst>
          </p:cNvPr>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2EAD04B4-A6BB-609D-9B70-37B9FE9CAD64}"/>
              </a:ext>
            </a:extLst>
          </p:cNvPr>
          <p:cNvSpPr txBox="1">
            <a:spLocks/>
          </p:cNvSpPr>
          <p:nvPr/>
        </p:nvSpPr>
        <p:spPr>
          <a:xfrm>
            <a:off x="127533" y="1056364"/>
            <a:ext cx="11015747" cy="52213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b="1" dirty="0">
                <a:solidFill>
                  <a:srgbClr val="002060"/>
                </a:solidFill>
                <a:latin typeface="Times New Roman" panose="02020603050405020304" pitchFamily="18" charset="0"/>
                <a:cs typeface="Times New Roman" panose="02020603050405020304" pitchFamily="18" charset="0"/>
              </a:rPr>
              <a:t>Project costs</a:t>
            </a:r>
          </a:p>
          <a:p>
            <a:r>
              <a:rPr lang="en-US" sz="2000" u="sng" dirty="0">
                <a:solidFill>
                  <a:srgbClr val="002060"/>
                </a:solidFill>
                <a:latin typeface="Times New Roman" panose="02020603050405020304" pitchFamily="18" charset="0"/>
                <a:cs typeface="Times New Roman" panose="02020603050405020304" pitchFamily="18" charset="0"/>
              </a:rPr>
              <a:t>Costs can be broken down from different perspectives</a:t>
            </a:r>
            <a:r>
              <a:rPr lang="en-US" sz="2000" dirty="0">
                <a:solidFill>
                  <a:srgbClr val="002060"/>
                </a:solidFill>
                <a:latin typeface="Times New Roman" panose="02020603050405020304" pitchFamily="18" charset="0"/>
                <a:cs typeface="Times New Roman" panose="02020603050405020304" pitchFamily="18" charset="0"/>
              </a:rPr>
              <a:t>. To compile a budget plan, it is appropriate to first determine the </a:t>
            </a:r>
            <a:r>
              <a:rPr lang="en-US" sz="2000" b="1" dirty="0">
                <a:solidFill>
                  <a:srgbClr val="002060"/>
                </a:solidFill>
                <a:latin typeface="Times New Roman" panose="02020603050405020304" pitchFamily="18" charset="0"/>
                <a:cs typeface="Times New Roman" panose="02020603050405020304" pitchFamily="18" charset="0"/>
              </a:rPr>
              <a:t>direct costs</a:t>
            </a:r>
            <a:r>
              <a:rPr lang="en-US" sz="2000" dirty="0">
                <a:solidFill>
                  <a:srgbClr val="002060"/>
                </a:solidFill>
                <a:latin typeface="Times New Roman" panose="02020603050405020304" pitchFamily="18" charset="0"/>
                <a:cs typeface="Times New Roman" panose="02020603050405020304" pitchFamily="18" charset="0"/>
              </a:rPr>
              <a:t>, which are directly related to the implementation of the project. Examples of direct costs are shown in tab. 1.</a:t>
            </a:r>
          </a:p>
          <a:p>
            <a:endParaRPr lang="en-GB" altLang="cs-CZ" sz="2000"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Tabulka 1">
            <a:extLst>
              <a:ext uri="{FF2B5EF4-FFF2-40B4-BE49-F238E27FC236}">
                <a16:creationId xmlns:a16="http://schemas.microsoft.com/office/drawing/2014/main" id="{788F7338-7467-3A60-CEBF-3A94EDAE0A15}"/>
              </a:ext>
            </a:extLst>
          </p:cNvPr>
          <p:cNvGraphicFramePr>
            <a:graphicFrameLocks noGrp="1"/>
          </p:cNvGraphicFramePr>
          <p:nvPr>
            <p:extLst>
              <p:ext uri="{D42A27DB-BD31-4B8C-83A1-F6EECF244321}">
                <p14:modId xmlns:p14="http://schemas.microsoft.com/office/powerpoint/2010/main" val="3043218479"/>
              </p:ext>
            </p:extLst>
          </p:nvPr>
        </p:nvGraphicFramePr>
        <p:xfrm>
          <a:off x="863600" y="2607733"/>
          <a:ext cx="9424126" cy="3527674"/>
        </p:xfrm>
        <a:graphic>
          <a:graphicData uri="http://schemas.openxmlformats.org/drawingml/2006/table">
            <a:tbl>
              <a:tblPr firstRow="1" firstCol="1" bandRow="1">
                <a:tableStyleId>{5C22544A-7EE6-4342-B048-85BDC9FD1C3A}</a:tableStyleId>
              </a:tblPr>
              <a:tblGrid>
                <a:gridCol w="4363233">
                  <a:extLst>
                    <a:ext uri="{9D8B030D-6E8A-4147-A177-3AD203B41FA5}">
                      <a16:colId xmlns:a16="http://schemas.microsoft.com/office/drawing/2014/main" val="1195243945"/>
                    </a:ext>
                  </a:extLst>
                </a:gridCol>
                <a:gridCol w="5060893">
                  <a:extLst>
                    <a:ext uri="{9D8B030D-6E8A-4147-A177-3AD203B41FA5}">
                      <a16:colId xmlns:a16="http://schemas.microsoft.com/office/drawing/2014/main" val="1756791883"/>
                    </a:ext>
                  </a:extLst>
                </a:gridCol>
              </a:tblGrid>
              <a:tr h="285738">
                <a:tc gridSpan="2">
                  <a:txBody>
                    <a:bodyPr/>
                    <a:lstStyle/>
                    <a:p>
                      <a:pPr marL="680085" indent="-226695" algn="just">
                        <a:spcAft>
                          <a:spcPts val="1000"/>
                        </a:spcAft>
                      </a:pPr>
                      <a:r>
                        <a:rPr lang="en-GB" sz="1600">
                          <a:effectLst/>
                        </a:rPr>
                        <a:t>Tab. 1: Direct costs</a:t>
                      </a:r>
                      <a:endParaRPr lang="cs-CZ" sz="1600">
                        <a:effectLst/>
                        <a:latin typeface="Times New Roman" panose="02020603050405020304" pitchFamily="18" charset="0"/>
                        <a:ea typeface="Calibri" panose="020F0502020204030204" pitchFamily="34" charset="0"/>
                      </a:endParaRPr>
                    </a:p>
                  </a:txBody>
                  <a:tcPr marL="9525" marR="9525" marT="9525" marB="9525" anchor="ctr"/>
                </a:tc>
                <a:tc hMerge="1">
                  <a:txBody>
                    <a:bodyPr/>
                    <a:lstStyle/>
                    <a:p>
                      <a:endParaRPr lang="en-GB"/>
                    </a:p>
                  </a:txBody>
                  <a:tcPr/>
                </a:tc>
                <a:extLst>
                  <a:ext uri="{0D108BD9-81ED-4DB2-BD59-A6C34878D82A}">
                    <a16:rowId xmlns:a16="http://schemas.microsoft.com/office/drawing/2014/main" val="302298360"/>
                  </a:ext>
                </a:extLst>
              </a:tr>
              <a:tr h="285738">
                <a:tc>
                  <a:txBody>
                    <a:bodyPr/>
                    <a:lstStyle/>
                    <a:p>
                      <a:pPr marL="680085" indent="-226695" algn="ctr">
                        <a:spcAft>
                          <a:spcPts val="1000"/>
                        </a:spcAft>
                      </a:pPr>
                      <a:r>
                        <a:rPr lang="en-GB" sz="1600">
                          <a:effectLst/>
                        </a:rPr>
                        <a:t>Type of direct cost</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680085" indent="-226695" algn="ctr">
                        <a:spcAft>
                          <a:spcPts val="1000"/>
                        </a:spcAft>
                      </a:pPr>
                      <a:r>
                        <a:rPr lang="en-GB" sz="1600">
                          <a:effectLst/>
                        </a:rPr>
                        <a:t>Example</a:t>
                      </a:r>
                      <a:endParaRPr lang="cs-CZ" sz="160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3546900348"/>
                  </a:ext>
                </a:extLst>
              </a:tr>
              <a:tr h="611310">
                <a:tc>
                  <a:txBody>
                    <a:bodyPr/>
                    <a:lstStyle/>
                    <a:p>
                      <a:pPr marL="440690" indent="-269875" algn="l">
                        <a:spcAft>
                          <a:spcPts val="1000"/>
                        </a:spcAft>
                      </a:pPr>
                      <a:r>
                        <a:rPr lang="en-GB" sz="1600">
                          <a:effectLst/>
                        </a:rPr>
                        <a:t>personnel costs for project staff</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342900" lvl="0" indent="-342900" algn="l">
                        <a:spcAft>
                          <a:spcPts val="1000"/>
                        </a:spcAft>
                        <a:buFont typeface="Symbol" panose="05050102010706020507" pitchFamily="18" charset="2"/>
                        <a:buChar char=""/>
                      </a:pPr>
                      <a:r>
                        <a:rPr lang="en-GB" sz="1600">
                          <a:effectLst/>
                        </a:rPr>
                        <a:t>wages, public health insurance and social security contributions, pension contributions</a:t>
                      </a:r>
                      <a:endParaRPr lang="cs-CZ" sz="160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597765401"/>
                  </a:ext>
                </a:extLst>
              </a:tr>
              <a:tr h="280375">
                <a:tc>
                  <a:txBody>
                    <a:bodyPr/>
                    <a:lstStyle/>
                    <a:p>
                      <a:pPr marL="440690" indent="-269875" algn="l">
                        <a:spcAft>
                          <a:spcPts val="1000"/>
                        </a:spcAft>
                      </a:pPr>
                      <a:r>
                        <a:rPr lang="en-GB" sz="1600">
                          <a:effectLst/>
                        </a:rPr>
                        <a:t>material costs</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342900" lvl="0" indent="-342900" algn="just">
                        <a:spcAft>
                          <a:spcPts val="1000"/>
                        </a:spcAft>
                        <a:buFont typeface="Symbol" panose="05050102010706020507" pitchFamily="18" charset="2"/>
                        <a:buChar char=""/>
                      </a:pPr>
                      <a:r>
                        <a:rPr lang="en-GB" sz="1600">
                          <a:effectLst/>
                        </a:rPr>
                        <a:t>sand, cement, papers, toners</a:t>
                      </a:r>
                      <a:endParaRPr lang="cs-CZ" sz="160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1409100214"/>
                  </a:ext>
                </a:extLst>
              </a:tr>
              <a:tr h="453503">
                <a:tc>
                  <a:txBody>
                    <a:bodyPr/>
                    <a:lstStyle/>
                    <a:p>
                      <a:pPr marL="440690" indent="-269875" algn="l">
                        <a:spcAft>
                          <a:spcPts val="1000"/>
                        </a:spcAft>
                      </a:pPr>
                      <a:r>
                        <a:rPr lang="en-GB" sz="1600">
                          <a:effectLst/>
                        </a:rPr>
                        <a:t>purchase of services</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342900" lvl="0" indent="-342900" algn="just">
                        <a:spcAft>
                          <a:spcPts val="1000"/>
                        </a:spcAft>
                        <a:buFont typeface="Symbol" panose="05050102010706020507" pitchFamily="18" charset="2"/>
                        <a:buChar char=""/>
                      </a:pPr>
                      <a:r>
                        <a:rPr lang="en-GB" sz="1600">
                          <a:effectLst/>
                        </a:rPr>
                        <a:t>rental of training facilities, translations and interpreting</a:t>
                      </a:r>
                      <a:endParaRPr lang="cs-CZ" sz="160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2042791015"/>
                  </a:ext>
                </a:extLst>
              </a:tr>
              <a:tr h="443545">
                <a:tc>
                  <a:txBody>
                    <a:bodyPr/>
                    <a:lstStyle/>
                    <a:p>
                      <a:pPr marL="440690" indent="-269875" algn="l">
                        <a:spcAft>
                          <a:spcPts val="1000"/>
                        </a:spcAft>
                      </a:pPr>
                      <a:r>
                        <a:rPr lang="en-GB" sz="1600">
                          <a:effectLst/>
                        </a:rPr>
                        <a:t>travel project staff</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342900" lvl="0" indent="-342900" algn="just">
                        <a:spcAft>
                          <a:spcPts val="1000"/>
                        </a:spcAft>
                        <a:buFont typeface="Symbol" panose="05050102010706020507" pitchFamily="18" charset="2"/>
                        <a:buChar char=""/>
                      </a:pPr>
                      <a:r>
                        <a:rPr lang="en-GB" sz="1600">
                          <a:effectLst/>
                        </a:rPr>
                        <a:t>fares, meals, air tickets, accommodation</a:t>
                      </a:r>
                      <a:endParaRPr lang="cs-CZ" sz="160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1241166280"/>
                  </a:ext>
                </a:extLst>
              </a:tr>
              <a:tr h="443545">
                <a:tc>
                  <a:txBody>
                    <a:bodyPr/>
                    <a:lstStyle/>
                    <a:p>
                      <a:pPr marL="440690" indent="-269875" algn="l">
                        <a:spcAft>
                          <a:spcPts val="1000"/>
                        </a:spcAft>
                      </a:pPr>
                      <a:r>
                        <a:rPr lang="en-GB" sz="1600">
                          <a:effectLst/>
                        </a:rPr>
                        <a:t>acquisition, rental of tangible assets</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342900" lvl="0" indent="-342900" algn="just">
                        <a:spcAft>
                          <a:spcPts val="1000"/>
                        </a:spcAft>
                        <a:buFont typeface="Symbol" panose="05050102010706020507" pitchFamily="18" charset="2"/>
                        <a:buChar char=""/>
                      </a:pPr>
                      <a:r>
                        <a:rPr lang="en-GB" sz="1600">
                          <a:effectLst/>
                        </a:rPr>
                        <a:t>computers, cars, cranes, furniture</a:t>
                      </a:r>
                      <a:endParaRPr lang="cs-CZ" sz="160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3260214800"/>
                  </a:ext>
                </a:extLst>
              </a:tr>
              <a:tr h="443545">
                <a:tc>
                  <a:txBody>
                    <a:bodyPr/>
                    <a:lstStyle/>
                    <a:p>
                      <a:pPr marL="440690" indent="-269875" algn="l">
                        <a:spcAft>
                          <a:spcPts val="1000"/>
                        </a:spcAft>
                      </a:pPr>
                      <a:r>
                        <a:rPr lang="en-GB" sz="1600">
                          <a:effectLst/>
                        </a:rPr>
                        <a:t>acquisition, rental of intangible assets</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342900" lvl="0" indent="-342900" algn="l">
                        <a:spcAft>
                          <a:spcPts val="1000"/>
                        </a:spcAft>
                        <a:buFont typeface="Symbol" panose="05050102010706020507" pitchFamily="18" charset="2"/>
                        <a:buChar char=""/>
                      </a:pPr>
                      <a:r>
                        <a:rPr lang="en-GB" sz="1600">
                          <a:effectLst/>
                        </a:rPr>
                        <a:t>purchase of licenses, software, patents</a:t>
                      </a:r>
                      <a:endParaRPr lang="cs-CZ" sz="160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42492590"/>
                  </a:ext>
                </a:extLst>
              </a:tr>
              <a:tr h="280375">
                <a:tc>
                  <a:txBody>
                    <a:bodyPr/>
                    <a:lstStyle/>
                    <a:p>
                      <a:pPr marL="440690" indent="-269875" algn="l">
                        <a:spcAft>
                          <a:spcPts val="1000"/>
                        </a:spcAft>
                      </a:pPr>
                      <a:r>
                        <a:rPr lang="en-GB" sz="1600">
                          <a:effectLst/>
                        </a:rPr>
                        <a:t>subcontracting costs</a:t>
                      </a:r>
                      <a:endParaRPr lang="cs-CZ" sz="1600">
                        <a:effectLst/>
                        <a:latin typeface="Times New Roman" panose="02020603050405020304" pitchFamily="18" charset="0"/>
                        <a:ea typeface="Calibri" panose="020F0502020204030204" pitchFamily="34" charset="0"/>
                      </a:endParaRPr>
                    </a:p>
                  </a:txBody>
                  <a:tcPr marL="9525" marR="9525" marT="9525" marB="9525" anchor="ctr"/>
                </a:tc>
                <a:tc>
                  <a:txBody>
                    <a:bodyPr/>
                    <a:lstStyle/>
                    <a:p>
                      <a:pPr marL="342900" lvl="0" indent="-342900" algn="l">
                        <a:spcAft>
                          <a:spcPts val="1000"/>
                        </a:spcAft>
                        <a:buFont typeface="Symbol" panose="05050102010706020507" pitchFamily="18" charset="2"/>
                        <a:buChar char=""/>
                      </a:pPr>
                      <a:r>
                        <a:rPr lang="en-GB" sz="1600" dirty="0">
                          <a:effectLst/>
                        </a:rPr>
                        <a:t>construction of a storage hall by a construction company</a:t>
                      </a:r>
                      <a:endParaRPr lang="cs-CZ" sz="1600" dirty="0">
                        <a:effectLst/>
                        <a:latin typeface="Times New Roman" panose="02020603050405020304" pitchFamily="18" charset="0"/>
                        <a:ea typeface="Calibri" panose="020F0502020204030204" pitchFamily="34" charset="0"/>
                      </a:endParaRPr>
                    </a:p>
                  </a:txBody>
                  <a:tcPr marL="9525" marR="9525" marT="9525" marB="9525" anchor="ctr"/>
                </a:tc>
                <a:extLst>
                  <a:ext uri="{0D108BD9-81ED-4DB2-BD59-A6C34878D82A}">
                    <a16:rowId xmlns:a16="http://schemas.microsoft.com/office/drawing/2014/main" val="3867880541"/>
                  </a:ext>
                </a:extLst>
              </a:tr>
            </a:tbl>
          </a:graphicData>
        </a:graphic>
      </p:graphicFrame>
    </p:spTree>
    <p:extLst>
      <p:ext uri="{BB962C8B-B14F-4D97-AF65-F5344CB8AC3E}">
        <p14:creationId xmlns:p14="http://schemas.microsoft.com/office/powerpoint/2010/main" val="2911113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18B7E78-53B6-1C2A-A9E2-84566E1333DB}"/>
            </a:ext>
          </a:extLst>
        </p:cNvPr>
        <p:cNvGrpSpPr/>
        <p:nvPr/>
      </p:nvGrpSpPr>
      <p:grpSpPr>
        <a:xfrm>
          <a:off x="0" y="0"/>
          <a:ext cx="0" cy="0"/>
          <a:chOff x="0" y="0"/>
          <a:chExt cx="0" cy="0"/>
        </a:xfrm>
      </p:grpSpPr>
      <p:sp>
        <p:nvSpPr>
          <p:cNvPr id="5" name="Obdélník 4">
            <a:extLst>
              <a:ext uri="{FF2B5EF4-FFF2-40B4-BE49-F238E27FC236}">
                <a16:creationId xmlns:a16="http://schemas.microsoft.com/office/drawing/2014/main" id="{7301D7F9-BC26-0F68-EA94-EC3AFDA7E4EF}"/>
              </a:ext>
            </a:extLst>
          </p:cNvPr>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F743C188-ADC4-26FD-6365-F355A98EE844}"/>
              </a:ext>
            </a:extLst>
          </p:cNvPr>
          <p:cNvSpPr txBox="1">
            <a:spLocks/>
          </p:cNvSpPr>
          <p:nvPr/>
        </p:nvSpPr>
        <p:spPr>
          <a:xfrm>
            <a:off x="127533" y="1056364"/>
            <a:ext cx="11015747" cy="52213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b="1" dirty="0">
                <a:solidFill>
                  <a:srgbClr val="002060"/>
                </a:solidFill>
                <a:latin typeface="Times New Roman" panose="02020603050405020304" pitchFamily="18" charset="0"/>
                <a:cs typeface="Times New Roman" panose="02020603050405020304" pitchFamily="18" charset="0"/>
              </a:rPr>
              <a:t>Project costs</a:t>
            </a:r>
          </a:p>
          <a:p>
            <a:r>
              <a:rPr lang="en-US" sz="2000" b="1" dirty="0">
                <a:solidFill>
                  <a:srgbClr val="002060"/>
                </a:solidFill>
                <a:latin typeface="Times New Roman" panose="02020603050405020304" pitchFamily="18" charset="0"/>
                <a:cs typeface="Times New Roman" panose="02020603050405020304" pitchFamily="18" charset="0"/>
              </a:rPr>
              <a:t>Indirect Costs </a:t>
            </a:r>
            <a:r>
              <a:rPr lang="en-US" sz="2000" dirty="0">
                <a:solidFill>
                  <a:srgbClr val="002060"/>
                </a:solidFill>
                <a:latin typeface="Times New Roman" panose="02020603050405020304" pitchFamily="18" charset="0"/>
                <a:cs typeface="Times New Roman" panose="02020603050405020304" pitchFamily="18" charset="0"/>
              </a:rPr>
              <a:t>are those that cannot be clearly assigned to a specific project; these are the common costs of the whole organization. </a:t>
            </a:r>
          </a:p>
          <a:p>
            <a:r>
              <a:rPr lang="en-US" sz="2000" dirty="0">
                <a:solidFill>
                  <a:srgbClr val="002060"/>
                </a:solidFill>
                <a:latin typeface="Times New Roman" panose="02020603050405020304" pitchFamily="18" charset="0"/>
                <a:cs typeface="Times New Roman" panose="02020603050405020304" pitchFamily="18" charset="0"/>
              </a:rPr>
              <a:t>The organization's management determines how much of the organization's total indirect costs will be allocated to individual projects. Examples of indirect costs are shown in tab. 2.</a:t>
            </a:r>
            <a:endParaRPr lang="cs-CZ" sz="2000" dirty="0">
              <a:solidFill>
                <a:srgbClr val="002060"/>
              </a:solidFill>
              <a:latin typeface="Times New Roman" panose="02020603050405020304" pitchFamily="18" charset="0"/>
              <a:cs typeface="Times New Roman" panose="02020603050405020304" pitchFamily="18" charset="0"/>
            </a:endParaRPr>
          </a:p>
          <a:p>
            <a:endParaRPr lang="en-GB" altLang="cs-CZ" sz="2000" dirty="0">
              <a:solidFill>
                <a:srgbClr val="002060"/>
              </a:solidFill>
              <a:latin typeface="Times New Roman" panose="02020603050405020304" pitchFamily="18" charset="0"/>
              <a:cs typeface="Times New Roman" panose="02020603050405020304" pitchFamily="18" charset="0"/>
            </a:endParaRPr>
          </a:p>
        </p:txBody>
      </p:sp>
      <p:graphicFrame>
        <p:nvGraphicFramePr>
          <p:cNvPr id="3" name="Tabulka 2">
            <a:extLst>
              <a:ext uri="{FF2B5EF4-FFF2-40B4-BE49-F238E27FC236}">
                <a16:creationId xmlns:a16="http://schemas.microsoft.com/office/drawing/2014/main" id="{E0FE777A-7EC7-325A-651B-7EC6C5739E48}"/>
              </a:ext>
            </a:extLst>
          </p:cNvPr>
          <p:cNvGraphicFramePr>
            <a:graphicFrameLocks noGrp="1"/>
          </p:cNvGraphicFramePr>
          <p:nvPr>
            <p:extLst>
              <p:ext uri="{D42A27DB-BD31-4B8C-83A1-F6EECF244321}">
                <p14:modId xmlns:p14="http://schemas.microsoft.com/office/powerpoint/2010/main" val="851902146"/>
              </p:ext>
            </p:extLst>
          </p:nvPr>
        </p:nvGraphicFramePr>
        <p:xfrm>
          <a:off x="508000" y="3056467"/>
          <a:ext cx="10532534" cy="2437554"/>
        </p:xfrm>
        <a:graphic>
          <a:graphicData uri="http://schemas.openxmlformats.org/drawingml/2006/table">
            <a:tbl>
              <a:tblPr firstRow="1" firstCol="1" bandRow="1">
                <a:tableStyleId>{5C22544A-7EE6-4342-B048-85BDC9FD1C3A}</a:tableStyleId>
              </a:tblPr>
              <a:tblGrid>
                <a:gridCol w="5266267">
                  <a:extLst>
                    <a:ext uri="{9D8B030D-6E8A-4147-A177-3AD203B41FA5}">
                      <a16:colId xmlns:a16="http://schemas.microsoft.com/office/drawing/2014/main" val="3326059643"/>
                    </a:ext>
                  </a:extLst>
                </a:gridCol>
                <a:gridCol w="5266267">
                  <a:extLst>
                    <a:ext uri="{9D8B030D-6E8A-4147-A177-3AD203B41FA5}">
                      <a16:colId xmlns:a16="http://schemas.microsoft.com/office/drawing/2014/main" val="348344352"/>
                    </a:ext>
                  </a:extLst>
                </a:gridCol>
              </a:tblGrid>
              <a:tr h="310316">
                <a:tc gridSpan="2">
                  <a:txBody>
                    <a:bodyPr/>
                    <a:lstStyle/>
                    <a:p>
                      <a:pPr marL="680085" indent="-226695" algn="just">
                        <a:spcAft>
                          <a:spcPts val="1000"/>
                        </a:spcAft>
                      </a:pPr>
                      <a:r>
                        <a:rPr lang="en-GB" sz="1600">
                          <a:effectLst/>
                        </a:rPr>
                        <a:t>Tab 2: Indirect costs</a:t>
                      </a:r>
                      <a:endParaRPr lang="cs-CZ" sz="1600">
                        <a:effectLst/>
                        <a:latin typeface="Times New Roman" panose="02020603050405020304" pitchFamily="18" charset="0"/>
                        <a:ea typeface="Calibri" panose="020F0502020204030204" pitchFamily="34" charset="0"/>
                      </a:endParaRPr>
                    </a:p>
                  </a:txBody>
                  <a:tcPr marL="9525" marR="9525" marT="9525" marB="9525" anchor="ctr"/>
                </a:tc>
                <a:tc hMerge="1">
                  <a:txBody>
                    <a:bodyPr/>
                    <a:lstStyle/>
                    <a:p>
                      <a:endParaRPr lang="en-GB"/>
                    </a:p>
                  </a:txBody>
                  <a:tcPr/>
                </a:tc>
                <a:extLst>
                  <a:ext uri="{0D108BD9-81ED-4DB2-BD59-A6C34878D82A}">
                    <a16:rowId xmlns:a16="http://schemas.microsoft.com/office/drawing/2014/main" val="3089181193"/>
                  </a:ext>
                </a:extLst>
              </a:tr>
              <a:tr h="310316">
                <a:tc>
                  <a:txBody>
                    <a:bodyPr/>
                    <a:lstStyle/>
                    <a:p>
                      <a:pPr marL="680085" indent="-226695" algn="ctr">
                        <a:spcAft>
                          <a:spcPts val="1000"/>
                        </a:spcAft>
                      </a:pPr>
                      <a:r>
                        <a:rPr lang="en-GB" sz="1600">
                          <a:effectLst/>
                        </a:rPr>
                        <a:t>Type of indirect cost</a:t>
                      </a:r>
                      <a:endParaRPr lang="cs-CZ" sz="1600">
                        <a:effectLst/>
                        <a:latin typeface="Times New Roman" panose="02020603050405020304" pitchFamily="18" charset="0"/>
                        <a:ea typeface="Calibri" panose="020F0502020204030204" pitchFamily="34" charset="0"/>
                      </a:endParaRPr>
                    </a:p>
                  </a:txBody>
                  <a:tcPr marL="9525" marR="9525" marT="9525" marB="9525"/>
                </a:tc>
                <a:tc>
                  <a:txBody>
                    <a:bodyPr/>
                    <a:lstStyle/>
                    <a:p>
                      <a:pPr marL="680085" indent="-226695" algn="ctr">
                        <a:spcAft>
                          <a:spcPts val="1000"/>
                        </a:spcAft>
                      </a:pPr>
                      <a:r>
                        <a:rPr lang="en-GB" sz="1600">
                          <a:effectLst/>
                        </a:rPr>
                        <a:t>Example</a:t>
                      </a:r>
                      <a:endParaRPr lang="cs-CZ" sz="1600">
                        <a:effectLst/>
                        <a:latin typeface="Times New Roman" panose="02020603050405020304" pitchFamily="18" charset="0"/>
                        <a:ea typeface="Calibri" panose="020F0502020204030204" pitchFamily="34" charset="0"/>
                      </a:endParaRPr>
                    </a:p>
                  </a:txBody>
                  <a:tcPr marL="9525" marR="9525" marT="9525" marB="9525"/>
                </a:tc>
                <a:extLst>
                  <a:ext uri="{0D108BD9-81ED-4DB2-BD59-A6C34878D82A}">
                    <a16:rowId xmlns:a16="http://schemas.microsoft.com/office/drawing/2014/main" val="2104837024"/>
                  </a:ext>
                </a:extLst>
              </a:tr>
              <a:tr h="598145">
                <a:tc>
                  <a:txBody>
                    <a:bodyPr/>
                    <a:lstStyle/>
                    <a:p>
                      <a:pPr marL="440690" indent="-269875" algn="l">
                        <a:spcAft>
                          <a:spcPts val="1000"/>
                        </a:spcAft>
                      </a:pPr>
                      <a:r>
                        <a:rPr lang="en-GB" sz="1600">
                          <a:effectLst/>
                        </a:rPr>
                        <a:t>indirect personnel costs</a:t>
                      </a:r>
                      <a:endParaRPr lang="cs-CZ" sz="1600">
                        <a:effectLst/>
                        <a:latin typeface="Times New Roman" panose="02020603050405020304" pitchFamily="18" charset="0"/>
                        <a:ea typeface="Calibri" panose="020F0502020204030204" pitchFamily="34" charset="0"/>
                      </a:endParaRPr>
                    </a:p>
                  </a:txBody>
                  <a:tcPr marL="9525" marR="9525" marT="9525" marB="9525"/>
                </a:tc>
                <a:tc>
                  <a:txBody>
                    <a:bodyPr/>
                    <a:lstStyle/>
                    <a:p>
                      <a:pPr marL="342900" lvl="0" indent="-342900" algn="just">
                        <a:spcAft>
                          <a:spcPts val="1000"/>
                        </a:spcAft>
                        <a:buFont typeface="Symbol" panose="05050102010706020507" pitchFamily="18" charset="2"/>
                        <a:buChar char=""/>
                      </a:pPr>
                      <a:r>
                        <a:rPr lang="en-GB" sz="1600">
                          <a:effectLst/>
                        </a:rPr>
                        <a:t>part of the personnel costs of the organization's management</a:t>
                      </a:r>
                      <a:endParaRPr lang="cs-CZ" sz="1600">
                        <a:effectLst/>
                        <a:latin typeface="Times New Roman" panose="02020603050405020304" pitchFamily="18" charset="0"/>
                        <a:ea typeface="Calibri" panose="020F0502020204030204" pitchFamily="34" charset="0"/>
                      </a:endParaRPr>
                    </a:p>
                  </a:txBody>
                  <a:tcPr marL="9525" marR="9525" marT="9525" marB="9525"/>
                </a:tc>
                <a:extLst>
                  <a:ext uri="{0D108BD9-81ED-4DB2-BD59-A6C34878D82A}">
                    <a16:rowId xmlns:a16="http://schemas.microsoft.com/office/drawing/2014/main" val="4137527550"/>
                  </a:ext>
                </a:extLst>
              </a:tr>
              <a:tr h="598145">
                <a:tc>
                  <a:txBody>
                    <a:bodyPr/>
                    <a:lstStyle/>
                    <a:p>
                      <a:pPr marL="440690" indent="-269875" algn="l">
                        <a:spcAft>
                          <a:spcPts val="1000"/>
                        </a:spcAft>
                      </a:pPr>
                      <a:r>
                        <a:rPr lang="en-GB" sz="1600">
                          <a:effectLst/>
                        </a:rPr>
                        <a:t>operation of buildings</a:t>
                      </a:r>
                      <a:endParaRPr lang="cs-CZ" sz="1600">
                        <a:effectLst/>
                        <a:latin typeface="Times New Roman" panose="02020603050405020304" pitchFamily="18" charset="0"/>
                        <a:ea typeface="Calibri" panose="020F0502020204030204" pitchFamily="34" charset="0"/>
                      </a:endParaRPr>
                    </a:p>
                  </a:txBody>
                  <a:tcPr marL="9525" marR="9525" marT="9525" marB="9525"/>
                </a:tc>
                <a:tc>
                  <a:txBody>
                    <a:bodyPr/>
                    <a:lstStyle/>
                    <a:p>
                      <a:pPr marL="342900" lvl="0" indent="-342900" algn="just">
                        <a:spcAft>
                          <a:spcPts val="1000"/>
                        </a:spcAft>
                        <a:buFont typeface="Symbol" panose="05050102010706020507" pitchFamily="18" charset="2"/>
                        <a:buChar char=""/>
                      </a:pPr>
                      <a:r>
                        <a:rPr lang="en-GB" sz="1600">
                          <a:effectLst/>
                        </a:rPr>
                        <a:t>part of the cost of heating, energy consumption, cleaning, repairs of buildings used by the organization</a:t>
                      </a:r>
                      <a:endParaRPr lang="cs-CZ" sz="1600">
                        <a:effectLst/>
                        <a:latin typeface="Times New Roman" panose="02020603050405020304" pitchFamily="18" charset="0"/>
                        <a:ea typeface="Calibri" panose="020F0502020204030204" pitchFamily="34" charset="0"/>
                      </a:endParaRPr>
                    </a:p>
                  </a:txBody>
                  <a:tcPr marL="9525" marR="9525" marT="9525" marB="9525"/>
                </a:tc>
                <a:extLst>
                  <a:ext uri="{0D108BD9-81ED-4DB2-BD59-A6C34878D82A}">
                    <a16:rowId xmlns:a16="http://schemas.microsoft.com/office/drawing/2014/main" val="1367837036"/>
                  </a:ext>
                </a:extLst>
              </a:tr>
              <a:tr h="310316">
                <a:tc>
                  <a:txBody>
                    <a:bodyPr/>
                    <a:lstStyle/>
                    <a:p>
                      <a:pPr marL="440690" indent="-269875" algn="l">
                        <a:spcAft>
                          <a:spcPts val="1000"/>
                        </a:spcAft>
                      </a:pPr>
                      <a:r>
                        <a:rPr lang="en-GB" sz="1600">
                          <a:effectLst/>
                        </a:rPr>
                        <a:t>costs for the organization's support departments</a:t>
                      </a:r>
                      <a:endParaRPr lang="cs-CZ" sz="1600">
                        <a:effectLst/>
                        <a:latin typeface="Times New Roman" panose="02020603050405020304" pitchFamily="18" charset="0"/>
                        <a:ea typeface="Calibri" panose="020F0502020204030204" pitchFamily="34" charset="0"/>
                      </a:endParaRPr>
                    </a:p>
                  </a:txBody>
                  <a:tcPr marL="9525" marR="9525" marT="9525" marB="9525"/>
                </a:tc>
                <a:tc>
                  <a:txBody>
                    <a:bodyPr/>
                    <a:lstStyle/>
                    <a:p>
                      <a:pPr marL="342900" lvl="0" indent="-342900" algn="just">
                        <a:spcAft>
                          <a:spcPts val="1000"/>
                        </a:spcAft>
                        <a:buFont typeface="Symbol" panose="05050102010706020507" pitchFamily="18" charset="2"/>
                        <a:buChar char=""/>
                      </a:pPr>
                      <a:r>
                        <a:rPr lang="en-GB" sz="1600">
                          <a:effectLst/>
                        </a:rPr>
                        <a:t>part of the costs of marketing, accounting organization</a:t>
                      </a:r>
                      <a:endParaRPr lang="cs-CZ" sz="1600">
                        <a:effectLst/>
                        <a:latin typeface="Times New Roman" panose="02020603050405020304" pitchFamily="18" charset="0"/>
                        <a:ea typeface="Calibri" panose="020F0502020204030204" pitchFamily="34" charset="0"/>
                      </a:endParaRPr>
                    </a:p>
                  </a:txBody>
                  <a:tcPr marL="9525" marR="9525" marT="9525" marB="9525"/>
                </a:tc>
                <a:extLst>
                  <a:ext uri="{0D108BD9-81ED-4DB2-BD59-A6C34878D82A}">
                    <a16:rowId xmlns:a16="http://schemas.microsoft.com/office/drawing/2014/main" val="2532779494"/>
                  </a:ext>
                </a:extLst>
              </a:tr>
              <a:tr h="310316">
                <a:tc>
                  <a:txBody>
                    <a:bodyPr/>
                    <a:lstStyle/>
                    <a:p>
                      <a:pPr marL="440690" indent="-269875" algn="l">
                        <a:spcAft>
                          <a:spcPts val="1000"/>
                        </a:spcAft>
                      </a:pPr>
                      <a:r>
                        <a:rPr lang="en-GB" sz="1600" dirty="0">
                          <a:effectLst/>
                        </a:rPr>
                        <a:t>taxes and fees</a:t>
                      </a:r>
                      <a:endParaRPr lang="cs-CZ" sz="1600" dirty="0">
                        <a:effectLst/>
                        <a:latin typeface="Times New Roman" panose="02020603050405020304" pitchFamily="18" charset="0"/>
                        <a:ea typeface="Calibri" panose="020F0502020204030204" pitchFamily="34" charset="0"/>
                      </a:endParaRPr>
                    </a:p>
                  </a:txBody>
                  <a:tcPr marL="9525" marR="9525" marT="9525" marB="9525"/>
                </a:tc>
                <a:tc>
                  <a:txBody>
                    <a:bodyPr/>
                    <a:lstStyle/>
                    <a:p>
                      <a:pPr marL="342900" lvl="0" indent="-342900" algn="just">
                        <a:spcAft>
                          <a:spcPts val="1000"/>
                        </a:spcAft>
                        <a:buFont typeface="Symbol" panose="05050102010706020507" pitchFamily="18" charset="2"/>
                        <a:buChar char=""/>
                      </a:pPr>
                      <a:r>
                        <a:rPr lang="en-GB" sz="1600" dirty="0">
                          <a:effectLst/>
                        </a:rPr>
                        <a:t>part of the taxes and fees paid by the organization</a:t>
                      </a:r>
                      <a:endParaRPr lang="cs-CZ" sz="1600" dirty="0">
                        <a:effectLst/>
                        <a:latin typeface="Times New Roman" panose="02020603050405020304" pitchFamily="18" charset="0"/>
                        <a:ea typeface="Calibri" panose="020F0502020204030204" pitchFamily="34" charset="0"/>
                      </a:endParaRPr>
                    </a:p>
                  </a:txBody>
                  <a:tcPr marL="9525" marR="9525" marT="9525" marB="9525"/>
                </a:tc>
                <a:extLst>
                  <a:ext uri="{0D108BD9-81ED-4DB2-BD59-A6C34878D82A}">
                    <a16:rowId xmlns:a16="http://schemas.microsoft.com/office/drawing/2014/main" val="1486034040"/>
                  </a:ext>
                </a:extLst>
              </a:tr>
            </a:tbl>
          </a:graphicData>
        </a:graphic>
      </p:graphicFrame>
    </p:spTree>
    <p:extLst>
      <p:ext uri="{BB962C8B-B14F-4D97-AF65-F5344CB8AC3E}">
        <p14:creationId xmlns:p14="http://schemas.microsoft.com/office/powerpoint/2010/main" val="82430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026BBF5-9206-C1B1-CCAB-00FB90851AA7}"/>
            </a:ext>
          </a:extLst>
        </p:cNvPr>
        <p:cNvGrpSpPr/>
        <p:nvPr/>
      </p:nvGrpSpPr>
      <p:grpSpPr>
        <a:xfrm>
          <a:off x="0" y="0"/>
          <a:ext cx="0" cy="0"/>
          <a:chOff x="0" y="0"/>
          <a:chExt cx="0" cy="0"/>
        </a:xfrm>
      </p:grpSpPr>
      <p:sp>
        <p:nvSpPr>
          <p:cNvPr id="5" name="Obdélník 4">
            <a:extLst>
              <a:ext uri="{FF2B5EF4-FFF2-40B4-BE49-F238E27FC236}">
                <a16:creationId xmlns:a16="http://schemas.microsoft.com/office/drawing/2014/main" id="{B47D2E3B-1793-B390-6DFA-A6A7E0964856}"/>
              </a:ext>
            </a:extLst>
          </p:cNvPr>
          <p:cNvSpPr/>
          <p:nvPr/>
        </p:nvSpPr>
        <p:spPr>
          <a:xfrm>
            <a:off x="395899" y="361969"/>
            <a:ext cx="5519460" cy="461665"/>
          </a:xfrm>
          <a:prstGeom prst="rect">
            <a:avLst/>
          </a:prstGeom>
        </p:spPr>
        <p:txBody>
          <a:bodyPr wrap="none">
            <a:spAutoFit/>
          </a:bodyPr>
          <a:lstStyle/>
          <a:p>
            <a:pPr lvl="0">
              <a:defRPr/>
            </a:pPr>
            <a:r>
              <a:rPr lang="en-GB" sz="2400" kern="0" dirty="0">
                <a:solidFill>
                  <a:srgbClr val="002060"/>
                </a:solidFill>
                <a:latin typeface="Times New Roman"/>
                <a:ea typeface="+mj-ea"/>
                <a:cs typeface="+mj-cs"/>
              </a:rPr>
              <a:t>Approaches to estimating a project budget</a:t>
            </a:r>
          </a:p>
        </p:txBody>
      </p:sp>
      <p:sp>
        <p:nvSpPr>
          <p:cNvPr id="6" name="Zástupný symbol pro obsah 2">
            <a:extLst>
              <a:ext uri="{FF2B5EF4-FFF2-40B4-BE49-F238E27FC236}">
                <a16:creationId xmlns:a16="http://schemas.microsoft.com/office/drawing/2014/main" id="{EEFAAE99-6212-D29A-851A-8FB0B3356BD7}"/>
              </a:ext>
            </a:extLst>
          </p:cNvPr>
          <p:cNvSpPr txBox="1">
            <a:spLocks/>
          </p:cNvSpPr>
          <p:nvPr/>
        </p:nvSpPr>
        <p:spPr>
          <a:xfrm>
            <a:off x="127533" y="1056364"/>
            <a:ext cx="11015747"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cs-CZ" sz="2000" dirty="0">
                <a:solidFill>
                  <a:srgbClr val="002060"/>
                </a:solidFill>
                <a:latin typeface="Times New Roman" panose="02020603050405020304" pitchFamily="18" charset="0"/>
                <a:cs typeface="Times New Roman" panose="02020603050405020304" pitchFamily="18" charset="0"/>
              </a:rPr>
              <a:t>2.	Cost determination methods</a:t>
            </a:r>
          </a:p>
          <a:p>
            <a:r>
              <a:rPr lang="en-US" altLang="cs-CZ" sz="2000" dirty="0">
                <a:solidFill>
                  <a:srgbClr val="002060"/>
                </a:solidFill>
                <a:latin typeface="Times New Roman" panose="02020603050405020304" pitchFamily="18" charset="0"/>
                <a:cs typeface="Times New Roman" panose="02020603050405020304" pitchFamily="18" charset="0"/>
              </a:rPr>
              <a:t>In practice, we may encounter many approaches and methods of cost valuation, from more or less "expert" estimates to complex mathematical procedures. The choice of method always depends on the type of project, its scope and degree of complexity.</a:t>
            </a:r>
          </a:p>
          <a:p>
            <a:r>
              <a:rPr lang="en-US" altLang="cs-CZ" sz="2000" dirty="0">
                <a:solidFill>
                  <a:srgbClr val="002060"/>
                </a:solidFill>
                <a:latin typeface="Times New Roman" panose="02020603050405020304" pitchFamily="18" charset="0"/>
                <a:cs typeface="Times New Roman" panose="02020603050405020304" pitchFamily="18" charset="0"/>
              </a:rPr>
              <a:t>The main input for determining the costs of the project is a list of activities and an estimate of their duration, prepared during time planning. We know the total duration of the activity from the overview of activities, we must specify it in more detail when planning costs.</a:t>
            </a:r>
          </a:p>
          <a:p>
            <a:r>
              <a:rPr lang="en-US" altLang="cs-CZ" sz="2000" dirty="0">
                <a:solidFill>
                  <a:srgbClr val="002060"/>
                </a:solidFill>
                <a:latin typeface="Times New Roman" panose="02020603050405020304" pitchFamily="18" charset="0"/>
                <a:cs typeface="Times New Roman" panose="02020603050405020304" pitchFamily="18" charset="0"/>
              </a:rPr>
              <a:t>E.g. we count 30 hours in the time planning for dredging the foundations for the house. When creating a budget, we must divide this time into individual components. We will have to estimate:</a:t>
            </a:r>
          </a:p>
          <a:p>
            <a:r>
              <a:rPr lang="en-US" altLang="cs-CZ" sz="2000" dirty="0">
                <a:solidFill>
                  <a:srgbClr val="002060"/>
                </a:solidFill>
                <a:latin typeface="Times New Roman" panose="02020603050405020304" pitchFamily="18" charset="0"/>
                <a:cs typeface="Times New Roman" panose="02020603050405020304" pitchFamily="18" charset="0"/>
              </a:rPr>
              <a:t>• number of hours of excavator work,</a:t>
            </a:r>
          </a:p>
          <a:p>
            <a:r>
              <a:rPr lang="en-US" altLang="cs-CZ" sz="2000" dirty="0">
                <a:solidFill>
                  <a:srgbClr val="002060"/>
                </a:solidFill>
                <a:latin typeface="Times New Roman" panose="02020603050405020304" pitchFamily="18" charset="0"/>
                <a:cs typeface="Times New Roman" panose="02020603050405020304" pitchFamily="18" charset="0"/>
              </a:rPr>
              <a:t>• number of hours of dredger's work,</a:t>
            </a:r>
          </a:p>
          <a:p>
            <a:r>
              <a:rPr lang="en-US" altLang="cs-CZ" sz="2000" dirty="0">
                <a:solidFill>
                  <a:srgbClr val="002060"/>
                </a:solidFill>
                <a:latin typeface="Times New Roman" panose="02020603050405020304" pitchFamily="18" charset="0"/>
                <a:cs typeface="Times New Roman" panose="02020603050405020304" pitchFamily="18" charset="0"/>
              </a:rPr>
              <a:t>• mileage of the car transporting the soil,</a:t>
            </a:r>
          </a:p>
          <a:p>
            <a:r>
              <a:rPr lang="en-US" altLang="cs-CZ" sz="2000" dirty="0">
                <a:solidFill>
                  <a:srgbClr val="002060"/>
                </a:solidFill>
                <a:latin typeface="Times New Roman" panose="02020603050405020304" pitchFamily="18" charset="0"/>
                <a:cs typeface="Times New Roman" panose="02020603050405020304" pitchFamily="18" charset="0"/>
              </a:rPr>
              <a:t>• number of working hours of a truck driver,</a:t>
            </a:r>
          </a:p>
          <a:p>
            <a:r>
              <a:rPr lang="en-US" altLang="cs-CZ" sz="2000" dirty="0">
                <a:solidFill>
                  <a:srgbClr val="002060"/>
                </a:solidFill>
                <a:latin typeface="Times New Roman" panose="02020603050405020304" pitchFamily="18" charset="0"/>
                <a:cs typeface="Times New Roman" panose="02020603050405020304" pitchFamily="18" charset="0"/>
              </a:rPr>
              <a:t>• number of working hours of auxiliary workers.</a:t>
            </a:r>
          </a:p>
          <a:p>
            <a:r>
              <a:rPr lang="en-US" altLang="cs-CZ" sz="2000" dirty="0">
                <a:solidFill>
                  <a:srgbClr val="002060"/>
                </a:solidFill>
                <a:latin typeface="Times New Roman" panose="02020603050405020304" pitchFamily="18" charset="0"/>
                <a:cs typeface="Times New Roman" panose="02020603050405020304" pitchFamily="18" charset="0"/>
              </a:rPr>
              <a:t>The quality of the cost estimate depends on both the quality of the time estimate and the quality of the unit cost estimate. We get the cost of dredging the foundations for the house by multiplying the number of hours the excavator works by the cost per hour of work. The cost per hour of excavator work may include a proportion of the rent or depreciation, part of the cost of repairs, fuel, etc. When determining the budget of project costs, we can use the processed cost calculations of the organization, which express the cost per unit of output (e.g. for an hour of excavator work, for an hour of teaching a lecturer).</a:t>
            </a:r>
          </a:p>
          <a:p>
            <a:endParaRPr lang="en-GB"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61711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12447</TotalTime>
  <Words>2638</Words>
  <Application>Microsoft Office PowerPoint</Application>
  <PresentationFormat>Širokoúhlá obrazovka</PresentationFormat>
  <Paragraphs>198</Paragraphs>
  <Slides>20</Slides>
  <Notes>0</Notes>
  <HiddenSlides>1</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Arial</vt:lpstr>
      <vt:lpstr>Calibri</vt:lpstr>
      <vt:lpstr>Calibri Light</vt:lpstr>
      <vt:lpstr>Symbol</vt:lpstr>
      <vt:lpstr>Times New Roman</vt:lpstr>
      <vt:lpstr>Motiv Office</vt:lpstr>
      <vt:lpstr>Project Costs and Project Budget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Lucie Reczkova (Researcher)</cp:lastModifiedBy>
  <cp:revision>218</cp:revision>
  <dcterms:created xsi:type="dcterms:W3CDTF">2016-11-25T20:36:16Z</dcterms:created>
  <dcterms:modified xsi:type="dcterms:W3CDTF">2024-11-12T08:44:32Z</dcterms:modified>
</cp:coreProperties>
</file>