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321" r:id="rId3"/>
    <p:sldId id="291" r:id="rId4"/>
    <p:sldId id="320" r:id="rId5"/>
    <p:sldId id="262" r:id="rId6"/>
    <p:sldId id="324" r:id="rId7"/>
    <p:sldId id="299" r:id="rId8"/>
    <p:sldId id="325" r:id="rId9"/>
    <p:sldId id="335" r:id="rId10"/>
    <p:sldId id="326" r:id="rId11"/>
    <p:sldId id="327" r:id="rId12"/>
    <p:sldId id="328" r:id="rId13"/>
    <p:sldId id="329" r:id="rId14"/>
    <p:sldId id="330" r:id="rId15"/>
    <p:sldId id="331" r:id="rId16"/>
    <p:sldId id="332" r:id="rId17"/>
    <p:sldId id="333" r:id="rId18"/>
    <p:sldId id="258" r:id="rId19"/>
    <p:sldId id="336" r:id="rId20"/>
    <p:sldId id="338" r:id="rId21"/>
    <p:sldId id="339" r:id="rId22"/>
    <p:sldId id="340" r:id="rId23"/>
    <p:sldId id="341" r:id="rId24"/>
    <p:sldId id="337" r:id="rId25"/>
    <p:sldId id="294" r:id="rId26"/>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25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3" d="100"/>
          <a:sy n="83" d="100"/>
        </p:scale>
        <p:origin x="686"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p:cNvSpPr>
            <a:spLocks noGrp="1"/>
          </p:cNvSpPr>
          <p:nvPr>
            <p:ph type="dt" sz="half" idx="10"/>
          </p:nvPr>
        </p:nvSpPr>
        <p:spPr/>
        <p:txBody>
          <a:bodyPr/>
          <a:lstStyle/>
          <a:p>
            <a:fld id="{3E9BAEC6-A37A-4403-B919-4854A6448652}" type="datetimeFigureOut">
              <a:rPr lang="cs-CZ" smtClean="0"/>
              <a:t>26.11.2024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5045050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3E9BAEC6-A37A-4403-B919-4854A6448652}" type="datetimeFigureOut">
              <a:rPr lang="cs-CZ" smtClean="0"/>
              <a:t>26.11.2024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31197299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3E9BAEC6-A37A-4403-B919-4854A6448652}" type="datetimeFigureOut">
              <a:rPr lang="cs-CZ" smtClean="0"/>
              <a:t>26.11.2024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6399736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ulní strana">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39860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3E9BAEC6-A37A-4403-B919-4854A6448652}" type="datetimeFigureOut">
              <a:rPr lang="cs-CZ" smtClean="0"/>
              <a:t>26.11.2024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42600217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Upravte styly předlohy textu.</a:t>
            </a:r>
          </a:p>
        </p:txBody>
      </p:sp>
      <p:sp>
        <p:nvSpPr>
          <p:cNvPr id="4" name="Zástupný symbol pro datum 3"/>
          <p:cNvSpPr>
            <a:spLocks noGrp="1"/>
          </p:cNvSpPr>
          <p:nvPr>
            <p:ph type="dt" sz="half" idx="10"/>
          </p:nvPr>
        </p:nvSpPr>
        <p:spPr/>
        <p:txBody>
          <a:bodyPr/>
          <a:lstStyle/>
          <a:p>
            <a:fld id="{3E9BAEC6-A37A-4403-B919-4854A6448652}" type="datetimeFigureOut">
              <a:rPr lang="cs-CZ" smtClean="0"/>
              <a:t>26.11.2024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7350053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838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72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3E9BAEC6-A37A-4403-B919-4854A6448652}" type="datetimeFigureOut">
              <a:rPr lang="cs-CZ" smtClean="0"/>
              <a:t>26.11.2024</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5729387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a:t>Kliknutím lze upravit styl.</a:t>
            </a:r>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3E9BAEC6-A37A-4403-B919-4854A6448652}" type="datetimeFigureOut">
              <a:rPr lang="cs-CZ" smtClean="0"/>
              <a:t>26.11.2024</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291546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3E9BAEC6-A37A-4403-B919-4854A6448652}" type="datetimeFigureOut">
              <a:rPr lang="cs-CZ" smtClean="0"/>
              <a:t>26.11.2024</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3522770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3E9BAEC6-A37A-4403-B919-4854A6448652}" type="datetimeFigureOut">
              <a:rPr lang="cs-CZ" smtClean="0"/>
              <a:t>26.11.2024</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3773999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p:cNvSpPr>
            <a:spLocks noGrp="1"/>
          </p:cNvSpPr>
          <p:nvPr>
            <p:ph type="dt" sz="half" idx="10"/>
          </p:nvPr>
        </p:nvSpPr>
        <p:spPr/>
        <p:txBody>
          <a:bodyPr/>
          <a:lstStyle/>
          <a:p>
            <a:fld id="{3E9BAEC6-A37A-4403-B919-4854A6448652}" type="datetimeFigureOut">
              <a:rPr lang="cs-CZ" smtClean="0"/>
              <a:t>26.11.2024</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536581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p:cNvSpPr>
            <a:spLocks noGrp="1"/>
          </p:cNvSpPr>
          <p:nvPr>
            <p:ph type="dt" sz="half" idx="10"/>
          </p:nvPr>
        </p:nvSpPr>
        <p:spPr/>
        <p:txBody>
          <a:bodyPr/>
          <a:lstStyle/>
          <a:p>
            <a:fld id="{3E9BAEC6-A37A-4403-B919-4854A6448652}" type="datetimeFigureOut">
              <a:rPr lang="cs-CZ" smtClean="0"/>
              <a:t>26.11.2024</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96887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9BAEC6-A37A-4403-B919-4854A6448652}" type="datetimeFigureOut">
              <a:rPr lang="cs-CZ" smtClean="0"/>
              <a:t>26.11.2024</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A23C2D-3845-4F8C-9F64-DBE4B5B8108A}" type="slidenum">
              <a:rPr lang="cs-CZ" smtClean="0"/>
              <a:t>‹#›</a:t>
            </a:fld>
            <a:endParaRPr lang="cs-CZ"/>
          </a:p>
        </p:txBody>
      </p:sp>
    </p:spTree>
    <p:extLst>
      <p:ext uri="{BB962C8B-B14F-4D97-AF65-F5344CB8AC3E}">
        <p14:creationId xmlns:p14="http://schemas.microsoft.com/office/powerpoint/2010/main" val="4203542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Reczkova@opf.slu.cz" TargetMode="External"/><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youtu.be/r5ZrPeQW8HQ" TargetMode="Externa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64351" y="752054"/>
            <a:ext cx="2266000" cy="1744775"/>
          </a:xfrm>
          <a:prstGeom prst="rect">
            <a:avLst/>
          </a:prstGeom>
        </p:spPr>
      </p:pic>
      <p:sp>
        <p:nvSpPr>
          <p:cNvPr id="7" name="Obdélník 6"/>
          <p:cNvSpPr/>
          <p:nvPr/>
        </p:nvSpPr>
        <p:spPr>
          <a:xfrm>
            <a:off x="335360" y="356659"/>
            <a:ext cx="7488832" cy="6144683"/>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24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623392" y="932723"/>
            <a:ext cx="6816757" cy="2880320"/>
          </a:xfrm>
          <a:prstGeom prst="rect">
            <a:avLst/>
          </a:prstGeom>
        </p:spPr>
        <p:txBody>
          <a:bodyPr anchor="t">
            <a:normAutofit/>
          </a:bodyPr>
          <a:lstStyle/>
          <a:p>
            <a:pPr algn="l"/>
            <a:r>
              <a:rPr lang="cs-CZ" sz="5333" b="1" dirty="0">
                <a:solidFill>
                  <a:schemeClr val="bg1"/>
                </a:solidFill>
                <a:latin typeface="Times New Roman" panose="02020603050405020304" pitchFamily="18" charset="0"/>
                <a:cs typeface="Times New Roman" panose="02020603050405020304" pitchFamily="18" charset="0"/>
              </a:rPr>
              <a:t>Risk Project Analysis</a:t>
            </a:r>
            <a:br>
              <a:rPr lang="cs-CZ" sz="5333" b="1" dirty="0">
                <a:solidFill>
                  <a:schemeClr val="bg1"/>
                </a:solidFill>
                <a:latin typeface="Times New Roman" panose="02020603050405020304" pitchFamily="18" charset="0"/>
                <a:cs typeface="Times New Roman" panose="02020603050405020304" pitchFamily="18" charset="0"/>
              </a:rPr>
            </a:br>
            <a:r>
              <a:rPr lang="cs-CZ" sz="5333" b="1" dirty="0">
                <a:solidFill>
                  <a:schemeClr val="bg1"/>
                </a:solidFill>
                <a:latin typeface="Times New Roman" panose="02020603050405020304" pitchFamily="18" charset="0"/>
                <a:cs typeface="Times New Roman" panose="02020603050405020304" pitchFamily="18" charset="0"/>
              </a:rPr>
              <a:t>(RIPRAN)</a:t>
            </a:r>
            <a:endParaRPr lang="en-GB" sz="5333" b="1" dirty="0">
              <a:solidFill>
                <a:schemeClr val="bg1"/>
              </a:solidFill>
              <a:latin typeface="Times New Roman" panose="02020603050405020304" pitchFamily="18" charset="0"/>
              <a:cs typeface="Times New Roman" panose="02020603050405020304" pitchFamily="18" charset="0"/>
            </a:endParaRPr>
          </a:p>
        </p:txBody>
      </p:sp>
      <p:sp>
        <p:nvSpPr>
          <p:cNvPr id="3" name="Podnadpis 2"/>
          <p:cNvSpPr>
            <a:spLocks noGrp="1"/>
          </p:cNvSpPr>
          <p:nvPr>
            <p:ph type="subTitle" idx="4294967295"/>
          </p:nvPr>
        </p:nvSpPr>
        <p:spPr>
          <a:xfrm>
            <a:off x="2351584" y="4101075"/>
            <a:ext cx="5184576" cy="1056117"/>
          </a:xfrm>
          <a:prstGeom prst="rect">
            <a:avLst/>
          </a:prstGeom>
        </p:spPr>
        <p:txBody>
          <a:bodyPr>
            <a:normAutofit/>
          </a:bodyPr>
          <a:lstStyle/>
          <a:p>
            <a:pPr marL="0" indent="0" algn="r">
              <a:buNone/>
            </a:pPr>
            <a:endParaRPr lang="en-GB" sz="1867" dirty="0">
              <a:solidFill>
                <a:schemeClr val="bg1"/>
              </a:solidFill>
              <a:latin typeface="Times New Roman" panose="02020603050405020304" pitchFamily="18" charset="0"/>
              <a:cs typeface="Times New Roman" panose="02020603050405020304" pitchFamily="18" charset="0"/>
            </a:endParaRPr>
          </a:p>
        </p:txBody>
      </p:sp>
      <p:sp>
        <p:nvSpPr>
          <p:cNvPr id="4" name="Podnadpis 2">
            <a:extLst>
              <a:ext uri="{FF2B5EF4-FFF2-40B4-BE49-F238E27FC236}">
                <a16:creationId xmlns:a16="http://schemas.microsoft.com/office/drawing/2014/main" id="{A39F9E06-6F6C-74A3-6CE9-9A1CE361DF7C}"/>
              </a:ext>
            </a:extLst>
          </p:cNvPr>
          <p:cNvSpPr txBox="1">
            <a:spLocks/>
          </p:cNvSpPr>
          <p:nvPr/>
        </p:nvSpPr>
        <p:spPr>
          <a:xfrm>
            <a:off x="8165055" y="4361173"/>
            <a:ext cx="3797974" cy="2140170"/>
          </a:xfrm>
          <a:prstGeom prst="rect">
            <a:avLst/>
          </a:prstGeom>
        </p:spPr>
        <p:txBody>
          <a:bodyPr vert="horz" lIns="121920" tIns="60960" rIns="121920" bIns="6096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0" marR="0" lvl="0" indent="0" algn="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cs-CZ" altLang="cs-CZ" sz="1800" b="0" i="0" u="none" strike="noStrike" kern="1200" cap="none" spc="0" normalizeH="0" baseline="0" noProof="0" dirty="0">
                <a:ln>
                  <a:noFill/>
                </a:ln>
                <a:solidFill>
                  <a:srgbClr val="307871"/>
                </a:solidFill>
                <a:effectLst/>
                <a:uLnTx/>
                <a:uFillTx/>
                <a:latin typeface="Times New Roman" panose="02020603050405020304" pitchFamily="18" charset="0"/>
                <a:ea typeface="+mn-ea"/>
                <a:cs typeface="Times New Roman" panose="02020603050405020304" pitchFamily="18" charset="0"/>
              </a:rPr>
              <a:t>Project Management</a:t>
            </a:r>
            <a:endParaRPr kumimoji="0" lang="en-GB" altLang="cs-CZ" sz="1800" b="0" i="0" u="none" strike="noStrike" kern="1200" cap="none" spc="0" normalizeH="0" baseline="0" noProof="0" dirty="0">
              <a:ln>
                <a:noFill/>
              </a:ln>
              <a:solidFill>
                <a:srgbClr val="307871"/>
              </a:solidFill>
              <a:effectLst/>
              <a:uLnTx/>
              <a:uFillTx/>
              <a:latin typeface="Times New Roman" panose="02020603050405020304" pitchFamily="18" charset="0"/>
              <a:ea typeface="+mn-ea"/>
              <a:cs typeface="Times New Roman" panose="02020603050405020304" pitchFamily="18" charset="0"/>
            </a:endParaRPr>
          </a:p>
          <a:p>
            <a:pPr marL="0" marR="0" lvl="0" indent="0" algn="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lang="en-GB" altLang="cs-CZ" sz="1800" dirty="0">
              <a:solidFill>
                <a:srgbClr val="307871"/>
              </a:solidFill>
              <a:latin typeface="Times New Roman" panose="02020603050405020304" pitchFamily="18" charset="0"/>
              <a:cs typeface="Times New Roman" panose="02020603050405020304" pitchFamily="18" charset="0"/>
            </a:endParaRPr>
          </a:p>
          <a:p>
            <a:pPr marL="0" marR="0" lvl="0" indent="0" algn="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GB" altLang="cs-CZ" sz="1800" b="0" i="0" u="none" strike="noStrike" kern="1200" cap="none" spc="0" normalizeH="0" baseline="0" noProof="0" dirty="0">
                <a:ln>
                  <a:noFill/>
                </a:ln>
                <a:solidFill>
                  <a:srgbClr val="307871"/>
                </a:solidFill>
                <a:effectLst/>
                <a:uLnTx/>
                <a:uFillTx/>
                <a:latin typeface="Times New Roman" panose="02020603050405020304" pitchFamily="18" charset="0"/>
                <a:ea typeface="+mn-ea"/>
                <a:cs typeface="Times New Roman" panose="02020603050405020304" pitchFamily="18" charset="0"/>
              </a:rPr>
              <a:t>Lucie </a:t>
            </a:r>
            <a:r>
              <a:rPr kumimoji="0" lang="en-GB" altLang="cs-CZ" sz="1800" b="0" i="0" u="none" strike="noStrike" kern="1200" cap="none" spc="0" normalizeH="0" baseline="0" noProof="0" dirty="0" err="1">
                <a:ln>
                  <a:noFill/>
                </a:ln>
                <a:solidFill>
                  <a:srgbClr val="307871"/>
                </a:solidFill>
                <a:effectLst/>
                <a:uLnTx/>
                <a:uFillTx/>
                <a:latin typeface="Times New Roman" panose="02020603050405020304" pitchFamily="18" charset="0"/>
                <a:ea typeface="+mn-ea"/>
                <a:cs typeface="Times New Roman" panose="02020603050405020304" pitchFamily="18" charset="0"/>
              </a:rPr>
              <a:t>Reczzkova</a:t>
            </a:r>
            <a:endParaRPr kumimoji="0" lang="en-GB" altLang="cs-CZ" sz="1800" b="0" i="0" u="none" strike="noStrike" kern="1200" cap="none" spc="0" normalizeH="0" baseline="0" noProof="0" dirty="0">
              <a:ln>
                <a:noFill/>
              </a:ln>
              <a:solidFill>
                <a:srgbClr val="307871"/>
              </a:solidFill>
              <a:effectLst/>
              <a:uLnTx/>
              <a:uFillTx/>
              <a:latin typeface="Times New Roman" panose="02020603050405020304" pitchFamily="18" charset="0"/>
              <a:ea typeface="+mn-ea"/>
              <a:cs typeface="Times New Roman" panose="02020603050405020304" pitchFamily="18" charset="0"/>
            </a:endParaRPr>
          </a:p>
          <a:p>
            <a:pPr marL="0" marR="0" lvl="0" indent="0" algn="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GB" altLang="cs-CZ" sz="1800" dirty="0">
                <a:solidFill>
                  <a:srgbClr val="307871"/>
                </a:solidFill>
                <a:latin typeface="Times New Roman" panose="02020603050405020304" pitchFamily="18" charset="0"/>
                <a:cs typeface="Times New Roman" panose="02020603050405020304" pitchFamily="18" charset="0"/>
              </a:rPr>
              <a:t>B304</a:t>
            </a:r>
          </a:p>
          <a:p>
            <a:pPr marL="0" marR="0" lvl="0" indent="0" algn="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GB" altLang="cs-CZ" sz="1800" b="0" i="0" u="none" strike="noStrike" kern="1200" cap="none" spc="0" normalizeH="0" baseline="0" noProof="0" dirty="0">
                <a:ln>
                  <a:noFill/>
                </a:ln>
                <a:solidFill>
                  <a:srgbClr val="307871"/>
                </a:solidFill>
                <a:effectLst/>
                <a:uLnTx/>
                <a:uFillTx/>
                <a:latin typeface="Times New Roman" panose="02020603050405020304" pitchFamily="18" charset="0"/>
                <a:ea typeface="+mn-ea"/>
                <a:cs typeface="Times New Roman" panose="02020603050405020304" pitchFamily="18" charset="0"/>
                <a:hlinkClick r:id="rId3"/>
              </a:rPr>
              <a:t>Reczkova@opf.slu.cz</a:t>
            </a:r>
            <a:endParaRPr kumimoji="0" lang="en-GB" altLang="cs-CZ" sz="1800" b="0" i="0" u="none" strike="noStrike" kern="1200" cap="none" spc="0" normalizeH="0" baseline="0" noProof="0" dirty="0">
              <a:ln>
                <a:noFill/>
              </a:ln>
              <a:solidFill>
                <a:srgbClr val="307871"/>
              </a:solidFill>
              <a:effectLst/>
              <a:uLnTx/>
              <a:uFillTx/>
              <a:latin typeface="Times New Roman" panose="02020603050405020304" pitchFamily="18" charset="0"/>
              <a:ea typeface="+mn-ea"/>
              <a:cs typeface="Times New Roman" panose="02020603050405020304" pitchFamily="18" charset="0"/>
            </a:endParaRPr>
          </a:p>
          <a:p>
            <a:pPr marL="0" marR="0" lvl="0" indent="0" algn="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GB" altLang="cs-CZ" sz="1800" dirty="0">
                <a:solidFill>
                  <a:srgbClr val="307871"/>
                </a:solidFill>
                <a:latin typeface="Times New Roman" panose="02020603050405020304" pitchFamily="18" charset="0"/>
                <a:cs typeface="Times New Roman" panose="02020603050405020304" pitchFamily="18" charset="0"/>
              </a:rPr>
              <a:t>Office hours: Wednesday 10-11.30</a:t>
            </a:r>
            <a:endParaRPr kumimoji="0" lang="en-GB" altLang="cs-CZ" sz="1800" b="0" i="0" u="none" strike="noStrike" kern="1200" cap="none" spc="0" normalizeH="0" baseline="0" noProof="0" dirty="0">
              <a:ln>
                <a:noFill/>
              </a:ln>
              <a:solidFill>
                <a:srgbClr val="307871"/>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433832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Obdélník 4"/>
          <p:cNvSpPr/>
          <p:nvPr/>
        </p:nvSpPr>
        <p:spPr>
          <a:xfrm>
            <a:off x="395899" y="361969"/>
            <a:ext cx="7609112" cy="461665"/>
          </a:xfrm>
          <a:prstGeom prst="rect">
            <a:avLst/>
          </a:prstGeom>
        </p:spPr>
        <p:txBody>
          <a:bodyPr wrap="square">
            <a:spAutoFit/>
          </a:bodyPr>
          <a:lstStyle/>
          <a:p>
            <a:pPr lvl="0">
              <a:defRPr/>
            </a:pPr>
            <a:r>
              <a:rPr lang="cs-CZ" sz="2400" kern="0" dirty="0">
                <a:solidFill>
                  <a:srgbClr val="002060"/>
                </a:solidFill>
                <a:latin typeface="Times New Roman"/>
                <a:ea typeface="+mj-ea"/>
                <a:cs typeface="+mj-cs"/>
              </a:rPr>
              <a:t>Step 1: Risk Identification   </a:t>
            </a:r>
            <a:endParaRPr lang="cs-CZ" sz="2400" kern="0" dirty="0">
              <a:solidFill>
                <a:srgbClr val="B52552"/>
              </a:solidFill>
              <a:latin typeface="Times New Roman"/>
              <a:ea typeface="+mj-ea"/>
              <a:cs typeface="+mj-cs"/>
            </a:endParaRPr>
          </a:p>
        </p:txBody>
      </p:sp>
      <p:sp>
        <p:nvSpPr>
          <p:cNvPr id="6" name="Zástupný symbol pro obsah 2">
            <a:extLst>
              <a:ext uri="{FF2B5EF4-FFF2-40B4-BE49-F238E27FC236}">
                <a16:creationId xmlns:a16="http://schemas.microsoft.com/office/drawing/2014/main" id="{A898333D-9017-4278-9E28-B8545AD1D724}"/>
              </a:ext>
            </a:extLst>
          </p:cNvPr>
          <p:cNvSpPr txBox="1">
            <a:spLocks/>
          </p:cNvSpPr>
          <p:nvPr/>
        </p:nvSpPr>
        <p:spPr>
          <a:xfrm>
            <a:off x="203394" y="999547"/>
            <a:ext cx="7304312" cy="514355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2400" dirty="0">
                <a:solidFill>
                  <a:srgbClr val="002060"/>
                </a:solidFill>
                <a:latin typeface="Times New Roman" panose="02020603050405020304" pitchFamily="18" charset="0"/>
                <a:cs typeface="Times New Roman" panose="02020603050405020304" pitchFamily="18" charset="0"/>
              </a:rPr>
              <a:t>A risk is characterized by its description, causes and consequences, qualitative assessment, quantitative assessment and mitigation plan. </a:t>
            </a:r>
            <a:endParaRPr lang="cs-CZ" sz="2400" dirty="0">
              <a:solidFill>
                <a:srgbClr val="002060"/>
              </a:solidFill>
              <a:latin typeface="Times New Roman" panose="02020603050405020304" pitchFamily="18" charset="0"/>
              <a:cs typeface="Times New Roman" panose="02020603050405020304" pitchFamily="18" charset="0"/>
            </a:endParaRPr>
          </a:p>
          <a:p>
            <a:r>
              <a:rPr lang="en-GB" sz="2400" dirty="0">
                <a:solidFill>
                  <a:srgbClr val="002060"/>
                </a:solidFill>
                <a:latin typeface="Times New Roman" panose="02020603050405020304" pitchFamily="18" charset="0"/>
                <a:cs typeface="Times New Roman" panose="02020603050405020304" pitchFamily="18" charset="0"/>
              </a:rPr>
              <a:t>It can also be characterized by </a:t>
            </a:r>
            <a:r>
              <a:rPr lang="en-GB" sz="2400" b="1" dirty="0">
                <a:solidFill>
                  <a:srgbClr val="002060"/>
                </a:solidFill>
                <a:latin typeface="Times New Roman" panose="02020603050405020304" pitchFamily="18" charset="0"/>
                <a:cs typeface="Times New Roman" panose="02020603050405020304" pitchFamily="18" charset="0"/>
              </a:rPr>
              <a:t>who</a:t>
            </a:r>
            <a:r>
              <a:rPr lang="en-GB" sz="2400" dirty="0">
                <a:solidFill>
                  <a:srgbClr val="002060"/>
                </a:solidFill>
                <a:latin typeface="Times New Roman" panose="02020603050405020304" pitchFamily="18" charset="0"/>
                <a:cs typeface="Times New Roman" panose="02020603050405020304" pitchFamily="18" charset="0"/>
              </a:rPr>
              <a:t> is responsible for its action. Each of these characteristics are necessary for a risk to be valid.</a:t>
            </a:r>
            <a:endParaRPr lang="cs-CZ" sz="2400" dirty="0">
              <a:solidFill>
                <a:srgbClr val="002060"/>
              </a:solidFill>
              <a:latin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F76F51A3-4CFF-4D26-BC00-191B4C6CAE9A}"/>
              </a:ext>
            </a:extLst>
          </p:cNvPr>
          <p:cNvPicPr>
            <a:picLocks noChangeAspect="1"/>
          </p:cNvPicPr>
          <p:nvPr/>
        </p:nvPicPr>
        <p:blipFill>
          <a:blip r:embed="rId3"/>
          <a:stretch>
            <a:fillRect/>
          </a:stretch>
        </p:blipFill>
        <p:spPr>
          <a:xfrm>
            <a:off x="8277726" y="1450109"/>
            <a:ext cx="3810000" cy="3810000"/>
          </a:xfrm>
          <a:prstGeom prst="rect">
            <a:avLst/>
          </a:prstGeom>
        </p:spPr>
      </p:pic>
      <p:sp>
        <p:nvSpPr>
          <p:cNvPr id="3" name="Rectangle 2">
            <a:extLst>
              <a:ext uri="{FF2B5EF4-FFF2-40B4-BE49-F238E27FC236}">
                <a16:creationId xmlns:a16="http://schemas.microsoft.com/office/drawing/2014/main" id="{110F2F0C-67D6-4885-A0ED-4A56C77DBE95}"/>
              </a:ext>
            </a:extLst>
          </p:cNvPr>
          <p:cNvSpPr/>
          <p:nvPr/>
        </p:nvSpPr>
        <p:spPr>
          <a:xfrm>
            <a:off x="529147" y="3571326"/>
            <a:ext cx="8927431" cy="2862322"/>
          </a:xfrm>
          <a:prstGeom prst="rect">
            <a:avLst/>
          </a:prstGeom>
        </p:spPr>
        <p:txBody>
          <a:bodyPr wrap="square">
            <a:spAutoFit/>
          </a:bodyPr>
          <a:lstStyle/>
          <a:p>
            <a:r>
              <a:rPr lang="cs-CZ" sz="2000" u="sng" dirty="0">
                <a:solidFill>
                  <a:srgbClr val="002060"/>
                </a:solidFill>
                <a:latin typeface="Times New Roman" panose="02020603050405020304" pitchFamily="18" charset="0"/>
                <a:cs typeface="Times New Roman" panose="02020603050405020304" pitchFamily="18" charset="0"/>
              </a:rPr>
              <a:t>E</a:t>
            </a:r>
            <a:r>
              <a:rPr lang="en-GB" sz="2000" u="sng" dirty="0" err="1">
                <a:solidFill>
                  <a:srgbClr val="002060"/>
                </a:solidFill>
                <a:latin typeface="Times New Roman" panose="02020603050405020304" pitchFamily="18" charset="0"/>
                <a:cs typeface="Times New Roman" panose="02020603050405020304" pitchFamily="18" charset="0"/>
              </a:rPr>
              <a:t>xamples</a:t>
            </a:r>
            <a:r>
              <a:rPr lang="en-GB" sz="2000" u="sng" dirty="0">
                <a:solidFill>
                  <a:srgbClr val="002060"/>
                </a:solidFill>
                <a:latin typeface="Times New Roman" panose="02020603050405020304" pitchFamily="18" charset="0"/>
                <a:cs typeface="Times New Roman" panose="02020603050405020304" pitchFamily="18" charset="0"/>
              </a:rPr>
              <a:t> of tools to help identify </a:t>
            </a:r>
            <a:r>
              <a:rPr lang="cs-CZ" sz="2000" u="sng" dirty="0">
                <a:solidFill>
                  <a:srgbClr val="002060"/>
                </a:solidFill>
                <a:latin typeface="Times New Roman" panose="02020603050405020304" pitchFamily="18" charset="0"/>
                <a:cs typeface="Times New Roman" panose="02020603050405020304" pitchFamily="18" charset="0"/>
              </a:rPr>
              <a:t>risk</a:t>
            </a:r>
            <a:r>
              <a:rPr lang="en-GB" sz="2000" u="sng" dirty="0">
                <a:solidFill>
                  <a:srgbClr val="002060"/>
                </a:solidFill>
                <a:latin typeface="Times New Roman" panose="02020603050405020304" pitchFamily="18" charset="0"/>
                <a:cs typeface="Times New Roman" panose="02020603050405020304" pitchFamily="18" charset="0"/>
              </a:rPr>
              <a:t>:</a:t>
            </a:r>
          </a:p>
          <a:p>
            <a:pPr marL="285750" indent="-285750">
              <a:buFont typeface="Arial" panose="020B0604020202020204" pitchFamily="34" charset="0"/>
              <a:buChar char="•"/>
            </a:pPr>
            <a:r>
              <a:rPr lang="en-GB" sz="2000" dirty="0">
                <a:solidFill>
                  <a:srgbClr val="002060"/>
                </a:solidFill>
                <a:latin typeface="Times New Roman" panose="02020603050405020304" pitchFamily="18" charset="0"/>
                <a:cs typeface="Times New Roman" panose="02020603050405020304" pitchFamily="18" charset="0"/>
              </a:rPr>
              <a:t>Analysis of existing documentation</a:t>
            </a:r>
          </a:p>
          <a:p>
            <a:pPr marL="285750" indent="-285750">
              <a:buFont typeface="Arial" panose="020B0604020202020204" pitchFamily="34" charset="0"/>
              <a:buChar char="•"/>
            </a:pPr>
            <a:r>
              <a:rPr lang="en-GB" sz="2000" dirty="0">
                <a:solidFill>
                  <a:srgbClr val="002060"/>
                </a:solidFill>
                <a:latin typeface="Times New Roman" panose="02020603050405020304" pitchFamily="18" charset="0"/>
                <a:cs typeface="Times New Roman" panose="02020603050405020304" pitchFamily="18" charset="0"/>
              </a:rPr>
              <a:t>Interviews with experts</a:t>
            </a:r>
          </a:p>
          <a:p>
            <a:pPr marL="285750" indent="-285750">
              <a:buFont typeface="Arial" panose="020B0604020202020204" pitchFamily="34" charset="0"/>
              <a:buChar char="•"/>
            </a:pPr>
            <a:r>
              <a:rPr lang="en-GB" sz="2000" dirty="0">
                <a:solidFill>
                  <a:srgbClr val="002060"/>
                </a:solidFill>
                <a:latin typeface="Times New Roman" panose="02020603050405020304" pitchFamily="18" charset="0"/>
                <a:cs typeface="Times New Roman" panose="02020603050405020304" pitchFamily="18" charset="0"/>
              </a:rPr>
              <a:t>Conducting brainstorming meetings</a:t>
            </a:r>
          </a:p>
          <a:p>
            <a:pPr marL="285750" indent="-285750">
              <a:buFont typeface="Arial" panose="020B0604020202020204" pitchFamily="34" charset="0"/>
              <a:buChar char="•"/>
            </a:pPr>
            <a:r>
              <a:rPr lang="en-GB" sz="2000" dirty="0">
                <a:solidFill>
                  <a:srgbClr val="002060"/>
                </a:solidFill>
                <a:latin typeface="Times New Roman" panose="02020603050405020304" pitchFamily="18" charset="0"/>
                <a:cs typeface="Times New Roman" panose="02020603050405020304" pitchFamily="18" charset="0"/>
              </a:rPr>
              <a:t>Using the approaches of standard methodologies – such as Failure Modes, Effects and Criticality Analysis (FMECA), cause trees, etc.</a:t>
            </a:r>
          </a:p>
          <a:p>
            <a:pPr marL="285750" indent="-285750">
              <a:buFont typeface="Arial" panose="020B0604020202020204" pitchFamily="34" charset="0"/>
              <a:buChar char="•"/>
            </a:pPr>
            <a:r>
              <a:rPr lang="en-GB" sz="2000" dirty="0">
                <a:solidFill>
                  <a:srgbClr val="002060"/>
                </a:solidFill>
                <a:latin typeface="Times New Roman" panose="02020603050405020304" pitchFamily="18" charset="0"/>
                <a:cs typeface="Times New Roman" panose="02020603050405020304" pitchFamily="18" charset="0"/>
              </a:rPr>
              <a:t>Considering the lessons learned from </a:t>
            </a:r>
            <a:r>
              <a:rPr lang="cs-CZ" sz="2000" dirty="0" err="1">
                <a:solidFill>
                  <a:srgbClr val="002060"/>
                </a:solidFill>
                <a:latin typeface="Times New Roman" panose="02020603050405020304" pitchFamily="18" charset="0"/>
                <a:cs typeface="Times New Roman" panose="02020603050405020304" pitchFamily="18" charset="0"/>
              </a:rPr>
              <a:t>risks</a:t>
            </a:r>
            <a:r>
              <a:rPr lang="en-GB" sz="2000" dirty="0">
                <a:solidFill>
                  <a:srgbClr val="002060"/>
                </a:solidFill>
                <a:latin typeface="Times New Roman" panose="02020603050405020304" pitchFamily="18" charset="0"/>
                <a:cs typeface="Times New Roman" panose="02020603050405020304" pitchFamily="18" charset="0"/>
              </a:rPr>
              <a:t> encountered in previous projects </a:t>
            </a:r>
          </a:p>
          <a:p>
            <a:pPr marL="285750" indent="-285750">
              <a:buFont typeface="Arial" panose="020B0604020202020204" pitchFamily="34" charset="0"/>
              <a:buChar char="•"/>
            </a:pPr>
            <a:r>
              <a:rPr lang="en-GB" sz="2000" dirty="0">
                <a:solidFill>
                  <a:srgbClr val="002060"/>
                </a:solidFill>
                <a:latin typeface="Times New Roman" panose="02020603050405020304" pitchFamily="18" charset="0"/>
                <a:cs typeface="Times New Roman" panose="02020603050405020304" pitchFamily="18" charset="0"/>
              </a:rPr>
              <a:t>Using pre-established checklists or questionnaires covering the different areas of the project (Risk Breakdown Structure or RBS).</a:t>
            </a:r>
          </a:p>
        </p:txBody>
      </p:sp>
    </p:spTree>
    <p:extLst>
      <p:ext uri="{BB962C8B-B14F-4D97-AF65-F5344CB8AC3E}">
        <p14:creationId xmlns:p14="http://schemas.microsoft.com/office/powerpoint/2010/main" val="14027167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Obdélník 4"/>
          <p:cNvSpPr/>
          <p:nvPr/>
        </p:nvSpPr>
        <p:spPr>
          <a:xfrm>
            <a:off x="395899" y="361969"/>
            <a:ext cx="7609112" cy="461665"/>
          </a:xfrm>
          <a:prstGeom prst="rect">
            <a:avLst/>
          </a:prstGeom>
        </p:spPr>
        <p:txBody>
          <a:bodyPr wrap="square">
            <a:spAutoFit/>
          </a:bodyPr>
          <a:lstStyle/>
          <a:p>
            <a:pPr lvl="0">
              <a:defRPr/>
            </a:pPr>
            <a:r>
              <a:rPr lang="cs-CZ" sz="2400" kern="0" dirty="0">
                <a:solidFill>
                  <a:srgbClr val="002060"/>
                </a:solidFill>
                <a:latin typeface="Times New Roman"/>
                <a:ea typeface="+mj-ea"/>
                <a:cs typeface="+mj-cs"/>
              </a:rPr>
              <a:t>Step 2: Risk Assessment           </a:t>
            </a:r>
            <a:endParaRPr lang="cs-CZ" sz="2400" kern="0" dirty="0">
              <a:solidFill>
                <a:srgbClr val="B52552"/>
              </a:solidFill>
              <a:latin typeface="Times New Roman"/>
              <a:ea typeface="+mj-ea"/>
              <a:cs typeface="+mj-cs"/>
            </a:endParaRPr>
          </a:p>
        </p:txBody>
      </p:sp>
      <p:sp>
        <p:nvSpPr>
          <p:cNvPr id="6" name="Zástupný symbol pro obsah 2">
            <a:extLst>
              <a:ext uri="{FF2B5EF4-FFF2-40B4-BE49-F238E27FC236}">
                <a16:creationId xmlns:a16="http://schemas.microsoft.com/office/drawing/2014/main" id="{A898333D-9017-4278-9E28-B8545AD1D724}"/>
              </a:ext>
            </a:extLst>
          </p:cNvPr>
          <p:cNvSpPr txBox="1">
            <a:spLocks/>
          </p:cNvSpPr>
          <p:nvPr/>
        </p:nvSpPr>
        <p:spPr>
          <a:xfrm>
            <a:off x="395899" y="1352473"/>
            <a:ext cx="7111807" cy="514355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2400" dirty="0">
                <a:solidFill>
                  <a:srgbClr val="002060"/>
                </a:solidFill>
                <a:latin typeface="Times New Roman" panose="02020603050405020304" pitchFamily="18" charset="0"/>
                <a:cs typeface="Times New Roman" panose="02020603050405020304" pitchFamily="18" charset="0"/>
              </a:rPr>
              <a:t>There are two types of risk assessments: </a:t>
            </a:r>
            <a:r>
              <a:rPr lang="en-GB" sz="2400" b="1" dirty="0">
                <a:solidFill>
                  <a:srgbClr val="002060"/>
                </a:solidFill>
                <a:latin typeface="Times New Roman" panose="02020603050405020304" pitchFamily="18" charset="0"/>
                <a:cs typeface="Times New Roman" panose="02020603050405020304" pitchFamily="18" charset="0"/>
              </a:rPr>
              <a:t>qualitative and quantitative. </a:t>
            </a:r>
            <a:endParaRPr lang="cs-CZ" sz="2400" b="1" dirty="0">
              <a:solidFill>
                <a:srgbClr val="002060"/>
              </a:solidFill>
              <a:latin typeface="Times New Roman" panose="02020603050405020304" pitchFamily="18" charset="0"/>
              <a:cs typeface="Times New Roman" panose="02020603050405020304" pitchFamily="18" charset="0"/>
            </a:endParaRPr>
          </a:p>
          <a:p>
            <a:endParaRPr lang="cs-CZ" sz="2400" dirty="0">
              <a:solidFill>
                <a:srgbClr val="002060"/>
              </a:solidFill>
              <a:latin typeface="Times New Roman" panose="02020603050405020304" pitchFamily="18" charset="0"/>
              <a:cs typeface="Times New Roman" panose="02020603050405020304" pitchFamily="18" charset="0"/>
            </a:endParaRPr>
          </a:p>
          <a:p>
            <a:r>
              <a:rPr lang="en-GB" sz="2400" dirty="0">
                <a:solidFill>
                  <a:srgbClr val="002060"/>
                </a:solidFill>
                <a:latin typeface="Times New Roman" panose="02020603050405020304" pitchFamily="18" charset="0"/>
                <a:cs typeface="Times New Roman" panose="02020603050405020304" pitchFamily="18" charset="0"/>
              </a:rPr>
              <a:t>A qualitative assessment </a:t>
            </a:r>
            <a:r>
              <a:rPr lang="en-GB" sz="2400" dirty="0" err="1">
                <a:solidFill>
                  <a:srgbClr val="002060"/>
                </a:solidFill>
                <a:latin typeface="Times New Roman" panose="02020603050405020304" pitchFamily="18" charset="0"/>
                <a:cs typeface="Times New Roman" panose="02020603050405020304" pitchFamily="18" charset="0"/>
              </a:rPr>
              <a:t>analyzes</a:t>
            </a:r>
            <a:r>
              <a:rPr lang="en-GB" sz="2400" dirty="0">
                <a:solidFill>
                  <a:srgbClr val="002060"/>
                </a:solidFill>
                <a:latin typeface="Times New Roman" panose="02020603050405020304" pitchFamily="18" charset="0"/>
                <a:cs typeface="Times New Roman" panose="02020603050405020304" pitchFamily="18" charset="0"/>
              </a:rPr>
              <a:t> the level of criticality based on the event’s probability and impact. </a:t>
            </a:r>
            <a:endParaRPr lang="cs-CZ" sz="2400" dirty="0">
              <a:solidFill>
                <a:srgbClr val="002060"/>
              </a:solidFill>
              <a:latin typeface="Times New Roman" panose="02020603050405020304" pitchFamily="18" charset="0"/>
              <a:cs typeface="Times New Roman" panose="02020603050405020304" pitchFamily="18" charset="0"/>
            </a:endParaRPr>
          </a:p>
          <a:p>
            <a:endParaRPr lang="cs-CZ" sz="2400" dirty="0">
              <a:solidFill>
                <a:srgbClr val="002060"/>
              </a:solidFill>
              <a:latin typeface="Times New Roman" panose="02020603050405020304" pitchFamily="18" charset="0"/>
              <a:cs typeface="Times New Roman" panose="02020603050405020304" pitchFamily="18" charset="0"/>
            </a:endParaRPr>
          </a:p>
          <a:p>
            <a:r>
              <a:rPr lang="en-GB" sz="2400" dirty="0">
                <a:solidFill>
                  <a:srgbClr val="002060"/>
                </a:solidFill>
                <a:latin typeface="Times New Roman" panose="02020603050405020304" pitchFamily="18" charset="0"/>
                <a:cs typeface="Times New Roman" panose="02020603050405020304" pitchFamily="18" charset="0"/>
              </a:rPr>
              <a:t>A quantitative assessment </a:t>
            </a:r>
            <a:r>
              <a:rPr lang="en-GB" sz="2400" dirty="0" err="1">
                <a:solidFill>
                  <a:srgbClr val="002060"/>
                </a:solidFill>
                <a:latin typeface="Times New Roman" panose="02020603050405020304" pitchFamily="18" charset="0"/>
                <a:cs typeface="Times New Roman" panose="02020603050405020304" pitchFamily="18" charset="0"/>
              </a:rPr>
              <a:t>analyzes</a:t>
            </a:r>
            <a:r>
              <a:rPr lang="en-GB" sz="2400" dirty="0">
                <a:solidFill>
                  <a:srgbClr val="002060"/>
                </a:solidFill>
                <a:latin typeface="Times New Roman" panose="02020603050405020304" pitchFamily="18" charset="0"/>
                <a:cs typeface="Times New Roman" panose="02020603050405020304" pitchFamily="18" charset="0"/>
              </a:rPr>
              <a:t> the financial impact of the event.</a:t>
            </a:r>
          </a:p>
        </p:txBody>
      </p:sp>
      <p:pic>
        <p:nvPicPr>
          <p:cNvPr id="2" name="Picture 1">
            <a:extLst>
              <a:ext uri="{FF2B5EF4-FFF2-40B4-BE49-F238E27FC236}">
                <a16:creationId xmlns:a16="http://schemas.microsoft.com/office/drawing/2014/main" id="{F76F51A3-4CFF-4D26-BC00-191B4C6CAE9A}"/>
              </a:ext>
            </a:extLst>
          </p:cNvPr>
          <p:cNvPicPr>
            <a:picLocks noChangeAspect="1"/>
          </p:cNvPicPr>
          <p:nvPr/>
        </p:nvPicPr>
        <p:blipFill>
          <a:blip r:embed="rId3"/>
          <a:stretch>
            <a:fillRect/>
          </a:stretch>
        </p:blipFill>
        <p:spPr>
          <a:xfrm>
            <a:off x="7507706" y="1524000"/>
            <a:ext cx="3810000" cy="3810000"/>
          </a:xfrm>
          <a:prstGeom prst="rect">
            <a:avLst/>
          </a:prstGeom>
        </p:spPr>
      </p:pic>
    </p:spTree>
    <p:extLst>
      <p:ext uri="{BB962C8B-B14F-4D97-AF65-F5344CB8AC3E}">
        <p14:creationId xmlns:p14="http://schemas.microsoft.com/office/powerpoint/2010/main" val="35219383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Obdélník 4"/>
          <p:cNvSpPr/>
          <p:nvPr/>
        </p:nvSpPr>
        <p:spPr>
          <a:xfrm>
            <a:off x="395899" y="361969"/>
            <a:ext cx="7609112" cy="461665"/>
          </a:xfrm>
          <a:prstGeom prst="rect">
            <a:avLst/>
          </a:prstGeom>
        </p:spPr>
        <p:txBody>
          <a:bodyPr wrap="square">
            <a:spAutoFit/>
          </a:bodyPr>
          <a:lstStyle/>
          <a:p>
            <a:pPr lvl="0">
              <a:defRPr/>
            </a:pPr>
            <a:r>
              <a:rPr lang="cs-CZ" sz="2400" kern="0" dirty="0">
                <a:solidFill>
                  <a:srgbClr val="002060"/>
                </a:solidFill>
                <a:latin typeface="Times New Roman"/>
                <a:ea typeface="+mj-ea"/>
                <a:cs typeface="+mj-cs"/>
              </a:rPr>
              <a:t>Step 2: Risk Assessment           </a:t>
            </a:r>
            <a:endParaRPr lang="cs-CZ" sz="2400" kern="0" dirty="0">
              <a:solidFill>
                <a:srgbClr val="B52552"/>
              </a:solidFill>
              <a:latin typeface="Times New Roman"/>
              <a:ea typeface="+mj-ea"/>
              <a:cs typeface="+mj-cs"/>
            </a:endParaRPr>
          </a:p>
        </p:txBody>
      </p:sp>
      <p:sp>
        <p:nvSpPr>
          <p:cNvPr id="6" name="Zástupný symbol pro obsah 2">
            <a:extLst>
              <a:ext uri="{FF2B5EF4-FFF2-40B4-BE49-F238E27FC236}">
                <a16:creationId xmlns:a16="http://schemas.microsoft.com/office/drawing/2014/main" id="{A898333D-9017-4278-9E28-B8545AD1D724}"/>
              </a:ext>
            </a:extLst>
          </p:cNvPr>
          <p:cNvSpPr txBox="1">
            <a:spLocks/>
          </p:cNvSpPr>
          <p:nvPr/>
        </p:nvSpPr>
        <p:spPr>
          <a:xfrm>
            <a:off x="395899" y="1079757"/>
            <a:ext cx="7111807" cy="514355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2400" dirty="0">
                <a:solidFill>
                  <a:srgbClr val="002060"/>
                </a:solidFill>
                <a:latin typeface="Times New Roman" panose="02020603050405020304" pitchFamily="18" charset="0"/>
                <a:cs typeface="Times New Roman" panose="02020603050405020304" pitchFamily="18" charset="0"/>
              </a:rPr>
              <a:t>Q</a:t>
            </a:r>
            <a:r>
              <a:rPr lang="en-GB" sz="2400" dirty="0" err="1">
                <a:solidFill>
                  <a:srgbClr val="002060"/>
                </a:solidFill>
                <a:latin typeface="Times New Roman" panose="02020603050405020304" pitchFamily="18" charset="0"/>
                <a:cs typeface="Times New Roman" panose="02020603050405020304" pitchFamily="18" charset="0"/>
              </a:rPr>
              <a:t>ualitative</a:t>
            </a:r>
            <a:r>
              <a:rPr lang="en-GB" sz="2400" dirty="0">
                <a:solidFill>
                  <a:srgbClr val="002060"/>
                </a:solidFill>
                <a:latin typeface="Times New Roman" panose="02020603050405020304" pitchFamily="18" charset="0"/>
                <a:cs typeface="Times New Roman" panose="02020603050405020304" pitchFamily="18" charset="0"/>
              </a:rPr>
              <a:t> Assessment</a:t>
            </a:r>
          </a:p>
          <a:p>
            <a:r>
              <a:rPr lang="en-GB" sz="2400" dirty="0">
                <a:solidFill>
                  <a:srgbClr val="002060"/>
                </a:solidFill>
                <a:latin typeface="Times New Roman" panose="02020603050405020304" pitchFamily="18" charset="0"/>
                <a:cs typeface="Times New Roman" panose="02020603050405020304" pitchFamily="18" charset="0"/>
              </a:rPr>
              <a:t>The Risk Owner and the Risk Manager will rank and prioritize each identified risk by occurrence probability and impact severity, according to the project’s criticality scales.</a:t>
            </a:r>
          </a:p>
          <a:p>
            <a:endParaRPr lang="en-GB" sz="2400" dirty="0">
              <a:solidFill>
                <a:srgbClr val="002060"/>
              </a:solidFill>
              <a:latin typeface="Times New Roman" panose="02020603050405020304" pitchFamily="18" charset="0"/>
              <a:cs typeface="Times New Roman" panose="02020603050405020304" pitchFamily="18" charset="0"/>
            </a:endParaRPr>
          </a:p>
          <a:p>
            <a:pPr marL="0" indent="0">
              <a:buNone/>
            </a:pPr>
            <a:r>
              <a:rPr lang="en-GB" sz="2400" dirty="0">
                <a:solidFill>
                  <a:srgbClr val="002060"/>
                </a:solidFill>
                <a:latin typeface="Times New Roman" panose="02020603050405020304" pitchFamily="18" charset="0"/>
                <a:cs typeface="Times New Roman" panose="02020603050405020304" pitchFamily="18" charset="0"/>
              </a:rPr>
              <a:t>Evaluating occurrence probability (P):</a:t>
            </a:r>
          </a:p>
          <a:p>
            <a:r>
              <a:rPr lang="en-GB" sz="2000" dirty="0">
                <a:solidFill>
                  <a:srgbClr val="002060"/>
                </a:solidFill>
                <a:latin typeface="Times New Roman" panose="02020603050405020304" pitchFamily="18" charset="0"/>
                <a:cs typeface="Times New Roman" panose="02020603050405020304" pitchFamily="18" charset="0"/>
              </a:rPr>
              <a:t>This is determined preferably based on experience, the progress of the project, or else by speaking to a risk expert, and is on a scale of 1 to 99%.</a:t>
            </a:r>
          </a:p>
          <a:p>
            <a:r>
              <a:rPr lang="en-GB" sz="2000" dirty="0">
                <a:solidFill>
                  <a:srgbClr val="002060"/>
                </a:solidFill>
                <a:latin typeface="Times New Roman" panose="02020603050405020304" pitchFamily="18" charset="0"/>
                <a:cs typeface="Times New Roman" panose="02020603050405020304" pitchFamily="18" charset="0"/>
              </a:rPr>
              <a:t>For example, suppose the risk that: “the inability of supplier X to </a:t>
            </a:r>
            <a:r>
              <a:rPr lang="cs-CZ" sz="2000" dirty="0" err="1">
                <a:solidFill>
                  <a:srgbClr val="002060"/>
                </a:solidFill>
                <a:latin typeface="Times New Roman" panose="02020603050405020304" pitchFamily="18" charset="0"/>
                <a:cs typeface="Times New Roman" panose="02020603050405020304" pitchFamily="18" charset="0"/>
              </a:rPr>
              <a:t>supply</a:t>
            </a:r>
            <a:r>
              <a:rPr lang="en-GB" sz="2000" dirty="0">
                <a:solidFill>
                  <a:srgbClr val="002060"/>
                </a:solidFill>
                <a:latin typeface="Times New Roman" panose="02020603050405020304" pitchFamily="18" charset="0"/>
                <a:cs typeface="Times New Roman" panose="02020603050405020304" pitchFamily="18" charset="0"/>
              </a:rPr>
              <a:t> </a:t>
            </a:r>
            <a:r>
              <a:rPr lang="cs-CZ" sz="2000" dirty="0" err="1">
                <a:solidFill>
                  <a:srgbClr val="002060"/>
                </a:solidFill>
                <a:latin typeface="Times New Roman" panose="02020603050405020304" pitchFamily="18" charset="0"/>
                <a:cs typeface="Times New Roman" panose="02020603050405020304" pitchFamily="18" charset="0"/>
              </a:rPr>
              <a:t>certain</a:t>
            </a:r>
            <a:r>
              <a:rPr lang="cs-CZ" sz="2000" dirty="0">
                <a:solidFill>
                  <a:srgbClr val="002060"/>
                </a:solidFill>
                <a:latin typeface="Times New Roman" panose="02020603050405020304" pitchFamily="18" charset="0"/>
                <a:cs typeface="Times New Roman" panose="02020603050405020304" pitchFamily="18" charset="0"/>
              </a:rPr>
              <a:t> </a:t>
            </a:r>
            <a:r>
              <a:rPr lang="cs-CZ" sz="2000" dirty="0" err="1">
                <a:solidFill>
                  <a:srgbClr val="002060"/>
                </a:solidFill>
                <a:latin typeface="Times New Roman" panose="02020603050405020304" pitchFamily="18" charset="0"/>
                <a:cs typeface="Times New Roman" panose="02020603050405020304" pitchFamily="18" charset="0"/>
              </a:rPr>
              <a:t>component</a:t>
            </a:r>
            <a:r>
              <a:rPr lang="en-GB" sz="2000" dirty="0">
                <a:solidFill>
                  <a:srgbClr val="002060"/>
                </a:solidFill>
                <a:latin typeface="Times New Roman" panose="02020603050405020304" pitchFamily="18" charset="0"/>
                <a:cs typeface="Times New Roman" panose="02020603050405020304" pitchFamily="18" charset="0"/>
              </a:rPr>
              <a:t> by the end of 2025” is 50% probable. This could be determined from feedback and analysis of the supplier’s workload.</a:t>
            </a:r>
          </a:p>
        </p:txBody>
      </p:sp>
      <p:pic>
        <p:nvPicPr>
          <p:cNvPr id="2" name="Picture 1">
            <a:extLst>
              <a:ext uri="{FF2B5EF4-FFF2-40B4-BE49-F238E27FC236}">
                <a16:creationId xmlns:a16="http://schemas.microsoft.com/office/drawing/2014/main" id="{F76F51A3-4CFF-4D26-BC00-191B4C6CAE9A}"/>
              </a:ext>
            </a:extLst>
          </p:cNvPr>
          <p:cNvPicPr>
            <a:picLocks noChangeAspect="1"/>
          </p:cNvPicPr>
          <p:nvPr/>
        </p:nvPicPr>
        <p:blipFill>
          <a:blip r:embed="rId3"/>
          <a:stretch>
            <a:fillRect/>
          </a:stretch>
        </p:blipFill>
        <p:spPr>
          <a:xfrm>
            <a:off x="7507706" y="1524000"/>
            <a:ext cx="3810000" cy="3810000"/>
          </a:xfrm>
          <a:prstGeom prst="rect">
            <a:avLst/>
          </a:prstGeom>
        </p:spPr>
      </p:pic>
    </p:spTree>
    <p:extLst>
      <p:ext uri="{BB962C8B-B14F-4D97-AF65-F5344CB8AC3E}">
        <p14:creationId xmlns:p14="http://schemas.microsoft.com/office/powerpoint/2010/main" val="42644911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Obdélník 4"/>
          <p:cNvSpPr/>
          <p:nvPr/>
        </p:nvSpPr>
        <p:spPr>
          <a:xfrm>
            <a:off x="395899" y="361969"/>
            <a:ext cx="7609112" cy="461665"/>
          </a:xfrm>
          <a:prstGeom prst="rect">
            <a:avLst/>
          </a:prstGeom>
        </p:spPr>
        <p:txBody>
          <a:bodyPr wrap="square">
            <a:spAutoFit/>
          </a:bodyPr>
          <a:lstStyle/>
          <a:p>
            <a:pPr lvl="0">
              <a:defRPr/>
            </a:pPr>
            <a:r>
              <a:rPr lang="cs-CZ" sz="2400" kern="0" dirty="0">
                <a:solidFill>
                  <a:srgbClr val="002060"/>
                </a:solidFill>
                <a:latin typeface="Times New Roman"/>
                <a:ea typeface="+mj-ea"/>
                <a:cs typeface="+mj-cs"/>
              </a:rPr>
              <a:t>Step 2: Risk Assessment           </a:t>
            </a:r>
            <a:endParaRPr lang="cs-CZ" sz="2400" kern="0" dirty="0">
              <a:solidFill>
                <a:srgbClr val="B52552"/>
              </a:solidFill>
              <a:latin typeface="Times New Roman"/>
              <a:ea typeface="+mj-ea"/>
              <a:cs typeface="+mj-cs"/>
            </a:endParaRPr>
          </a:p>
        </p:txBody>
      </p:sp>
      <p:sp>
        <p:nvSpPr>
          <p:cNvPr id="6" name="Zástupný symbol pro obsah 2">
            <a:extLst>
              <a:ext uri="{FF2B5EF4-FFF2-40B4-BE49-F238E27FC236}">
                <a16:creationId xmlns:a16="http://schemas.microsoft.com/office/drawing/2014/main" id="{A898333D-9017-4278-9E28-B8545AD1D724}"/>
              </a:ext>
            </a:extLst>
          </p:cNvPr>
          <p:cNvSpPr txBox="1">
            <a:spLocks/>
          </p:cNvSpPr>
          <p:nvPr/>
        </p:nvSpPr>
        <p:spPr>
          <a:xfrm>
            <a:off x="395899" y="1079757"/>
            <a:ext cx="7111807" cy="514355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2400" dirty="0">
                <a:solidFill>
                  <a:srgbClr val="002060"/>
                </a:solidFill>
                <a:latin typeface="Times New Roman" panose="02020603050405020304" pitchFamily="18" charset="0"/>
                <a:cs typeface="Times New Roman" panose="02020603050405020304" pitchFamily="18" charset="0"/>
              </a:rPr>
              <a:t>Evaluating impacts severity (I):</a:t>
            </a:r>
          </a:p>
          <a:p>
            <a:r>
              <a:rPr lang="en-GB" sz="2400" dirty="0">
                <a:solidFill>
                  <a:srgbClr val="002060"/>
                </a:solidFill>
                <a:latin typeface="Times New Roman" panose="02020603050405020304" pitchFamily="18" charset="0"/>
                <a:cs typeface="Times New Roman" panose="02020603050405020304" pitchFamily="18" charset="0"/>
              </a:rPr>
              <a:t>To assess the overall impact, it is necessary to estimate the severity of each of the impacts defined at the project level. A scale is used to classify the different impacts and their severities. This ensures that the assessment of the risk and opportunity is standardized and reliable.</a:t>
            </a:r>
          </a:p>
          <a:p>
            <a:pPr marL="0" indent="0">
              <a:buNone/>
            </a:pPr>
            <a:endParaRPr lang="en-GB" sz="2400" dirty="0">
              <a:solidFill>
                <a:srgbClr val="002060"/>
              </a:solidFill>
              <a:latin typeface="Times New Roman" panose="02020603050405020304" pitchFamily="18" charset="0"/>
              <a:cs typeface="Times New Roman" panose="02020603050405020304" pitchFamily="18" charset="0"/>
            </a:endParaRPr>
          </a:p>
          <a:p>
            <a:r>
              <a:rPr lang="en-GB" sz="2400" dirty="0">
                <a:solidFill>
                  <a:srgbClr val="002060"/>
                </a:solidFill>
                <a:latin typeface="Times New Roman" panose="02020603050405020304" pitchFamily="18" charset="0"/>
                <a:cs typeface="Times New Roman" panose="02020603050405020304" pitchFamily="18" charset="0"/>
              </a:rPr>
              <a:t>The criticality level of a risk is obtained by the equation: </a:t>
            </a:r>
            <a:r>
              <a:rPr lang="en-GB" sz="2400" b="1" dirty="0">
                <a:solidFill>
                  <a:srgbClr val="002060"/>
                </a:solidFill>
                <a:latin typeface="Times New Roman" panose="02020603050405020304" pitchFamily="18" charset="0"/>
                <a:cs typeface="Times New Roman" panose="02020603050405020304" pitchFamily="18" charset="0"/>
              </a:rPr>
              <a:t>Criticality = P x I</a:t>
            </a:r>
          </a:p>
          <a:p>
            <a:r>
              <a:rPr lang="en-GB" sz="2400" dirty="0">
                <a:solidFill>
                  <a:srgbClr val="002060"/>
                </a:solidFill>
                <a:latin typeface="Times New Roman" panose="02020603050405020304" pitchFamily="18" charset="0"/>
                <a:cs typeface="Times New Roman" panose="02020603050405020304" pitchFamily="18" charset="0"/>
              </a:rPr>
              <a:t>The purpose of the qualitative assessment is to ensure that the risk management team prioritizes the response on </a:t>
            </a:r>
            <a:r>
              <a:rPr lang="en-GB" sz="2400" b="1" dirty="0">
                <a:solidFill>
                  <a:srgbClr val="002060"/>
                </a:solidFill>
                <a:latin typeface="Times New Roman" panose="02020603050405020304" pitchFamily="18" charset="0"/>
                <a:cs typeface="Times New Roman" panose="02020603050405020304" pitchFamily="18" charset="0"/>
              </a:rPr>
              <a:t>critical items first</a:t>
            </a:r>
            <a:r>
              <a:rPr lang="en-GB" sz="2400" dirty="0">
                <a:solidFill>
                  <a:srgbClr val="002060"/>
                </a:solidFill>
                <a:latin typeface="Times New Roman" panose="02020603050405020304" pitchFamily="18" charset="0"/>
                <a:cs typeface="Times New Roman" panose="02020603050405020304" pitchFamily="18" charset="0"/>
              </a:rPr>
              <a:t>.</a:t>
            </a:r>
            <a:endParaRPr lang="en-GB" sz="2000" dirty="0">
              <a:solidFill>
                <a:srgbClr val="002060"/>
              </a:solidFill>
              <a:latin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F76F51A3-4CFF-4D26-BC00-191B4C6CAE9A}"/>
              </a:ext>
            </a:extLst>
          </p:cNvPr>
          <p:cNvPicPr>
            <a:picLocks noChangeAspect="1"/>
          </p:cNvPicPr>
          <p:nvPr/>
        </p:nvPicPr>
        <p:blipFill>
          <a:blip r:embed="rId3"/>
          <a:stretch>
            <a:fillRect/>
          </a:stretch>
        </p:blipFill>
        <p:spPr>
          <a:xfrm>
            <a:off x="7507706" y="1524000"/>
            <a:ext cx="3810000" cy="3810000"/>
          </a:xfrm>
          <a:prstGeom prst="rect">
            <a:avLst/>
          </a:prstGeom>
        </p:spPr>
      </p:pic>
    </p:spTree>
    <p:extLst>
      <p:ext uri="{BB962C8B-B14F-4D97-AF65-F5344CB8AC3E}">
        <p14:creationId xmlns:p14="http://schemas.microsoft.com/office/powerpoint/2010/main" val="18634187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Obdélník 4"/>
          <p:cNvSpPr/>
          <p:nvPr/>
        </p:nvSpPr>
        <p:spPr>
          <a:xfrm>
            <a:off x="395899" y="361969"/>
            <a:ext cx="7609112" cy="461665"/>
          </a:xfrm>
          <a:prstGeom prst="rect">
            <a:avLst/>
          </a:prstGeom>
        </p:spPr>
        <p:txBody>
          <a:bodyPr wrap="square">
            <a:spAutoFit/>
          </a:bodyPr>
          <a:lstStyle/>
          <a:p>
            <a:pPr lvl="0">
              <a:defRPr/>
            </a:pPr>
            <a:r>
              <a:rPr lang="cs-CZ" sz="2400" kern="0" dirty="0">
                <a:solidFill>
                  <a:srgbClr val="002060"/>
                </a:solidFill>
                <a:latin typeface="Times New Roman"/>
                <a:ea typeface="+mj-ea"/>
                <a:cs typeface="+mj-cs"/>
              </a:rPr>
              <a:t>Step 2: Risk Assessment           </a:t>
            </a:r>
            <a:endParaRPr lang="cs-CZ" sz="2400" kern="0" dirty="0">
              <a:solidFill>
                <a:srgbClr val="B52552"/>
              </a:solidFill>
              <a:latin typeface="Times New Roman"/>
              <a:ea typeface="+mj-ea"/>
              <a:cs typeface="+mj-cs"/>
            </a:endParaRPr>
          </a:p>
        </p:txBody>
      </p:sp>
      <p:sp>
        <p:nvSpPr>
          <p:cNvPr id="6" name="Zástupný symbol pro obsah 2">
            <a:extLst>
              <a:ext uri="{FF2B5EF4-FFF2-40B4-BE49-F238E27FC236}">
                <a16:creationId xmlns:a16="http://schemas.microsoft.com/office/drawing/2014/main" id="{A898333D-9017-4278-9E28-B8545AD1D724}"/>
              </a:ext>
            </a:extLst>
          </p:cNvPr>
          <p:cNvSpPr txBox="1">
            <a:spLocks/>
          </p:cNvSpPr>
          <p:nvPr/>
        </p:nvSpPr>
        <p:spPr>
          <a:xfrm>
            <a:off x="395899" y="1079757"/>
            <a:ext cx="7111807" cy="514355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2400" b="1" dirty="0">
                <a:solidFill>
                  <a:srgbClr val="002060"/>
                </a:solidFill>
                <a:latin typeface="Times New Roman" panose="02020603050405020304" pitchFamily="18" charset="0"/>
                <a:cs typeface="Times New Roman" panose="02020603050405020304" pitchFamily="18" charset="0"/>
              </a:rPr>
              <a:t>Quantitative Assessment</a:t>
            </a:r>
            <a:r>
              <a:rPr lang="cs-CZ" sz="2400" b="1" dirty="0">
                <a:solidFill>
                  <a:srgbClr val="002060"/>
                </a:solidFill>
                <a:latin typeface="Times New Roman" panose="02020603050405020304" pitchFamily="18" charset="0"/>
                <a:cs typeface="Times New Roman" panose="02020603050405020304" pitchFamily="18" charset="0"/>
              </a:rPr>
              <a:t>  </a:t>
            </a:r>
            <a:endParaRPr lang="en-GB" sz="2400" b="1" dirty="0">
              <a:solidFill>
                <a:srgbClr val="002060"/>
              </a:solidFill>
              <a:latin typeface="Times New Roman" panose="02020603050405020304" pitchFamily="18" charset="0"/>
              <a:cs typeface="Times New Roman" panose="02020603050405020304" pitchFamily="18" charset="0"/>
            </a:endParaRPr>
          </a:p>
          <a:p>
            <a:pPr marL="0" indent="0">
              <a:buNone/>
            </a:pPr>
            <a:r>
              <a:rPr lang="cs-CZ" sz="2400" dirty="0">
                <a:solidFill>
                  <a:srgbClr val="002060"/>
                </a:solidFill>
                <a:latin typeface="Times New Roman" panose="02020603050405020304" pitchFamily="18" charset="0"/>
                <a:cs typeface="Times New Roman" panose="02020603050405020304" pitchFamily="18" charset="0"/>
              </a:rPr>
              <a:t>T</a:t>
            </a:r>
            <a:r>
              <a:rPr lang="en-GB" sz="2400" dirty="0">
                <a:solidFill>
                  <a:srgbClr val="002060"/>
                </a:solidFill>
                <a:latin typeface="Times New Roman" panose="02020603050405020304" pitchFamily="18" charset="0"/>
                <a:cs typeface="Times New Roman" panose="02020603050405020304" pitchFamily="18" charset="0"/>
              </a:rPr>
              <a:t>o evaluate the additional costs incurred by financially reviewing, for example:</a:t>
            </a:r>
          </a:p>
          <a:p>
            <a:pPr lvl="1"/>
            <a:r>
              <a:rPr lang="en-GB" sz="2000" dirty="0">
                <a:solidFill>
                  <a:srgbClr val="002060"/>
                </a:solidFill>
                <a:latin typeface="Times New Roman" panose="02020603050405020304" pitchFamily="18" charset="0"/>
                <a:cs typeface="Times New Roman" panose="02020603050405020304" pitchFamily="18" charset="0"/>
              </a:rPr>
              <a:t>Hours of internal engineering </a:t>
            </a:r>
          </a:p>
          <a:p>
            <a:pPr lvl="1"/>
            <a:r>
              <a:rPr lang="en-GB" sz="2000" dirty="0">
                <a:solidFill>
                  <a:srgbClr val="002060"/>
                </a:solidFill>
                <a:latin typeface="Times New Roman" panose="02020603050405020304" pitchFamily="18" charset="0"/>
                <a:cs typeface="Times New Roman" panose="02020603050405020304" pitchFamily="18" charset="0"/>
              </a:rPr>
              <a:t>Hours of subcontracting</a:t>
            </a:r>
          </a:p>
          <a:p>
            <a:pPr lvl="1"/>
            <a:r>
              <a:rPr lang="en-GB" sz="2000" dirty="0">
                <a:solidFill>
                  <a:srgbClr val="002060"/>
                </a:solidFill>
                <a:latin typeface="Times New Roman" panose="02020603050405020304" pitchFamily="18" charset="0"/>
                <a:cs typeface="Times New Roman" panose="02020603050405020304" pitchFamily="18" charset="0"/>
              </a:rPr>
              <a:t>Additional work to do</a:t>
            </a:r>
          </a:p>
          <a:p>
            <a:pPr lvl="1"/>
            <a:r>
              <a:rPr lang="en-GB" sz="2000" dirty="0">
                <a:solidFill>
                  <a:srgbClr val="002060"/>
                </a:solidFill>
                <a:latin typeface="Times New Roman" panose="02020603050405020304" pitchFamily="18" charset="0"/>
                <a:cs typeface="Times New Roman" panose="02020603050405020304" pitchFamily="18" charset="0"/>
              </a:rPr>
              <a:t>Amendments and/or claims made to contracts</a:t>
            </a:r>
          </a:p>
          <a:p>
            <a:pPr lvl="1"/>
            <a:r>
              <a:rPr lang="en-GB" sz="2000" dirty="0">
                <a:solidFill>
                  <a:srgbClr val="002060"/>
                </a:solidFill>
                <a:latin typeface="Times New Roman" panose="02020603050405020304" pitchFamily="18" charset="0"/>
                <a:cs typeface="Times New Roman" panose="02020603050405020304" pitchFamily="18" charset="0"/>
              </a:rPr>
              <a:t>Etc.</a:t>
            </a:r>
            <a:endParaRPr lang="cs-CZ" sz="2400" dirty="0">
              <a:solidFill>
                <a:srgbClr val="002060"/>
              </a:solidFill>
              <a:latin typeface="Times New Roman" panose="02020603050405020304" pitchFamily="18" charset="0"/>
              <a:cs typeface="Times New Roman" panose="02020603050405020304" pitchFamily="18" charset="0"/>
            </a:endParaRPr>
          </a:p>
          <a:p>
            <a:r>
              <a:rPr lang="en-GB" sz="2400" dirty="0">
                <a:solidFill>
                  <a:srgbClr val="002060"/>
                </a:solidFill>
                <a:latin typeface="Times New Roman" panose="02020603050405020304" pitchFamily="18" charset="0"/>
                <a:cs typeface="Times New Roman" panose="02020603050405020304" pitchFamily="18" charset="0"/>
              </a:rPr>
              <a:t>To calculate the costs of the undesired event’s consequences by adding these values.</a:t>
            </a:r>
          </a:p>
          <a:p>
            <a:r>
              <a:rPr lang="en-GB" sz="2400" dirty="0">
                <a:solidFill>
                  <a:srgbClr val="002060"/>
                </a:solidFill>
                <a:latin typeface="Times New Roman" panose="02020603050405020304" pitchFamily="18" charset="0"/>
                <a:cs typeface="Times New Roman" panose="02020603050405020304" pitchFamily="18" charset="0"/>
              </a:rPr>
              <a:t>This step will make it possible to estimate the need for additional </a:t>
            </a:r>
            <a:r>
              <a:rPr lang="en-GB" sz="2400" b="1" dirty="0">
                <a:solidFill>
                  <a:srgbClr val="002060"/>
                </a:solidFill>
                <a:latin typeface="Times New Roman" panose="02020603050405020304" pitchFamily="18" charset="0"/>
                <a:cs typeface="Times New Roman" panose="02020603050405020304" pitchFamily="18" charset="0"/>
              </a:rPr>
              <a:t>budget for risks </a:t>
            </a:r>
            <a:r>
              <a:rPr lang="en-GB" sz="2400" dirty="0">
                <a:solidFill>
                  <a:srgbClr val="002060"/>
                </a:solidFill>
                <a:latin typeface="Times New Roman" panose="02020603050405020304" pitchFamily="18" charset="0"/>
                <a:cs typeface="Times New Roman" panose="02020603050405020304" pitchFamily="18" charset="0"/>
              </a:rPr>
              <a:t>of the project</a:t>
            </a:r>
            <a:endParaRPr lang="en-GB" sz="2000" dirty="0">
              <a:solidFill>
                <a:srgbClr val="002060"/>
              </a:solidFill>
              <a:latin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F76F51A3-4CFF-4D26-BC00-191B4C6CAE9A}"/>
              </a:ext>
            </a:extLst>
          </p:cNvPr>
          <p:cNvPicPr>
            <a:picLocks noChangeAspect="1"/>
          </p:cNvPicPr>
          <p:nvPr/>
        </p:nvPicPr>
        <p:blipFill>
          <a:blip r:embed="rId3"/>
          <a:stretch>
            <a:fillRect/>
          </a:stretch>
        </p:blipFill>
        <p:spPr>
          <a:xfrm>
            <a:off x="7507706" y="1524000"/>
            <a:ext cx="3810000" cy="3810000"/>
          </a:xfrm>
          <a:prstGeom prst="rect">
            <a:avLst/>
          </a:prstGeom>
        </p:spPr>
      </p:pic>
    </p:spTree>
    <p:extLst>
      <p:ext uri="{BB962C8B-B14F-4D97-AF65-F5344CB8AC3E}">
        <p14:creationId xmlns:p14="http://schemas.microsoft.com/office/powerpoint/2010/main" val="39470041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Obdélník 4"/>
          <p:cNvSpPr/>
          <p:nvPr/>
        </p:nvSpPr>
        <p:spPr>
          <a:xfrm>
            <a:off x="395899" y="361969"/>
            <a:ext cx="7609112" cy="461665"/>
          </a:xfrm>
          <a:prstGeom prst="rect">
            <a:avLst/>
          </a:prstGeom>
        </p:spPr>
        <p:txBody>
          <a:bodyPr wrap="square">
            <a:spAutoFit/>
          </a:bodyPr>
          <a:lstStyle/>
          <a:p>
            <a:pPr lvl="0">
              <a:defRPr/>
            </a:pPr>
            <a:r>
              <a:rPr lang="cs-CZ" sz="2400" kern="0" dirty="0">
                <a:solidFill>
                  <a:srgbClr val="002060"/>
                </a:solidFill>
                <a:latin typeface="Times New Roman"/>
                <a:ea typeface="+mj-ea"/>
                <a:cs typeface="+mj-cs"/>
              </a:rPr>
              <a:t>Step 3: Risk </a:t>
            </a:r>
            <a:r>
              <a:rPr lang="cs-CZ" sz="2400" kern="0" dirty="0" err="1">
                <a:solidFill>
                  <a:srgbClr val="002060"/>
                </a:solidFill>
                <a:latin typeface="Times New Roman"/>
                <a:ea typeface="+mj-ea"/>
                <a:cs typeface="+mj-cs"/>
              </a:rPr>
              <a:t>Treatment</a:t>
            </a:r>
            <a:r>
              <a:rPr lang="cs-CZ" sz="2400" kern="0" dirty="0">
                <a:solidFill>
                  <a:srgbClr val="002060"/>
                </a:solidFill>
                <a:latin typeface="Times New Roman"/>
                <a:ea typeface="+mj-ea"/>
                <a:cs typeface="+mj-cs"/>
              </a:rPr>
              <a:t>                </a:t>
            </a:r>
            <a:endParaRPr lang="cs-CZ" sz="2400" kern="0" dirty="0">
              <a:solidFill>
                <a:srgbClr val="B52552"/>
              </a:solidFill>
              <a:latin typeface="Times New Roman"/>
              <a:ea typeface="+mj-ea"/>
              <a:cs typeface="+mj-cs"/>
            </a:endParaRPr>
          </a:p>
        </p:txBody>
      </p:sp>
      <p:sp>
        <p:nvSpPr>
          <p:cNvPr id="6" name="Zástupný symbol pro obsah 2">
            <a:extLst>
              <a:ext uri="{FF2B5EF4-FFF2-40B4-BE49-F238E27FC236}">
                <a16:creationId xmlns:a16="http://schemas.microsoft.com/office/drawing/2014/main" id="{A898333D-9017-4278-9E28-B8545AD1D724}"/>
              </a:ext>
            </a:extLst>
          </p:cNvPr>
          <p:cNvSpPr txBox="1">
            <a:spLocks/>
          </p:cNvSpPr>
          <p:nvPr/>
        </p:nvSpPr>
        <p:spPr>
          <a:xfrm>
            <a:off x="112295" y="1079757"/>
            <a:ext cx="7892716" cy="514355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2400" dirty="0">
                <a:solidFill>
                  <a:srgbClr val="002060"/>
                </a:solidFill>
                <a:latin typeface="Times New Roman" panose="02020603050405020304" pitchFamily="18" charset="0"/>
                <a:cs typeface="Times New Roman" panose="02020603050405020304" pitchFamily="18" charset="0"/>
              </a:rPr>
              <a:t>T</a:t>
            </a:r>
            <a:r>
              <a:rPr lang="en-GB" sz="2400" dirty="0">
                <a:solidFill>
                  <a:srgbClr val="002060"/>
                </a:solidFill>
                <a:latin typeface="Times New Roman" panose="02020603050405020304" pitchFamily="18" charset="0"/>
                <a:cs typeface="Times New Roman" panose="02020603050405020304" pitchFamily="18" charset="0"/>
              </a:rPr>
              <a:t>he objective of the risk treatment plan is to </a:t>
            </a:r>
            <a:r>
              <a:rPr lang="en-GB" sz="2400" b="1" dirty="0">
                <a:solidFill>
                  <a:srgbClr val="002060"/>
                </a:solidFill>
                <a:latin typeface="Times New Roman" panose="02020603050405020304" pitchFamily="18" charset="0"/>
                <a:cs typeface="Times New Roman" panose="02020603050405020304" pitchFamily="18" charset="0"/>
              </a:rPr>
              <a:t>reduce the probability of occurrence </a:t>
            </a:r>
            <a:r>
              <a:rPr lang="en-GB" sz="2400" dirty="0">
                <a:solidFill>
                  <a:srgbClr val="002060"/>
                </a:solidFill>
                <a:latin typeface="Times New Roman" panose="02020603050405020304" pitchFamily="18" charset="0"/>
                <a:cs typeface="Times New Roman" panose="02020603050405020304" pitchFamily="18" charset="0"/>
              </a:rPr>
              <a:t>of the risk (preventive action) and/or to </a:t>
            </a:r>
            <a:r>
              <a:rPr lang="en-GB" sz="2400" b="1" dirty="0">
                <a:solidFill>
                  <a:srgbClr val="002060"/>
                </a:solidFill>
                <a:latin typeface="Times New Roman" panose="02020603050405020304" pitchFamily="18" charset="0"/>
                <a:cs typeface="Times New Roman" panose="02020603050405020304" pitchFamily="18" charset="0"/>
              </a:rPr>
              <a:t>reduce the impact </a:t>
            </a:r>
            <a:r>
              <a:rPr lang="en-GB" sz="2400" dirty="0">
                <a:solidFill>
                  <a:srgbClr val="002060"/>
                </a:solidFill>
                <a:latin typeface="Times New Roman" panose="02020603050405020304" pitchFamily="18" charset="0"/>
                <a:cs typeface="Times New Roman" panose="02020603050405020304" pitchFamily="18" charset="0"/>
              </a:rPr>
              <a:t>of the risk (mitigation action)</a:t>
            </a:r>
            <a:r>
              <a:rPr lang="cs-CZ" sz="2400" dirty="0">
                <a:solidFill>
                  <a:srgbClr val="002060"/>
                </a:solidFill>
                <a:latin typeface="Times New Roman" panose="02020603050405020304" pitchFamily="18" charset="0"/>
                <a:cs typeface="Times New Roman" panose="02020603050405020304" pitchFamily="18" charset="0"/>
              </a:rPr>
              <a:t>.</a:t>
            </a:r>
          </a:p>
          <a:p>
            <a:pPr marL="0" indent="0">
              <a:buNone/>
            </a:pPr>
            <a:endParaRPr lang="cs-CZ" sz="2400" dirty="0">
              <a:solidFill>
                <a:srgbClr val="002060"/>
              </a:solidFill>
              <a:latin typeface="Times New Roman" panose="02020603050405020304" pitchFamily="18" charset="0"/>
              <a:cs typeface="Times New Roman" panose="02020603050405020304" pitchFamily="18" charset="0"/>
            </a:endParaRPr>
          </a:p>
          <a:p>
            <a:pPr marL="0" indent="0">
              <a:buNone/>
            </a:pPr>
            <a:r>
              <a:rPr lang="en-GB" sz="2400" b="1" dirty="0">
                <a:solidFill>
                  <a:srgbClr val="002060"/>
                </a:solidFill>
                <a:latin typeface="Times New Roman" panose="02020603050405020304" pitchFamily="18" charset="0"/>
                <a:cs typeface="Times New Roman" panose="02020603050405020304" pitchFamily="18" charset="0"/>
              </a:rPr>
              <a:t>7 Risk Response Strategies</a:t>
            </a:r>
          </a:p>
          <a:p>
            <a:r>
              <a:rPr lang="en-GB" sz="2000" dirty="0">
                <a:solidFill>
                  <a:srgbClr val="002060"/>
                </a:solidFill>
                <a:latin typeface="Times New Roman" panose="02020603050405020304" pitchFamily="18" charset="0"/>
                <a:cs typeface="Times New Roman" panose="02020603050405020304" pitchFamily="18" charset="0"/>
              </a:rPr>
              <a:t>Accept: Do not initiate any action but continue to monitor.</a:t>
            </a:r>
          </a:p>
          <a:p>
            <a:r>
              <a:rPr lang="en-GB" sz="2000" dirty="0">
                <a:solidFill>
                  <a:srgbClr val="002060"/>
                </a:solidFill>
                <a:latin typeface="Times New Roman" panose="02020603050405020304" pitchFamily="18" charset="0"/>
                <a:cs typeface="Times New Roman" panose="02020603050405020304" pitchFamily="18" charset="0"/>
              </a:rPr>
              <a:t>Mitigate/Enhance: Reduce the probability of occurrence and/or the severity of impact.</a:t>
            </a:r>
          </a:p>
          <a:p>
            <a:r>
              <a:rPr lang="en-GB" sz="2000" dirty="0">
                <a:solidFill>
                  <a:srgbClr val="002060"/>
                </a:solidFill>
                <a:latin typeface="Times New Roman" panose="02020603050405020304" pitchFamily="18" charset="0"/>
                <a:cs typeface="Times New Roman" panose="02020603050405020304" pitchFamily="18" charset="0"/>
              </a:rPr>
              <a:t>Transfer/Share: Transfer responsibility of a risk to a third party who would bear the consequences of the problem.</a:t>
            </a:r>
          </a:p>
          <a:p>
            <a:r>
              <a:rPr lang="en-GB" sz="2000" dirty="0">
                <a:solidFill>
                  <a:srgbClr val="002060"/>
                </a:solidFill>
                <a:latin typeface="Times New Roman" panose="02020603050405020304" pitchFamily="18" charset="0"/>
                <a:cs typeface="Times New Roman" panose="02020603050405020304" pitchFamily="18" charset="0"/>
              </a:rPr>
              <a:t>Avoid/Exploit: Entirely eliminate uncertainty</a:t>
            </a:r>
            <a:r>
              <a:rPr lang="cs-CZ" sz="2000" dirty="0">
                <a:solidFill>
                  <a:srgbClr val="002060"/>
                </a:solidFill>
                <a:latin typeface="Times New Roman" panose="02020603050405020304" pitchFamily="18" charset="0"/>
                <a:cs typeface="Times New Roman" panose="02020603050405020304" pitchFamily="18" charset="0"/>
              </a:rPr>
              <a:t>.</a:t>
            </a:r>
          </a:p>
          <a:p>
            <a:pPr marL="0" indent="0">
              <a:buNone/>
            </a:pPr>
            <a:endParaRPr lang="en-GB" sz="2000" dirty="0">
              <a:solidFill>
                <a:srgbClr val="002060"/>
              </a:solidFill>
              <a:latin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F76F51A3-4CFF-4D26-BC00-191B4C6CAE9A}"/>
              </a:ext>
            </a:extLst>
          </p:cNvPr>
          <p:cNvPicPr>
            <a:picLocks noChangeAspect="1"/>
          </p:cNvPicPr>
          <p:nvPr/>
        </p:nvPicPr>
        <p:blipFill>
          <a:blip r:embed="rId3"/>
          <a:stretch>
            <a:fillRect/>
          </a:stretch>
        </p:blipFill>
        <p:spPr>
          <a:xfrm>
            <a:off x="7870787" y="968701"/>
            <a:ext cx="2460299" cy="2460299"/>
          </a:xfrm>
          <a:prstGeom prst="rect">
            <a:avLst/>
          </a:prstGeom>
        </p:spPr>
      </p:pic>
      <p:pic>
        <p:nvPicPr>
          <p:cNvPr id="7" name="Picture 6">
            <a:extLst>
              <a:ext uri="{FF2B5EF4-FFF2-40B4-BE49-F238E27FC236}">
                <a16:creationId xmlns:a16="http://schemas.microsoft.com/office/drawing/2014/main" id="{FC600E2A-AEDA-42D8-B800-E8975EAB820F}"/>
              </a:ext>
            </a:extLst>
          </p:cNvPr>
          <p:cNvPicPr>
            <a:picLocks noChangeAspect="1"/>
          </p:cNvPicPr>
          <p:nvPr/>
        </p:nvPicPr>
        <p:blipFill>
          <a:blip r:embed="rId4"/>
          <a:stretch>
            <a:fillRect/>
          </a:stretch>
        </p:blipFill>
        <p:spPr>
          <a:xfrm>
            <a:off x="7851028" y="3429000"/>
            <a:ext cx="4228677" cy="2635876"/>
          </a:xfrm>
          <a:prstGeom prst="rect">
            <a:avLst/>
          </a:prstGeom>
        </p:spPr>
      </p:pic>
    </p:spTree>
    <p:extLst>
      <p:ext uri="{BB962C8B-B14F-4D97-AF65-F5344CB8AC3E}">
        <p14:creationId xmlns:p14="http://schemas.microsoft.com/office/powerpoint/2010/main" val="19675990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Obdélník 4"/>
          <p:cNvSpPr/>
          <p:nvPr/>
        </p:nvSpPr>
        <p:spPr>
          <a:xfrm>
            <a:off x="395899" y="361969"/>
            <a:ext cx="7609112" cy="461665"/>
          </a:xfrm>
          <a:prstGeom prst="rect">
            <a:avLst/>
          </a:prstGeom>
        </p:spPr>
        <p:txBody>
          <a:bodyPr wrap="square">
            <a:spAutoFit/>
          </a:bodyPr>
          <a:lstStyle/>
          <a:p>
            <a:pPr lvl="0">
              <a:defRPr/>
            </a:pPr>
            <a:r>
              <a:rPr lang="cs-CZ" sz="2400" kern="0" dirty="0" err="1">
                <a:solidFill>
                  <a:srgbClr val="002060"/>
                </a:solidFill>
                <a:latin typeface="Times New Roman"/>
                <a:ea typeface="+mj-ea"/>
                <a:cs typeface="+mj-cs"/>
              </a:rPr>
              <a:t>When</a:t>
            </a:r>
            <a:r>
              <a:rPr lang="cs-CZ" sz="2400" kern="0" dirty="0">
                <a:solidFill>
                  <a:srgbClr val="002060"/>
                </a:solidFill>
                <a:latin typeface="Times New Roman"/>
                <a:ea typeface="+mj-ea"/>
                <a:cs typeface="+mj-cs"/>
              </a:rPr>
              <a:t> </a:t>
            </a:r>
            <a:r>
              <a:rPr lang="cs-CZ" sz="2400" kern="0" dirty="0" err="1">
                <a:solidFill>
                  <a:srgbClr val="002060"/>
                </a:solidFill>
                <a:latin typeface="Times New Roman"/>
                <a:ea typeface="+mj-ea"/>
                <a:cs typeface="+mj-cs"/>
              </a:rPr>
              <a:t>does</a:t>
            </a:r>
            <a:r>
              <a:rPr lang="cs-CZ" sz="2400" kern="0" dirty="0">
                <a:solidFill>
                  <a:srgbClr val="002060"/>
                </a:solidFill>
                <a:latin typeface="Times New Roman"/>
                <a:ea typeface="+mj-ea"/>
                <a:cs typeface="+mj-cs"/>
              </a:rPr>
              <a:t> risk </a:t>
            </a:r>
            <a:r>
              <a:rPr lang="cs-CZ" sz="2400" kern="0" dirty="0" err="1">
                <a:solidFill>
                  <a:srgbClr val="002060"/>
                </a:solidFill>
                <a:latin typeface="Times New Roman"/>
                <a:ea typeface="+mj-ea"/>
                <a:cs typeface="+mj-cs"/>
              </a:rPr>
              <a:t>become</a:t>
            </a:r>
            <a:r>
              <a:rPr lang="cs-CZ" sz="2400" kern="0" dirty="0">
                <a:solidFill>
                  <a:srgbClr val="002060"/>
                </a:solidFill>
                <a:latin typeface="Times New Roman"/>
                <a:ea typeface="+mj-ea"/>
                <a:cs typeface="+mj-cs"/>
              </a:rPr>
              <a:t> </a:t>
            </a:r>
            <a:r>
              <a:rPr lang="cs-CZ" sz="2400" kern="0" dirty="0" err="1">
                <a:solidFill>
                  <a:srgbClr val="002060"/>
                </a:solidFill>
                <a:latin typeface="Times New Roman"/>
                <a:ea typeface="+mj-ea"/>
                <a:cs typeface="+mj-cs"/>
              </a:rPr>
              <a:t>an</a:t>
            </a:r>
            <a:r>
              <a:rPr lang="cs-CZ" sz="2400" kern="0" dirty="0">
                <a:solidFill>
                  <a:srgbClr val="002060"/>
                </a:solidFill>
                <a:latin typeface="Times New Roman"/>
                <a:ea typeface="+mj-ea"/>
                <a:cs typeface="+mj-cs"/>
              </a:rPr>
              <a:t> </a:t>
            </a:r>
            <a:r>
              <a:rPr lang="cs-CZ" sz="2400" kern="0" dirty="0" err="1">
                <a:solidFill>
                  <a:srgbClr val="002060"/>
                </a:solidFill>
                <a:latin typeface="Times New Roman"/>
                <a:ea typeface="+mj-ea"/>
                <a:cs typeface="+mj-cs"/>
              </a:rPr>
              <a:t>Issue</a:t>
            </a:r>
            <a:r>
              <a:rPr lang="cs-CZ" sz="2400" kern="0" dirty="0">
                <a:solidFill>
                  <a:srgbClr val="002060"/>
                </a:solidFill>
                <a:latin typeface="Times New Roman"/>
                <a:ea typeface="+mj-ea"/>
                <a:cs typeface="+mj-cs"/>
              </a:rPr>
              <a:t>?</a:t>
            </a:r>
            <a:endParaRPr lang="cs-CZ" sz="2400" kern="0" dirty="0">
              <a:solidFill>
                <a:srgbClr val="B52552"/>
              </a:solidFill>
              <a:latin typeface="Times New Roman"/>
              <a:ea typeface="+mj-ea"/>
              <a:cs typeface="+mj-cs"/>
            </a:endParaRPr>
          </a:p>
        </p:txBody>
      </p:sp>
      <p:pic>
        <p:nvPicPr>
          <p:cNvPr id="3" name="Picture 2">
            <a:extLst>
              <a:ext uri="{FF2B5EF4-FFF2-40B4-BE49-F238E27FC236}">
                <a16:creationId xmlns:a16="http://schemas.microsoft.com/office/drawing/2014/main" id="{6ACDA33B-B91F-4C22-B4F4-E282BFEA5D4E}"/>
              </a:ext>
            </a:extLst>
          </p:cNvPr>
          <p:cNvPicPr>
            <a:picLocks noChangeAspect="1"/>
          </p:cNvPicPr>
          <p:nvPr/>
        </p:nvPicPr>
        <p:blipFill>
          <a:blip r:embed="rId3"/>
          <a:stretch>
            <a:fillRect/>
          </a:stretch>
        </p:blipFill>
        <p:spPr>
          <a:xfrm>
            <a:off x="577516" y="986590"/>
            <a:ext cx="9272337" cy="5215689"/>
          </a:xfrm>
          <a:prstGeom prst="rect">
            <a:avLst/>
          </a:prstGeom>
        </p:spPr>
      </p:pic>
    </p:spTree>
    <p:extLst>
      <p:ext uri="{BB962C8B-B14F-4D97-AF65-F5344CB8AC3E}">
        <p14:creationId xmlns:p14="http://schemas.microsoft.com/office/powerpoint/2010/main" val="3790452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Obdélník 4"/>
          <p:cNvSpPr/>
          <p:nvPr/>
        </p:nvSpPr>
        <p:spPr>
          <a:xfrm>
            <a:off x="395899" y="361969"/>
            <a:ext cx="7609112" cy="461665"/>
          </a:xfrm>
          <a:prstGeom prst="rect">
            <a:avLst/>
          </a:prstGeom>
        </p:spPr>
        <p:txBody>
          <a:bodyPr wrap="square">
            <a:spAutoFit/>
          </a:bodyPr>
          <a:lstStyle/>
          <a:p>
            <a:pPr lvl="0">
              <a:defRPr/>
            </a:pPr>
            <a:r>
              <a:rPr lang="en-GB" sz="2400" kern="0" dirty="0">
                <a:solidFill>
                  <a:srgbClr val="002060"/>
                </a:solidFill>
                <a:latin typeface="Times New Roman"/>
                <a:ea typeface="+mj-ea"/>
                <a:cs typeface="+mj-cs"/>
              </a:rPr>
              <a:t>Step 4: Risk Monitoring and Reporting</a:t>
            </a:r>
            <a:endParaRPr lang="cs-CZ" sz="2400" kern="0" dirty="0">
              <a:solidFill>
                <a:srgbClr val="B52552"/>
              </a:solidFill>
              <a:latin typeface="Times New Roman"/>
              <a:ea typeface="+mj-ea"/>
              <a:cs typeface="+mj-cs"/>
            </a:endParaRPr>
          </a:p>
        </p:txBody>
      </p:sp>
      <p:sp>
        <p:nvSpPr>
          <p:cNvPr id="6" name="Zástupný symbol pro obsah 2">
            <a:extLst>
              <a:ext uri="{FF2B5EF4-FFF2-40B4-BE49-F238E27FC236}">
                <a16:creationId xmlns:a16="http://schemas.microsoft.com/office/drawing/2014/main" id="{A898333D-9017-4278-9E28-B8545AD1D724}"/>
              </a:ext>
            </a:extLst>
          </p:cNvPr>
          <p:cNvSpPr txBox="1">
            <a:spLocks/>
          </p:cNvSpPr>
          <p:nvPr/>
        </p:nvSpPr>
        <p:spPr>
          <a:xfrm>
            <a:off x="352927" y="1506001"/>
            <a:ext cx="7892716" cy="514355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2400" dirty="0">
                <a:solidFill>
                  <a:srgbClr val="002060"/>
                </a:solidFill>
                <a:latin typeface="Times New Roman" panose="02020603050405020304" pitchFamily="18" charset="0"/>
                <a:cs typeface="Times New Roman" panose="02020603050405020304" pitchFamily="18" charset="0"/>
              </a:rPr>
              <a:t>Risks and their treatment plans need to be monitored and reported on. </a:t>
            </a:r>
            <a:endParaRPr lang="cs-CZ" sz="2400" dirty="0">
              <a:solidFill>
                <a:srgbClr val="002060"/>
              </a:solidFill>
              <a:latin typeface="Times New Roman" panose="02020603050405020304" pitchFamily="18" charset="0"/>
              <a:cs typeface="Times New Roman" panose="02020603050405020304" pitchFamily="18" charset="0"/>
            </a:endParaRPr>
          </a:p>
          <a:p>
            <a:endParaRPr lang="cs-CZ" sz="2400" dirty="0">
              <a:solidFill>
                <a:srgbClr val="002060"/>
              </a:solidFill>
              <a:latin typeface="Times New Roman" panose="02020603050405020304" pitchFamily="18" charset="0"/>
              <a:cs typeface="Times New Roman" panose="02020603050405020304" pitchFamily="18" charset="0"/>
            </a:endParaRPr>
          </a:p>
          <a:p>
            <a:r>
              <a:rPr lang="en-GB" sz="2400" dirty="0">
                <a:solidFill>
                  <a:srgbClr val="002060"/>
                </a:solidFill>
                <a:latin typeface="Times New Roman" panose="02020603050405020304" pitchFamily="18" charset="0"/>
                <a:cs typeface="Times New Roman" panose="02020603050405020304" pitchFamily="18" charset="0"/>
              </a:rPr>
              <a:t>The frequency of this will depend on the criticality of risk. </a:t>
            </a:r>
            <a:endParaRPr lang="cs-CZ" sz="2400" dirty="0">
              <a:solidFill>
                <a:srgbClr val="002060"/>
              </a:solidFill>
              <a:latin typeface="Times New Roman" panose="02020603050405020304" pitchFamily="18" charset="0"/>
              <a:cs typeface="Times New Roman" panose="02020603050405020304" pitchFamily="18" charset="0"/>
            </a:endParaRPr>
          </a:p>
          <a:p>
            <a:endParaRPr lang="cs-CZ" sz="2400" dirty="0">
              <a:solidFill>
                <a:srgbClr val="002060"/>
              </a:solidFill>
              <a:latin typeface="Times New Roman" panose="02020603050405020304" pitchFamily="18" charset="0"/>
              <a:cs typeface="Times New Roman" panose="02020603050405020304" pitchFamily="18" charset="0"/>
            </a:endParaRPr>
          </a:p>
          <a:p>
            <a:r>
              <a:rPr lang="cs-CZ" sz="2400" dirty="0">
                <a:solidFill>
                  <a:srgbClr val="002060"/>
                </a:solidFill>
                <a:latin typeface="Times New Roman" panose="02020603050405020304" pitchFamily="18" charset="0"/>
                <a:cs typeface="Times New Roman" panose="02020603050405020304" pitchFamily="18" charset="0"/>
              </a:rPr>
              <a:t>D</a:t>
            </a:r>
            <a:r>
              <a:rPr lang="en-GB" sz="2400" dirty="0" err="1">
                <a:solidFill>
                  <a:srgbClr val="002060"/>
                </a:solidFill>
                <a:latin typeface="Times New Roman" panose="02020603050405020304" pitchFamily="18" charset="0"/>
                <a:cs typeface="Times New Roman" panose="02020603050405020304" pitchFamily="18" charset="0"/>
              </a:rPr>
              <a:t>eveloping</a:t>
            </a:r>
            <a:r>
              <a:rPr lang="en-GB" sz="2400" dirty="0">
                <a:solidFill>
                  <a:srgbClr val="002060"/>
                </a:solidFill>
                <a:latin typeface="Times New Roman" panose="02020603050405020304" pitchFamily="18" charset="0"/>
                <a:cs typeface="Times New Roman" panose="02020603050405020304" pitchFamily="18" charset="0"/>
              </a:rPr>
              <a:t> monitoring and reporting structure will ensure there are appropriate forums for escalation and that appropriate risk responses are being actioned.</a:t>
            </a:r>
            <a:endParaRPr lang="en-GB" sz="2000" dirty="0">
              <a:solidFill>
                <a:srgbClr val="002060"/>
              </a:solidFill>
              <a:latin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F76F51A3-4CFF-4D26-BC00-191B4C6CAE9A}"/>
              </a:ext>
            </a:extLst>
          </p:cNvPr>
          <p:cNvPicPr>
            <a:picLocks noChangeAspect="1"/>
          </p:cNvPicPr>
          <p:nvPr/>
        </p:nvPicPr>
        <p:blipFill>
          <a:blip r:embed="rId3"/>
          <a:stretch>
            <a:fillRect/>
          </a:stretch>
        </p:blipFill>
        <p:spPr>
          <a:xfrm>
            <a:off x="8245643" y="1951073"/>
            <a:ext cx="3400926" cy="3400926"/>
          </a:xfrm>
          <a:prstGeom prst="rect">
            <a:avLst/>
          </a:prstGeom>
        </p:spPr>
      </p:pic>
    </p:spTree>
    <p:extLst>
      <p:ext uri="{BB962C8B-B14F-4D97-AF65-F5344CB8AC3E}">
        <p14:creationId xmlns:p14="http://schemas.microsoft.com/office/powerpoint/2010/main" val="10841766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6" name="Obdélník 5"/>
          <p:cNvSpPr/>
          <p:nvPr/>
        </p:nvSpPr>
        <p:spPr>
          <a:xfrm>
            <a:off x="449092" y="417096"/>
            <a:ext cx="4784758" cy="6063916"/>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pic>
        <p:nvPicPr>
          <p:cNvPr id="2" name="Obráze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07493" y="274187"/>
            <a:ext cx="1464833" cy="1127893"/>
          </a:xfrm>
          <a:prstGeom prst="rect">
            <a:avLst/>
          </a:prstGeom>
        </p:spPr>
      </p:pic>
      <p:sp>
        <p:nvSpPr>
          <p:cNvPr id="9" name="Nadpis 1"/>
          <p:cNvSpPr txBox="1">
            <a:spLocks/>
          </p:cNvSpPr>
          <p:nvPr/>
        </p:nvSpPr>
        <p:spPr>
          <a:xfrm>
            <a:off x="666805" y="720605"/>
            <a:ext cx="4536503" cy="2283851"/>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cs-CZ" sz="2400" b="1" dirty="0">
                <a:solidFill>
                  <a:schemeClr val="bg1"/>
                </a:solidFill>
                <a:latin typeface="Times New Roman" panose="02020603050405020304" pitchFamily="18" charset="0"/>
                <a:cs typeface="Times New Roman" panose="02020603050405020304" pitchFamily="18" charset="0"/>
              </a:rPr>
              <a:t>PART 2 - RIPRAN</a:t>
            </a:r>
            <a:endParaRPr lang="en-GB" sz="2400" b="1" dirty="0">
              <a:solidFill>
                <a:schemeClr val="bg1"/>
              </a:solidFill>
              <a:latin typeface="Times New Roman" panose="02020603050405020304" pitchFamily="18" charset="0"/>
              <a:cs typeface="Times New Roman" panose="02020603050405020304" pitchFamily="18" charset="0"/>
            </a:endParaRPr>
          </a:p>
        </p:txBody>
      </p:sp>
      <p:sp>
        <p:nvSpPr>
          <p:cNvPr id="10" name="Zástupný symbol pro obsah 2"/>
          <p:cNvSpPr txBox="1">
            <a:spLocks/>
          </p:cNvSpPr>
          <p:nvPr/>
        </p:nvSpPr>
        <p:spPr>
          <a:xfrm>
            <a:off x="906228" y="1529996"/>
            <a:ext cx="4297080" cy="2884351"/>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2000" b="1" dirty="0">
                <a:solidFill>
                  <a:schemeClr val="bg1"/>
                </a:solidFill>
                <a:latin typeface="Times New Roman" panose="02020603050405020304" pitchFamily="18" charset="0"/>
                <a:cs typeface="Times New Roman" panose="02020603050405020304" pitchFamily="18" charset="0"/>
              </a:rPr>
              <a:t>The RIPRAN method is based on the principle of risk engineering, that for risk analysis it is necessary to first determine the following four and prepare their relevant list:</a:t>
            </a:r>
          </a:p>
        </p:txBody>
      </p:sp>
      <p:sp>
        <p:nvSpPr>
          <p:cNvPr id="11" name="Zástupný symbol pro obsah 2"/>
          <p:cNvSpPr txBox="1">
            <a:spLocks/>
          </p:cNvSpPr>
          <p:nvPr/>
        </p:nvSpPr>
        <p:spPr>
          <a:xfrm>
            <a:off x="5467626" y="274187"/>
            <a:ext cx="5168290" cy="453796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GB" sz="1800" dirty="0">
              <a:solidFill>
                <a:srgbClr val="002060"/>
              </a:solidFill>
              <a:latin typeface="Times New Roman" panose="02020603050405020304" pitchFamily="18" charset="0"/>
              <a:cs typeface="Times New Roman" panose="02020603050405020304" pitchFamily="18" charset="0"/>
            </a:endParaRPr>
          </a:p>
          <a:p>
            <a:pPr marL="0" indent="0">
              <a:buNone/>
            </a:pPr>
            <a:r>
              <a:rPr lang="en-GB" sz="1800" b="1" dirty="0">
                <a:solidFill>
                  <a:srgbClr val="002060"/>
                </a:solidFill>
                <a:latin typeface="Times New Roman" panose="02020603050405020304" pitchFamily="18" charset="0"/>
                <a:cs typeface="Times New Roman" panose="02020603050405020304" pitchFamily="18" charset="0"/>
              </a:rPr>
              <a:t>Threat - Scenario - Probability – Loss</a:t>
            </a:r>
            <a:endParaRPr lang="cs-CZ" sz="1800" b="1"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1800" b="1" dirty="0">
              <a:solidFill>
                <a:srgbClr val="002060"/>
              </a:solidFill>
              <a:latin typeface="Times New Roman" panose="02020603050405020304" pitchFamily="18" charset="0"/>
              <a:cs typeface="Times New Roman" panose="02020603050405020304" pitchFamily="18" charset="0"/>
            </a:endParaRPr>
          </a:p>
          <a:p>
            <a:pPr marL="0" indent="0">
              <a:buNone/>
            </a:pPr>
            <a:r>
              <a:rPr lang="en-GB" sz="1800" dirty="0">
                <a:solidFill>
                  <a:srgbClr val="002060"/>
                </a:solidFill>
                <a:latin typeface="Times New Roman" panose="02020603050405020304" pitchFamily="18" charset="0"/>
                <a:cs typeface="Times New Roman" panose="02020603050405020304" pitchFamily="18" charset="0"/>
              </a:rPr>
              <a:t>Threat - Danger that is threatening and that is the cause of the harmful consequences and difficulties in the project. </a:t>
            </a:r>
            <a:r>
              <a:rPr lang="en-GB" sz="1400" dirty="0">
                <a:solidFill>
                  <a:srgbClr val="002060"/>
                </a:solidFill>
                <a:latin typeface="Times New Roman" panose="02020603050405020304" pitchFamily="18" charset="0"/>
                <a:cs typeface="Times New Roman" panose="02020603050405020304" pitchFamily="18" charset="0"/>
              </a:rPr>
              <a:t>(E.g. strong storm, insufficient loan, icing, currency devaluation, strike, dismissal of the project manager, bad subcontracting for the project, ...)</a:t>
            </a:r>
            <a:endParaRPr lang="cs-CZ" sz="14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sz="1800" dirty="0">
              <a:solidFill>
                <a:srgbClr val="002060"/>
              </a:solidFill>
              <a:latin typeface="Times New Roman" panose="02020603050405020304" pitchFamily="18" charset="0"/>
              <a:cs typeface="Times New Roman" panose="02020603050405020304" pitchFamily="18" charset="0"/>
            </a:endParaRPr>
          </a:p>
          <a:p>
            <a:pPr marL="0" indent="0">
              <a:buNone/>
            </a:pPr>
            <a:r>
              <a:rPr lang="en-GB" sz="1800" dirty="0">
                <a:solidFill>
                  <a:srgbClr val="002060"/>
                </a:solidFill>
                <a:latin typeface="Times New Roman" panose="02020603050405020304" pitchFamily="18" charset="0"/>
                <a:cs typeface="Times New Roman" panose="02020603050405020304" pitchFamily="18" charset="0"/>
              </a:rPr>
              <a:t>Scenario - The event that we anticipate in the project as a result of the threat. </a:t>
            </a:r>
            <a:r>
              <a:rPr lang="en-GB" sz="1400" dirty="0">
                <a:solidFill>
                  <a:srgbClr val="002060"/>
                </a:solidFill>
                <a:latin typeface="Times New Roman" panose="02020603050405020304" pitchFamily="18" charset="0"/>
                <a:cs typeface="Times New Roman" panose="02020603050405020304" pitchFamily="18" charset="0"/>
              </a:rPr>
              <a:t>(For example, we will not get a loan - we will not have financial coverage for the project, </a:t>
            </a:r>
            <a:r>
              <a:rPr lang="cs-CZ" sz="1400" dirty="0">
                <a:solidFill>
                  <a:srgbClr val="002060"/>
                </a:solidFill>
                <a:latin typeface="Times New Roman" panose="02020603050405020304" pitchFamily="18" charset="0"/>
                <a:cs typeface="Times New Roman" panose="02020603050405020304" pitchFamily="18" charset="0"/>
              </a:rPr>
              <a:t>Tom</a:t>
            </a:r>
            <a:r>
              <a:rPr lang="en-GB" sz="1400" dirty="0">
                <a:solidFill>
                  <a:srgbClr val="002060"/>
                </a:solidFill>
                <a:latin typeface="Times New Roman" panose="02020603050405020304" pitchFamily="18" charset="0"/>
                <a:cs typeface="Times New Roman" panose="02020603050405020304" pitchFamily="18" charset="0"/>
              </a:rPr>
              <a:t> will fall ill - we will lose the only employee who can do it for our project ...)</a:t>
            </a:r>
            <a:endParaRPr lang="cs-CZ" sz="14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sz="1800" dirty="0">
              <a:solidFill>
                <a:srgbClr val="002060"/>
              </a:solidFill>
              <a:latin typeface="Times New Roman" panose="02020603050405020304" pitchFamily="18" charset="0"/>
              <a:cs typeface="Times New Roman" panose="02020603050405020304" pitchFamily="18" charset="0"/>
            </a:endParaRPr>
          </a:p>
          <a:p>
            <a:pPr marL="0" indent="0">
              <a:buNone/>
            </a:pPr>
            <a:r>
              <a:rPr lang="en-GB" sz="1800" dirty="0">
                <a:solidFill>
                  <a:srgbClr val="002060"/>
                </a:solidFill>
                <a:latin typeface="Times New Roman" panose="02020603050405020304" pitchFamily="18" charset="0"/>
                <a:cs typeface="Times New Roman" panose="02020603050405020304" pitchFamily="18" charset="0"/>
              </a:rPr>
              <a:t>Probability - Probability of scenario realization expressed in the interval &lt;0</a:t>
            </a:r>
            <a:r>
              <a:rPr lang="cs-CZ" sz="1800" dirty="0">
                <a:solidFill>
                  <a:srgbClr val="002060"/>
                </a:solidFill>
                <a:latin typeface="Times New Roman" panose="02020603050405020304" pitchFamily="18" charset="0"/>
                <a:cs typeface="Times New Roman" panose="02020603050405020304" pitchFamily="18" charset="0"/>
              </a:rPr>
              <a:t>-1</a:t>
            </a:r>
            <a:r>
              <a:rPr lang="en-GB" sz="1800" dirty="0">
                <a:solidFill>
                  <a:srgbClr val="002060"/>
                </a:solidFill>
                <a:latin typeface="Times New Roman" panose="02020603050405020304" pitchFamily="18" charset="0"/>
                <a:cs typeface="Times New Roman" panose="02020603050405020304" pitchFamily="18" charset="0"/>
              </a:rPr>
              <a:t>&gt;</a:t>
            </a:r>
            <a:endParaRPr lang="cs-CZ" sz="18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1800" dirty="0">
              <a:solidFill>
                <a:srgbClr val="002060"/>
              </a:solidFill>
              <a:latin typeface="Times New Roman" panose="02020603050405020304" pitchFamily="18" charset="0"/>
              <a:cs typeface="Times New Roman" panose="02020603050405020304" pitchFamily="18" charset="0"/>
            </a:endParaRPr>
          </a:p>
          <a:p>
            <a:pPr marL="0" indent="0">
              <a:buNone/>
            </a:pPr>
            <a:r>
              <a:rPr lang="en-GB" sz="1800" dirty="0">
                <a:solidFill>
                  <a:srgbClr val="002060"/>
                </a:solidFill>
                <a:latin typeface="Times New Roman" panose="02020603050405020304" pitchFamily="18" charset="0"/>
                <a:cs typeface="Times New Roman" panose="02020603050405020304" pitchFamily="18" charset="0"/>
              </a:rPr>
              <a:t>Loss - Loss for the project, caused by the implementation of the scenario. We usually express it in monetary units </a:t>
            </a:r>
            <a:r>
              <a:rPr lang="en-GB" sz="1400" dirty="0">
                <a:solidFill>
                  <a:srgbClr val="002060"/>
                </a:solidFill>
                <a:latin typeface="Times New Roman" panose="02020603050405020304" pitchFamily="18" charset="0"/>
                <a:cs typeface="Times New Roman" panose="02020603050405020304" pitchFamily="18" charset="0"/>
              </a:rPr>
              <a:t>(but we can also say otherwise, the size of the time delay, the loss of workers' lives, etc.).</a:t>
            </a:r>
          </a:p>
          <a:p>
            <a:pPr marL="0" indent="0">
              <a:buNone/>
            </a:pPr>
            <a:endParaRPr lang="en-GB" sz="18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18584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animEffect transition="in" filter="fade">
                                      <p:cBhvr>
                                        <p:cTn id="7" dur="500"/>
                                        <p:tgtEl>
                                          <p:spTgt spid="1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3" end="3"/>
                                            </p:txEl>
                                          </p:spTgt>
                                        </p:tgtEl>
                                        <p:attrNameLst>
                                          <p:attrName>style.visibility</p:attrName>
                                        </p:attrNameLst>
                                      </p:cBhvr>
                                      <p:to>
                                        <p:strVal val="visible"/>
                                      </p:to>
                                    </p:set>
                                    <p:animEffect transition="in" filter="fade">
                                      <p:cBhvr>
                                        <p:cTn id="12" dur="500"/>
                                        <p:tgtEl>
                                          <p:spTgt spid="11">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xEl>
                                              <p:pRg st="5" end="5"/>
                                            </p:txEl>
                                          </p:spTgt>
                                        </p:tgtEl>
                                        <p:attrNameLst>
                                          <p:attrName>style.visibility</p:attrName>
                                        </p:attrNameLst>
                                      </p:cBhvr>
                                      <p:to>
                                        <p:strVal val="visible"/>
                                      </p:to>
                                    </p:set>
                                    <p:animEffect transition="in" filter="fade">
                                      <p:cBhvr>
                                        <p:cTn id="17" dur="500"/>
                                        <p:tgtEl>
                                          <p:spTgt spid="11">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xEl>
                                              <p:pRg st="7" end="7"/>
                                            </p:txEl>
                                          </p:spTgt>
                                        </p:tgtEl>
                                        <p:attrNameLst>
                                          <p:attrName>style.visibility</p:attrName>
                                        </p:attrNameLst>
                                      </p:cBhvr>
                                      <p:to>
                                        <p:strVal val="visible"/>
                                      </p:to>
                                    </p:set>
                                    <p:animEffect transition="in" filter="fade">
                                      <p:cBhvr>
                                        <p:cTn id="22" dur="500"/>
                                        <p:tgtEl>
                                          <p:spTgt spid="11">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
                                            <p:txEl>
                                              <p:pRg st="9" end="9"/>
                                            </p:txEl>
                                          </p:spTgt>
                                        </p:tgtEl>
                                        <p:attrNameLst>
                                          <p:attrName>style.visibility</p:attrName>
                                        </p:attrNameLst>
                                      </p:cBhvr>
                                      <p:to>
                                        <p:strVal val="visible"/>
                                      </p:to>
                                    </p:set>
                                    <p:animEffect transition="in" filter="fade">
                                      <p:cBhvr>
                                        <p:cTn id="27" dur="500"/>
                                        <p:tgtEl>
                                          <p:spTgt spid="11">
                                            <p:txEl>
                                              <p:pRg st="9" end="9"/>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10">
                                            <p:txEl>
                                              <p:pRg st="0" end="0"/>
                                            </p:txEl>
                                          </p:spTgt>
                                        </p:tgtEl>
                                        <p:attrNameLst>
                                          <p:attrName>style.visibility</p:attrName>
                                        </p:attrNameLst>
                                      </p:cBhvr>
                                      <p:to>
                                        <p:strVal val="visible"/>
                                      </p:to>
                                    </p:set>
                                    <p:animEffect transition="in" filter="fade">
                                      <p:cBhvr>
                                        <p:cTn id="32" dur="1000"/>
                                        <p:tgtEl>
                                          <p:spTgt spid="10">
                                            <p:txEl>
                                              <p:pRg st="0" end="0"/>
                                            </p:txEl>
                                          </p:spTgt>
                                        </p:tgtEl>
                                      </p:cBhvr>
                                    </p:animEffect>
                                    <p:anim calcmode="lin" valueType="num">
                                      <p:cBhvr>
                                        <p:cTn id="3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3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6" name="Obdélník 5"/>
          <p:cNvSpPr/>
          <p:nvPr/>
        </p:nvSpPr>
        <p:spPr>
          <a:xfrm>
            <a:off x="449092" y="417096"/>
            <a:ext cx="4784758" cy="6063916"/>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pic>
        <p:nvPicPr>
          <p:cNvPr id="2" name="Obráze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07493" y="274187"/>
            <a:ext cx="1464833" cy="1127893"/>
          </a:xfrm>
          <a:prstGeom prst="rect">
            <a:avLst/>
          </a:prstGeom>
        </p:spPr>
      </p:pic>
      <p:sp>
        <p:nvSpPr>
          <p:cNvPr id="9" name="Nadpis 1"/>
          <p:cNvSpPr txBox="1">
            <a:spLocks/>
          </p:cNvSpPr>
          <p:nvPr/>
        </p:nvSpPr>
        <p:spPr>
          <a:xfrm>
            <a:off x="666805" y="720605"/>
            <a:ext cx="4536503" cy="2283851"/>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cs-CZ" sz="2400" b="1" dirty="0">
                <a:solidFill>
                  <a:schemeClr val="bg1"/>
                </a:solidFill>
                <a:latin typeface="Times New Roman" panose="02020603050405020304" pitchFamily="18" charset="0"/>
                <a:cs typeface="Times New Roman" panose="02020603050405020304" pitchFamily="18" charset="0"/>
              </a:rPr>
              <a:t>PART 2 - RIPRAN</a:t>
            </a:r>
            <a:endParaRPr lang="en-GB" sz="2400" b="1" dirty="0">
              <a:solidFill>
                <a:schemeClr val="bg1"/>
              </a:solidFill>
              <a:latin typeface="Times New Roman" panose="02020603050405020304" pitchFamily="18" charset="0"/>
              <a:cs typeface="Times New Roman" panose="02020603050405020304" pitchFamily="18" charset="0"/>
            </a:endParaRPr>
          </a:p>
        </p:txBody>
      </p:sp>
      <p:sp>
        <p:nvSpPr>
          <p:cNvPr id="10" name="Zástupný symbol pro obsah 2"/>
          <p:cNvSpPr txBox="1">
            <a:spLocks/>
          </p:cNvSpPr>
          <p:nvPr/>
        </p:nvSpPr>
        <p:spPr>
          <a:xfrm>
            <a:off x="906228" y="1529996"/>
            <a:ext cx="4297080" cy="2884351"/>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GB" sz="2000" b="1" dirty="0">
              <a:solidFill>
                <a:schemeClr val="bg1"/>
              </a:solidFill>
              <a:latin typeface="Times New Roman" panose="02020603050405020304" pitchFamily="18" charset="0"/>
              <a:cs typeface="Times New Roman" panose="02020603050405020304" pitchFamily="18" charset="0"/>
            </a:endParaRPr>
          </a:p>
        </p:txBody>
      </p:sp>
      <p:sp>
        <p:nvSpPr>
          <p:cNvPr id="11" name="Zástupný symbol pro obsah 2"/>
          <p:cNvSpPr txBox="1">
            <a:spLocks/>
          </p:cNvSpPr>
          <p:nvPr/>
        </p:nvSpPr>
        <p:spPr>
          <a:xfrm>
            <a:off x="5620885" y="1160016"/>
            <a:ext cx="5168290" cy="453796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GB" sz="18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1800" b="1" dirty="0">
              <a:solidFill>
                <a:srgbClr val="002060"/>
              </a:solidFill>
              <a:latin typeface="Times New Roman" panose="02020603050405020304" pitchFamily="18" charset="0"/>
              <a:cs typeface="Times New Roman" panose="02020603050405020304" pitchFamily="18" charset="0"/>
            </a:endParaRPr>
          </a:p>
          <a:p>
            <a:pPr marL="0" indent="0">
              <a:buNone/>
            </a:pPr>
            <a:r>
              <a:rPr lang="en-GB" sz="1800" dirty="0">
                <a:solidFill>
                  <a:srgbClr val="002060"/>
                </a:solidFill>
                <a:latin typeface="Times New Roman" panose="02020603050405020304" pitchFamily="18" charset="0"/>
                <a:cs typeface="Times New Roman" panose="02020603050405020304" pitchFamily="18" charset="0"/>
              </a:rPr>
              <a:t>The whole process of risk analysis according to this method consists of four basic steps:</a:t>
            </a:r>
            <a:endParaRPr lang="cs-CZ" sz="18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sz="1800" dirty="0">
              <a:solidFill>
                <a:srgbClr val="002060"/>
              </a:solidFill>
              <a:latin typeface="Times New Roman" panose="02020603050405020304" pitchFamily="18" charset="0"/>
              <a:cs typeface="Times New Roman" panose="02020603050405020304" pitchFamily="18" charset="0"/>
            </a:endParaRPr>
          </a:p>
          <a:p>
            <a:pPr>
              <a:buAutoNum type="arabicPeriod"/>
            </a:pPr>
            <a:r>
              <a:rPr lang="en-GB" sz="1800" dirty="0">
                <a:solidFill>
                  <a:srgbClr val="002060"/>
                </a:solidFill>
                <a:latin typeface="Times New Roman" panose="02020603050405020304" pitchFamily="18" charset="0"/>
                <a:cs typeface="Times New Roman" panose="02020603050405020304" pitchFamily="18" charset="0"/>
              </a:rPr>
              <a:t>Identification of project hazards</a:t>
            </a:r>
            <a:endParaRPr lang="cs-CZ" sz="1800" dirty="0">
              <a:solidFill>
                <a:srgbClr val="002060"/>
              </a:solidFill>
              <a:latin typeface="Times New Roman" panose="02020603050405020304" pitchFamily="18" charset="0"/>
              <a:cs typeface="Times New Roman" panose="02020603050405020304" pitchFamily="18" charset="0"/>
            </a:endParaRPr>
          </a:p>
          <a:p>
            <a:pPr>
              <a:buAutoNum type="arabicPeriod"/>
            </a:pPr>
            <a:endParaRPr lang="en-GB" sz="1800" dirty="0">
              <a:solidFill>
                <a:srgbClr val="002060"/>
              </a:solidFill>
              <a:latin typeface="Times New Roman" panose="02020603050405020304" pitchFamily="18" charset="0"/>
              <a:cs typeface="Times New Roman" panose="02020603050405020304" pitchFamily="18" charset="0"/>
            </a:endParaRPr>
          </a:p>
          <a:p>
            <a:pPr marL="0" indent="0">
              <a:buNone/>
            </a:pPr>
            <a:r>
              <a:rPr lang="en-GB" sz="1800" dirty="0">
                <a:solidFill>
                  <a:srgbClr val="002060"/>
                </a:solidFill>
                <a:latin typeface="Times New Roman" panose="02020603050405020304" pitchFamily="18" charset="0"/>
                <a:cs typeface="Times New Roman" panose="02020603050405020304" pitchFamily="18" charset="0"/>
              </a:rPr>
              <a:t>2. Quantification of project risks</a:t>
            </a:r>
            <a:endParaRPr lang="cs-CZ" sz="18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sz="1800" dirty="0">
              <a:solidFill>
                <a:srgbClr val="002060"/>
              </a:solidFill>
              <a:latin typeface="Times New Roman" panose="02020603050405020304" pitchFamily="18" charset="0"/>
              <a:cs typeface="Times New Roman" panose="02020603050405020304" pitchFamily="18" charset="0"/>
            </a:endParaRPr>
          </a:p>
          <a:p>
            <a:pPr marL="0" indent="0">
              <a:buNone/>
            </a:pPr>
            <a:r>
              <a:rPr lang="en-GB" sz="1800" dirty="0">
                <a:solidFill>
                  <a:srgbClr val="002060"/>
                </a:solidFill>
                <a:latin typeface="Times New Roman" panose="02020603050405020304" pitchFamily="18" charset="0"/>
                <a:cs typeface="Times New Roman" panose="02020603050405020304" pitchFamily="18" charset="0"/>
              </a:rPr>
              <a:t>3. Response to project risks</a:t>
            </a:r>
            <a:endParaRPr lang="cs-CZ" sz="18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sz="1800" dirty="0">
              <a:solidFill>
                <a:srgbClr val="002060"/>
              </a:solidFill>
              <a:latin typeface="Times New Roman" panose="02020603050405020304" pitchFamily="18" charset="0"/>
              <a:cs typeface="Times New Roman" panose="02020603050405020304" pitchFamily="18" charset="0"/>
            </a:endParaRPr>
          </a:p>
          <a:p>
            <a:pPr marL="0" indent="0">
              <a:buNone/>
            </a:pPr>
            <a:r>
              <a:rPr lang="en-GB" sz="1800" dirty="0">
                <a:solidFill>
                  <a:srgbClr val="002060"/>
                </a:solidFill>
                <a:latin typeface="Times New Roman" panose="02020603050405020304" pitchFamily="18" charset="0"/>
                <a:cs typeface="Times New Roman" panose="02020603050405020304" pitchFamily="18" charset="0"/>
              </a:rPr>
              <a:t>4. Overall project risk assessment.</a:t>
            </a:r>
          </a:p>
          <a:p>
            <a:pPr marL="0" indent="0">
              <a:buNone/>
            </a:pPr>
            <a:endParaRPr lang="en-GB" sz="18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01955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nodePh="1">
                                  <p:stCondLst>
                                    <p:cond delay="0"/>
                                  </p:stCondLst>
                                  <p:endCondLst>
                                    <p:cond evt="begin" delay="0">
                                      <p:tn val="5"/>
                                    </p:cond>
                                  </p:end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GB" dirty="0"/>
          </a:p>
        </p:txBody>
      </p:sp>
      <p:sp>
        <p:nvSpPr>
          <p:cNvPr id="5" name="Obdélník 4"/>
          <p:cNvSpPr/>
          <p:nvPr/>
        </p:nvSpPr>
        <p:spPr>
          <a:xfrm>
            <a:off x="251520" y="449337"/>
            <a:ext cx="1277914"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cs-CZ" sz="2400" b="0" i="0" u="none" strike="noStrike" kern="0" cap="none" spc="0" normalizeH="0" baseline="0" dirty="0" err="1">
                <a:ln>
                  <a:noFill/>
                </a:ln>
                <a:solidFill>
                  <a:srgbClr val="002060"/>
                </a:solidFill>
                <a:effectLst/>
                <a:uLnTx/>
                <a:uFillTx/>
                <a:latin typeface="Times New Roman"/>
                <a:ea typeface="+mj-ea"/>
                <a:cs typeface="+mj-cs"/>
              </a:rPr>
              <a:t>Contents</a:t>
            </a:r>
            <a:endParaRPr kumimoji="0" lang="en-GB" sz="1800" b="0" i="0" u="none" strike="noStrike" kern="0" cap="none" spc="0" normalizeH="0" baseline="0" dirty="0">
              <a:ln>
                <a:noFill/>
              </a:ln>
              <a:solidFill>
                <a:srgbClr val="002060"/>
              </a:solidFill>
              <a:effectLst/>
              <a:uLnTx/>
              <a:uFillTx/>
            </a:endParaRPr>
          </a:p>
        </p:txBody>
      </p:sp>
      <p:sp>
        <p:nvSpPr>
          <p:cNvPr id="8" name="Zástupný symbol pro obsah 2"/>
          <p:cNvSpPr txBox="1">
            <a:spLocks/>
          </p:cNvSpPr>
          <p:nvPr/>
        </p:nvSpPr>
        <p:spPr>
          <a:xfrm>
            <a:off x="395536" y="1419727"/>
            <a:ext cx="9694948" cy="453189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AutoNum type="arabicPeriod"/>
            </a:pPr>
            <a:r>
              <a:rPr lang="cs-CZ" altLang="cs-CZ" sz="2400" b="1" dirty="0">
                <a:solidFill>
                  <a:srgbClr val="002060"/>
                </a:solidFill>
                <a:latin typeface="Times New Roman" panose="02020603050405020304" pitchFamily="18" charset="0"/>
                <a:cs typeface="Times New Roman" panose="02020603050405020304" pitchFamily="18" charset="0"/>
              </a:rPr>
              <a:t>PART </a:t>
            </a:r>
            <a:endParaRPr lang="cs-CZ" altLang="cs-CZ" sz="1600" dirty="0">
              <a:solidFill>
                <a:srgbClr val="002060"/>
              </a:solidFill>
              <a:latin typeface="Times New Roman" panose="02020603050405020304" pitchFamily="18" charset="0"/>
              <a:cs typeface="Times New Roman" panose="02020603050405020304" pitchFamily="18" charset="0"/>
            </a:endParaRPr>
          </a:p>
          <a:p>
            <a:r>
              <a:rPr lang="en-GB" altLang="cs-CZ" sz="2400" dirty="0">
                <a:solidFill>
                  <a:srgbClr val="002060"/>
                </a:solidFill>
                <a:latin typeface="Times New Roman" panose="02020603050405020304" pitchFamily="18" charset="0"/>
                <a:cs typeface="Times New Roman" panose="02020603050405020304" pitchFamily="18" charset="0"/>
              </a:rPr>
              <a:t>The importance of risk analysis in project management, definition of risk matrix, risk mitigation</a:t>
            </a:r>
            <a:r>
              <a:rPr lang="cs-CZ" altLang="cs-CZ" sz="2400" dirty="0">
                <a:solidFill>
                  <a:srgbClr val="002060"/>
                </a:solidFill>
                <a:latin typeface="Times New Roman" panose="02020603050405020304" pitchFamily="18" charset="0"/>
                <a:cs typeface="Times New Roman" panose="02020603050405020304" pitchFamily="18" charset="0"/>
              </a:rPr>
              <a:t>.</a:t>
            </a:r>
          </a:p>
          <a:p>
            <a:endParaRPr lang="cs-CZ" altLang="cs-CZ" sz="2400" b="1" dirty="0">
              <a:solidFill>
                <a:srgbClr val="002060"/>
              </a:solidFill>
              <a:latin typeface="Times New Roman" panose="02020603050405020304" pitchFamily="18" charset="0"/>
              <a:cs typeface="Times New Roman" panose="02020603050405020304" pitchFamily="18" charset="0"/>
            </a:endParaRPr>
          </a:p>
          <a:p>
            <a:pPr marL="0" indent="0">
              <a:buNone/>
            </a:pPr>
            <a:r>
              <a:rPr lang="cs-CZ" altLang="cs-CZ" sz="2400" b="1" dirty="0">
                <a:solidFill>
                  <a:srgbClr val="002060"/>
                </a:solidFill>
                <a:latin typeface="Times New Roman" panose="02020603050405020304" pitchFamily="18" charset="0"/>
                <a:cs typeface="Times New Roman" panose="02020603050405020304" pitchFamily="18" charset="0"/>
              </a:rPr>
              <a:t>2. PART</a:t>
            </a:r>
          </a:p>
          <a:p>
            <a:r>
              <a:rPr lang="en-GB" altLang="cs-CZ" sz="2400" dirty="0">
                <a:solidFill>
                  <a:srgbClr val="002060"/>
                </a:solidFill>
                <a:latin typeface="Times New Roman" panose="02020603050405020304" pitchFamily="18" charset="0"/>
                <a:cs typeface="Times New Roman" panose="02020603050405020304" pitchFamily="18" charset="0"/>
              </a:rPr>
              <a:t>Presentation of the individual steps of the RIPRAN method</a:t>
            </a:r>
            <a:r>
              <a:rPr lang="cs-CZ" altLang="cs-CZ" sz="2400" dirty="0">
                <a:solidFill>
                  <a:srgbClr val="002060"/>
                </a:solidFill>
                <a:latin typeface="Times New Roman" panose="02020603050405020304" pitchFamily="18" charset="0"/>
                <a:cs typeface="Times New Roman" panose="02020603050405020304" pitchFamily="18" charset="0"/>
              </a:rPr>
              <a:t>.</a:t>
            </a:r>
          </a:p>
          <a:p>
            <a:endParaRPr lang="cs-CZ" altLang="cs-CZ" sz="2400" b="1" dirty="0">
              <a:solidFill>
                <a:srgbClr val="002060"/>
              </a:solidFill>
              <a:latin typeface="Times New Roman" panose="02020603050405020304" pitchFamily="18" charset="0"/>
              <a:cs typeface="Times New Roman" panose="02020603050405020304" pitchFamily="18" charset="0"/>
            </a:endParaRPr>
          </a:p>
          <a:p>
            <a:pPr marL="0" indent="0">
              <a:buNone/>
            </a:pPr>
            <a:r>
              <a:rPr lang="cs-CZ" altLang="cs-CZ" sz="2400" b="1" dirty="0">
                <a:solidFill>
                  <a:srgbClr val="002060"/>
                </a:solidFill>
                <a:latin typeface="Times New Roman" panose="02020603050405020304" pitchFamily="18" charset="0"/>
                <a:cs typeface="Times New Roman" panose="02020603050405020304" pitchFamily="18" charset="0"/>
              </a:rPr>
              <a:t>3. PART </a:t>
            </a:r>
            <a:endParaRPr lang="en-GB" altLang="cs-CZ" sz="1600" b="1" dirty="0">
              <a:solidFill>
                <a:srgbClr val="002060"/>
              </a:solidFill>
              <a:latin typeface="Times New Roman" panose="02020603050405020304" pitchFamily="18" charset="0"/>
              <a:cs typeface="Times New Roman" panose="02020603050405020304" pitchFamily="18" charset="0"/>
            </a:endParaRPr>
          </a:p>
          <a:p>
            <a:r>
              <a:rPr lang="en-GB" altLang="cs-CZ" sz="2400" dirty="0">
                <a:solidFill>
                  <a:srgbClr val="002060"/>
                </a:solidFill>
                <a:latin typeface="Times New Roman" panose="02020603050405020304" pitchFamily="18" charset="0"/>
                <a:cs typeface="Times New Roman" panose="02020603050405020304" pitchFamily="18" charset="0"/>
              </a:rPr>
              <a:t>A practical example of the application of the RIPRAN method</a:t>
            </a:r>
            <a:r>
              <a:rPr lang="cs-CZ" altLang="cs-CZ" sz="2400" dirty="0">
                <a:solidFill>
                  <a:srgbClr val="002060"/>
                </a:solidFill>
                <a:latin typeface="Times New Roman" panose="02020603050405020304" pitchFamily="18" charset="0"/>
                <a:cs typeface="Times New Roman" panose="02020603050405020304" pitchFamily="18" charset="0"/>
              </a:rPr>
              <a:t>. </a:t>
            </a:r>
            <a:r>
              <a:rPr lang="cs-CZ" altLang="cs-CZ" sz="2400" dirty="0" err="1">
                <a:solidFill>
                  <a:srgbClr val="002060"/>
                </a:solidFill>
                <a:latin typeface="Times New Roman" panose="02020603050405020304" pitchFamily="18" charset="0"/>
                <a:cs typeface="Times New Roman" panose="02020603050405020304" pitchFamily="18" charset="0"/>
              </a:rPr>
              <a:t>Final</a:t>
            </a:r>
            <a:r>
              <a:rPr lang="cs-CZ" altLang="cs-CZ" sz="2400" dirty="0">
                <a:solidFill>
                  <a:srgbClr val="002060"/>
                </a:solidFill>
                <a:latin typeface="Times New Roman" panose="02020603050405020304" pitchFamily="18" charset="0"/>
                <a:cs typeface="Times New Roman" panose="02020603050405020304" pitchFamily="18" charset="0"/>
              </a:rPr>
              <a:t> RECAP.</a:t>
            </a:r>
            <a:endParaRPr lang="cs-CZ" altLang="cs-CZ" sz="2400" b="1" dirty="0">
              <a:solidFill>
                <a:srgbClr val="002060"/>
              </a:solidFill>
              <a:latin typeface="Times New Roman" panose="02020603050405020304" pitchFamily="18" charset="0"/>
              <a:cs typeface="Times New Roman" panose="02020603050405020304" pitchFamily="18" charset="0"/>
            </a:endParaRPr>
          </a:p>
          <a:p>
            <a:endParaRPr lang="en-GB" altLang="cs-CZ" sz="2400" b="1" dirty="0">
              <a:solidFill>
                <a:srgbClr val="002060"/>
              </a:solidFill>
              <a:latin typeface="Times New Roman" panose="02020603050405020304" pitchFamily="18" charset="0"/>
              <a:cs typeface="Times New Roman" panose="02020603050405020304" pitchFamily="18" charset="0"/>
            </a:endParaRPr>
          </a:p>
          <a:p>
            <a:endParaRPr lang="en-GB" altLang="cs-CZ" sz="2400" b="1" dirty="0">
              <a:solidFill>
                <a:srgbClr val="307871"/>
              </a:solidFill>
              <a:latin typeface="Times New Roman" panose="02020603050405020304" pitchFamily="18" charset="0"/>
              <a:cs typeface="Times New Roman" panose="02020603050405020304" pitchFamily="18" charset="0"/>
            </a:endParaRPr>
          </a:p>
          <a:p>
            <a:endParaRPr lang="en-GB" altLang="cs-CZ" sz="2400" b="1" dirty="0">
              <a:solidFill>
                <a:srgbClr val="307871"/>
              </a:solidFill>
              <a:latin typeface="Times New Roman" panose="02020603050405020304" pitchFamily="18" charset="0"/>
              <a:cs typeface="Times New Roman" panose="02020603050405020304" pitchFamily="18" charset="0"/>
            </a:endParaRPr>
          </a:p>
          <a:p>
            <a:endParaRPr lang="en-GB" altLang="cs-CZ" sz="2400" b="1" dirty="0">
              <a:solidFill>
                <a:srgbClr val="307871"/>
              </a:solidFill>
              <a:latin typeface="Times New Roman" panose="02020603050405020304" pitchFamily="18" charset="0"/>
              <a:cs typeface="Times New Roman" panose="02020603050405020304" pitchFamily="18" charset="0"/>
            </a:endParaRPr>
          </a:p>
          <a:p>
            <a:endParaRPr lang="en-GB" altLang="cs-CZ" sz="2400" b="1"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005473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6" name="Obdélník 5"/>
          <p:cNvSpPr/>
          <p:nvPr/>
        </p:nvSpPr>
        <p:spPr>
          <a:xfrm>
            <a:off x="449092" y="417096"/>
            <a:ext cx="4784758" cy="6063916"/>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pic>
        <p:nvPicPr>
          <p:cNvPr id="2" name="Obráze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07493" y="274187"/>
            <a:ext cx="1464833" cy="1127893"/>
          </a:xfrm>
          <a:prstGeom prst="rect">
            <a:avLst/>
          </a:prstGeom>
        </p:spPr>
      </p:pic>
      <p:sp>
        <p:nvSpPr>
          <p:cNvPr id="9" name="Nadpis 1"/>
          <p:cNvSpPr txBox="1">
            <a:spLocks/>
          </p:cNvSpPr>
          <p:nvPr/>
        </p:nvSpPr>
        <p:spPr>
          <a:xfrm>
            <a:off x="666805" y="720605"/>
            <a:ext cx="4536503" cy="2283851"/>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cs-CZ" sz="2400" b="1" dirty="0">
                <a:solidFill>
                  <a:schemeClr val="bg1"/>
                </a:solidFill>
                <a:latin typeface="Times New Roman" panose="02020603050405020304" pitchFamily="18" charset="0"/>
                <a:cs typeface="Times New Roman" panose="02020603050405020304" pitchFamily="18" charset="0"/>
              </a:rPr>
              <a:t>PART 2 - RIPRAN</a:t>
            </a:r>
            <a:endParaRPr lang="en-GB" sz="2400" b="1" dirty="0">
              <a:solidFill>
                <a:schemeClr val="bg1"/>
              </a:solidFill>
              <a:latin typeface="Times New Roman" panose="02020603050405020304" pitchFamily="18" charset="0"/>
              <a:cs typeface="Times New Roman" panose="02020603050405020304" pitchFamily="18" charset="0"/>
            </a:endParaRPr>
          </a:p>
        </p:txBody>
      </p:sp>
      <p:sp>
        <p:nvSpPr>
          <p:cNvPr id="10" name="Zástupný symbol pro obsah 2"/>
          <p:cNvSpPr txBox="1">
            <a:spLocks/>
          </p:cNvSpPr>
          <p:nvPr/>
        </p:nvSpPr>
        <p:spPr>
          <a:xfrm>
            <a:off x="906228" y="1529996"/>
            <a:ext cx="4297080" cy="2884351"/>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GB" sz="2000" b="1" dirty="0">
              <a:solidFill>
                <a:schemeClr val="bg1"/>
              </a:solidFill>
              <a:latin typeface="Times New Roman" panose="02020603050405020304" pitchFamily="18" charset="0"/>
              <a:cs typeface="Times New Roman" panose="02020603050405020304" pitchFamily="18" charset="0"/>
            </a:endParaRPr>
          </a:p>
        </p:txBody>
      </p:sp>
      <p:sp>
        <p:nvSpPr>
          <p:cNvPr id="11" name="Zástupný symbol pro obsah 2"/>
          <p:cNvSpPr txBox="1">
            <a:spLocks/>
          </p:cNvSpPr>
          <p:nvPr/>
        </p:nvSpPr>
        <p:spPr>
          <a:xfrm>
            <a:off x="5233850" y="417096"/>
            <a:ext cx="5449504" cy="453796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800" dirty="0">
                <a:solidFill>
                  <a:srgbClr val="002060"/>
                </a:solidFill>
                <a:latin typeface="Times New Roman" panose="02020603050405020304" pitchFamily="18" charset="0"/>
                <a:cs typeface="Times New Roman" panose="02020603050405020304" pitchFamily="18" charset="0"/>
              </a:rPr>
              <a:t>1 STEP</a:t>
            </a:r>
            <a:endParaRPr lang="en-GB" sz="1800" dirty="0">
              <a:solidFill>
                <a:srgbClr val="002060"/>
              </a:solidFill>
              <a:latin typeface="Times New Roman" panose="02020603050405020304" pitchFamily="18" charset="0"/>
              <a:cs typeface="Times New Roman" panose="02020603050405020304" pitchFamily="18" charset="0"/>
            </a:endParaRPr>
          </a:p>
          <a:p>
            <a:pPr marL="0" indent="0">
              <a:buNone/>
            </a:pPr>
            <a:r>
              <a:rPr lang="en-GB" sz="1800" dirty="0">
                <a:solidFill>
                  <a:srgbClr val="002060"/>
                </a:solidFill>
                <a:latin typeface="Times New Roman" panose="02020603050405020304" pitchFamily="18" charset="0"/>
                <a:cs typeface="Times New Roman" panose="02020603050405020304" pitchFamily="18" charset="0"/>
              </a:rPr>
              <a:t>In this step, the project team identifies the hazards by compiling a list, preferably in the form of a table.</a:t>
            </a:r>
            <a:endParaRPr lang="cs-CZ" sz="1800" dirty="0">
              <a:solidFill>
                <a:srgbClr val="002060"/>
              </a:solidFill>
              <a:latin typeface="Times New Roman" panose="02020603050405020304" pitchFamily="18" charset="0"/>
              <a:cs typeface="Times New Roman" panose="02020603050405020304" pitchFamily="18" charset="0"/>
            </a:endParaRPr>
          </a:p>
          <a:p>
            <a:pPr marL="0" indent="0">
              <a:buNone/>
            </a:pPr>
            <a:r>
              <a:rPr lang="en-GB" sz="1800" dirty="0">
                <a:solidFill>
                  <a:srgbClr val="002060"/>
                </a:solidFill>
                <a:latin typeface="Times New Roman" panose="02020603050405020304" pitchFamily="18" charset="0"/>
                <a:cs typeface="Times New Roman" panose="02020603050405020304" pitchFamily="18" charset="0"/>
              </a:rPr>
              <a:t>The text of the row can be obtained either by looking for the answer to the question:</a:t>
            </a:r>
            <a:r>
              <a:rPr lang="cs-CZ" sz="1800" dirty="0">
                <a:solidFill>
                  <a:srgbClr val="002060"/>
                </a:solidFill>
                <a:latin typeface="Times New Roman" panose="02020603050405020304" pitchFamily="18" charset="0"/>
                <a:cs typeface="Times New Roman" panose="02020603050405020304" pitchFamily="18" charset="0"/>
              </a:rPr>
              <a:t> </a:t>
            </a:r>
            <a:r>
              <a:rPr lang="en-GB" sz="1800" i="1" dirty="0">
                <a:solidFill>
                  <a:srgbClr val="002060"/>
                </a:solidFill>
                <a:latin typeface="Times New Roman" panose="02020603050405020304" pitchFamily="18" charset="0"/>
                <a:cs typeface="Times New Roman" panose="02020603050405020304" pitchFamily="18" charset="0"/>
              </a:rPr>
              <a:t>What could happen in the project that is </a:t>
            </a:r>
            <a:r>
              <a:rPr lang="en-GB" sz="1800" i="1" dirty="0" err="1">
                <a:solidFill>
                  <a:srgbClr val="002060"/>
                </a:solidFill>
                <a:latin typeface="Times New Roman" panose="02020603050405020304" pitchFamily="18" charset="0"/>
                <a:cs typeface="Times New Roman" panose="02020603050405020304" pitchFamily="18" charset="0"/>
              </a:rPr>
              <a:t>unfavorable</a:t>
            </a:r>
            <a:r>
              <a:rPr lang="en-GB" sz="1800" i="1" dirty="0">
                <a:solidFill>
                  <a:srgbClr val="002060"/>
                </a:solidFill>
                <a:latin typeface="Times New Roman" panose="02020603050405020304" pitchFamily="18" charset="0"/>
                <a:cs typeface="Times New Roman" panose="02020603050405020304" pitchFamily="18" charset="0"/>
              </a:rPr>
              <a:t> if...?</a:t>
            </a:r>
            <a:r>
              <a:rPr lang="cs-CZ" sz="1800" i="1" dirty="0">
                <a:solidFill>
                  <a:srgbClr val="002060"/>
                </a:solidFill>
                <a:latin typeface="Times New Roman" panose="02020603050405020304" pitchFamily="18" charset="0"/>
                <a:cs typeface="Times New Roman" panose="02020603050405020304" pitchFamily="18" charset="0"/>
              </a:rPr>
              <a:t> </a:t>
            </a:r>
            <a:r>
              <a:rPr lang="en-GB" sz="1800" dirty="0">
                <a:solidFill>
                  <a:srgbClr val="002060"/>
                </a:solidFill>
                <a:latin typeface="Times New Roman" panose="02020603050405020304" pitchFamily="18" charset="0"/>
                <a:cs typeface="Times New Roman" panose="02020603050405020304" pitchFamily="18" charset="0"/>
              </a:rPr>
              <a:t>This is the procedure where we look for possible consequences to the threat:</a:t>
            </a:r>
            <a:endParaRPr lang="cs-CZ" sz="1800" dirty="0">
              <a:solidFill>
                <a:srgbClr val="002060"/>
              </a:solidFill>
              <a:latin typeface="Times New Roman" panose="02020603050405020304" pitchFamily="18" charset="0"/>
              <a:cs typeface="Times New Roman" panose="02020603050405020304" pitchFamily="18" charset="0"/>
            </a:endParaRPr>
          </a:p>
          <a:p>
            <a:pPr marL="0" indent="0">
              <a:buNone/>
            </a:pPr>
            <a:r>
              <a:rPr lang="en-GB" sz="1800" dirty="0">
                <a:solidFill>
                  <a:srgbClr val="002060"/>
                </a:solidFill>
                <a:latin typeface="Times New Roman" panose="02020603050405020304" pitchFamily="18" charset="0"/>
                <a:cs typeface="Times New Roman" panose="02020603050405020304" pitchFamily="18" charset="0"/>
              </a:rPr>
              <a:t>THREAT →SCENARIO</a:t>
            </a:r>
            <a:endParaRPr lang="cs-CZ" sz="18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1800" dirty="0">
              <a:solidFill>
                <a:srgbClr val="002060"/>
              </a:solidFill>
              <a:latin typeface="Times New Roman" panose="02020603050405020304" pitchFamily="18" charset="0"/>
              <a:cs typeface="Times New Roman" panose="02020603050405020304" pitchFamily="18" charset="0"/>
            </a:endParaRPr>
          </a:p>
          <a:p>
            <a:pPr marL="0" indent="0">
              <a:buNone/>
            </a:pPr>
            <a:r>
              <a:rPr lang="en-GB" sz="1800" dirty="0">
                <a:solidFill>
                  <a:srgbClr val="002060"/>
                </a:solidFill>
                <a:latin typeface="Times New Roman" panose="02020603050405020304" pitchFamily="18" charset="0"/>
                <a:cs typeface="Times New Roman" panose="02020603050405020304" pitchFamily="18" charset="0"/>
              </a:rPr>
              <a:t>We can also do the reverse and get the complete text of the line answering the question</a:t>
            </a:r>
            <a:r>
              <a:rPr lang="en-GB" sz="1800" i="1" dirty="0">
                <a:solidFill>
                  <a:srgbClr val="002060"/>
                </a:solidFill>
                <a:latin typeface="Times New Roman" panose="02020603050405020304" pitchFamily="18" charset="0"/>
                <a:cs typeface="Times New Roman" panose="02020603050405020304" pitchFamily="18" charset="0"/>
              </a:rPr>
              <a:t>:</a:t>
            </a:r>
            <a:r>
              <a:rPr lang="cs-CZ" sz="1800" i="1" dirty="0">
                <a:solidFill>
                  <a:srgbClr val="002060"/>
                </a:solidFill>
                <a:latin typeface="Times New Roman" panose="02020603050405020304" pitchFamily="18" charset="0"/>
                <a:cs typeface="Times New Roman" panose="02020603050405020304" pitchFamily="18" charset="0"/>
              </a:rPr>
              <a:t> </a:t>
            </a:r>
            <a:r>
              <a:rPr lang="en-GB" sz="1800" i="1" dirty="0">
                <a:solidFill>
                  <a:srgbClr val="002060"/>
                </a:solidFill>
                <a:latin typeface="Times New Roman" panose="02020603050405020304" pitchFamily="18" charset="0"/>
                <a:cs typeface="Times New Roman" panose="02020603050405020304" pitchFamily="18" charset="0"/>
              </a:rPr>
              <a:t>What can cause such-and-such </a:t>
            </a:r>
            <a:r>
              <a:rPr lang="en-GB" sz="1800" i="1" dirty="0" err="1">
                <a:solidFill>
                  <a:srgbClr val="002060"/>
                </a:solidFill>
                <a:latin typeface="Times New Roman" panose="02020603050405020304" pitchFamily="18" charset="0"/>
                <a:cs typeface="Times New Roman" panose="02020603050405020304" pitchFamily="18" charset="0"/>
              </a:rPr>
              <a:t>unfavorable</a:t>
            </a:r>
            <a:r>
              <a:rPr lang="en-GB" sz="1800" i="1" dirty="0">
                <a:solidFill>
                  <a:srgbClr val="002060"/>
                </a:solidFill>
                <a:latin typeface="Times New Roman" panose="02020603050405020304" pitchFamily="18" charset="0"/>
                <a:cs typeface="Times New Roman" panose="02020603050405020304" pitchFamily="18" charset="0"/>
              </a:rPr>
              <a:t> thing to occur in the project?</a:t>
            </a:r>
            <a:r>
              <a:rPr lang="cs-CZ" sz="1800" i="1" dirty="0">
                <a:solidFill>
                  <a:srgbClr val="002060"/>
                </a:solidFill>
                <a:latin typeface="Times New Roman" panose="02020603050405020304" pitchFamily="18" charset="0"/>
                <a:cs typeface="Times New Roman" panose="02020603050405020304" pitchFamily="18" charset="0"/>
              </a:rPr>
              <a:t> </a:t>
            </a:r>
            <a:r>
              <a:rPr lang="en-GB" sz="1800" dirty="0">
                <a:solidFill>
                  <a:srgbClr val="002060"/>
                </a:solidFill>
                <a:latin typeface="Times New Roman" panose="02020603050405020304" pitchFamily="18" charset="0"/>
                <a:cs typeface="Times New Roman" panose="02020603050405020304" pitchFamily="18" charset="0"/>
              </a:rPr>
              <a:t>That is, the procedure where we look for the cause of the scenario:</a:t>
            </a:r>
            <a:r>
              <a:rPr lang="cs-CZ" sz="1800" dirty="0">
                <a:solidFill>
                  <a:srgbClr val="002060"/>
                </a:solidFill>
                <a:latin typeface="Times New Roman" panose="02020603050405020304" pitchFamily="18" charset="0"/>
                <a:cs typeface="Times New Roman" panose="02020603050405020304" pitchFamily="18" charset="0"/>
              </a:rPr>
              <a:t> </a:t>
            </a:r>
            <a:r>
              <a:rPr lang="en-GB" sz="1800" dirty="0">
                <a:solidFill>
                  <a:srgbClr val="002060"/>
                </a:solidFill>
                <a:latin typeface="Times New Roman" panose="02020603050405020304" pitchFamily="18" charset="0"/>
                <a:cs typeface="Times New Roman" panose="02020603050405020304" pitchFamily="18" charset="0"/>
              </a:rPr>
              <a:t>SCENARIO</a:t>
            </a:r>
            <a:r>
              <a:rPr lang="cs-CZ" sz="1800" dirty="0">
                <a:solidFill>
                  <a:srgbClr val="002060"/>
                </a:solidFill>
                <a:latin typeface="Times New Roman" panose="02020603050405020304" pitchFamily="18" charset="0"/>
                <a:cs typeface="Times New Roman" panose="02020603050405020304" pitchFamily="18" charset="0"/>
              </a:rPr>
              <a:t> </a:t>
            </a:r>
            <a:r>
              <a:rPr lang="en-GB" sz="1800" dirty="0">
                <a:solidFill>
                  <a:srgbClr val="002060"/>
                </a:solidFill>
                <a:latin typeface="Times New Roman" panose="02020603050405020304" pitchFamily="18" charset="0"/>
                <a:cs typeface="Times New Roman" panose="02020603050405020304" pitchFamily="18" charset="0"/>
              </a:rPr>
              <a:t>→ THREAT</a:t>
            </a:r>
            <a:endParaRPr lang="cs-CZ" sz="18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1800" dirty="0">
              <a:solidFill>
                <a:srgbClr val="002060"/>
              </a:solidFill>
              <a:latin typeface="Times New Roman" panose="02020603050405020304" pitchFamily="18" charset="0"/>
              <a:cs typeface="Times New Roman" panose="02020603050405020304" pitchFamily="18" charset="0"/>
            </a:endParaRPr>
          </a:p>
          <a:p>
            <a:pPr marL="0" indent="0">
              <a:buNone/>
            </a:pPr>
            <a:r>
              <a:rPr lang="en-GB" sz="1800" dirty="0">
                <a:solidFill>
                  <a:srgbClr val="002060"/>
                </a:solidFill>
                <a:latin typeface="Times New Roman" panose="02020603050405020304" pitchFamily="18" charset="0"/>
                <a:cs typeface="Times New Roman" panose="02020603050405020304" pitchFamily="18" charset="0"/>
              </a:rPr>
              <a:t>Here, by threat we mean a specific manifestation of a hazard (e.g. a technical fault in an electrical installation). By scenario we mean an event that occurs as a result of the occurrence of a threat (e.g. a fire occurs in a wooden building under construction). It is important to realise that the threat is the cause of the scenario.</a:t>
            </a:r>
          </a:p>
        </p:txBody>
      </p:sp>
      <p:pic>
        <p:nvPicPr>
          <p:cNvPr id="3" name="Picture 2">
            <a:extLst>
              <a:ext uri="{FF2B5EF4-FFF2-40B4-BE49-F238E27FC236}">
                <a16:creationId xmlns:a16="http://schemas.microsoft.com/office/drawing/2014/main" id="{E1330436-7FE5-431C-93DC-3614C40390A5}"/>
              </a:ext>
            </a:extLst>
          </p:cNvPr>
          <p:cNvPicPr>
            <a:picLocks noChangeAspect="1"/>
          </p:cNvPicPr>
          <p:nvPr/>
        </p:nvPicPr>
        <p:blipFill rotWithShape="1">
          <a:blip r:embed="rId3"/>
          <a:srcRect r="63761"/>
          <a:stretch/>
        </p:blipFill>
        <p:spPr>
          <a:xfrm>
            <a:off x="666805" y="1343942"/>
            <a:ext cx="4297080" cy="4883319"/>
          </a:xfrm>
          <a:prstGeom prst="rect">
            <a:avLst/>
          </a:prstGeom>
        </p:spPr>
      </p:pic>
    </p:spTree>
    <p:extLst>
      <p:ext uri="{BB962C8B-B14F-4D97-AF65-F5344CB8AC3E}">
        <p14:creationId xmlns:p14="http://schemas.microsoft.com/office/powerpoint/2010/main" val="1064123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nodePh="1">
                                  <p:stCondLst>
                                    <p:cond delay="0"/>
                                  </p:stCondLst>
                                  <p:endCondLst>
                                    <p:cond evt="begin" delay="0">
                                      <p:tn val="5"/>
                                    </p:cond>
                                  </p:end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6" name="Obdélník 5"/>
          <p:cNvSpPr/>
          <p:nvPr/>
        </p:nvSpPr>
        <p:spPr>
          <a:xfrm>
            <a:off x="449092" y="417096"/>
            <a:ext cx="4784758" cy="6063916"/>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pic>
        <p:nvPicPr>
          <p:cNvPr id="2" name="Obráze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07493" y="274187"/>
            <a:ext cx="1464833" cy="1127893"/>
          </a:xfrm>
          <a:prstGeom prst="rect">
            <a:avLst/>
          </a:prstGeom>
        </p:spPr>
      </p:pic>
      <p:sp>
        <p:nvSpPr>
          <p:cNvPr id="9" name="Nadpis 1"/>
          <p:cNvSpPr txBox="1">
            <a:spLocks/>
          </p:cNvSpPr>
          <p:nvPr/>
        </p:nvSpPr>
        <p:spPr>
          <a:xfrm>
            <a:off x="666805" y="720605"/>
            <a:ext cx="4536503" cy="2283851"/>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cs-CZ" sz="2400" b="1" dirty="0">
                <a:solidFill>
                  <a:schemeClr val="bg1"/>
                </a:solidFill>
                <a:latin typeface="Times New Roman" panose="02020603050405020304" pitchFamily="18" charset="0"/>
                <a:cs typeface="Times New Roman" panose="02020603050405020304" pitchFamily="18" charset="0"/>
              </a:rPr>
              <a:t>PART 2 - RIPRAN</a:t>
            </a:r>
            <a:endParaRPr lang="en-GB" sz="2400" b="1" dirty="0">
              <a:solidFill>
                <a:schemeClr val="bg1"/>
              </a:solidFill>
              <a:latin typeface="Times New Roman" panose="02020603050405020304" pitchFamily="18" charset="0"/>
              <a:cs typeface="Times New Roman" panose="02020603050405020304" pitchFamily="18" charset="0"/>
            </a:endParaRPr>
          </a:p>
        </p:txBody>
      </p:sp>
      <p:sp>
        <p:nvSpPr>
          <p:cNvPr id="10" name="Zástupný symbol pro obsah 2"/>
          <p:cNvSpPr txBox="1">
            <a:spLocks/>
          </p:cNvSpPr>
          <p:nvPr/>
        </p:nvSpPr>
        <p:spPr>
          <a:xfrm>
            <a:off x="906228" y="1529996"/>
            <a:ext cx="4297080" cy="2884351"/>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GB" sz="2000" b="1" dirty="0">
              <a:solidFill>
                <a:schemeClr val="bg1"/>
              </a:solidFill>
              <a:latin typeface="Times New Roman" panose="02020603050405020304" pitchFamily="18" charset="0"/>
              <a:cs typeface="Times New Roman" panose="02020603050405020304" pitchFamily="18" charset="0"/>
            </a:endParaRPr>
          </a:p>
        </p:txBody>
      </p:sp>
      <p:sp>
        <p:nvSpPr>
          <p:cNvPr id="11" name="Zástupný symbol pro obsah 2"/>
          <p:cNvSpPr txBox="1">
            <a:spLocks/>
          </p:cNvSpPr>
          <p:nvPr/>
        </p:nvSpPr>
        <p:spPr>
          <a:xfrm>
            <a:off x="7370997" y="1560615"/>
            <a:ext cx="3725202" cy="453796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800" dirty="0">
                <a:solidFill>
                  <a:srgbClr val="002060"/>
                </a:solidFill>
                <a:latin typeface="Times New Roman" panose="02020603050405020304" pitchFamily="18" charset="0"/>
                <a:cs typeface="Times New Roman" panose="02020603050405020304" pitchFamily="18" charset="0"/>
              </a:rPr>
              <a:t>2 STEP</a:t>
            </a:r>
            <a:endParaRPr lang="en-GB" sz="1800" dirty="0">
              <a:solidFill>
                <a:srgbClr val="002060"/>
              </a:solidFill>
              <a:latin typeface="Times New Roman" panose="02020603050405020304" pitchFamily="18" charset="0"/>
              <a:cs typeface="Times New Roman" panose="02020603050405020304" pitchFamily="18" charset="0"/>
            </a:endParaRPr>
          </a:p>
          <a:p>
            <a:pPr marL="0" indent="0">
              <a:buNone/>
            </a:pPr>
            <a:r>
              <a:rPr lang="en-GB" sz="1800" dirty="0">
                <a:solidFill>
                  <a:srgbClr val="002060"/>
                </a:solidFill>
                <a:latin typeface="Times New Roman" panose="02020603050405020304" pitchFamily="18" charset="0"/>
                <a:cs typeface="Times New Roman" panose="02020603050405020304" pitchFamily="18" charset="0"/>
              </a:rPr>
              <a:t>In this step, risk quantification is performed. </a:t>
            </a:r>
            <a:endParaRPr lang="cs-CZ" sz="18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1800" dirty="0">
              <a:solidFill>
                <a:srgbClr val="002060"/>
              </a:solidFill>
              <a:latin typeface="Times New Roman" panose="02020603050405020304" pitchFamily="18" charset="0"/>
              <a:cs typeface="Times New Roman" panose="02020603050405020304" pitchFamily="18" charset="0"/>
            </a:endParaRPr>
          </a:p>
          <a:p>
            <a:pPr marL="0" indent="0">
              <a:buNone/>
            </a:pPr>
            <a:r>
              <a:rPr lang="en-GB" sz="1800" dirty="0">
                <a:solidFill>
                  <a:srgbClr val="002060"/>
                </a:solidFill>
                <a:latin typeface="Times New Roman" panose="02020603050405020304" pitchFamily="18" charset="0"/>
                <a:cs typeface="Times New Roman" panose="02020603050405020304" pitchFamily="18" charset="0"/>
              </a:rPr>
              <a:t>The table established in the first step is expanded by the probability of the scenario occurrence, the value of the impact of the scenario on the project and the resulting risk value in CZK, which is calculated:</a:t>
            </a:r>
            <a:endParaRPr lang="cs-CZ" sz="18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1800" dirty="0">
              <a:solidFill>
                <a:srgbClr val="002060"/>
              </a:solidFill>
              <a:latin typeface="Times New Roman" panose="02020603050405020304" pitchFamily="18" charset="0"/>
              <a:cs typeface="Times New Roman" panose="02020603050405020304" pitchFamily="18" charset="0"/>
            </a:endParaRPr>
          </a:p>
          <a:p>
            <a:pPr marL="0" indent="0">
              <a:buNone/>
            </a:pPr>
            <a:r>
              <a:rPr lang="en-GB" sz="1800" b="1" dirty="0">
                <a:solidFill>
                  <a:srgbClr val="002060"/>
                </a:solidFill>
                <a:latin typeface="Times New Roman" panose="02020603050405020304" pitchFamily="18" charset="0"/>
                <a:cs typeface="Times New Roman" panose="02020603050405020304" pitchFamily="18" charset="0"/>
              </a:rPr>
              <a:t>Risk value = scenario probability * impact value</a:t>
            </a:r>
          </a:p>
        </p:txBody>
      </p:sp>
      <p:pic>
        <p:nvPicPr>
          <p:cNvPr id="12" name="Picture 11">
            <a:extLst>
              <a:ext uri="{FF2B5EF4-FFF2-40B4-BE49-F238E27FC236}">
                <a16:creationId xmlns:a16="http://schemas.microsoft.com/office/drawing/2014/main" id="{731912A1-76F8-4F55-BF63-025A448E8EE0}"/>
              </a:ext>
            </a:extLst>
          </p:cNvPr>
          <p:cNvPicPr>
            <a:picLocks noChangeAspect="1"/>
          </p:cNvPicPr>
          <p:nvPr/>
        </p:nvPicPr>
        <p:blipFill rotWithShape="1">
          <a:blip r:embed="rId3"/>
          <a:srcRect l="8828" t="22457" r="36499" b="9092"/>
          <a:stretch/>
        </p:blipFill>
        <p:spPr>
          <a:xfrm>
            <a:off x="188980" y="1731082"/>
            <a:ext cx="6769172" cy="4767346"/>
          </a:xfrm>
          <a:prstGeom prst="rect">
            <a:avLst/>
          </a:prstGeom>
        </p:spPr>
      </p:pic>
    </p:spTree>
    <p:extLst>
      <p:ext uri="{BB962C8B-B14F-4D97-AF65-F5344CB8AC3E}">
        <p14:creationId xmlns:p14="http://schemas.microsoft.com/office/powerpoint/2010/main" val="1712947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nodePh="1">
                                  <p:stCondLst>
                                    <p:cond delay="0"/>
                                  </p:stCondLst>
                                  <p:endCondLst>
                                    <p:cond evt="begin" delay="0">
                                      <p:tn val="5"/>
                                    </p:cond>
                                  </p:end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6" name="Obdélník 5"/>
          <p:cNvSpPr/>
          <p:nvPr/>
        </p:nvSpPr>
        <p:spPr>
          <a:xfrm>
            <a:off x="449092" y="417096"/>
            <a:ext cx="4784758" cy="6063916"/>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pic>
        <p:nvPicPr>
          <p:cNvPr id="2" name="Obráze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07493" y="274187"/>
            <a:ext cx="1464833" cy="1127893"/>
          </a:xfrm>
          <a:prstGeom prst="rect">
            <a:avLst/>
          </a:prstGeom>
        </p:spPr>
      </p:pic>
      <p:sp>
        <p:nvSpPr>
          <p:cNvPr id="9" name="Nadpis 1"/>
          <p:cNvSpPr txBox="1">
            <a:spLocks/>
          </p:cNvSpPr>
          <p:nvPr/>
        </p:nvSpPr>
        <p:spPr>
          <a:xfrm>
            <a:off x="666805" y="720605"/>
            <a:ext cx="4536503" cy="2283851"/>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cs-CZ" sz="2400" b="1" dirty="0">
                <a:solidFill>
                  <a:schemeClr val="bg1"/>
                </a:solidFill>
                <a:latin typeface="Times New Roman" panose="02020603050405020304" pitchFamily="18" charset="0"/>
                <a:cs typeface="Times New Roman" panose="02020603050405020304" pitchFamily="18" charset="0"/>
              </a:rPr>
              <a:t>PART 2 - RIPRAN</a:t>
            </a:r>
            <a:endParaRPr lang="en-GB" sz="2400" b="1" dirty="0">
              <a:solidFill>
                <a:schemeClr val="bg1"/>
              </a:solidFill>
              <a:latin typeface="Times New Roman" panose="02020603050405020304" pitchFamily="18" charset="0"/>
              <a:cs typeface="Times New Roman" panose="02020603050405020304" pitchFamily="18" charset="0"/>
            </a:endParaRPr>
          </a:p>
        </p:txBody>
      </p:sp>
      <p:sp>
        <p:nvSpPr>
          <p:cNvPr id="10" name="Zástupný symbol pro obsah 2"/>
          <p:cNvSpPr txBox="1">
            <a:spLocks/>
          </p:cNvSpPr>
          <p:nvPr/>
        </p:nvSpPr>
        <p:spPr>
          <a:xfrm>
            <a:off x="906228" y="1529996"/>
            <a:ext cx="4297080" cy="2884351"/>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GB" sz="2000" b="1" dirty="0">
              <a:solidFill>
                <a:schemeClr val="bg1"/>
              </a:solidFill>
              <a:latin typeface="Times New Roman" panose="02020603050405020304" pitchFamily="18" charset="0"/>
              <a:cs typeface="Times New Roman" panose="02020603050405020304" pitchFamily="18" charset="0"/>
            </a:endParaRPr>
          </a:p>
        </p:txBody>
      </p:sp>
      <p:sp>
        <p:nvSpPr>
          <p:cNvPr id="11" name="Zástupný symbol pro obsah 2"/>
          <p:cNvSpPr txBox="1">
            <a:spLocks/>
          </p:cNvSpPr>
          <p:nvPr/>
        </p:nvSpPr>
        <p:spPr>
          <a:xfrm>
            <a:off x="5869288" y="910811"/>
            <a:ext cx="5655907" cy="478054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800" dirty="0">
                <a:solidFill>
                  <a:srgbClr val="002060"/>
                </a:solidFill>
                <a:latin typeface="Times New Roman" panose="02020603050405020304" pitchFamily="18" charset="0"/>
                <a:cs typeface="Times New Roman" panose="02020603050405020304" pitchFamily="18" charset="0"/>
              </a:rPr>
              <a:t>Step 3</a:t>
            </a:r>
            <a:endParaRPr lang="cs-CZ" sz="18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1800" dirty="0">
              <a:solidFill>
                <a:srgbClr val="002060"/>
              </a:solidFill>
              <a:latin typeface="Times New Roman" panose="02020603050405020304" pitchFamily="18" charset="0"/>
              <a:cs typeface="Times New Roman" panose="02020603050405020304" pitchFamily="18" charset="0"/>
            </a:endParaRPr>
          </a:p>
          <a:p>
            <a:pPr marL="0" indent="0">
              <a:buNone/>
            </a:pPr>
            <a:r>
              <a:rPr lang="en-GB" sz="1800" dirty="0">
                <a:solidFill>
                  <a:srgbClr val="002060"/>
                </a:solidFill>
                <a:latin typeface="Times New Roman" panose="02020603050405020304" pitchFamily="18" charset="0"/>
                <a:cs typeface="Times New Roman" panose="02020603050405020304" pitchFamily="18" charset="0"/>
              </a:rPr>
              <a:t>Measures are drawn up to reduce the value of the risk to an acceptable level. </a:t>
            </a:r>
            <a:endParaRPr lang="cs-CZ" sz="1800" dirty="0">
              <a:solidFill>
                <a:srgbClr val="002060"/>
              </a:solidFill>
              <a:latin typeface="Times New Roman" panose="02020603050405020304" pitchFamily="18" charset="0"/>
              <a:cs typeface="Times New Roman" panose="02020603050405020304" pitchFamily="18" charset="0"/>
            </a:endParaRPr>
          </a:p>
          <a:p>
            <a:pPr marL="0" indent="0">
              <a:buNone/>
            </a:pPr>
            <a:r>
              <a:rPr lang="en-GB" sz="1800" dirty="0">
                <a:solidFill>
                  <a:srgbClr val="002060"/>
                </a:solidFill>
                <a:latin typeface="Times New Roman" panose="02020603050405020304" pitchFamily="18" charset="0"/>
                <a:cs typeface="Times New Roman" panose="02020603050405020304" pitchFamily="18" charset="0"/>
              </a:rPr>
              <a:t>Proposals for measures are usually tabulated.</a:t>
            </a:r>
            <a:endParaRPr lang="cs-CZ" sz="18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1800" b="1" dirty="0">
              <a:solidFill>
                <a:srgbClr val="002060"/>
              </a:solidFill>
              <a:latin typeface="Times New Roman" panose="02020603050405020304" pitchFamily="18" charset="0"/>
              <a:cs typeface="Times New Roman" panose="02020603050405020304" pitchFamily="18" charset="0"/>
            </a:endParaRPr>
          </a:p>
          <a:p>
            <a:pPr marL="0" indent="0">
              <a:buNone/>
            </a:pPr>
            <a:r>
              <a:rPr lang="en-GB" sz="1800" dirty="0">
                <a:solidFill>
                  <a:srgbClr val="002060"/>
                </a:solidFill>
                <a:latin typeface="Times New Roman" panose="02020603050405020304" pitchFamily="18" charset="0"/>
                <a:cs typeface="Times New Roman" panose="02020603050405020304" pitchFamily="18" charset="0"/>
              </a:rPr>
              <a:t>The RIPRAN method also allows for a textual form of capturing the results of the risk analysis in the following recommended form:</a:t>
            </a:r>
            <a:endParaRPr lang="cs-CZ" sz="1800" dirty="0">
              <a:solidFill>
                <a:srgbClr val="002060"/>
              </a:solidFill>
              <a:latin typeface="Times New Roman" panose="02020603050405020304" pitchFamily="18" charset="0"/>
              <a:cs typeface="Times New Roman" panose="02020603050405020304" pitchFamily="18" charset="0"/>
            </a:endParaRPr>
          </a:p>
          <a:p>
            <a:pPr marL="0" indent="0">
              <a:buNone/>
            </a:pPr>
            <a:r>
              <a:rPr lang="en-GB" sz="1800" dirty="0">
                <a:solidFill>
                  <a:srgbClr val="002060"/>
                </a:solidFill>
                <a:latin typeface="Times New Roman" panose="02020603050405020304" pitchFamily="18" charset="0"/>
                <a:cs typeface="Times New Roman" panose="02020603050405020304" pitchFamily="18" charset="0"/>
              </a:rPr>
              <a:t>Risk serial number: 1</a:t>
            </a:r>
            <a:endParaRPr lang="cs-CZ" sz="1800" dirty="0">
              <a:solidFill>
                <a:srgbClr val="002060"/>
              </a:solidFill>
              <a:latin typeface="Times New Roman" panose="02020603050405020304" pitchFamily="18" charset="0"/>
              <a:cs typeface="Times New Roman" panose="02020603050405020304" pitchFamily="18" charset="0"/>
            </a:endParaRPr>
          </a:p>
          <a:p>
            <a:pPr>
              <a:buFontTx/>
              <a:buChar char="-"/>
            </a:pPr>
            <a:r>
              <a:rPr lang="en-GB" sz="1800" dirty="0">
                <a:solidFill>
                  <a:srgbClr val="002060"/>
                </a:solidFill>
                <a:latin typeface="Times New Roman" panose="02020603050405020304" pitchFamily="18" charset="0"/>
                <a:cs typeface="Times New Roman" panose="02020603050405020304" pitchFamily="18" charset="0"/>
              </a:rPr>
              <a:t>Threat:</a:t>
            </a:r>
            <a:endParaRPr lang="cs-CZ" sz="1800" dirty="0">
              <a:solidFill>
                <a:srgbClr val="002060"/>
              </a:solidFill>
              <a:latin typeface="Times New Roman" panose="02020603050405020304" pitchFamily="18" charset="0"/>
              <a:cs typeface="Times New Roman" panose="02020603050405020304" pitchFamily="18" charset="0"/>
            </a:endParaRPr>
          </a:p>
          <a:p>
            <a:pPr>
              <a:buFontTx/>
              <a:buChar char="-"/>
            </a:pPr>
            <a:r>
              <a:rPr lang="en-GB" sz="1800" dirty="0">
                <a:solidFill>
                  <a:srgbClr val="002060"/>
                </a:solidFill>
                <a:latin typeface="Times New Roman" panose="02020603050405020304" pitchFamily="18" charset="0"/>
                <a:cs typeface="Times New Roman" panose="02020603050405020304" pitchFamily="18" charset="0"/>
              </a:rPr>
              <a:t>Scenario:</a:t>
            </a:r>
            <a:endParaRPr lang="cs-CZ" sz="1800" dirty="0">
              <a:solidFill>
                <a:srgbClr val="002060"/>
              </a:solidFill>
              <a:latin typeface="Times New Roman" panose="02020603050405020304" pitchFamily="18" charset="0"/>
              <a:cs typeface="Times New Roman" panose="02020603050405020304" pitchFamily="18" charset="0"/>
            </a:endParaRPr>
          </a:p>
          <a:p>
            <a:pPr>
              <a:buFontTx/>
              <a:buChar char="-"/>
            </a:pPr>
            <a:r>
              <a:rPr lang="en-GB" sz="1800" dirty="0">
                <a:solidFill>
                  <a:srgbClr val="002060"/>
                </a:solidFill>
                <a:latin typeface="Times New Roman" panose="02020603050405020304" pitchFamily="18" charset="0"/>
                <a:cs typeface="Times New Roman" panose="02020603050405020304" pitchFamily="18" charset="0"/>
              </a:rPr>
              <a:t>Probability: </a:t>
            </a:r>
            <a:endParaRPr lang="cs-CZ" sz="1800" dirty="0">
              <a:solidFill>
                <a:srgbClr val="002060"/>
              </a:solidFill>
              <a:latin typeface="Times New Roman" panose="02020603050405020304" pitchFamily="18" charset="0"/>
              <a:cs typeface="Times New Roman" panose="02020603050405020304" pitchFamily="18" charset="0"/>
            </a:endParaRPr>
          </a:p>
          <a:p>
            <a:pPr>
              <a:buFontTx/>
              <a:buChar char="-"/>
            </a:pPr>
            <a:r>
              <a:rPr lang="en-GB" sz="1800" dirty="0">
                <a:solidFill>
                  <a:srgbClr val="002060"/>
                </a:solidFill>
                <a:latin typeface="Times New Roman" panose="02020603050405020304" pitchFamily="18" charset="0"/>
                <a:cs typeface="Times New Roman" panose="02020603050405020304" pitchFamily="18" charset="0"/>
              </a:rPr>
              <a:t>Impact:</a:t>
            </a:r>
            <a:endParaRPr lang="cs-CZ" sz="1800" dirty="0">
              <a:solidFill>
                <a:srgbClr val="002060"/>
              </a:solidFill>
              <a:latin typeface="Times New Roman" panose="02020603050405020304" pitchFamily="18" charset="0"/>
              <a:cs typeface="Times New Roman" panose="02020603050405020304" pitchFamily="18" charset="0"/>
            </a:endParaRPr>
          </a:p>
          <a:p>
            <a:pPr>
              <a:buFontTx/>
              <a:buChar char="-"/>
            </a:pPr>
            <a:r>
              <a:rPr lang="en-GB" sz="1800" dirty="0">
                <a:solidFill>
                  <a:srgbClr val="002060"/>
                </a:solidFill>
                <a:latin typeface="Times New Roman" panose="02020603050405020304" pitchFamily="18" charset="0"/>
                <a:cs typeface="Times New Roman" panose="02020603050405020304" pitchFamily="18" charset="0"/>
              </a:rPr>
              <a:t>Proposals for action, responsible, timeframe, cost, risk owner:</a:t>
            </a:r>
            <a:endParaRPr lang="cs-CZ" sz="1800" dirty="0">
              <a:solidFill>
                <a:srgbClr val="002060"/>
              </a:solidFill>
              <a:latin typeface="Times New Roman" panose="02020603050405020304" pitchFamily="18" charset="0"/>
              <a:cs typeface="Times New Roman" panose="02020603050405020304" pitchFamily="18" charset="0"/>
            </a:endParaRPr>
          </a:p>
          <a:p>
            <a:pPr>
              <a:buFontTx/>
              <a:buChar char="-"/>
            </a:pPr>
            <a:r>
              <a:rPr lang="en-GB" sz="1800" dirty="0">
                <a:solidFill>
                  <a:srgbClr val="002060"/>
                </a:solidFill>
                <a:latin typeface="Times New Roman" panose="02020603050405020304" pitchFamily="18" charset="0"/>
                <a:cs typeface="Times New Roman" panose="02020603050405020304" pitchFamily="18" charset="0"/>
              </a:rPr>
              <a:t>Resulting reduced value of risk:</a:t>
            </a:r>
          </a:p>
        </p:txBody>
      </p:sp>
      <p:pic>
        <p:nvPicPr>
          <p:cNvPr id="13" name="Picture 12">
            <a:extLst>
              <a:ext uri="{FF2B5EF4-FFF2-40B4-BE49-F238E27FC236}">
                <a16:creationId xmlns:a16="http://schemas.microsoft.com/office/drawing/2014/main" id="{6B477013-D59A-41FD-A8E2-6BDD3D596EE0}"/>
              </a:ext>
            </a:extLst>
          </p:cNvPr>
          <p:cNvPicPr>
            <a:picLocks noChangeAspect="1"/>
          </p:cNvPicPr>
          <p:nvPr/>
        </p:nvPicPr>
        <p:blipFill rotWithShape="1">
          <a:blip r:embed="rId3"/>
          <a:srcRect l="62476" t="22457" r="2062" b="9092"/>
          <a:stretch/>
        </p:blipFill>
        <p:spPr>
          <a:xfrm>
            <a:off x="666805" y="1704902"/>
            <a:ext cx="4297080" cy="4665773"/>
          </a:xfrm>
          <a:prstGeom prst="rect">
            <a:avLst/>
          </a:prstGeom>
        </p:spPr>
      </p:pic>
    </p:spTree>
    <p:extLst>
      <p:ext uri="{BB962C8B-B14F-4D97-AF65-F5344CB8AC3E}">
        <p14:creationId xmlns:p14="http://schemas.microsoft.com/office/powerpoint/2010/main" val="546350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nodePh="1">
                                  <p:stCondLst>
                                    <p:cond delay="0"/>
                                  </p:stCondLst>
                                  <p:endCondLst>
                                    <p:cond evt="begin" delay="0">
                                      <p:tn val="5"/>
                                    </p:cond>
                                  </p:end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6" name="Obdélník 5"/>
          <p:cNvSpPr/>
          <p:nvPr/>
        </p:nvSpPr>
        <p:spPr>
          <a:xfrm>
            <a:off x="449092" y="417096"/>
            <a:ext cx="4784758" cy="6063916"/>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pic>
        <p:nvPicPr>
          <p:cNvPr id="2" name="Obráze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07493" y="274187"/>
            <a:ext cx="1464833" cy="1127893"/>
          </a:xfrm>
          <a:prstGeom prst="rect">
            <a:avLst/>
          </a:prstGeom>
        </p:spPr>
      </p:pic>
      <p:sp>
        <p:nvSpPr>
          <p:cNvPr id="9" name="Nadpis 1"/>
          <p:cNvSpPr txBox="1">
            <a:spLocks/>
          </p:cNvSpPr>
          <p:nvPr/>
        </p:nvSpPr>
        <p:spPr>
          <a:xfrm>
            <a:off x="666805" y="720605"/>
            <a:ext cx="4536503" cy="2283851"/>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cs-CZ" sz="2400" b="1" dirty="0">
                <a:solidFill>
                  <a:schemeClr val="bg1"/>
                </a:solidFill>
                <a:latin typeface="Times New Roman" panose="02020603050405020304" pitchFamily="18" charset="0"/>
                <a:cs typeface="Times New Roman" panose="02020603050405020304" pitchFamily="18" charset="0"/>
              </a:rPr>
              <a:t>PART 2 - RIPRAN</a:t>
            </a:r>
            <a:endParaRPr lang="en-GB" sz="2400" b="1" dirty="0">
              <a:solidFill>
                <a:schemeClr val="bg1"/>
              </a:solidFill>
              <a:latin typeface="Times New Roman" panose="02020603050405020304" pitchFamily="18" charset="0"/>
              <a:cs typeface="Times New Roman" panose="02020603050405020304" pitchFamily="18" charset="0"/>
            </a:endParaRPr>
          </a:p>
        </p:txBody>
      </p:sp>
      <p:sp>
        <p:nvSpPr>
          <p:cNvPr id="10" name="Zástupný symbol pro obsah 2"/>
          <p:cNvSpPr txBox="1">
            <a:spLocks/>
          </p:cNvSpPr>
          <p:nvPr/>
        </p:nvSpPr>
        <p:spPr>
          <a:xfrm>
            <a:off x="906228" y="1529996"/>
            <a:ext cx="4297080" cy="2884351"/>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GB" sz="2000" b="1" dirty="0">
              <a:solidFill>
                <a:schemeClr val="bg1"/>
              </a:solidFill>
              <a:latin typeface="Times New Roman" panose="02020603050405020304" pitchFamily="18" charset="0"/>
              <a:cs typeface="Times New Roman" panose="02020603050405020304" pitchFamily="18" charset="0"/>
            </a:endParaRPr>
          </a:p>
        </p:txBody>
      </p:sp>
      <p:sp>
        <p:nvSpPr>
          <p:cNvPr id="11" name="Zástupný symbol pro obsah 2"/>
          <p:cNvSpPr txBox="1">
            <a:spLocks/>
          </p:cNvSpPr>
          <p:nvPr/>
        </p:nvSpPr>
        <p:spPr>
          <a:xfrm>
            <a:off x="5869288" y="1197139"/>
            <a:ext cx="5655907" cy="478054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800" dirty="0">
                <a:solidFill>
                  <a:srgbClr val="002060"/>
                </a:solidFill>
                <a:latin typeface="Times New Roman" panose="02020603050405020304" pitchFamily="18" charset="0"/>
                <a:cs typeface="Times New Roman" panose="02020603050405020304" pitchFamily="18" charset="0"/>
              </a:rPr>
              <a:t>Step 4</a:t>
            </a:r>
            <a:endParaRPr lang="cs-CZ" sz="1800" dirty="0">
              <a:solidFill>
                <a:srgbClr val="002060"/>
              </a:solidFill>
              <a:latin typeface="Times New Roman" panose="02020603050405020304" pitchFamily="18" charset="0"/>
              <a:cs typeface="Times New Roman" panose="02020603050405020304" pitchFamily="18" charset="0"/>
            </a:endParaRPr>
          </a:p>
          <a:p>
            <a:pPr marL="0" indent="0">
              <a:buNone/>
            </a:pPr>
            <a:r>
              <a:rPr lang="en-GB" sz="1800" dirty="0">
                <a:solidFill>
                  <a:srgbClr val="002060"/>
                </a:solidFill>
                <a:latin typeface="Times New Roman" panose="02020603050405020304" pitchFamily="18" charset="0"/>
                <a:cs typeface="Times New Roman" panose="02020603050405020304" pitchFamily="18" charset="0"/>
              </a:rPr>
              <a:t>Assess the overall level of risk and evaluate how high the risk is and whether the project can proceed without special measures. </a:t>
            </a:r>
            <a:endParaRPr lang="cs-CZ" sz="18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1800" dirty="0">
              <a:solidFill>
                <a:srgbClr val="002060"/>
              </a:solidFill>
              <a:latin typeface="Times New Roman" panose="02020603050405020304" pitchFamily="18" charset="0"/>
              <a:cs typeface="Times New Roman" panose="02020603050405020304" pitchFamily="18" charset="0"/>
            </a:endParaRPr>
          </a:p>
          <a:p>
            <a:pPr marL="0" indent="0">
              <a:buNone/>
            </a:pPr>
            <a:r>
              <a:rPr lang="en-GB" sz="1800" dirty="0">
                <a:solidFill>
                  <a:srgbClr val="002060"/>
                </a:solidFill>
                <a:latin typeface="Times New Roman" panose="02020603050405020304" pitchFamily="18" charset="0"/>
                <a:cs typeface="Times New Roman" panose="02020603050405020304" pitchFamily="18" charset="0"/>
              </a:rPr>
              <a:t>This method obviously requires working with a detailed analysis of threats, scenarios, probability values and impact values. </a:t>
            </a:r>
            <a:endParaRPr lang="cs-CZ" sz="18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1800" dirty="0">
              <a:solidFill>
                <a:srgbClr val="002060"/>
              </a:solidFill>
              <a:latin typeface="Times New Roman" panose="02020603050405020304" pitchFamily="18" charset="0"/>
              <a:cs typeface="Times New Roman" panose="02020603050405020304" pitchFamily="18" charset="0"/>
            </a:endParaRPr>
          </a:p>
          <a:p>
            <a:pPr marL="0" indent="0">
              <a:buNone/>
            </a:pPr>
            <a:r>
              <a:rPr lang="en-GB" sz="1800" dirty="0">
                <a:solidFill>
                  <a:srgbClr val="002060"/>
                </a:solidFill>
                <a:latin typeface="Times New Roman" panose="02020603050405020304" pitchFamily="18" charset="0"/>
                <a:cs typeface="Times New Roman" panose="02020603050405020304" pitchFamily="18" charset="0"/>
              </a:rPr>
              <a:t>It provides more accurate risk analysis results for the project and supports the team in finding risk reduction measures by offering typical risk reduction measures that help the team find specific measures more easily.</a:t>
            </a:r>
          </a:p>
        </p:txBody>
      </p:sp>
    </p:spTree>
    <p:extLst>
      <p:ext uri="{BB962C8B-B14F-4D97-AF65-F5344CB8AC3E}">
        <p14:creationId xmlns:p14="http://schemas.microsoft.com/office/powerpoint/2010/main" val="878134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nodePh="1">
                                  <p:stCondLst>
                                    <p:cond delay="0"/>
                                  </p:stCondLst>
                                  <p:endCondLst>
                                    <p:cond evt="begin" delay="0">
                                      <p:tn val="5"/>
                                    </p:cond>
                                  </p:end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6" name="Obdélník 5"/>
          <p:cNvSpPr/>
          <p:nvPr/>
        </p:nvSpPr>
        <p:spPr>
          <a:xfrm>
            <a:off x="449092" y="417096"/>
            <a:ext cx="4784758" cy="6063916"/>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pic>
        <p:nvPicPr>
          <p:cNvPr id="2" name="Obráze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07493" y="274187"/>
            <a:ext cx="1464833" cy="1127893"/>
          </a:xfrm>
          <a:prstGeom prst="rect">
            <a:avLst/>
          </a:prstGeom>
        </p:spPr>
      </p:pic>
      <p:sp>
        <p:nvSpPr>
          <p:cNvPr id="9" name="Nadpis 1"/>
          <p:cNvSpPr txBox="1">
            <a:spLocks/>
          </p:cNvSpPr>
          <p:nvPr/>
        </p:nvSpPr>
        <p:spPr>
          <a:xfrm>
            <a:off x="666805" y="720605"/>
            <a:ext cx="4536503" cy="2283851"/>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cs-CZ" sz="2400" b="1" dirty="0">
                <a:solidFill>
                  <a:schemeClr val="bg1"/>
                </a:solidFill>
                <a:latin typeface="Times New Roman" panose="02020603050405020304" pitchFamily="18" charset="0"/>
                <a:cs typeface="Times New Roman" panose="02020603050405020304" pitchFamily="18" charset="0"/>
              </a:rPr>
              <a:t>PART 3 – RIPRAN </a:t>
            </a:r>
            <a:r>
              <a:rPr lang="cs-CZ" sz="2400" b="1" dirty="0" err="1">
                <a:solidFill>
                  <a:schemeClr val="bg1"/>
                </a:solidFill>
                <a:latin typeface="Times New Roman" panose="02020603050405020304" pitchFamily="18" charset="0"/>
                <a:cs typeface="Times New Roman" panose="02020603050405020304" pitchFamily="18" charset="0"/>
              </a:rPr>
              <a:t>summary</a:t>
            </a:r>
            <a:r>
              <a:rPr lang="cs-CZ" sz="2400" b="1" dirty="0">
                <a:solidFill>
                  <a:schemeClr val="bg1"/>
                </a:solidFill>
                <a:latin typeface="Times New Roman" panose="02020603050405020304" pitchFamily="18" charset="0"/>
                <a:cs typeface="Times New Roman" panose="02020603050405020304" pitchFamily="18" charset="0"/>
              </a:rPr>
              <a:t> and </a:t>
            </a:r>
            <a:r>
              <a:rPr lang="cs-CZ" sz="2400" b="1" dirty="0" err="1">
                <a:solidFill>
                  <a:schemeClr val="bg1"/>
                </a:solidFill>
                <a:latin typeface="Times New Roman" panose="02020603050405020304" pitchFamily="18" charset="0"/>
                <a:cs typeface="Times New Roman" panose="02020603050405020304" pitchFamily="18" charset="0"/>
              </a:rPr>
              <a:t>example</a:t>
            </a:r>
            <a:endParaRPr lang="en-GB" sz="2400" b="1" dirty="0">
              <a:solidFill>
                <a:schemeClr val="bg1"/>
              </a:solidFill>
              <a:latin typeface="Times New Roman" panose="02020603050405020304" pitchFamily="18" charset="0"/>
              <a:cs typeface="Times New Roman" panose="02020603050405020304" pitchFamily="18" charset="0"/>
            </a:endParaRPr>
          </a:p>
        </p:txBody>
      </p:sp>
      <p:sp>
        <p:nvSpPr>
          <p:cNvPr id="10" name="Zástupný symbol pro obsah 2"/>
          <p:cNvSpPr txBox="1">
            <a:spLocks/>
          </p:cNvSpPr>
          <p:nvPr/>
        </p:nvSpPr>
        <p:spPr>
          <a:xfrm>
            <a:off x="906228" y="1529996"/>
            <a:ext cx="4297080" cy="2884351"/>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GB" sz="2000" b="1" dirty="0">
              <a:solidFill>
                <a:schemeClr val="bg1"/>
              </a:solidFill>
              <a:latin typeface="Times New Roman" panose="02020603050405020304" pitchFamily="18" charset="0"/>
              <a:cs typeface="Times New Roman" panose="02020603050405020304" pitchFamily="18" charset="0"/>
            </a:endParaRPr>
          </a:p>
        </p:txBody>
      </p:sp>
      <p:sp>
        <p:nvSpPr>
          <p:cNvPr id="11" name="Zástupný symbol pro obsah 2"/>
          <p:cNvSpPr txBox="1">
            <a:spLocks/>
          </p:cNvSpPr>
          <p:nvPr/>
        </p:nvSpPr>
        <p:spPr>
          <a:xfrm>
            <a:off x="5473273" y="703187"/>
            <a:ext cx="5168290" cy="453796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GB" sz="2000" dirty="0">
              <a:solidFill>
                <a:srgbClr val="002060"/>
              </a:solidFill>
              <a:latin typeface="Times New Roman" panose="02020603050405020304" pitchFamily="18" charset="0"/>
              <a:cs typeface="Times New Roman" panose="02020603050405020304" pitchFamily="18" charset="0"/>
            </a:endParaRPr>
          </a:p>
          <a:p>
            <a:pPr marL="0" indent="0">
              <a:buNone/>
            </a:pPr>
            <a:r>
              <a:rPr lang="cs-CZ" sz="2000" dirty="0">
                <a:solidFill>
                  <a:srgbClr val="002060"/>
                </a:solidFill>
                <a:latin typeface="Times New Roman" panose="02020603050405020304" pitchFamily="18" charset="0"/>
                <a:cs typeface="Times New Roman" panose="02020603050405020304" pitchFamily="18" charset="0"/>
              </a:rPr>
              <a:t>T</a:t>
            </a:r>
            <a:r>
              <a:rPr lang="en-GB" sz="2000" dirty="0">
                <a:solidFill>
                  <a:srgbClr val="002060"/>
                </a:solidFill>
                <a:latin typeface="Times New Roman" panose="02020603050405020304" pitchFamily="18" charset="0"/>
                <a:cs typeface="Times New Roman" panose="02020603050405020304" pitchFamily="18" charset="0"/>
              </a:rPr>
              <a:t>he whole process of risk analysis following the RIPRAN™ method consists of the following phases:</a:t>
            </a:r>
          </a:p>
          <a:p>
            <a:pPr>
              <a:buAutoNum type="arabicPeriod"/>
            </a:pPr>
            <a:endParaRPr lang="en-GB" sz="2000" dirty="0">
              <a:solidFill>
                <a:srgbClr val="002060"/>
              </a:solidFill>
              <a:latin typeface="Times New Roman" panose="02020603050405020304" pitchFamily="18" charset="0"/>
              <a:cs typeface="Times New Roman" panose="02020603050405020304" pitchFamily="18" charset="0"/>
            </a:endParaRPr>
          </a:p>
          <a:p>
            <a:pPr>
              <a:buAutoNum type="arabicPeriod"/>
            </a:pPr>
            <a:r>
              <a:rPr lang="en-GB" sz="2000" dirty="0">
                <a:solidFill>
                  <a:srgbClr val="002060"/>
                </a:solidFill>
                <a:latin typeface="Times New Roman" panose="02020603050405020304" pitchFamily="18" charset="0"/>
                <a:cs typeface="Times New Roman" panose="02020603050405020304" pitchFamily="18" charset="0"/>
              </a:rPr>
              <a:t>Preparation of the risk analysis</a:t>
            </a:r>
            <a:endParaRPr lang="cs-CZ" sz="2000" dirty="0">
              <a:solidFill>
                <a:srgbClr val="002060"/>
              </a:solidFill>
              <a:latin typeface="Times New Roman" panose="02020603050405020304" pitchFamily="18" charset="0"/>
              <a:cs typeface="Times New Roman" panose="02020603050405020304" pitchFamily="18" charset="0"/>
            </a:endParaRPr>
          </a:p>
          <a:p>
            <a:pPr>
              <a:buAutoNum type="arabicPeriod"/>
            </a:pPr>
            <a:endParaRPr lang="en-GB" sz="2000" dirty="0">
              <a:solidFill>
                <a:srgbClr val="002060"/>
              </a:solidFill>
              <a:latin typeface="Times New Roman" panose="02020603050405020304" pitchFamily="18" charset="0"/>
              <a:cs typeface="Times New Roman" panose="02020603050405020304" pitchFamily="18" charset="0"/>
            </a:endParaRPr>
          </a:p>
          <a:p>
            <a:pPr>
              <a:buAutoNum type="arabicPeriod"/>
            </a:pPr>
            <a:r>
              <a:rPr lang="en-GB" sz="2000" dirty="0">
                <a:solidFill>
                  <a:srgbClr val="002060"/>
                </a:solidFill>
                <a:latin typeface="Times New Roman" panose="02020603050405020304" pitchFamily="18" charset="0"/>
                <a:cs typeface="Times New Roman" panose="02020603050405020304" pitchFamily="18" charset="0"/>
              </a:rPr>
              <a:t>Identification of the risk</a:t>
            </a:r>
            <a:endParaRPr lang="cs-CZ" sz="2000" dirty="0">
              <a:solidFill>
                <a:srgbClr val="002060"/>
              </a:solidFill>
              <a:latin typeface="Times New Roman" panose="02020603050405020304" pitchFamily="18" charset="0"/>
              <a:cs typeface="Times New Roman" panose="02020603050405020304" pitchFamily="18" charset="0"/>
            </a:endParaRPr>
          </a:p>
          <a:p>
            <a:pPr>
              <a:buAutoNum type="arabicPeriod"/>
            </a:pPr>
            <a:endParaRPr lang="en-GB" sz="2000" dirty="0">
              <a:solidFill>
                <a:srgbClr val="002060"/>
              </a:solidFill>
              <a:latin typeface="Times New Roman" panose="02020603050405020304" pitchFamily="18" charset="0"/>
              <a:cs typeface="Times New Roman" panose="02020603050405020304" pitchFamily="18" charset="0"/>
            </a:endParaRPr>
          </a:p>
          <a:p>
            <a:pPr>
              <a:buAutoNum type="arabicPeriod"/>
            </a:pPr>
            <a:r>
              <a:rPr lang="en-GB" sz="2000" dirty="0">
                <a:solidFill>
                  <a:srgbClr val="002060"/>
                </a:solidFill>
                <a:latin typeface="Times New Roman" panose="02020603050405020304" pitchFamily="18" charset="0"/>
                <a:cs typeface="Times New Roman" panose="02020603050405020304" pitchFamily="18" charset="0"/>
              </a:rPr>
              <a:t>Quantification of the risk</a:t>
            </a:r>
            <a:endParaRPr lang="cs-CZ" sz="2000" dirty="0">
              <a:solidFill>
                <a:srgbClr val="002060"/>
              </a:solidFill>
              <a:latin typeface="Times New Roman" panose="02020603050405020304" pitchFamily="18" charset="0"/>
              <a:cs typeface="Times New Roman" panose="02020603050405020304" pitchFamily="18" charset="0"/>
            </a:endParaRPr>
          </a:p>
          <a:p>
            <a:pPr>
              <a:buAutoNum type="arabicPeriod"/>
            </a:pPr>
            <a:endParaRPr lang="en-GB" sz="2000" dirty="0">
              <a:solidFill>
                <a:srgbClr val="002060"/>
              </a:solidFill>
              <a:latin typeface="Times New Roman" panose="02020603050405020304" pitchFamily="18" charset="0"/>
              <a:cs typeface="Times New Roman" panose="02020603050405020304" pitchFamily="18" charset="0"/>
            </a:endParaRPr>
          </a:p>
          <a:p>
            <a:pPr>
              <a:buAutoNum type="arabicPeriod"/>
            </a:pPr>
            <a:r>
              <a:rPr lang="en-GB" sz="2000" dirty="0">
                <a:solidFill>
                  <a:srgbClr val="002060"/>
                </a:solidFill>
                <a:latin typeface="Times New Roman" panose="02020603050405020304" pitchFamily="18" charset="0"/>
                <a:cs typeface="Times New Roman" panose="02020603050405020304" pitchFamily="18" charset="0"/>
              </a:rPr>
              <a:t>Response to risk</a:t>
            </a:r>
            <a:endParaRPr lang="cs-CZ" sz="2000" dirty="0">
              <a:solidFill>
                <a:srgbClr val="002060"/>
              </a:solidFill>
              <a:latin typeface="Times New Roman" panose="02020603050405020304" pitchFamily="18" charset="0"/>
              <a:cs typeface="Times New Roman" panose="02020603050405020304" pitchFamily="18" charset="0"/>
            </a:endParaRPr>
          </a:p>
          <a:p>
            <a:pPr>
              <a:buAutoNum type="arabicPeriod"/>
            </a:pPr>
            <a:endParaRPr lang="en-GB" sz="2000" dirty="0">
              <a:solidFill>
                <a:srgbClr val="002060"/>
              </a:solidFill>
              <a:latin typeface="Times New Roman" panose="02020603050405020304" pitchFamily="18" charset="0"/>
              <a:cs typeface="Times New Roman" panose="02020603050405020304" pitchFamily="18" charset="0"/>
            </a:endParaRPr>
          </a:p>
          <a:p>
            <a:pPr>
              <a:buAutoNum type="arabicPeriod"/>
            </a:pPr>
            <a:r>
              <a:rPr lang="en-GB" sz="2000" dirty="0">
                <a:solidFill>
                  <a:srgbClr val="002060"/>
                </a:solidFill>
                <a:latin typeface="Times New Roman" panose="02020603050405020304" pitchFamily="18" charset="0"/>
                <a:cs typeface="Times New Roman" panose="02020603050405020304" pitchFamily="18" charset="0"/>
              </a:rPr>
              <a:t>General assessment of risk</a:t>
            </a:r>
            <a:endParaRPr lang="en-GB" sz="20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03942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nodePh="1">
                                  <p:stCondLst>
                                    <p:cond delay="0"/>
                                  </p:stCondLst>
                                  <p:endCondLst>
                                    <p:cond evt="begin" delay="0">
                                      <p:tn val="5"/>
                                    </p:cond>
                                  </p:end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Obdélník 4"/>
          <p:cNvSpPr/>
          <p:nvPr/>
        </p:nvSpPr>
        <p:spPr>
          <a:xfrm>
            <a:off x="395899" y="361969"/>
            <a:ext cx="7609112" cy="461665"/>
          </a:xfrm>
          <a:prstGeom prst="rect">
            <a:avLst/>
          </a:prstGeom>
        </p:spPr>
        <p:txBody>
          <a:bodyPr wrap="square">
            <a:spAutoFit/>
          </a:bodyPr>
          <a:lstStyle/>
          <a:p>
            <a:pPr lvl="0">
              <a:defRPr/>
            </a:pPr>
            <a:r>
              <a:rPr lang="cs-CZ" sz="2400" kern="0" dirty="0">
                <a:solidFill>
                  <a:srgbClr val="002060"/>
                </a:solidFill>
                <a:latin typeface="Times New Roman"/>
                <a:ea typeface="+mj-ea"/>
                <a:cs typeface="+mj-cs"/>
              </a:rPr>
              <a:t>RIPRAN – 4 </a:t>
            </a:r>
            <a:r>
              <a:rPr lang="cs-CZ" sz="2400" kern="0" dirty="0" err="1">
                <a:solidFill>
                  <a:srgbClr val="002060"/>
                </a:solidFill>
                <a:latin typeface="Times New Roman"/>
                <a:ea typeface="+mj-ea"/>
                <a:cs typeface="+mj-cs"/>
              </a:rPr>
              <a:t>steps</a:t>
            </a:r>
            <a:r>
              <a:rPr lang="cs-CZ" sz="2400" kern="0" dirty="0">
                <a:solidFill>
                  <a:srgbClr val="002060"/>
                </a:solidFill>
                <a:latin typeface="Times New Roman"/>
                <a:ea typeface="+mj-ea"/>
                <a:cs typeface="+mj-cs"/>
              </a:rPr>
              <a:t> </a:t>
            </a:r>
            <a:r>
              <a:rPr lang="cs-CZ" sz="2400" kern="0" dirty="0" err="1">
                <a:solidFill>
                  <a:srgbClr val="002060"/>
                </a:solidFill>
                <a:latin typeface="Times New Roman"/>
                <a:ea typeface="+mj-ea"/>
                <a:cs typeface="+mj-cs"/>
              </a:rPr>
              <a:t>completed</a:t>
            </a:r>
            <a:endParaRPr lang="en-GB" sz="2400" kern="0" dirty="0">
              <a:solidFill>
                <a:srgbClr val="002060"/>
              </a:solidFill>
              <a:latin typeface="Times New Roman"/>
              <a:ea typeface="+mj-ea"/>
              <a:cs typeface="+mj-cs"/>
            </a:endParaRPr>
          </a:p>
        </p:txBody>
      </p:sp>
      <p:sp>
        <p:nvSpPr>
          <p:cNvPr id="6" name="Zástupný symbol pro obsah 2">
            <a:extLst>
              <a:ext uri="{FF2B5EF4-FFF2-40B4-BE49-F238E27FC236}">
                <a16:creationId xmlns:a16="http://schemas.microsoft.com/office/drawing/2014/main" id="{A898333D-9017-4278-9E28-B8545AD1D724}"/>
              </a:ext>
            </a:extLst>
          </p:cNvPr>
          <p:cNvSpPr txBox="1">
            <a:spLocks/>
          </p:cNvSpPr>
          <p:nvPr/>
        </p:nvSpPr>
        <p:spPr>
          <a:xfrm>
            <a:off x="251520" y="1090863"/>
            <a:ext cx="10255973" cy="514355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lvl="1" indent="0">
              <a:buNone/>
            </a:pPr>
            <a:endParaRPr lang="cs-CZ" sz="1800" i="1" dirty="0">
              <a:solidFill>
                <a:srgbClr val="002060"/>
              </a:solidFill>
              <a:latin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3F3ED8BC-4A8E-4E78-9558-6C2E24C7DDBF}"/>
              </a:ext>
            </a:extLst>
          </p:cNvPr>
          <p:cNvPicPr>
            <a:picLocks noChangeAspect="1"/>
          </p:cNvPicPr>
          <p:nvPr/>
        </p:nvPicPr>
        <p:blipFill rotWithShape="1">
          <a:blip r:embed="rId3"/>
          <a:srcRect l="4474" t="22457" r="2062" b="9092"/>
          <a:stretch/>
        </p:blipFill>
        <p:spPr>
          <a:xfrm>
            <a:off x="83776" y="1732548"/>
            <a:ext cx="11856704" cy="4884566"/>
          </a:xfrm>
          <a:prstGeom prst="rect">
            <a:avLst/>
          </a:prstGeom>
        </p:spPr>
      </p:pic>
    </p:spTree>
    <p:extLst>
      <p:ext uri="{BB962C8B-B14F-4D97-AF65-F5344CB8AC3E}">
        <p14:creationId xmlns:p14="http://schemas.microsoft.com/office/powerpoint/2010/main" val="1430356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nodePh="1">
                                  <p:stCondLst>
                                    <p:cond delay="0"/>
                                  </p:stCondLst>
                                  <p:endCondLst>
                                    <p:cond evt="begin" delay="0">
                                      <p:tn val="5"/>
                                    </p:cond>
                                  </p:end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395536" y="444714"/>
            <a:ext cx="2773516"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2400" b="1" dirty="0">
                <a:solidFill>
                  <a:srgbClr val="002060"/>
                </a:solidFill>
                <a:latin typeface="Times New Roman" panose="02020603050405020304" pitchFamily="18" charset="0"/>
                <a:cs typeface="Times New Roman" panose="02020603050405020304" pitchFamily="18" charset="0"/>
              </a:rPr>
              <a:t>Learning</a:t>
            </a:r>
            <a:r>
              <a:rPr kumimoji="0" lang="en-GB" sz="2400" b="1" i="0" u="none" strike="noStrike" kern="0" cap="none" spc="0" normalizeH="0" baseline="0" dirty="0">
                <a:ln>
                  <a:noFill/>
                </a:ln>
                <a:solidFill>
                  <a:srgbClr val="307871"/>
                </a:solidFill>
                <a:effectLst/>
                <a:uLnTx/>
                <a:uFillTx/>
                <a:latin typeface="Times New Roman"/>
                <a:ea typeface="+mj-ea"/>
                <a:cs typeface="+mj-cs"/>
              </a:rPr>
              <a:t> </a:t>
            </a:r>
            <a:r>
              <a:rPr lang="en-GB" sz="2400" b="1" dirty="0">
                <a:solidFill>
                  <a:srgbClr val="002060"/>
                </a:solidFill>
                <a:latin typeface="Times New Roman" panose="02020603050405020304" pitchFamily="18" charset="0"/>
                <a:cs typeface="Times New Roman" panose="02020603050405020304" pitchFamily="18" charset="0"/>
              </a:rPr>
              <a:t>objectives</a:t>
            </a:r>
          </a:p>
        </p:txBody>
      </p:sp>
      <p:sp>
        <p:nvSpPr>
          <p:cNvPr id="8" name="Zástupný symbol pro obsah 2"/>
          <p:cNvSpPr txBox="1">
            <a:spLocks/>
          </p:cNvSpPr>
          <p:nvPr/>
        </p:nvSpPr>
        <p:spPr>
          <a:xfrm>
            <a:off x="395536" y="1035616"/>
            <a:ext cx="9845744" cy="47867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cs-CZ" sz="2400" dirty="0">
                <a:solidFill>
                  <a:srgbClr val="002060"/>
                </a:solidFill>
                <a:latin typeface="Times New Roman" panose="02020603050405020304" pitchFamily="18" charset="0"/>
                <a:cs typeface="Times New Roman" panose="02020603050405020304" pitchFamily="18" charset="0"/>
              </a:rPr>
              <a:t>After studying this </a:t>
            </a:r>
            <a:r>
              <a:rPr lang="cs-CZ" altLang="cs-CZ" sz="2400" dirty="0" err="1">
                <a:solidFill>
                  <a:srgbClr val="002060"/>
                </a:solidFill>
                <a:latin typeface="Times New Roman" panose="02020603050405020304" pitchFamily="18" charset="0"/>
                <a:cs typeface="Times New Roman" panose="02020603050405020304" pitchFamily="18" charset="0"/>
              </a:rPr>
              <a:t>topic</a:t>
            </a:r>
            <a:r>
              <a:rPr lang="en-US" altLang="cs-CZ" sz="2400" dirty="0">
                <a:solidFill>
                  <a:srgbClr val="002060"/>
                </a:solidFill>
                <a:latin typeface="Times New Roman" panose="02020603050405020304" pitchFamily="18" charset="0"/>
                <a:cs typeface="Times New Roman" panose="02020603050405020304" pitchFamily="18" charset="0"/>
              </a:rPr>
              <a:t>, you should be able to:</a:t>
            </a:r>
            <a:endParaRPr lang="cs-CZ" altLang="cs-CZ" sz="24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altLang="cs-CZ" sz="2400" dirty="0">
              <a:solidFill>
                <a:srgbClr val="002060"/>
              </a:solidFill>
              <a:latin typeface="Times New Roman" panose="02020603050405020304" pitchFamily="18" charset="0"/>
              <a:cs typeface="Times New Roman" panose="02020603050405020304" pitchFamily="18" charset="0"/>
            </a:endParaRPr>
          </a:p>
          <a:p>
            <a:r>
              <a:rPr lang="cs-CZ" altLang="cs-CZ" sz="2400" dirty="0">
                <a:solidFill>
                  <a:srgbClr val="002060"/>
                </a:solidFill>
                <a:latin typeface="Times New Roman" panose="02020603050405020304" pitchFamily="18" charset="0"/>
                <a:cs typeface="Times New Roman" panose="02020603050405020304" pitchFamily="18" charset="0"/>
              </a:rPr>
              <a:t>T</a:t>
            </a:r>
            <a:r>
              <a:rPr lang="en-GB" altLang="cs-CZ" sz="2400" dirty="0">
                <a:solidFill>
                  <a:srgbClr val="002060"/>
                </a:solidFill>
                <a:latin typeface="Times New Roman" panose="02020603050405020304" pitchFamily="18" charset="0"/>
                <a:cs typeface="Times New Roman" panose="02020603050405020304" pitchFamily="18" charset="0"/>
              </a:rPr>
              <a:t>o classify project risks and determine which of them should be tracked closely.</a:t>
            </a:r>
            <a:endParaRPr lang="cs-CZ" altLang="cs-CZ" sz="2400" dirty="0">
              <a:solidFill>
                <a:srgbClr val="002060"/>
              </a:solidFill>
              <a:latin typeface="Times New Roman" panose="02020603050405020304" pitchFamily="18" charset="0"/>
              <a:cs typeface="Times New Roman" panose="02020603050405020304" pitchFamily="18" charset="0"/>
            </a:endParaRPr>
          </a:p>
          <a:p>
            <a:endParaRPr lang="cs-CZ" altLang="cs-CZ" sz="2400" dirty="0">
              <a:solidFill>
                <a:srgbClr val="002060"/>
              </a:solidFill>
              <a:latin typeface="Times New Roman" panose="02020603050405020304" pitchFamily="18" charset="0"/>
              <a:cs typeface="Times New Roman" panose="02020603050405020304" pitchFamily="18" charset="0"/>
            </a:endParaRPr>
          </a:p>
          <a:p>
            <a:r>
              <a:rPr lang="cs-CZ" altLang="cs-CZ" sz="2400" dirty="0">
                <a:solidFill>
                  <a:srgbClr val="002060"/>
                </a:solidFill>
                <a:latin typeface="Times New Roman" panose="02020603050405020304" pitchFamily="18" charset="0"/>
                <a:cs typeface="Times New Roman" panose="02020603050405020304" pitchFamily="18" charset="0"/>
              </a:rPr>
              <a:t>Use </a:t>
            </a:r>
            <a:r>
              <a:rPr lang="en-GB" altLang="cs-CZ" sz="2400" dirty="0">
                <a:solidFill>
                  <a:srgbClr val="002060"/>
                </a:solidFill>
                <a:latin typeface="Times New Roman" panose="02020603050405020304" pitchFamily="18" charset="0"/>
                <a:cs typeface="Times New Roman" panose="02020603050405020304" pitchFamily="18" charset="0"/>
              </a:rPr>
              <a:t>tools and techniques to determine the likelihood and impact of project risks that have been previously identified.</a:t>
            </a:r>
            <a:endParaRPr lang="cs-CZ" altLang="cs-CZ" sz="2400" dirty="0">
              <a:solidFill>
                <a:srgbClr val="002060"/>
              </a:solidFill>
              <a:latin typeface="Times New Roman" panose="02020603050405020304" pitchFamily="18" charset="0"/>
              <a:cs typeface="Times New Roman" panose="02020603050405020304" pitchFamily="18" charset="0"/>
            </a:endParaRPr>
          </a:p>
          <a:p>
            <a:endParaRPr lang="cs-CZ" altLang="cs-CZ" sz="2400" dirty="0">
              <a:solidFill>
                <a:srgbClr val="002060"/>
              </a:solidFill>
              <a:latin typeface="Times New Roman" panose="02020603050405020304" pitchFamily="18" charset="0"/>
              <a:cs typeface="Times New Roman" panose="02020603050405020304" pitchFamily="18" charset="0"/>
            </a:endParaRPr>
          </a:p>
          <a:p>
            <a:r>
              <a:rPr lang="cs-CZ" altLang="cs-CZ" sz="2400" dirty="0">
                <a:solidFill>
                  <a:srgbClr val="002060"/>
                </a:solidFill>
                <a:latin typeface="Times New Roman" panose="02020603050405020304" pitchFamily="18" charset="0"/>
                <a:cs typeface="Times New Roman" panose="02020603050405020304" pitchFamily="18" charset="0"/>
              </a:rPr>
              <a:t>A</a:t>
            </a:r>
            <a:r>
              <a:rPr lang="en-GB" altLang="cs-CZ" sz="2400" dirty="0" err="1">
                <a:solidFill>
                  <a:srgbClr val="002060"/>
                </a:solidFill>
                <a:latin typeface="Times New Roman" panose="02020603050405020304" pitchFamily="18" charset="0"/>
                <a:cs typeface="Times New Roman" panose="02020603050405020304" pitchFamily="18" charset="0"/>
              </a:rPr>
              <a:t>pply</a:t>
            </a:r>
            <a:r>
              <a:rPr lang="en-GB" altLang="cs-CZ" sz="2400" dirty="0">
                <a:solidFill>
                  <a:srgbClr val="002060"/>
                </a:solidFill>
                <a:latin typeface="Times New Roman" panose="02020603050405020304" pitchFamily="18" charset="0"/>
                <a:cs typeface="Times New Roman" panose="02020603050405020304" pitchFamily="18" charset="0"/>
              </a:rPr>
              <a:t> the RIPRAN method to your project</a:t>
            </a:r>
            <a:r>
              <a:rPr lang="cs-CZ" altLang="cs-CZ" sz="2400" dirty="0">
                <a:solidFill>
                  <a:srgbClr val="002060"/>
                </a:solidFill>
                <a:latin typeface="Times New Roman" panose="02020603050405020304" pitchFamily="18" charset="0"/>
                <a:cs typeface="Times New Roman" panose="02020603050405020304" pitchFamily="18" charset="0"/>
              </a:rPr>
              <a:t>.</a:t>
            </a:r>
          </a:p>
          <a:p>
            <a:endParaRPr lang="cs-CZ" altLang="cs-CZ" sz="2400" dirty="0">
              <a:solidFill>
                <a:srgbClr val="002060"/>
              </a:solidFill>
              <a:latin typeface="Times New Roman" panose="02020603050405020304" pitchFamily="18" charset="0"/>
              <a:cs typeface="Times New Roman" panose="02020603050405020304" pitchFamily="18" charset="0"/>
            </a:endParaRPr>
          </a:p>
          <a:p>
            <a:endParaRPr lang="cs-CZ" altLang="cs-CZ" sz="2000" b="1" dirty="0">
              <a:solidFill>
                <a:srgbClr val="307871"/>
              </a:solidFill>
              <a:latin typeface="Times New Roman" panose="02020603050405020304" pitchFamily="18" charset="0"/>
              <a:cs typeface="Times New Roman" panose="02020603050405020304" pitchFamily="18" charset="0"/>
            </a:endParaRPr>
          </a:p>
          <a:p>
            <a:endParaRPr lang="cs-CZ" altLang="cs-CZ" sz="2000" b="1" dirty="0">
              <a:solidFill>
                <a:srgbClr val="307871"/>
              </a:solidFill>
              <a:latin typeface="Times New Roman" panose="02020603050405020304" pitchFamily="18" charset="0"/>
              <a:cs typeface="Times New Roman" panose="02020603050405020304" pitchFamily="18" charset="0"/>
            </a:endParaRPr>
          </a:p>
          <a:p>
            <a:endParaRPr lang="cs-CZ" altLang="cs-CZ" sz="2000" b="1" dirty="0">
              <a:solidFill>
                <a:srgbClr val="307871"/>
              </a:solidFill>
              <a:latin typeface="Times New Roman" panose="02020603050405020304" pitchFamily="18" charset="0"/>
              <a:cs typeface="Times New Roman" panose="02020603050405020304" pitchFamily="18" charset="0"/>
            </a:endParaRPr>
          </a:p>
          <a:p>
            <a:endParaRPr lang="en-GB" altLang="cs-CZ" sz="2000" b="1"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004925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395536" y="444714"/>
            <a:ext cx="4359720"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2400" b="1" dirty="0">
                <a:solidFill>
                  <a:srgbClr val="002060"/>
                </a:solidFill>
                <a:latin typeface="Times New Roman" panose="02020603050405020304" pitchFamily="18" charset="0"/>
                <a:cs typeface="Times New Roman" panose="02020603050405020304" pitchFamily="18" charset="0"/>
              </a:rPr>
              <a:t>Learning </a:t>
            </a:r>
            <a:r>
              <a:rPr lang="cs-CZ" sz="2400" b="1" dirty="0" err="1">
                <a:solidFill>
                  <a:srgbClr val="002060"/>
                </a:solidFill>
                <a:latin typeface="Times New Roman" panose="02020603050405020304" pitchFamily="18" charset="0"/>
                <a:cs typeface="Times New Roman" panose="02020603050405020304" pitchFamily="18" charset="0"/>
              </a:rPr>
              <a:t>readings</a:t>
            </a:r>
            <a:r>
              <a:rPr lang="cs-CZ" sz="2400" b="1" dirty="0">
                <a:solidFill>
                  <a:srgbClr val="002060"/>
                </a:solidFill>
                <a:latin typeface="Times New Roman" panose="02020603050405020304" pitchFamily="18" charset="0"/>
                <a:cs typeface="Times New Roman" panose="02020603050405020304" pitchFamily="18" charset="0"/>
              </a:rPr>
              <a:t> and </a:t>
            </a:r>
            <a:r>
              <a:rPr lang="cs-CZ" sz="2400" b="1" dirty="0" err="1">
                <a:solidFill>
                  <a:srgbClr val="002060"/>
                </a:solidFill>
                <a:latin typeface="Times New Roman" panose="02020603050405020304" pitchFamily="18" charset="0"/>
                <a:cs typeface="Times New Roman" panose="02020603050405020304" pitchFamily="18" charset="0"/>
              </a:rPr>
              <a:t>tutorials</a:t>
            </a:r>
            <a:endParaRPr lang="en-GB" sz="2400" b="1" dirty="0">
              <a:solidFill>
                <a:srgbClr val="002060"/>
              </a:solidFill>
              <a:latin typeface="Times New Roman" panose="02020603050405020304" pitchFamily="18" charset="0"/>
              <a:cs typeface="Times New Roman" panose="02020603050405020304" pitchFamily="18" charset="0"/>
            </a:endParaRPr>
          </a:p>
        </p:txBody>
      </p:sp>
      <p:sp>
        <p:nvSpPr>
          <p:cNvPr id="8" name="Zástupný symbol pro obsah 2"/>
          <p:cNvSpPr txBox="1">
            <a:spLocks/>
          </p:cNvSpPr>
          <p:nvPr/>
        </p:nvSpPr>
        <p:spPr>
          <a:xfrm>
            <a:off x="395536" y="1164853"/>
            <a:ext cx="9845744" cy="47867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cs-CZ" altLang="cs-CZ" sz="1800" dirty="0">
              <a:solidFill>
                <a:srgbClr val="002060"/>
              </a:solidFill>
              <a:latin typeface="Times New Roman" panose="02020603050405020304" pitchFamily="18" charset="0"/>
              <a:cs typeface="Times New Roman" panose="02020603050405020304" pitchFamily="18" charset="0"/>
            </a:endParaRPr>
          </a:p>
          <a:p>
            <a:pPr marL="0" indent="0">
              <a:buNone/>
            </a:pPr>
            <a:r>
              <a:rPr lang="en-GB" altLang="cs-CZ" sz="1800" dirty="0">
                <a:solidFill>
                  <a:srgbClr val="002060"/>
                </a:solidFill>
                <a:latin typeface="Times New Roman" panose="02020603050405020304" pitchFamily="18" charset="0"/>
                <a:cs typeface="Times New Roman" panose="02020603050405020304" pitchFamily="18" charset="0"/>
              </a:rPr>
              <a:t>You can find support in the following sources :</a:t>
            </a:r>
            <a:endParaRPr lang="cs-CZ" altLang="cs-CZ" sz="18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altLang="cs-CZ" sz="1800" dirty="0">
              <a:solidFill>
                <a:srgbClr val="002060"/>
              </a:solidFill>
              <a:latin typeface="Times New Roman" panose="02020603050405020304" pitchFamily="18" charset="0"/>
              <a:cs typeface="Times New Roman" panose="02020603050405020304" pitchFamily="18" charset="0"/>
            </a:endParaRPr>
          </a:p>
          <a:p>
            <a:r>
              <a:rPr lang="cs-CZ" altLang="cs-CZ" sz="1800" dirty="0">
                <a:solidFill>
                  <a:srgbClr val="002060"/>
                </a:solidFill>
                <a:latin typeface="Times New Roman" panose="02020603050405020304" pitchFamily="18" charset="0"/>
                <a:cs typeface="Times New Roman" panose="02020603050405020304" pitchFamily="18" charset="0"/>
              </a:rPr>
              <a:t>Video - Risk Assessment </a:t>
            </a:r>
            <a:r>
              <a:rPr lang="cs-CZ" altLang="cs-CZ" sz="1800" dirty="0">
                <a:solidFill>
                  <a:srgbClr val="002060"/>
                </a:solidFill>
                <a:latin typeface="Times New Roman" panose="02020603050405020304" pitchFamily="18" charset="0"/>
                <a:cs typeface="Times New Roman" panose="02020603050405020304" pitchFamily="18" charset="0"/>
                <a:hlinkClick r:id="rId3"/>
              </a:rPr>
              <a:t>https://youtu.be/r5ZrPeQW8HQ</a:t>
            </a:r>
            <a:endParaRPr lang="cs-CZ" altLang="cs-CZ" sz="1800" dirty="0">
              <a:solidFill>
                <a:srgbClr val="002060"/>
              </a:solidFill>
              <a:latin typeface="Times New Roman" panose="02020603050405020304" pitchFamily="18" charset="0"/>
              <a:cs typeface="Times New Roman" panose="02020603050405020304" pitchFamily="18" charset="0"/>
            </a:endParaRPr>
          </a:p>
          <a:p>
            <a:endParaRPr lang="cs-CZ" altLang="cs-CZ" sz="1800" dirty="0">
              <a:solidFill>
                <a:srgbClr val="002060"/>
              </a:solidFill>
              <a:latin typeface="Times New Roman" panose="02020603050405020304" pitchFamily="18" charset="0"/>
              <a:cs typeface="Times New Roman" panose="02020603050405020304" pitchFamily="18" charset="0"/>
            </a:endParaRPr>
          </a:p>
          <a:p>
            <a:r>
              <a:rPr lang="cs-CZ" altLang="cs-CZ" sz="1800" dirty="0" err="1">
                <a:solidFill>
                  <a:srgbClr val="002060"/>
                </a:solidFill>
                <a:latin typeface="Times New Roman" panose="02020603050405020304" pitchFamily="18" charset="0"/>
                <a:cs typeface="Times New Roman" panose="02020603050405020304" pitchFamily="18" charset="0"/>
              </a:rPr>
              <a:t>Kerzner</a:t>
            </a:r>
            <a:r>
              <a:rPr lang="cs-CZ" altLang="cs-CZ" sz="1800" dirty="0">
                <a:solidFill>
                  <a:srgbClr val="002060"/>
                </a:solidFill>
                <a:latin typeface="Times New Roman" panose="02020603050405020304" pitchFamily="18" charset="0"/>
                <a:cs typeface="Times New Roman" panose="02020603050405020304" pitchFamily="18" charset="0"/>
              </a:rPr>
              <a:t>, H.,  Project management, </a:t>
            </a:r>
            <a:r>
              <a:rPr lang="cs-CZ" altLang="cs-CZ" sz="1800" dirty="0" err="1">
                <a:solidFill>
                  <a:srgbClr val="002060"/>
                </a:solidFill>
                <a:latin typeface="Times New Roman" panose="02020603050405020304" pitchFamily="18" charset="0"/>
                <a:cs typeface="Times New Roman" panose="02020603050405020304" pitchFamily="18" charset="0"/>
              </a:rPr>
              <a:t>chapter</a:t>
            </a:r>
            <a:r>
              <a:rPr lang="cs-CZ" altLang="cs-CZ" sz="1800" dirty="0">
                <a:solidFill>
                  <a:srgbClr val="002060"/>
                </a:solidFill>
                <a:latin typeface="Times New Roman" panose="02020603050405020304" pitchFamily="18" charset="0"/>
                <a:cs typeface="Times New Roman" panose="02020603050405020304" pitchFamily="18" charset="0"/>
              </a:rPr>
              <a:t> 17, p. 551 </a:t>
            </a:r>
          </a:p>
          <a:p>
            <a:pPr marL="0" indent="0">
              <a:buNone/>
            </a:pPr>
            <a:r>
              <a:rPr lang="cs-CZ" altLang="cs-CZ" sz="1800" dirty="0">
                <a:solidFill>
                  <a:srgbClr val="002060"/>
                </a:solidFill>
                <a:latin typeface="Times New Roman" panose="02020603050405020304" pitchFamily="18" charset="0"/>
                <a:cs typeface="Times New Roman" panose="02020603050405020304" pitchFamily="18" charset="0"/>
              </a:rPr>
              <a:t> </a:t>
            </a:r>
          </a:p>
          <a:p>
            <a:pPr marL="0" indent="0">
              <a:buNone/>
            </a:pPr>
            <a:endParaRPr lang="cs-CZ" altLang="cs-CZ" sz="18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altLang="cs-CZ" sz="18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altLang="cs-CZ" sz="2000" b="1" dirty="0">
              <a:solidFill>
                <a:srgbClr val="307871"/>
              </a:solidFill>
              <a:latin typeface="Times New Roman" panose="02020603050405020304" pitchFamily="18" charset="0"/>
              <a:cs typeface="Times New Roman" panose="02020603050405020304" pitchFamily="18" charset="0"/>
            </a:endParaRPr>
          </a:p>
          <a:p>
            <a:endParaRPr lang="cs-CZ" altLang="cs-CZ" sz="2000" b="1" dirty="0">
              <a:solidFill>
                <a:srgbClr val="307871"/>
              </a:solidFill>
              <a:latin typeface="Times New Roman" panose="02020603050405020304" pitchFamily="18" charset="0"/>
              <a:cs typeface="Times New Roman" panose="02020603050405020304" pitchFamily="18" charset="0"/>
            </a:endParaRPr>
          </a:p>
          <a:p>
            <a:endParaRPr lang="cs-CZ" altLang="cs-CZ" sz="2000" b="1" dirty="0">
              <a:solidFill>
                <a:srgbClr val="307871"/>
              </a:solidFill>
              <a:latin typeface="Times New Roman" panose="02020603050405020304" pitchFamily="18" charset="0"/>
              <a:cs typeface="Times New Roman" panose="02020603050405020304" pitchFamily="18" charset="0"/>
            </a:endParaRPr>
          </a:p>
          <a:p>
            <a:endParaRPr lang="en-GB" altLang="cs-CZ" sz="2000" b="1"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648091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Obdélník 4"/>
          <p:cNvSpPr/>
          <p:nvPr/>
        </p:nvSpPr>
        <p:spPr>
          <a:xfrm>
            <a:off x="395899" y="361969"/>
            <a:ext cx="4083169" cy="461665"/>
          </a:xfrm>
          <a:prstGeom prst="rect">
            <a:avLst/>
          </a:prstGeom>
        </p:spPr>
        <p:txBody>
          <a:bodyPr wrap="none">
            <a:spAutoFit/>
          </a:bodyPr>
          <a:lstStyle/>
          <a:p>
            <a:pPr lvl="0">
              <a:defRPr/>
            </a:pPr>
            <a:r>
              <a:rPr lang="cs-CZ" sz="2400" b="1" kern="0" dirty="0" err="1">
                <a:solidFill>
                  <a:srgbClr val="002060"/>
                </a:solidFill>
                <a:latin typeface="Times New Roman"/>
                <a:ea typeface="+mj-ea"/>
                <a:cs typeface="+mj-cs"/>
              </a:rPr>
              <a:t>What</a:t>
            </a:r>
            <a:r>
              <a:rPr lang="cs-CZ" sz="2400" b="1" kern="0" dirty="0">
                <a:solidFill>
                  <a:srgbClr val="002060"/>
                </a:solidFill>
                <a:latin typeface="Times New Roman"/>
                <a:ea typeface="+mj-ea"/>
                <a:cs typeface="+mj-cs"/>
              </a:rPr>
              <a:t> is </a:t>
            </a:r>
            <a:r>
              <a:rPr lang="cs-CZ" sz="2400" b="1" kern="0" dirty="0" err="1">
                <a:solidFill>
                  <a:srgbClr val="002060"/>
                </a:solidFill>
                <a:latin typeface="Times New Roman"/>
                <a:ea typeface="+mj-ea"/>
                <a:cs typeface="+mj-cs"/>
              </a:rPr>
              <a:t>project</a:t>
            </a:r>
            <a:r>
              <a:rPr lang="cs-CZ" sz="2400" b="1" kern="0" dirty="0">
                <a:solidFill>
                  <a:srgbClr val="002060"/>
                </a:solidFill>
                <a:latin typeface="Times New Roman"/>
                <a:ea typeface="+mj-ea"/>
                <a:cs typeface="+mj-cs"/>
              </a:rPr>
              <a:t> risk </a:t>
            </a:r>
            <a:r>
              <a:rPr lang="cs-CZ" sz="2400" b="1" kern="0" dirty="0" err="1">
                <a:solidFill>
                  <a:srgbClr val="002060"/>
                </a:solidFill>
                <a:latin typeface="Times New Roman"/>
                <a:ea typeface="+mj-ea"/>
                <a:cs typeface="+mj-cs"/>
              </a:rPr>
              <a:t>analysis</a:t>
            </a:r>
            <a:r>
              <a:rPr lang="cs-CZ" sz="2400" b="1" kern="0" dirty="0">
                <a:solidFill>
                  <a:srgbClr val="002060"/>
                </a:solidFill>
                <a:latin typeface="Times New Roman"/>
                <a:ea typeface="+mj-ea"/>
                <a:cs typeface="+mj-cs"/>
              </a:rPr>
              <a:t>?</a:t>
            </a:r>
            <a:endParaRPr lang="en-GB" sz="2400" b="1" kern="0" dirty="0">
              <a:solidFill>
                <a:srgbClr val="002060"/>
              </a:solidFill>
              <a:latin typeface="Times New Roman"/>
              <a:ea typeface="+mj-ea"/>
              <a:cs typeface="+mj-cs"/>
            </a:endParaRPr>
          </a:p>
        </p:txBody>
      </p:sp>
      <p:sp>
        <p:nvSpPr>
          <p:cNvPr id="6" name="Zástupný symbol pro obsah 2">
            <a:extLst>
              <a:ext uri="{FF2B5EF4-FFF2-40B4-BE49-F238E27FC236}">
                <a16:creationId xmlns:a16="http://schemas.microsoft.com/office/drawing/2014/main" id="{A898333D-9017-4278-9E28-B8545AD1D724}"/>
              </a:ext>
            </a:extLst>
          </p:cNvPr>
          <p:cNvSpPr txBox="1">
            <a:spLocks/>
          </p:cNvSpPr>
          <p:nvPr/>
        </p:nvSpPr>
        <p:spPr>
          <a:xfrm>
            <a:off x="251520" y="1164853"/>
            <a:ext cx="10255973" cy="50695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2400" dirty="0">
                <a:solidFill>
                  <a:srgbClr val="002060"/>
                </a:solidFill>
                <a:latin typeface="Times New Roman" panose="02020603050405020304" pitchFamily="18" charset="0"/>
                <a:cs typeface="Times New Roman" panose="02020603050405020304" pitchFamily="18" charset="0"/>
              </a:rPr>
              <a:t>There are many project risks that can affect your project and, as a project manager, you’re responsible for the risk analysis process. </a:t>
            </a:r>
            <a:endParaRPr lang="cs-CZ" sz="2400" dirty="0">
              <a:solidFill>
                <a:srgbClr val="002060"/>
              </a:solidFill>
              <a:latin typeface="Times New Roman" panose="02020603050405020304" pitchFamily="18" charset="0"/>
              <a:cs typeface="Times New Roman" panose="02020603050405020304" pitchFamily="18" charset="0"/>
            </a:endParaRPr>
          </a:p>
          <a:p>
            <a:endParaRPr lang="cs-CZ" sz="2400" dirty="0">
              <a:solidFill>
                <a:srgbClr val="002060"/>
              </a:solidFill>
              <a:latin typeface="Times New Roman" panose="02020603050405020304" pitchFamily="18" charset="0"/>
              <a:cs typeface="Times New Roman" panose="02020603050405020304" pitchFamily="18" charset="0"/>
            </a:endParaRPr>
          </a:p>
          <a:p>
            <a:r>
              <a:rPr lang="cs-CZ" sz="2400" dirty="0">
                <a:solidFill>
                  <a:srgbClr val="002060"/>
                </a:solidFill>
                <a:latin typeface="Times New Roman" panose="02020603050405020304" pitchFamily="18" charset="0"/>
                <a:cs typeface="Times New Roman" panose="02020603050405020304" pitchFamily="18" charset="0"/>
              </a:rPr>
              <a:t>I</a:t>
            </a:r>
            <a:r>
              <a:rPr lang="en-GB" sz="2400" dirty="0">
                <a:solidFill>
                  <a:srgbClr val="002060"/>
                </a:solidFill>
                <a:latin typeface="Times New Roman" panose="02020603050405020304" pitchFamily="18" charset="0"/>
                <a:cs typeface="Times New Roman" panose="02020603050405020304" pitchFamily="18" charset="0"/>
              </a:rPr>
              <a:t>t allows project managers to </a:t>
            </a:r>
            <a:r>
              <a:rPr lang="en-GB" sz="2400" b="1" dirty="0">
                <a:solidFill>
                  <a:srgbClr val="002060"/>
                </a:solidFill>
                <a:latin typeface="Times New Roman" panose="02020603050405020304" pitchFamily="18" charset="0"/>
                <a:cs typeface="Times New Roman" panose="02020603050405020304" pitchFamily="18" charset="0"/>
              </a:rPr>
              <a:t>classify project risks and determine which of them should be tracked closely.</a:t>
            </a:r>
            <a:endParaRPr lang="cs-CZ" sz="2400" b="1"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2400" dirty="0">
              <a:solidFill>
                <a:srgbClr val="002060"/>
              </a:solidFill>
              <a:latin typeface="Times New Roman" panose="02020603050405020304" pitchFamily="18" charset="0"/>
              <a:cs typeface="Times New Roman" panose="02020603050405020304" pitchFamily="18" charset="0"/>
            </a:endParaRPr>
          </a:p>
          <a:p>
            <a:r>
              <a:rPr lang="cs-CZ" altLang="cs-CZ" sz="2400" dirty="0">
                <a:solidFill>
                  <a:srgbClr val="002060"/>
                </a:solidFill>
                <a:latin typeface="Times New Roman" panose="02020603050405020304" pitchFamily="18" charset="0"/>
                <a:cs typeface="Times New Roman" panose="02020603050405020304" pitchFamily="18" charset="0"/>
              </a:rPr>
              <a:t>R</a:t>
            </a:r>
            <a:r>
              <a:rPr lang="en-GB" altLang="cs-CZ" sz="2400" dirty="0" err="1">
                <a:solidFill>
                  <a:srgbClr val="002060"/>
                </a:solidFill>
                <a:latin typeface="Times New Roman" panose="02020603050405020304" pitchFamily="18" charset="0"/>
                <a:cs typeface="Times New Roman" panose="02020603050405020304" pitchFamily="18" charset="0"/>
              </a:rPr>
              <a:t>isk</a:t>
            </a:r>
            <a:r>
              <a:rPr lang="en-GB" altLang="cs-CZ" sz="2400" dirty="0">
                <a:solidFill>
                  <a:srgbClr val="002060"/>
                </a:solidFill>
                <a:latin typeface="Times New Roman" panose="02020603050405020304" pitchFamily="18" charset="0"/>
                <a:cs typeface="Times New Roman" panose="02020603050405020304" pitchFamily="18" charset="0"/>
              </a:rPr>
              <a:t> analysis helps project managers dec</a:t>
            </a:r>
            <a:r>
              <a:rPr lang="cs-CZ" altLang="cs-CZ" sz="2400" dirty="0">
                <a:solidFill>
                  <a:srgbClr val="002060"/>
                </a:solidFill>
                <a:latin typeface="Times New Roman" panose="02020603050405020304" pitchFamily="18" charset="0"/>
                <a:cs typeface="Times New Roman" panose="02020603050405020304" pitchFamily="18" charset="0"/>
              </a:rPr>
              <a:t>ode</a:t>
            </a:r>
            <a:r>
              <a:rPr lang="en-GB" altLang="cs-CZ" sz="2400" dirty="0">
                <a:solidFill>
                  <a:srgbClr val="002060"/>
                </a:solidFill>
                <a:latin typeface="Times New Roman" panose="02020603050405020304" pitchFamily="18" charset="0"/>
                <a:cs typeface="Times New Roman" panose="02020603050405020304" pitchFamily="18" charset="0"/>
              </a:rPr>
              <a:t> the </a:t>
            </a:r>
            <a:r>
              <a:rPr lang="en-GB" altLang="cs-CZ" sz="2400" b="1" dirty="0">
                <a:solidFill>
                  <a:srgbClr val="002060"/>
                </a:solidFill>
                <a:latin typeface="Times New Roman" panose="02020603050405020304" pitchFamily="18" charset="0"/>
                <a:cs typeface="Times New Roman" panose="02020603050405020304" pitchFamily="18" charset="0"/>
              </a:rPr>
              <a:t>uncertainty</a:t>
            </a:r>
            <a:r>
              <a:rPr lang="en-GB" altLang="cs-CZ" sz="2400" dirty="0">
                <a:solidFill>
                  <a:srgbClr val="002060"/>
                </a:solidFill>
                <a:latin typeface="Times New Roman" panose="02020603050405020304" pitchFamily="18" charset="0"/>
                <a:cs typeface="Times New Roman" panose="02020603050405020304" pitchFamily="18" charset="0"/>
              </a:rPr>
              <a:t> of potential risks and how they would impact the project in terms of </a:t>
            </a:r>
            <a:r>
              <a:rPr lang="en-GB" altLang="cs-CZ" sz="2400" b="1" dirty="0">
                <a:solidFill>
                  <a:srgbClr val="002060"/>
                </a:solidFill>
                <a:latin typeface="Times New Roman" panose="02020603050405020304" pitchFamily="18" charset="0"/>
                <a:cs typeface="Times New Roman" panose="02020603050405020304" pitchFamily="18" charset="0"/>
              </a:rPr>
              <a:t>schedule, quality and costs</a:t>
            </a:r>
            <a:r>
              <a:rPr lang="en-GB" altLang="cs-CZ" sz="2400" dirty="0">
                <a:solidFill>
                  <a:srgbClr val="002060"/>
                </a:solidFill>
                <a:latin typeface="Times New Roman" panose="02020603050405020304" pitchFamily="18" charset="0"/>
                <a:cs typeface="Times New Roman" panose="02020603050405020304" pitchFamily="18" charset="0"/>
              </a:rPr>
              <a:t> if, in fact, they were to show up.</a:t>
            </a:r>
            <a:endParaRPr lang="cs-CZ" altLang="cs-CZ" sz="2400" dirty="0">
              <a:solidFill>
                <a:srgbClr val="002060"/>
              </a:solidFill>
              <a:latin typeface="Times New Roman" panose="02020603050405020304" pitchFamily="18" charset="0"/>
              <a:cs typeface="Times New Roman" panose="02020603050405020304" pitchFamily="18" charset="0"/>
            </a:endParaRPr>
          </a:p>
          <a:p>
            <a:endParaRPr lang="cs-CZ" altLang="cs-CZ" sz="24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591479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Zástupný symbol pro obsah 2">
            <a:extLst>
              <a:ext uri="{FF2B5EF4-FFF2-40B4-BE49-F238E27FC236}">
                <a16:creationId xmlns:a16="http://schemas.microsoft.com/office/drawing/2014/main" id="{A898333D-9017-4278-9E28-B8545AD1D724}"/>
              </a:ext>
            </a:extLst>
          </p:cNvPr>
          <p:cNvSpPr txBox="1">
            <a:spLocks/>
          </p:cNvSpPr>
          <p:nvPr/>
        </p:nvSpPr>
        <p:spPr>
          <a:xfrm>
            <a:off x="2680684" y="1691410"/>
            <a:ext cx="5844480" cy="347517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altLang="cs-CZ" sz="4000" dirty="0">
                <a:solidFill>
                  <a:srgbClr val="002060"/>
                </a:solidFill>
                <a:latin typeface="Times New Roman" panose="02020603050405020304" pitchFamily="18" charset="0"/>
                <a:cs typeface="Times New Roman" panose="02020603050405020304" pitchFamily="18" charset="0"/>
              </a:rPr>
              <a:t>Give examples of risks that may occur in a project...</a:t>
            </a:r>
          </a:p>
        </p:txBody>
      </p:sp>
    </p:spTree>
    <p:extLst>
      <p:ext uri="{BB962C8B-B14F-4D97-AF65-F5344CB8AC3E}">
        <p14:creationId xmlns:p14="http://schemas.microsoft.com/office/powerpoint/2010/main" val="5322639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Obdélník 4"/>
          <p:cNvSpPr/>
          <p:nvPr/>
        </p:nvSpPr>
        <p:spPr>
          <a:xfrm>
            <a:off x="395899" y="361969"/>
            <a:ext cx="7609112" cy="461665"/>
          </a:xfrm>
          <a:prstGeom prst="rect">
            <a:avLst/>
          </a:prstGeom>
        </p:spPr>
        <p:txBody>
          <a:bodyPr wrap="square">
            <a:spAutoFit/>
          </a:bodyPr>
          <a:lstStyle/>
          <a:p>
            <a:pPr lvl="0">
              <a:defRPr/>
            </a:pPr>
            <a:r>
              <a:rPr lang="cs-CZ" sz="2400" kern="0" dirty="0">
                <a:solidFill>
                  <a:srgbClr val="002060"/>
                </a:solidFill>
                <a:latin typeface="Times New Roman"/>
                <a:ea typeface="+mj-ea"/>
                <a:cs typeface="+mj-cs"/>
              </a:rPr>
              <a:t>The risk management </a:t>
            </a:r>
            <a:r>
              <a:rPr lang="cs-CZ" sz="2400" kern="0" dirty="0" err="1">
                <a:solidFill>
                  <a:srgbClr val="002060"/>
                </a:solidFill>
                <a:latin typeface="Times New Roman"/>
                <a:ea typeface="+mj-ea"/>
                <a:cs typeface="+mj-cs"/>
              </a:rPr>
              <a:t>framework</a:t>
            </a:r>
            <a:endParaRPr lang="cs-CZ" sz="2400" kern="0" dirty="0">
              <a:solidFill>
                <a:srgbClr val="B52552"/>
              </a:solidFill>
              <a:latin typeface="Times New Roman"/>
              <a:ea typeface="+mj-ea"/>
              <a:cs typeface="+mj-cs"/>
            </a:endParaRPr>
          </a:p>
        </p:txBody>
      </p:sp>
      <p:sp>
        <p:nvSpPr>
          <p:cNvPr id="6" name="Zástupný symbol pro obsah 2">
            <a:extLst>
              <a:ext uri="{FF2B5EF4-FFF2-40B4-BE49-F238E27FC236}">
                <a16:creationId xmlns:a16="http://schemas.microsoft.com/office/drawing/2014/main" id="{A898333D-9017-4278-9E28-B8545AD1D724}"/>
              </a:ext>
            </a:extLst>
          </p:cNvPr>
          <p:cNvSpPr txBox="1">
            <a:spLocks/>
          </p:cNvSpPr>
          <p:nvPr/>
        </p:nvSpPr>
        <p:spPr>
          <a:xfrm>
            <a:off x="395899" y="1714442"/>
            <a:ext cx="7609113" cy="514355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indent="-457200">
              <a:buFont typeface="+mj-lt"/>
              <a:buAutoNum type="arabicPeriod"/>
            </a:pPr>
            <a:r>
              <a:rPr lang="en-GB" sz="2400" dirty="0">
                <a:solidFill>
                  <a:srgbClr val="002060"/>
                </a:solidFill>
                <a:latin typeface="Times New Roman" panose="02020603050405020304" pitchFamily="18" charset="0"/>
                <a:cs typeface="Times New Roman" panose="02020603050405020304" pitchFamily="18" charset="0"/>
              </a:rPr>
              <a:t>Continuous risk identification</a:t>
            </a:r>
            <a:endParaRPr lang="cs-CZ" sz="2400" dirty="0">
              <a:solidFill>
                <a:srgbClr val="002060"/>
              </a:solidFill>
              <a:latin typeface="Times New Roman" panose="02020603050405020304" pitchFamily="18" charset="0"/>
              <a:cs typeface="Times New Roman" panose="02020603050405020304" pitchFamily="18" charset="0"/>
            </a:endParaRPr>
          </a:p>
          <a:p>
            <a:pPr marL="457200" indent="-457200">
              <a:buFont typeface="+mj-lt"/>
              <a:buAutoNum type="arabicPeriod"/>
            </a:pPr>
            <a:endParaRPr lang="en-GB" sz="2400" dirty="0">
              <a:solidFill>
                <a:srgbClr val="002060"/>
              </a:solidFill>
              <a:latin typeface="Times New Roman" panose="02020603050405020304" pitchFamily="18" charset="0"/>
              <a:cs typeface="Times New Roman" panose="02020603050405020304" pitchFamily="18" charset="0"/>
            </a:endParaRPr>
          </a:p>
          <a:p>
            <a:pPr marL="457200" indent="-457200">
              <a:buFont typeface="+mj-lt"/>
              <a:buAutoNum type="arabicPeriod"/>
            </a:pPr>
            <a:r>
              <a:rPr lang="en-GB" sz="2400" dirty="0">
                <a:solidFill>
                  <a:srgbClr val="002060"/>
                </a:solidFill>
                <a:latin typeface="Times New Roman" panose="02020603050405020304" pitchFamily="18" charset="0"/>
                <a:cs typeface="Times New Roman" panose="02020603050405020304" pitchFamily="18" charset="0"/>
              </a:rPr>
              <a:t>Risk evaluation</a:t>
            </a:r>
            <a:endParaRPr lang="cs-CZ" sz="2400" dirty="0">
              <a:solidFill>
                <a:srgbClr val="002060"/>
              </a:solidFill>
              <a:latin typeface="Times New Roman" panose="02020603050405020304" pitchFamily="18" charset="0"/>
              <a:cs typeface="Times New Roman" panose="02020603050405020304" pitchFamily="18" charset="0"/>
            </a:endParaRPr>
          </a:p>
          <a:p>
            <a:pPr marL="457200" indent="-457200">
              <a:buFont typeface="+mj-lt"/>
              <a:buAutoNum type="arabicPeriod"/>
            </a:pPr>
            <a:endParaRPr lang="en-GB" sz="2400" dirty="0">
              <a:solidFill>
                <a:srgbClr val="002060"/>
              </a:solidFill>
              <a:latin typeface="Times New Roman" panose="02020603050405020304" pitchFamily="18" charset="0"/>
              <a:cs typeface="Times New Roman" panose="02020603050405020304" pitchFamily="18" charset="0"/>
            </a:endParaRPr>
          </a:p>
          <a:p>
            <a:pPr marL="457200" indent="-457200">
              <a:buFont typeface="+mj-lt"/>
              <a:buAutoNum type="arabicPeriod"/>
            </a:pPr>
            <a:r>
              <a:rPr lang="en-GB" sz="2400" dirty="0">
                <a:solidFill>
                  <a:srgbClr val="002060"/>
                </a:solidFill>
                <a:latin typeface="Times New Roman" panose="02020603050405020304" pitchFamily="18" charset="0"/>
                <a:cs typeface="Times New Roman" panose="02020603050405020304" pitchFamily="18" charset="0"/>
              </a:rPr>
              <a:t>Risk mitigation and contingency measure definition</a:t>
            </a:r>
            <a:endParaRPr lang="cs-CZ" sz="2400" dirty="0">
              <a:solidFill>
                <a:srgbClr val="002060"/>
              </a:solidFill>
              <a:latin typeface="Times New Roman" panose="02020603050405020304" pitchFamily="18" charset="0"/>
              <a:cs typeface="Times New Roman" panose="02020603050405020304" pitchFamily="18" charset="0"/>
            </a:endParaRPr>
          </a:p>
          <a:p>
            <a:pPr marL="457200" indent="-457200">
              <a:buFont typeface="+mj-lt"/>
              <a:buAutoNum type="arabicPeriod"/>
            </a:pPr>
            <a:endParaRPr lang="en-GB" sz="2400" dirty="0">
              <a:solidFill>
                <a:srgbClr val="002060"/>
              </a:solidFill>
              <a:latin typeface="Times New Roman" panose="02020603050405020304" pitchFamily="18" charset="0"/>
              <a:cs typeface="Times New Roman" panose="02020603050405020304" pitchFamily="18" charset="0"/>
            </a:endParaRPr>
          </a:p>
          <a:p>
            <a:pPr marL="457200" indent="-457200">
              <a:buFont typeface="+mj-lt"/>
              <a:buAutoNum type="arabicPeriod"/>
            </a:pPr>
            <a:r>
              <a:rPr lang="en-GB" sz="2400" dirty="0">
                <a:solidFill>
                  <a:srgbClr val="002060"/>
                </a:solidFill>
                <a:latin typeface="Times New Roman" panose="02020603050405020304" pitchFamily="18" charset="0"/>
                <a:cs typeface="Times New Roman" panose="02020603050405020304" pitchFamily="18" charset="0"/>
              </a:rPr>
              <a:t>Risk monitoring</a:t>
            </a:r>
            <a:r>
              <a:rPr lang="cs-CZ" sz="2400" dirty="0">
                <a:solidFill>
                  <a:srgbClr val="002060"/>
                </a:solidFill>
                <a:latin typeface="Times New Roman" panose="02020603050405020304" pitchFamily="18" charset="0"/>
                <a:cs typeface="Times New Roman" panose="02020603050405020304" pitchFamily="18" charset="0"/>
              </a:rPr>
              <a:t>, reporting</a:t>
            </a:r>
            <a:r>
              <a:rPr lang="en-GB" sz="2400" dirty="0">
                <a:solidFill>
                  <a:srgbClr val="002060"/>
                </a:solidFill>
                <a:latin typeface="Times New Roman" panose="02020603050405020304" pitchFamily="18" charset="0"/>
                <a:cs typeface="Times New Roman" panose="02020603050405020304" pitchFamily="18" charset="0"/>
              </a:rPr>
              <a:t> and control</a:t>
            </a:r>
          </a:p>
        </p:txBody>
      </p:sp>
      <p:pic>
        <p:nvPicPr>
          <p:cNvPr id="2" name="Picture 1">
            <a:extLst>
              <a:ext uri="{FF2B5EF4-FFF2-40B4-BE49-F238E27FC236}">
                <a16:creationId xmlns:a16="http://schemas.microsoft.com/office/drawing/2014/main" id="{F76F51A3-4CFF-4D26-BC00-191B4C6CAE9A}"/>
              </a:ext>
            </a:extLst>
          </p:cNvPr>
          <p:cNvPicPr>
            <a:picLocks noChangeAspect="1"/>
          </p:cNvPicPr>
          <p:nvPr/>
        </p:nvPicPr>
        <p:blipFill>
          <a:blip r:embed="rId3"/>
          <a:stretch>
            <a:fillRect/>
          </a:stretch>
        </p:blipFill>
        <p:spPr>
          <a:xfrm>
            <a:off x="7475622" y="1524000"/>
            <a:ext cx="3810000" cy="3810000"/>
          </a:xfrm>
          <a:prstGeom prst="rect">
            <a:avLst/>
          </a:prstGeom>
        </p:spPr>
      </p:pic>
    </p:spTree>
    <p:extLst>
      <p:ext uri="{BB962C8B-B14F-4D97-AF65-F5344CB8AC3E}">
        <p14:creationId xmlns:p14="http://schemas.microsoft.com/office/powerpoint/2010/main" val="6082160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Obdélník 4"/>
          <p:cNvSpPr/>
          <p:nvPr/>
        </p:nvSpPr>
        <p:spPr>
          <a:xfrm>
            <a:off x="395899" y="361969"/>
            <a:ext cx="7609112" cy="461665"/>
          </a:xfrm>
          <a:prstGeom prst="rect">
            <a:avLst/>
          </a:prstGeom>
        </p:spPr>
        <p:txBody>
          <a:bodyPr wrap="square">
            <a:spAutoFit/>
          </a:bodyPr>
          <a:lstStyle/>
          <a:p>
            <a:pPr lvl="0">
              <a:defRPr/>
            </a:pPr>
            <a:r>
              <a:rPr lang="cs-CZ" sz="2400" kern="0" dirty="0">
                <a:solidFill>
                  <a:srgbClr val="002060"/>
                </a:solidFill>
                <a:latin typeface="Times New Roman"/>
                <a:ea typeface="+mj-ea"/>
                <a:cs typeface="+mj-cs"/>
              </a:rPr>
              <a:t>Step 1: Risk Identification   </a:t>
            </a:r>
            <a:endParaRPr lang="cs-CZ" sz="2400" kern="0" dirty="0">
              <a:solidFill>
                <a:srgbClr val="B52552"/>
              </a:solidFill>
              <a:latin typeface="Times New Roman"/>
              <a:ea typeface="+mj-ea"/>
              <a:cs typeface="+mj-cs"/>
            </a:endParaRPr>
          </a:p>
        </p:txBody>
      </p:sp>
      <p:sp>
        <p:nvSpPr>
          <p:cNvPr id="6" name="Zástupný symbol pro obsah 2">
            <a:extLst>
              <a:ext uri="{FF2B5EF4-FFF2-40B4-BE49-F238E27FC236}">
                <a16:creationId xmlns:a16="http://schemas.microsoft.com/office/drawing/2014/main" id="{A898333D-9017-4278-9E28-B8545AD1D724}"/>
              </a:ext>
            </a:extLst>
          </p:cNvPr>
          <p:cNvSpPr txBox="1">
            <a:spLocks/>
          </p:cNvSpPr>
          <p:nvPr/>
        </p:nvSpPr>
        <p:spPr>
          <a:xfrm>
            <a:off x="395899" y="1352473"/>
            <a:ext cx="7111807" cy="514355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2400" dirty="0">
                <a:solidFill>
                  <a:srgbClr val="002060"/>
                </a:solidFill>
                <a:latin typeface="Times New Roman" panose="02020603050405020304" pitchFamily="18" charset="0"/>
                <a:cs typeface="Times New Roman" panose="02020603050405020304" pitchFamily="18" charset="0"/>
              </a:rPr>
              <a:t>The first step in the risk management process is to </a:t>
            </a:r>
            <a:r>
              <a:rPr lang="en-GB" sz="2400" b="1" dirty="0">
                <a:solidFill>
                  <a:srgbClr val="002060"/>
                </a:solidFill>
                <a:latin typeface="Times New Roman" panose="02020603050405020304" pitchFamily="18" charset="0"/>
                <a:cs typeface="Times New Roman" panose="02020603050405020304" pitchFamily="18" charset="0"/>
              </a:rPr>
              <a:t>identify all the events </a:t>
            </a:r>
            <a:r>
              <a:rPr lang="en-GB" sz="2400" dirty="0">
                <a:solidFill>
                  <a:srgbClr val="002060"/>
                </a:solidFill>
                <a:latin typeface="Times New Roman" panose="02020603050405020304" pitchFamily="18" charset="0"/>
                <a:cs typeface="Times New Roman" panose="02020603050405020304" pitchFamily="18" charset="0"/>
              </a:rPr>
              <a:t>that can </a:t>
            </a:r>
            <a:r>
              <a:rPr lang="en-GB" sz="2400" b="1" dirty="0">
                <a:solidFill>
                  <a:srgbClr val="002060"/>
                </a:solidFill>
                <a:latin typeface="Times New Roman" panose="02020603050405020304" pitchFamily="18" charset="0"/>
                <a:cs typeface="Times New Roman" panose="02020603050405020304" pitchFamily="18" charset="0"/>
              </a:rPr>
              <a:t>negatively</a:t>
            </a:r>
            <a:r>
              <a:rPr lang="en-GB" sz="2400" dirty="0">
                <a:solidFill>
                  <a:srgbClr val="002060"/>
                </a:solidFill>
                <a:latin typeface="Times New Roman" panose="02020603050405020304" pitchFamily="18" charset="0"/>
                <a:cs typeface="Times New Roman" panose="02020603050405020304" pitchFamily="18" charset="0"/>
              </a:rPr>
              <a:t> </a:t>
            </a:r>
            <a:r>
              <a:rPr lang="en-GB" sz="2400" b="1" dirty="0">
                <a:solidFill>
                  <a:srgbClr val="002060"/>
                </a:solidFill>
                <a:latin typeface="Times New Roman" panose="02020603050405020304" pitchFamily="18" charset="0"/>
                <a:cs typeface="Times New Roman" panose="02020603050405020304" pitchFamily="18" charset="0"/>
              </a:rPr>
              <a:t>affect the objectives </a:t>
            </a:r>
            <a:r>
              <a:rPr lang="en-GB" sz="2400" dirty="0">
                <a:solidFill>
                  <a:srgbClr val="002060"/>
                </a:solidFill>
                <a:latin typeface="Times New Roman" panose="02020603050405020304" pitchFamily="18" charset="0"/>
                <a:cs typeface="Times New Roman" panose="02020603050405020304" pitchFamily="18" charset="0"/>
              </a:rPr>
              <a:t>of the project:</a:t>
            </a:r>
          </a:p>
          <a:p>
            <a:pPr marL="457200" indent="-457200">
              <a:buFont typeface="+mj-lt"/>
              <a:buAutoNum type="arabicPeriod"/>
            </a:pPr>
            <a:endParaRPr lang="en-GB" sz="2400" dirty="0">
              <a:solidFill>
                <a:srgbClr val="002060"/>
              </a:solidFill>
              <a:latin typeface="Times New Roman" panose="02020603050405020304" pitchFamily="18" charset="0"/>
              <a:cs typeface="Times New Roman" panose="02020603050405020304" pitchFamily="18" charset="0"/>
            </a:endParaRPr>
          </a:p>
          <a:p>
            <a:pPr marL="457200" indent="-457200">
              <a:buFont typeface="+mj-lt"/>
              <a:buAutoNum type="arabicPeriod"/>
            </a:pPr>
            <a:r>
              <a:rPr lang="en-GB" sz="2400" dirty="0">
                <a:solidFill>
                  <a:srgbClr val="002060"/>
                </a:solidFill>
                <a:latin typeface="Times New Roman" panose="02020603050405020304" pitchFamily="18" charset="0"/>
                <a:cs typeface="Times New Roman" panose="02020603050405020304" pitchFamily="18" charset="0"/>
              </a:rPr>
              <a:t>Project milestones</a:t>
            </a:r>
          </a:p>
          <a:p>
            <a:pPr marL="457200" indent="-457200">
              <a:buFont typeface="+mj-lt"/>
              <a:buAutoNum type="arabicPeriod"/>
            </a:pPr>
            <a:r>
              <a:rPr lang="en-GB" sz="2400" dirty="0">
                <a:solidFill>
                  <a:srgbClr val="002060"/>
                </a:solidFill>
                <a:latin typeface="Times New Roman" panose="02020603050405020304" pitchFamily="18" charset="0"/>
                <a:cs typeface="Times New Roman" panose="02020603050405020304" pitchFamily="18" charset="0"/>
              </a:rPr>
              <a:t>Financial trajectory of the project</a:t>
            </a:r>
          </a:p>
          <a:p>
            <a:pPr marL="457200" indent="-457200">
              <a:buFont typeface="+mj-lt"/>
              <a:buAutoNum type="arabicPeriod"/>
            </a:pPr>
            <a:r>
              <a:rPr lang="en-GB" sz="2400" dirty="0">
                <a:solidFill>
                  <a:srgbClr val="002060"/>
                </a:solidFill>
                <a:latin typeface="Times New Roman" panose="02020603050405020304" pitchFamily="18" charset="0"/>
                <a:cs typeface="Times New Roman" panose="02020603050405020304" pitchFamily="18" charset="0"/>
              </a:rPr>
              <a:t>Project scope</a:t>
            </a:r>
          </a:p>
          <a:p>
            <a:pPr marL="0" indent="0">
              <a:buNone/>
            </a:pPr>
            <a:endParaRPr lang="cs-CZ" sz="2400" dirty="0">
              <a:solidFill>
                <a:srgbClr val="002060"/>
              </a:solidFill>
              <a:latin typeface="Times New Roman" panose="02020603050405020304" pitchFamily="18" charset="0"/>
              <a:cs typeface="Times New Roman" panose="02020603050405020304" pitchFamily="18" charset="0"/>
            </a:endParaRPr>
          </a:p>
          <a:p>
            <a:pPr marL="0" indent="0">
              <a:buNone/>
            </a:pPr>
            <a:r>
              <a:rPr lang="en-GB" sz="2400" dirty="0">
                <a:solidFill>
                  <a:srgbClr val="002060"/>
                </a:solidFill>
                <a:latin typeface="Times New Roman" panose="02020603050405020304" pitchFamily="18" charset="0"/>
                <a:cs typeface="Times New Roman" panose="02020603050405020304" pitchFamily="18" charset="0"/>
              </a:rPr>
              <a:t>These events can be listed in the </a:t>
            </a:r>
            <a:r>
              <a:rPr lang="en-GB" sz="2400" b="1" dirty="0">
                <a:solidFill>
                  <a:srgbClr val="002060"/>
                </a:solidFill>
                <a:latin typeface="Times New Roman" panose="02020603050405020304" pitchFamily="18" charset="0"/>
                <a:cs typeface="Times New Roman" panose="02020603050405020304" pitchFamily="18" charset="0"/>
              </a:rPr>
              <a:t>risk matrix </a:t>
            </a:r>
            <a:r>
              <a:rPr lang="en-GB" sz="2400" dirty="0">
                <a:solidFill>
                  <a:srgbClr val="002060"/>
                </a:solidFill>
                <a:latin typeface="Times New Roman" panose="02020603050405020304" pitchFamily="18" charset="0"/>
                <a:cs typeface="Times New Roman" panose="02020603050405020304" pitchFamily="18" charset="0"/>
              </a:rPr>
              <a:t>and later captured in the risk register.</a:t>
            </a:r>
          </a:p>
        </p:txBody>
      </p:sp>
      <p:pic>
        <p:nvPicPr>
          <p:cNvPr id="2" name="Picture 1">
            <a:extLst>
              <a:ext uri="{FF2B5EF4-FFF2-40B4-BE49-F238E27FC236}">
                <a16:creationId xmlns:a16="http://schemas.microsoft.com/office/drawing/2014/main" id="{F76F51A3-4CFF-4D26-BC00-191B4C6CAE9A}"/>
              </a:ext>
            </a:extLst>
          </p:cNvPr>
          <p:cNvPicPr>
            <a:picLocks noChangeAspect="1"/>
          </p:cNvPicPr>
          <p:nvPr/>
        </p:nvPicPr>
        <p:blipFill>
          <a:blip r:embed="rId3"/>
          <a:stretch>
            <a:fillRect/>
          </a:stretch>
        </p:blipFill>
        <p:spPr>
          <a:xfrm>
            <a:off x="7507706" y="1524000"/>
            <a:ext cx="3810000" cy="3810000"/>
          </a:xfrm>
          <a:prstGeom prst="rect">
            <a:avLst/>
          </a:prstGeom>
        </p:spPr>
      </p:pic>
    </p:spTree>
    <p:extLst>
      <p:ext uri="{BB962C8B-B14F-4D97-AF65-F5344CB8AC3E}">
        <p14:creationId xmlns:p14="http://schemas.microsoft.com/office/powerpoint/2010/main" val="41658558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Obdélník 4"/>
          <p:cNvSpPr/>
          <p:nvPr/>
        </p:nvSpPr>
        <p:spPr>
          <a:xfrm>
            <a:off x="395899" y="361969"/>
            <a:ext cx="7609112" cy="461665"/>
          </a:xfrm>
          <a:prstGeom prst="rect">
            <a:avLst/>
          </a:prstGeom>
        </p:spPr>
        <p:txBody>
          <a:bodyPr wrap="square">
            <a:spAutoFit/>
          </a:bodyPr>
          <a:lstStyle/>
          <a:p>
            <a:pPr lvl="0">
              <a:defRPr/>
            </a:pPr>
            <a:r>
              <a:rPr lang="cs-CZ" sz="2400" kern="0" dirty="0">
                <a:solidFill>
                  <a:srgbClr val="002060"/>
                </a:solidFill>
                <a:latin typeface="Times New Roman"/>
                <a:ea typeface="+mj-ea"/>
                <a:cs typeface="+mj-cs"/>
              </a:rPr>
              <a:t>Step 1: Risk Identification   </a:t>
            </a:r>
            <a:endParaRPr lang="cs-CZ" sz="2400" kern="0" dirty="0">
              <a:solidFill>
                <a:srgbClr val="B52552"/>
              </a:solidFill>
              <a:latin typeface="Times New Roman"/>
              <a:ea typeface="+mj-ea"/>
              <a:cs typeface="+mj-cs"/>
            </a:endParaRPr>
          </a:p>
        </p:txBody>
      </p:sp>
      <p:sp>
        <p:nvSpPr>
          <p:cNvPr id="6" name="Zástupný symbol pro obsah 2">
            <a:extLst>
              <a:ext uri="{FF2B5EF4-FFF2-40B4-BE49-F238E27FC236}">
                <a16:creationId xmlns:a16="http://schemas.microsoft.com/office/drawing/2014/main" id="{A898333D-9017-4278-9E28-B8545AD1D724}"/>
              </a:ext>
            </a:extLst>
          </p:cNvPr>
          <p:cNvSpPr txBox="1">
            <a:spLocks/>
          </p:cNvSpPr>
          <p:nvPr/>
        </p:nvSpPr>
        <p:spPr>
          <a:xfrm>
            <a:off x="395899" y="857221"/>
            <a:ext cx="8074333" cy="514355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2400" dirty="0">
                <a:solidFill>
                  <a:srgbClr val="002060"/>
                </a:solidFill>
                <a:latin typeface="Times New Roman" panose="02020603050405020304" pitchFamily="18" charset="0"/>
                <a:cs typeface="Times New Roman" panose="02020603050405020304" pitchFamily="18" charset="0"/>
              </a:rPr>
              <a:t>A </a:t>
            </a:r>
            <a:r>
              <a:rPr lang="en-GB" sz="2400" b="1" dirty="0">
                <a:solidFill>
                  <a:srgbClr val="002060"/>
                </a:solidFill>
                <a:latin typeface="Times New Roman" panose="02020603050405020304" pitchFamily="18" charset="0"/>
                <a:cs typeface="Times New Roman" panose="02020603050405020304" pitchFamily="18" charset="0"/>
              </a:rPr>
              <a:t>risk matrix </a:t>
            </a:r>
            <a:r>
              <a:rPr lang="en-GB" sz="2400" dirty="0">
                <a:solidFill>
                  <a:srgbClr val="002060"/>
                </a:solidFill>
                <a:latin typeface="Times New Roman" panose="02020603050405020304" pitchFamily="18" charset="0"/>
                <a:cs typeface="Times New Roman" panose="02020603050405020304" pitchFamily="18" charset="0"/>
              </a:rPr>
              <a:t>is a tool that is normally used to assess the level of risk and assist the decision-making process. It takes into consideration the category of probability, or likelihood, against the category of consequence severity.</a:t>
            </a:r>
            <a:r>
              <a:rPr lang="cs-CZ" sz="2400" dirty="0">
                <a:solidFill>
                  <a:srgbClr val="002060"/>
                </a:solidFill>
                <a:latin typeface="Times New Roman" panose="02020603050405020304" pitchFamily="18" charset="0"/>
                <a:cs typeface="Times New Roman" panose="02020603050405020304" pitchFamily="18" charset="0"/>
              </a:rPr>
              <a:t> </a:t>
            </a:r>
            <a:endParaRPr lang="en-GB" sz="2400" dirty="0">
              <a:solidFill>
                <a:srgbClr val="002060"/>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95B0B947-FEC5-42BB-BFA5-736512795D35}"/>
              </a:ext>
            </a:extLst>
          </p:cNvPr>
          <p:cNvPicPr>
            <a:picLocks noChangeAspect="1"/>
          </p:cNvPicPr>
          <p:nvPr/>
        </p:nvPicPr>
        <p:blipFill rotWithShape="1">
          <a:blip r:embed="rId3"/>
          <a:srcRect b="7700"/>
          <a:stretch/>
        </p:blipFill>
        <p:spPr>
          <a:xfrm>
            <a:off x="0" y="3429000"/>
            <a:ext cx="6333624" cy="3340531"/>
          </a:xfrm>
          <a:prstGeom prst="rect">
            <a:avLst/>
          </a:prstGeom>
        </p:spPr>
      </p:pic>
      <p:pic>
        <p:nvPicPr>
          <p:cNvPr id="8" name="Picture 7">
            <a:extLst>
              <a:ext uri="{FF2B5EF4-FFF2-40B4-BE49-F238E27FC236}">
                <a16:creationId xmlns:a16="http://schemas.microsoft.com/office/drawing/2014/main" id="{294CF40C-724B-4E56-B5D3-24D6F87E4F92}"/>
              </a:ext>
            </a:extLst>
          </p:cNvPr>
          <p:cNvPicPr>
            <a:picLocks noChangeAspect="1"/>
          </p:cNvPicPr>
          <p:nvPr/>
        </p:nvPicPr>
        <p:blipFill>
          <a:blip r:embed="rId4"/>
          <a:stretch>
            <a:fillRect/>
          </a:stretch>
        </p:blipFill>
        <p:spPr>
          <a:xfrm>
            <a:off x="5614737" y="2037248"/>
            <a:ext cx="6320589" cy="2254425"/>
          </a:xfrm>
          <a:prstGeom prst="rect">
            <a:avLst/>
          </a:prstGeom>
        </p:spPr>
      </p:pic>
    </p:spTree>
    <p:extLst>
      <p:ext uri="{BB962C8B-B14F-4D97-AF65-F5344CB8AC3E}">
        <p14:creationId xmlns:p14="http://schemas.microsoft.com/office/powerpoint/2010/main" val="1576001222"/>
      </p:ext>
    </p:extLst>
  </p:cSld>
  <p:clrMapOvr>
    <a:masterClrMapping/>
  </p:clrMapOvr>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10359</TotalTime>
  <Words>1747</Words>
  <Application>Microsoft Office PowerPoint</Application>
  <PresentationFormat>Širokoúhlá obrazovka</PresentationFormat>
  <Paragraphs>196</Paragraphs>
  <Slides>25</Slides>
  <Notes>0</Notes>
  <HiddenSlides>2</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25</vt:i4>
      </vt:variant>
    </vt:vector>
  </HeadingPairs>
  <TitlesOfParts>
    <vt:vector size="30" baseType="lpstr">
      <vt:lpstr>Arial</vt:lpstr>
      <vt:lpstr>Calibri</vt:lpstr>
      <vt:lpstr>Calibri Light</vt:lpstr>
      <vt:lpstr>Times New Roman</vt:lpstr>
      <vt:lpstr>Motiv Office</vt:lpstr>
      <vt:lpstr>Risk Project Analysis (RIPRAN)</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Roman Šperka</dc:creator>
  <cp:lastModifiedBy>Lucie Reczkova (Researcher)</cp:lastModifiedBy>
  <cp:revision>141</cp:revision>
  <dcterms:created xsi:type="dcterms:W3CDTF">2016-11-25T20:36:16Z</dcterms:created>
  <dcterms:modified xsi:type="dcterms:W3CDTF">2024-11-26T08:41:43Z</dcterms:modified>
</cp:coreProperties>
</file>