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82" r:id="rId3"/>
    <p:sldId id="325" r:id="rId4"/>
    <p:sldId id="350" r:id="rId5"/>
    <p:sldId id="351" r:id="rId6"/>
    <p:sldId id="326" r:id="rId7"/>
    <p:sldId id="324" r:id="rId8"/>
    <p:sldId id="323" r:id="rId9"/>
    <p:sldId id="333" r:id="rId10"/>
    <p:sldId id="332" r:id="rId11"/>
    <p:sldId id="330" r:id="rId12"/>
    <p:sldId id="331" r:id="rId13"/>
    <p:sldId id="334" r:id="rId14"/>
    <p:sldId id="356" r:id="rId15"/>
    <p:sldId id="357" r:id="rId16"/>
    <p:sldId id="346" r:id="rId17"/>
    <p:sldId id="335" r:id="rId18"/>
    <p:sldId id="336" r:id="rId19"/>
    <p:sldId id="337" r:id="rId20"/>
    <p:sldId id="338" r:id="rId21"/>
    <p:sldId id="352" r:id="rId22"/>
    <p:sldId id="328" r:id="rId23"/>
    <p:sldId id="354" r:id="rId24"/>
    <p:sldId id="358" r:id="rId25"/>
    <p:sldId id="359" r:id="rId26"/>
    <p:sldId id="355" r:id="rId27"/>
    <p:sldId id="360" r:id="rId28"/>
    <p:sldId id="353" r:id="rId29"/>
    <p:sldId id="327" r:id="rId30"/>
    <p:sldId id="329" r:id="rId31"/>
    <p:sldId id="341" r:id="rId32"/>
    <p:sldId id="342" r:id="rId33"/>
    <p:sldId id="343" r:id="rId34"/>
    <p:sldId id="345" r:id="rId35"/>
    <p:sldId id="344" r:id="rId36"/>
    <p:sldId id="348" r:id="rId37"/>
    <p:sldId id="322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E4E6"/>
    <a:srgbClr val="A5C3C7"/>
    <a:srgbClr val="598B91"/>
    <a:srgbClr val="0F52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32" autoAdjust="0"/>
    <p:restoredTop sz="86960" autoAdjust="0"/>
  </p:normalViewPr>
  <p:slideViewPr>
    <p:cSldViewPr snapToGrid="0">
      <p:cViewPr varScale="1">
        <p:scale>
          <a:sx n="100" d="100"/>
          <a:sy n="100" d="100"/>
        </p:scale>
        <p:origin x="9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Klepek" userId="feb729e6-0e74-477c-a0ae-c9b68d8ac753" providerId="ADAL" clId="{2CB39F3C-D50B-714E-9D44-4741A2C33503}"/>
    <pc:docChg chg="modSld">
      <pc:chgData name="Martin Klepek" userId="feb729e6-0e74-477c-a0ae-c9b68d8ac753" providerId="ADAL" clId="{2CB39F3C-D50B-714E-9D44-4741A2C33503}" dt="2024-10-20T09:17:05.145" v="7" actId="20577"/>
      <pc:docMkLst>
        <pc:docMk/>
      </pc:docMkLst>
      <pc:sldChg chg="modNotesTx">
        <pc:chgData name="Martin Klepek" userId="feb729e6-0e74-477c-a0ae-c9b68d8ac753" providerId="ADAL" clId="{2CB39F3C-D50B-714E-9D44-4741A2C33503}" dt="2024-10-20T09:17:05.145" v="7" actId="20577"/>
        <pc:sldMkLst>
          <pc:docMk/>
          <pc:sldMk cId="1542579231" sldId="35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5826B-7678-40DA-BCC6-744814B98776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58D5C-7C5A-46D2-A438-0D01F4725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16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796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Reduce</a:t>
            </a:r>
            <a:r>
              <a:rPr lang="cs-CZ" baseline="0" dirty="0"/>
              <a:t> – Reuse – Recykle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185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Greentoys.com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166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Anamalz.com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963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Maslow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575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720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933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637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759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Source: B.</a:t>
            </a:r>
            <a:r>
              <a:rPr lang="cs-CZ" baseline="0" dirty="0"/>
              <a:t> </a:t>
            </a:r>
            <a:r>
              <a:rPr lang="cs-CZ" dirty="0"/>
              <a:t>Sharp,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842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120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531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3496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5687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1595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7054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919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600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787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Crisis:</a:t>
            </a:r>
            <a:r>
              <a:rPr lang="cs-CZ" baseline="0" dirty="0"/>
              <a:t> Food nebo non-food?</a:t>
            </a:r>
          </a:p>
          <a:p>
            <a:endParaRPr lang="cs-CZ" baseline="0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737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476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069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80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457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85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28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41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73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98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26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21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06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97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95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30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3B6F2-BD93-4F2E-BFBE-356C16A30589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92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683791"/>
            <a:ext cx="9144000" cy="1050566"/>
          </a:xfrm>
        </p:spPr>
        <p:txBody>
          <a:bodyPr>
            <a:normAutofit fontScale="90000"/>
          </a:bodyPr>
          <a:lstStyle/>
          <a:p>
            <a:r>
              <a:rPr lang="cs-CZ" dirty="0"/>
              <a:t>Marketing</a:t>
            </a:r>
            <a:br>
              <a:rPr lang="cs-CZ" dirty="0"/>
            </a:br>
            <a:r>
              <a:rPr lang="cs-CZ" sz="4000" dirty="0"/>
              <a:t>Marketing environment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80" y="805109"/>
            <a:ext cx="3267839" cy="25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84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Economic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Economic growth</a:t>
            </a:r>
          </a:p>
          <a:p>
            <a:r>
              <a:rPr lang="cs-CZ" dirty="0"/>
              <a:t>Income distribution</a:t>
            </a:r>
          </a:p>
          <a:p>
            <a:r>
              <a:rPr lang="cs-CZ" dirty="0"/>
              <a:t>Purchasing power</a:t>
            </a:r>
          </a:p>
          <a:p>
            <a:r>
              <a:rPr lang="cs-CZ" dirty="0"/>
              <a:t>Industry data</a:t>
            </a:r>
          </a:p>
          <a:p>
            <a:r>
              <a:rPr lang="cs-CZ" dirty="0"/>
              <a:t>Employment rate</a:t>
            </a:r>
          </a:p>
          <a:p>
            <a:r>
              <a:rPr lang="cs-CZ" dirty="0"/>
              <a:t>Taxes</a:t>
            </a:r>
          </a:p>
          <a:p>
            <a:r>
              <a:rPr lang="cs-CZ" dirty="0"/>
              <a:t>Inflation rate</a:t>
            </a:r>
          </a:p>
          <a:p>
            <a:r>
              <a:rPr lang="cs-CZ" dirty="0"/>
              <a:t>Currency rates changes</a:t>
            </a:r>
          </a:p>
        </p:txBody>
      </p:sp>
      <p:pic>
        <p:nvPicPr>
          <p:cNvPr id="5122" name="Picture 2" descr="http://www.cantorsmeats.com/templates/cantors/images/bask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360" y="1497435"/>
            <a:ext cx="27527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ledek obrázku pro electronics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947" y="3930861"/>
            <a:ext cx="4061280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974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Social and cultural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Higher life expectancy</a:t>
            </a:r>
          </a:p>
          <a:p>
            <a:r>
              <a:rPr lang="cs-CZ" dirty="0"/>
              <a:t>Money-rich Time-poor families</a:t>
            </a:r>
          </a:p>
          <a:p>
            <a:r>
              <a:rPr lang="cs-CZ" dirty="0"/>
              <a:t>Faster return after maternity leave</a:t>
            </a:r>
          </a:p>
          <a:p>
            <a:r>
              <a:rPr lang="cs-CZ" dirty="0"/>
              <a:t>Higher awarness about environmental challanges</a:t>
            </a:r>
          </a:p>
          <a:p>
            <a:r>
              <a:rPr lang="cs-CZ" dirty="0"/>
              <a:t>Homogenisation of needs on global level</a:t>
            </a:r>
          </a:p>
          <a:p>
            <a:r>
              <a:rPr lang="cs-CZ" dirty="0"/>
              <a:t>Higher divorce rate</a:t>
            </a:r>
          </a:p>
          <a:p>
            <a:r>
              <a:rPr lang="cs-CZ" dirty="0"/>
              <a:t>Singles</a:t>
            </a:r>
          </a:p>
          <a:p>
            <a:r>
              <a:rPr lang="cs-CZ" dirty="0"/>
              <a:t>Postponing marriage and babies</a:t>
            </a:r>
          </a:p>
          <a:p>
            <a:r>
              <a:rPr lang="cs-CZ" dirty="0"/>
              <a:t>Smaller families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4" name="Picture 2" descr="Výsledek obrázku pro question mark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081" y="2032611"/>
            <a:ext cx="1951017" cy="273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50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Traditional family </a:t>
            </a:r>
            <a:r>
              <a:rPr lang="cs-CZ" dirty="0"/>
              <a:t>setup </a:t>
            </a:r>
            <a:r>
              <a:rPr lang="en-AU" dirty="0"/>
              <a:t>collapse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http://3.bp.blogspot.com/-2uRtmHersaY/TziaE5pxWYI/AAAAAAAAAB4/c9MqDVDJgBw/s1600/happyfami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3129"/>
            <a:ext cx="4740946" cy="316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ek obrázku pro mcdonald teenag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627" y="2030652"/>
            <a:ext cx="5400373" cy="346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Chevron 3">
            <a:extLst>
              <a:ext uri="{FF2B5EF4-FFF2-40B4-BE49-F238E27FC236}">
                <a16:creationId xmlns:a16="http://schemas.microsoft.com/office/drawing/2014/main" id="{780B41CF-249C-49A5-9EF5-D0310C75BC26}"/>
              </a:ext>
            </a:extLst>
          </p:cNvPr>
          <p:cNvSpPr/>
          <p:nvPr/>
        </p:nvSpPr>
        <p:spPr>
          <a:xfrm>
            <a:off x="5159469" y="2764553"/>
            <a:ext cx="1213634" cy="2000250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2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4238"/>
            <a:ext cx="10515600" cy="4822725"/>
          </a:xfrm>
        </p:spPr>
        <p:txBody>
          <a:bodyPr>
            <a:noAutofit/>
          </a:bodyPr>
          <a:lstStyle/>
          <a:p>
            <a:r>
              <a:rPr lang="cs-CZ" dirty="0"/>
              <a:t>Digitalisation</a:t>
            </a:r>
          </a:p>
          <a:p>
            <a:r>
              <a:rPr lang="cs-CZ" dirty="0"/>
              <a:t>Robotisation</a:t>
            </a:r>
          </a:p>
          <a:p>
            <a:r>
              <a:rPr lang="cs-CZ" dirty="0"/>
              <a:t>Sharing economy</a:t>
            </a:r>
          </a:p>
          <a:p>
            <a:r>
              <a:rPr lang="cs-CZ" dirty="0"/>
              <a:t>Social networks</a:t>
            </a:r>
          </a:p>
          <a:p>
            <a:r>
              <a:rPr lang="cs-CZ" dirty="0"/>
              <a:t>New media</a:t>
            </a:r>
          </a:p>
          <a:p>
            <a:r>
              <a:rPr lang="cs-CZ" dirty="0"/>
              <a:t>Personal productivity tools</a:t>
            </a:r>
          </a:p>
          <a:p>
            <a:r>
              <a:rPr lang="cs-CZ" dirty="0"/>
              <a:t>Cloud computing</a:t>
            </a:r>
          </a:p>
          <a:p>
            <a:r>
              <a:rPr lang="cs-CZ" dirty="0"/>
              <a:t>Artificial inteligence</a:t>
            </a:r>
          </a:p>
          <a:p>
            <a:r>
              <a:rPr lang="cs-CZ" dirty="0"/>
              <a:t>Virtual reality</a:t>
            </a:r>
          </a:p>
          <a:p>
            <a:r>
              <a:rPr lang="cs-CZ" dirty="0"/>
              <a:t>Augmented reality</a:t>
            </a:r>
          </a:p>
        </p:txBody>
      </p:sp>
      <p:pic>
        <p:nvPicPr>
          <p:cNvPr id="7170" name="Picture 2" descr="Výsledek obrázku pro technology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524" y="2034640"/>
            <a:ext cx="3615159" cy="260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645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Information consumption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https://i0.wp.com/i.huffpost.com/gen/1182737/thumbs/o-MULTI-SCREEN-VIEWING-CANADA-face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893" y="2316922"/>
            <a:ext cx="4761456" cy="316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ww.ofcom.org.uk/__data/assets/image/0009/13122/1950s-family-blank-lo-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52563"/>
            <a:ext cx="4794589" cy="313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5667515" y="4001294"/>
            <a:ext cx="856969" cy="558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57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864" t="23400" r="22831" b="14301"/>
          <a:stretch/>
        </p:blipFill>
        <p:spPr>
          <a:xfrm>
            <a:off x="648182" y="226192"/>
            <a:ext cx="10116273" cy="629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95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2353"/>
            <a:ext cx="8756112" cy="542460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4000" dirty="0"/>
              <a:t>Uber, Airbnb</a:t>
            </a:r>
          </a:p>
          <a:p>
            <a:pPr marL="0" indent="0" algn="ctr">
              <a:buNone/>
            </a:pPr>
            <a:r>
              <a:rPr lang="cs-CZ" sz="4000" dirty="0"/>
              <a:t>Facebook, Instagram</a:t>
            </a:r>
          </a:p>
          <a:p>
            <a:pPr marL="0" indent="0" algn="ctr">
              <a:buNone/>
            </a:pPr>
            <a:r>
              <a:rPr lang="cs-CZ" sz="4000" dirty="0"/>
              <a:t>WhatsApp, Viber</a:t>
            </a:r>
          </a:p>
          <a:p>
            <a:pPr marL="0" indent="0" algn="ctr">
              <a:buNone/>
            </a:pPr>
            <a:r>
              <a:rPr lang="cs-CZ" sz="4000" dirty="0"/>
              <a:t>Youtube, Netflix</a:t>
            </a:r>
          </a:p>
          <a:p>
            <a:pPr marL="0" indent="0" algn="ctr">
              <a:buNone/>
            </a:pPr>
            <a:r>
              <a:rPr lang="cs-CZ" sz="4000" dirty="0"/>
              <a:t>Booking, Kiwi</a:t>
            </a:r>
          </a:p>
          <a:p>
            <a:pPr marL="0" indent="0" algn="ctr">
              <a:buNone/>
            </a:pPr>
            <a:r>
              <a:rPr lang="cs-CZ" sz="4000" dirty="0"/>
              <a:t>Evernote, Pocket</a:t>
            </a:r>
          </a:p>
          <a:p>
            <a:pPr marL="0" indent="0" algn="ctr">
              <a:buNone/>
            </a:pPr>
            <a:r>
              <a:rPr lang="cs-CZ" sz="4000" dirty="0"/>
              <a:t>Dropbox, Google Drive</a:t>
            </a:r>
          </a:p>
          <a:p>
            <a:pPr marL="0" indent="0" algn="ctr">
              <a:buNone/>
            </a:pPr>
            <a:r>
              <a:rPr lang="cs-CZ" sz="4000" dirty="0"/>
              <a:t>Spotify, Soundcloud</a:t>
            </a:r>
          </a:p>
          <a:p>
            <a:pPr marL="0" indent="0" algn="ctr">
              <a:buNone/>
            </a:pPr>
            <a:r>
              <a:rPr lang="cs-CZ" sz="4000" dirty="0"/>
              <a:t>Khan Academy, TED</a:t>
            </a:r>
          </a:p>
        </p:txBody>
      </p:sp>
      <p:pic>
        <p:nvPicPr>
          <p:cNvPr id="8195" name="Picture 3" descr="Výsledek obrázku pro disruptive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41" y="224680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0E71F4-F479-4DD8-93EF-520861766DE2}"/>
              </a:ext>
            </a:extLst>
          </p:cNvPr>
          <p:cNvSpPr txBox="1"/>
          <p:nvPr/>
        </p:nvSpPr>
        <p:spPr>
          <a:xfrm>
            <a:off x="317203" y="6150114"/>
            <a:ext cx="11036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rgbClr val="FF0000"/>
                </a:solidFill>
              </a:rPr>
              <a:t>How these brands disrupted their industries?</a:t>
            </a:r>
          </a:p>
          <a:p>
            <a:endParaRPr lang="en-AU" sz="2000" dirty="0"/>
          </a:p>
        </p:txBody>
      </p:sp>
      <p:sp>
        <p:nvSpPr>
          <p:cNvPr id="4" name="AutoShape 2" descr="Výsledek obrázku pro uber">
            <a:extLst>
              <a:ext uri="{FF2B5EF4-FFF2-40B4-BE49-F238E27FC236}">
                <a16:creationId xmlns:a16="http://schemas.microsoft.com/office/drawing/2014/main" id="{184AC7C1-8011-45E3-B0F9-960572F496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2" name="Picture 8" descr="Výsledek obrázku pro airbnb">
            <a:extLst>
              <a:ext uri="{FF2B5EF4-FFF2-40B4-BE49-F238E27FC236}">
                <a16:creationId xmlns:a16="http://schemas.microsoft.com/office/drawing/2014/main" id="{D15062DE-426D-469B-8EE7-A4B83C2A8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057" y="424209"/>
            <a:ext cx="1074026" cy="107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ek obrázku pro uber png">
            <a:extLst>
              <a:ext uri="{FF2B5EF4-FFF2-40B4-BE49-F238E27FC236}">
                <a16:creationId xmlns:a16="http://schemas.microsoft.com/office/drawing/2014/main" id="{8A6812CE-1F26-4089-BA4D-C2CCA9FDB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218" y="676720"/>
            <a:ext cx="523521" cy="52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ýsledek obrázku pro facebook png">
            <a:extLst>
              <a:ext uri="{FF2B5EF4-FFF2-40B4-BE49-F238E27FC236}">
                <a16:creationId xmlns:a16="http://schemas.microsoft.com/office/drawing/2014/main" id="{60A12360-8CA0-43B5-B810-CDF15BA39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401" y="724736"/>
            <a:ext cx="524737" cy="52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ýsledek obrázku pro instagram png">
            <a:extLst>
              <a:ext uri="{FF2B5EF4-FFF2-40B4-BE49-F238E27FC236}">
                <a16:creationId xmlns:a16="http://schemas.microsoft.com/office/drawing/2014/main" id="{CB094540-D3F4-4B05-A2BA-239533302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061" y="1525852"/>
            <a:ext cx="968641" cy="96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ýsledek obrázku pro whatsapp png">
            <a:extLst>
              <a:ext uri="{FF2B5EF4-FFF2-40B4-BE49-F238E27FC236}">
                <a16:creationId xmlns:a16="http://schemas.microsoft.com/office/drawing/2014/main" id="{423E1645-1633-4E89-9430-35D985936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004" y="1652204"/>
            <a:ext cx="941416" cy="94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Výsledek obrázku pro viber png">
            <a:extLst>
              <a:ext uri="{FF2B5EF4-FFF2-40B4-BE49-F238E27FC236}">
                <a16:creationId xmlns:a16="http://schemas.microsoft.com/office/drawing/2014/main" id="{802FB70E-F09B-46EE-869D-5C41D05C4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116" y="1704832"/>
            <a:ext cx="8128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Výsledek obrázku pro youtube png">
            <a:extLst>
              <a:ext uri="{FF2B5EF4-FFF2-40B4-BE49-F238E27FC236}">
                <a16:creationId xmlns:a16="http://schemas.microsoft.com/office/drawing/2014/main" id="{76E0F2AA-670C-44BE-A527-634AA19D7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23" y="1782090"/>
            <a:ext cx="681644" cy="68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Výsledek obrázku pro netflix png">
            <a:extLst>
              <a:ext uri="{FF2B5EF4-FFF2-40B4-BE49-F238E27FC236}">
                <a16:creationId xmlns:a16="http://schemas.microsoft.com/office/drawing/2014/main" id="{89D2317D-8176-4E5C-A556-5816A846C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550" y="2777911"/>
            <a:ext cx="1211399" cy="68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Výsledek obrázku pro booking png">
            <a:extLst>
              <a:ext uri="{FF2B5EF4-FFF2-40B4-BE49-F238E27FC236}">
                <a16:creationId xmlns:a16="http://schemas.microsoft.com/office/drawing/2014/main" id="{C54F4362-8955-411C-A529-74B57D116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25" y="2927309"/>
            <a:ext cx="1404071" cy="3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Výsledek obrázku pro kiwi png">
            <a:extLst>
              <a:ext uri="{FF2B5EF4-FFF2-40B4-BE49-F238E27FC236}">
                <a16:creationId xmlns:a16="http://schemas.microsoft.com/office/drawing/2014/main" id="{2ABCA222-746B-4DE6-890F-2F67552C8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440" y="2815358"/>
            <a:ext cx="1286813" cy="63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Výsledek obrázku pro evernote png">
            <a:extLst>
              <a:ext uri="{FF2B5EF4-FFF2-40B4-BE49-F238E27FC236}">
                <a16:creationId xmlns:a16="http://schemas.microsoft.com/office/drawing/2014/main" id="{85C3C8D3-0C31-4430-A00C-BB7D90C65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535" y="4485313"/>
            <a:ext cx="726343" cy="72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Výsledek obrázku pro pocket png">
            <a:extLst>
              <a:ext uri="{FF2B5EF4-FFF2-40B4-BE49-F238E27FC236}">
                <a16:creationId xmlns:a16="http://schemas.microsoft.com/office/drawing/2014/main" id="{2DFB133B-683E-4DA0-B796-E3F0969F3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675" y="3496543"/>
            <a:ext cx="755765" cy="75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Výsledek obrázku pro spotify png">
            <a:extLst>
              <a:ext uri="{FF2B5EF4-FFF2-40B4-BE49-F238E27FC236}">
                <a16:creationId xmlns:a16="http://schemas.microsoft.com/office/drawing/2014/main" id="{0DA804E2-C585-44BE-A32F-71D32B178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745" y="3534956"/>
            <a:ext cx="1250379" cy="37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Výsledek obrázku pro sound cloud png">
            <a:extLst>
              <a:ext uri="{FF2B5EF4-FFF2-40B4-BE49-F238E27FC236}">
                <a16:creationId xmlns:a16="http://schemas.microsoft.com/office/drawing/2014/main" id="{1C00A76E-8731-49EE-9779-376888476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230" y="4368457"/>
            <a:ext cx="913015" cy="91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Výsledek obrázku pro khan academy png">
            <a:extLst>
              <a:ext uri="{FF2B5EF4-FFF2-40B4-BE49-F238E27FC236}">
                <a16:creationId xmlns:a16="http://schemas.microsoft.com/office/drawing/2014/main" id="{CB4B92C4-1CBB-4B09-AA7A-1C605A9D9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567" y="5071096"/>
            <a:ext cx="633251" cy="88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Výsledek obrázku pro ted png">
            <a:extLst>
              <a:ext uri="{FF2B5EF4-FFF2-40B4-BE49-F238E27FC236}">
                <a16:creationId xmlns:a16="http://schemas.microsoft.com/office/drawing/2014/main" id="{602DE7B0-15BD-47DD-A4BD-2662720B1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295" y="5485518"/>
            <a:ext cx="1967065" cy="37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Výsledek obrázku pro dropbox png">
            <a:extLst>
              <a:ext uri="{FF2B5EF4-FFF2-40B4-BE49-F238E27FC236}">
                <a16:creationId xmlns:a16="http://schemas.microsoft.com/office/drawing/2014/main" id="{F2C15D3A-7ECC-4472-8F03-9B4DAABDD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398" y="4169951"/>
            <a:ext cx="761332" cy="7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Výsledek obrázku pro google drive png">
            <a:extLst>
              <a:ext uri="{FF2B5EF4-FFF2-40B4-BE49-F238E27FC236}">
                <a16:creationId xmlns:a16="http://schemas.microsoft.com/office/drawing/2014/main" id="{78F9D916-329A-40C1-8CA7-E2C961F58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707" y="3641595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79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Laws and regulations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Country specific:</a:t>
            </a:r>
          </a:p>
          <a:p>
            <a:pPr lvl="1"/>
            <a:r>
              <a:rPr lang="cs-CZ" dirty="0"/>
              <a:t>Zákon č. 455/1991 Sb. o živnostenském podnikání</a:t>
            </a:r>
          </a:p>
          <a:p>
            <a:pPr lvl="1"/>
            <a:r>
              <a:rPr lang="cs-CZ" dirty="0"/>
              <a:t>Obchodní zákoník č. 513/1991 Sb.</a:t>
            </a:r>
          </a:p>
          <a:p>
            <a:pPr lvl="1"/>
            <a:r>
              <a:rPr lang="cs-CZ" dirty="0"/>
              <a:t>Zákon o ochraně spotřebitele č. 634/1992 Sb.</a:t>
            </a:r>
          </a:p>
          <a:p>
            <a:pPr lvl="1"/>
            <a:r>
              <a:rPr lang="cs-CZ" dirty="0"/>
              <a:t>Zákon o účetnictví č. 563/1991 Sb.</a:t>
            </a:r>
          </a:p>
          <a:p>
            <a:pPr lvl="1"/>
            <a:r>
              <a:rPr lang="cs-CZ" dirty="0"/>
              <a:t>Zákon o daních z příjmů č. 586/1992 Sb.</a:t>
            </a:r>
          </a:p>
          <a:p>
            <a:pPr lvl="1"/>
            <a:r>
              <a:rPr lang="cs-CZ" dirty="0"/>
              <a:t>Zákon o DPH č. 235/2004 Sb.</a:t>
            </a:r>
          </a:p>
          <a:p>
            <a:pPr lvl="1"/>
            <a:r>
              <a:rPr lang="cs-CZ" dirty="0"/>
              <a:t>Daňový řád č. 280/2009 Sb.</a:t>
            </a:r>
          </a:p>
          <a:p>
            <a:r>
              <a:rPr lang="cs-CZ" dirty="0"/>
              <a:t>EU Legislation</a:t>
            </a:r>
          </a:p>
          <a:p>
            <a:r>
              <a:rPr lang="cs-CZ" dirty="0"/>
              <a:t>GDPR</a:t>
            </a:r>
          </a:p>
        </p:txBody>
      </p:sp>
    </p:spTree>
    <p:extLst>
      <p:ext uri="{BB962C8B-B14F-4D97-AF65-F5344CB8AC3E}">
        <p14:creationId xmlns:p14="http://schemas.microsoft.com/office/powerpoint/2010/main" val="2909807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Environmental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Climate change</a:t>
            </a:r>
          </a:p>
          <a:p>
            <a:r>
              <a:rPr lang="en-AU" dirty="0"/>
              <a:t>Pollution</a:t>
            </a:r>
          </a:p>
          <a:p>
            <a:r>
              <a:rPr lang="en-AU" dirty="0"/>
              <a:t>Scarce resources</a:t>
            </a:r>
          </a:p>
          <a:p>
            <a:r>
              <a:rPr lang="en-AU" dirty="0"/>
              <a:t>Recycling</a:t>
            </a:r>
          </a:p>
          <a:p>
            <a:r>
              <a:rPr lang="en-AU" dirty="0"/>
              <a:t>Animal testing</a:t>
            </a:r>
          </a:p>
          <a:p>
            <a:r>
              <a:rPr lang="en-AU" dirty="0"/>
              <a:t>Clean water</a:t>
            </a:r>
          </a:p>
          <a:p>
            <a:r>
              <a:rPr lang="en-AU" dirty="0"/>
              <a:t>Plastics</a:t>
            </a:r>
          </a:p>
        </p:txBody>
      </p:sp>
      <p:pic>
        <p:nvPicPr>
          <p:cNvPr id="6146" name="Picture 2" descr="Výsledek obrázku pro earth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382" y="437336"/>
            <a:ext cx="2127773" cy="213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ek obrázku pro bin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316" y="2970091"/>
            <a:ext cx="3206871" cy="320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8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666" t="10741" r="9283" b="6000"/>
          <a:stretch/>
        </p:blipFill>
        <p:spPr>
          <a:xfrm>
            <a:off x="-1" y="0"/>
            <a:ext cx="12161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41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What is marketing environment?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4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dirty="0"/>
              <a:t>All what surrounds and influence company</a:t>
            </a:r>
          </a:p>
          <a:p>
            <a:pPr marL="0" indent="0" algn="ctr">
              <a:buNone/>
            </a:pPr>
            <a:r>
              <a:rPr lang="cs-CZ" sz="3600" dirty="0"/>
              <a:t>Clever marketing managers are capable of reactions to company surroundings</a:t>
            </a:r>
            <a:endParaRPr lang="cs-CZ" dirty="0"/>
          </a:p>
        </p:txBody>
      </p:sp>
      <p:pic>
        <p:nvPicPr>
          <p:cNvPr id="1026" name="Picture 2" descr="Výsledek obrázku pro central hea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657" y="3738369"/>
            <a:ext cx="6496685" cy="365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83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916" t="11778" r="11959" b="7778"/>
          <a:stretch/>
        </p:blipFill>
        <p:spPr>
          <a:xfrm>
            <a:off x="160020" y="-13825"/>
            <a:ext cx="11864340" cy="68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84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VÃ½sledek obrÃ¡zku pro abraham mas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33581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79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Micro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Customers</a:t>
            </a:r>
          </a:p>
          <a:p>
            <a:r>
              <a:rPr lang="cs-CZ" sz="4800" dirty="0"/>
              <a:t>Competition</a:t>
            </a:r>
          </a:p>
          <a:p>
            <a:r>
              <a:rPr lang="cs-CZ" sz="4800" dirty="0"/>
              <a:t>Collaborators</a:t>
            </a:r>
          </a:p>
        </p:txBody>
      </p:sp>
      <p:sp>
        <p:nvSpPr>
          <p:cNvPr id="4" name="Oval 3"/>
          <p:cNvSpPr/>
          <p:nvPr/>
        </p:nvSpPr>
        <p:spPr>
          <a:xfrm>
            <a:off x="9356202" y="-837235"/>
            <a:ext cx="3318074" cy="33180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29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Micro level - Customers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3600" dirty="0"/>
              <a:t>Customer behaviour</a:t>
            </a:r>
          </a:p>
          <a:p>
            <a:pPr lvl="1"/>
            <a:r>
              <a:rPr lang="en-AU" sz="3200" dirty="0"/>
              <a:t>Loyalty</a:t>
            </a:r>
          </a:p>
          <a:p>
            <a:pPr lvl="2"/>
            <a:r>
              <a:rPr lang="en-AU" sz="2800" dirty="0"/>
              <a:t>Retention and acquisition strategies</a:t>
            </a:r>
          </a:p>
          <a:p>
            <a:pPr lvl="1"/>
            <a:r>
              <a:rPr lang="en-AU" sz="3200" dirty="0"/>
              <a:t>Satisfaction surveys</a:t>
            </a:r>
          </a:p>
          <a:p>
            <a:pPr lvl="2"/>
            <a:r>
              <a:rPr lang="en-AU" sz="2800" dirty="0"/>
              <a:t>Satisfaction/importance matrix</a:t>
            </a:r>
          </a:p>
          <a:p>
            <a:r>
              <a:rPr lang="en-AU" sz="3600" dirty="0"/>
              <a:t>CRM Database</a:t>
            </a:r>
          </a:p>
          <a:p>
            <a:pPr lvl="1"/>
            <a:r>
              <a:rPr lang="en-AU" dirty="0"/>
              <a:t>Personification</a:t>
            </a:r>
          </a:p>
          <a:p>
            <a:pPr lvl="1"/>
            <a:r>
              <a:rPr lang="en-AU" dirty="0"/>
              <a:t>Overview</a:t>
            </a:r>
          </a:p>
        </p:txBody>
      </p:sp>
      <p:sp>
        <p:nvSpPr>
          <p:cNvPr id="4" name="Oval 3"/>
          <p:cNvSpPr/>
          <p:nvPr/>
        </p:nvSpPr>
        <p:spPr>
          <a:xfrm>
            <a:off x="9356202" y="-837235"/>
            <a:ext cx="3318074" cy="33180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45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Micro level - Customers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Loyalty</a:t>
            </a:r>
            <a:endParaRPr lang="en-AU" dirty="0"/>
          </a:p>
        </p:txBody>
      </p:sp>
      <p:sp>
        <p:nvSpPr>
          <p:cNvPr id="4" name="Oval 3"/>
          <p:cNvSpPr/>
          <p:nvPr/>
        </p:nvSpPr>
        <p:spPr>
          <a:xfrm>
            <a:off x="9356202" y="-837235"/>
            <a:ext cx="3318074" cy="33180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 descr="SouvisejÃ­cÃ­ obrÃ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535" y="1501532"/>
            <a:ext cx="5966929" cy="447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203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Micro level - Customers</a:t>
            </a:r>
          </a:p>
        </p:txBody>
      </p:sp>
      <p:sp>
        <p:nvSpPr>
          <p:cNvPr id="4" name="Oval 3"/>
          <p:cNvSpPr/>
          <p:nvPr/>
        </p:nvSpPr>
        <p:spPr>
          <a:xfrm>
            <a:off x="9356202" y="-837235"/>
            <a:ext cx="3318074" cy="33180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3"/>
          <p:cNvSpPr/>
          <p:nvPr/>
        </p:nvSpPr>
        <p:spPr>
          <a:xfrm>
            <a:off x="2988359" y="5264067"/>
            <a:ext cx="2575180" cy="6626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Low</a:t>
            </a:r>
          </a:p>
        </p:txBody>
      </p:sp>
      <p:sp>
        <p:nvSpPr>
          <p:cNvPr id="6" name="Obdélník 4"/>
          <p:cNvSpPr/>
          <p:nvPr/>
        </p:nvSpPr>
        <p:spPr>
          <a:xfrm>
            <a:off x="5563538" y="5262088"/>
            <a:ext cx="2575180" cy="6626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High</a:t>
            </a:r>
          </a:p>
        </p:txBody>
      </p:sp>
      <p:sp>
        <p:nvSpPr>
          <p:cNvPr id="7" name="Obdélník 5"/>
          <p:cNvSpPr/>
          <p:nvPr/>
        </p:nvSpPr>
        <p:spPr>
          <a:xfrm rot="16200000">
            <a:off x="1763677" y="2252700"/>
            <a:ext cx="1786694" cy="6626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High</a:t>
            </a:r>
          </a:p>
        </p:txBody>
      </p:sp>
      <p:sp>
        <p:nvSpPr>
          <p:cNvPr id="8" name="Obdélník 6"/>
          <p:cNvSpPr/>
          <p:nvPr/>
        </p:nvSpPr>
        <p:spPr>
          <a:xfrm rot="16200000">
            <a:off x="1763675" y="4037412"/>
            <a:ext cx="1786694" cy="6626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Low</a:t>
            </a:r>
          </a:p>
        </p:txBody>
      </p:sp>
      <p:sp>
        <p:nvSpPr>
          <p:cNvPr id="9" name="Obdélník 7"/>
          <p:cNvSpPr/>
          <p:nvPr/>
        </p:nvSpPr>
        <p:spPr>
          <a:xfrm>
            <a:off x="2988360" y="1690690"/>
            <a:ext cx="2575179" cy="178668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Nice to have</a:t>
            </a:r>
          </a:p>
        </p:txBody>
      </p:sp>
      <p:sp>
        <p:nvSpPr>
          <p:cNvPr id="10" name="Obdélník 8"/>
          <p:cNvSpPr/>
          <p:nvPr/>
        </p:nvSpPr>
        <p:spPr>
          <a:xfrm>
            <a:off x="5563539" y="1690690"/>
            <a:ext cx="2575179" cy="178668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Strategic advantages</a:t>
            </a:r>
          </a:p>
        </p:txBody>
      </p:sp>
      <p:sp>
        <p:nvSpPr>
          <p:cNvPr id="11" name="Obdélník 9"/>
          <p:cNvSpPr/>
          <p:nvPr/>
        </p:nvSpPr>
        <p:spPr>
          <a:xfrm>
            <a:off x="2988359" y="3477379"/>
            <a:ext cx="2575179" cy="178668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Acceptable disadvantages</a:t>
            </a:r>
          </a:p>
        </p:txBody>
      </p:sp>
      <p:sp>
        <p:nvSpPr>
          <p:cNvPr id="12" name="Obdélník 10"/>
          <p:cNvSpPr/>
          <p:nvPr/>
        </p:nvSpPr>
        <p:spPr>
          <a:xfrm>
            <a:off x="5563538" y="3479358"/>
            <a:ext cx="2575179" cy="178668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Strategic disadvantages</a:t>
            </a:r>
          </a:p>
        </p:txBody>
      </p:sp>
      <p:sp>
        <p:nvSpPr>
          <p:cNvPr id="14" name="Obdélník 3"/>
          <p:cNvSpPr/>
          <p:nvPr/>
        </p:nvSpPr>
        <p:spPr>
          <a:xfrm>
            <a:off x="2988357" y="5924756"/>
            <a:ext cx="5150359" cy="6626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Importance</a:t>
            </a:r>
          </a:p>
        </p:txBody>
      </p:sp>
      <p:sp>
        <p:nvSpPr>
          <p:cNvPr id="15" name="Obdélník 6"/>
          <p:cNvSpPr/>
          <p:nvPr/>
        </p:nvSpPr>
        <p:spPr>
          <a:xfrm rot="16200000">
            <a:off x="208157" y="3144556"/>
            <a:ext cx="3572394" cy="6626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Satisfaction</a:t>
            </a:r>
          </a:p>
        </p:txBody>
      </p:sp>
    </p:spTree>
    <p:extLst>
      <p:ext uri="{BB962C8B-B14F-4D97-AF65-F5344CB8AC3E}">
        <p14:creationId xmlns:p14="http://schemas.microsoft.com/office/powerpoint/2010/main" val="279739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Micro level -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9573"/>
            <a:ext cx="9811696" cy="4117389"/>
          </a:xfrm>
        </p:spPr>
        <p:txBody>
          <a:bodyPr/>
          <a:lstStyle/>
          <a:p>
            <a:r>
              <a:rPr lang="cs-CZ" sz="3600" dirty="0"/>
              <a:t>Who is competitor for a cinema?</a:t>
            </a:r>
          </a:p>
          <a:p>
            <a:r>
              <a:rPr lang="cs-CZ" sz="3600" dirty="0"/>
              <a:t>There are two types of competition</a:t>
            </a:r>
          </a:p>
          <a:p>
            <a:pPr lvl="1"/>
            <a:r>
              <a:rPr lang="cs-CZ" dirty="0"/>
              <a:t>Direct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lvl="1"/>
            <a:r>
              <a:rPr lang="cs-CZ" dirty="0"/>
              <a:t>Indirect</a:t>
            </a:r>
          </a:p>
          <a:p>
            <a:pPr lvl="1"/>
            <a:endParaRPr lang="cs-CZ" dirty="0"/>
          </a:p>
        </p:txBody>
      </p:sp>
      <p:sp>
        <p:nvSpPr>
          <p:cNvPr id="4" name="Oval 3"/>
          <p:cNvSpPr/>
          <p:nvPr/>
        </p:nvSpPr>
        <p:spPr>
          <a:xfrm>
            <a:off x="9356202" y="-837235"/>
            <a:ext cx="3318074" cy="33180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Box 4"/>
          <p:cNvSpPr txBox="1"/>
          <p:nvPr/>
        </p:nvSpPr>
        <p:spPr>
          <a:xfrm>
            <a:off x="11976652" y="406510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7847593" y="2601447"/>
            <a:ext cx="3528392" cy="34163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Indirect competitors are more difficult to identify and are easier to fail to notice!</a:t>
            </a:r>
          </a:p>
        </p:txBody>
      </p:sp>
      <p:pic>
        <p:nvPicPr>
          <p:cNvPr id="6" name="Picture 2" descr="Výsledek obrázku pro pepsi coca col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178" y="3269974"/>
            <a:ext cx="1664448" cy="13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644176" y="5224736"/>
            <a:ext cx="1964415" cy="969905"/>
            <a:chOff x="3644176" y="5224736"/>
            <a:chExt cx="1964415" cy="969905"/>
          </a:xfrm>
        </p:grpSpPr>
        <p:pic>
          <p:nvPicPr>
            <p:cNvPr id="1028" name="Picture 4" descr="VÃ½sledek obrÃ¡zku pro coffee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6082" y="5316418"/>
              <a:ext cx="1312509" cy="878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VÃ½sledek obrÃ¡zku pro redbull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176" y="5224736"/>
              <a:ext cx="952226" cy="952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121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Micro level -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Porter model</a:t>
            </a:r>
          </a:p>
          <a:p>
            <a:r>
              <a:rPr lang="cs-CZ" sz="3600" dirty="0"/>
              <a:t>5 Competitive forces</a:t>
            </a:r>
            <a:endParaRPr lang="cs-CZ" sz="3200" dirty="0"/>
          </a:p>
          <a:p>
            <a:pPr lvl="1"/>
            <a:endParaRPr lang="cs-CZ" dirty="0"/>
          </a:p>
        </p:txBody>
      </p:sp>
      <p:sp>
        <p:nvSpPr>
          <p:cNvPr id="4" name="Oval 3"/>
          <p:cNvSpPr/>
          <p:nvPr/>
        </p:nvSpPr>
        <p:spPr>
          <a:xfrm>
            <a:off x="9356202" y="-837235"/>
            <a:ext cx="3318074" cy="33180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VÃ½sledek obrÃ¡zku pro porter model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861" y="1325718"/>
            <a:ext cx="6442947" cy="5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762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Micro level - Collaborators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400" dirty="0"/>
              <a:t>Suppliers</a:t>
            </a:r>
          </a:p>
          <a:p>
            <a:r>
              <a:rPr lang="cs-CZ" sz="4400" dirty="0"/>
              <a:t>Retailers</a:t>
            </a:r>
          </a:p>
          <a:p>
            <a:pPr lvl="1"/>
            <a:endParaRPr lang="cs-CZ" dirty="0"/>
          </a:p>
        </p:txBody>
      </p:sp>
      <p:sp>
        <p:nvSpPr>
          <p:cNvPr id="4" name="Oval 3"/>
          <p:cNvSpPr/>
          <p:nvPr/>
        </p:nvSpPr>
        <p:spPr>
          <a:xfrm>
            <a:off x="9356202" y="-837235"/>
            <a:ext cx="3318074" cy="33180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Rectangle 4"/>
          <p:cNvSpPr/>
          <p:nvPr/>
        </p:nvSpPr>
        <p:spPr>
          <a:xfrm>
            <a:off x="1033505" y="4907666"/>
            <a:ext cx="1435261" cy="821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Producent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3995183" y="4907666"/>
            <a:ext cx="1435261" cy="821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Wholesaler</a:t>
            </a:r>
          </a:p>
        </p:txBody>
      </p:sp>
      <p:sp>
        <p:nvSpPr>
          <p:cNvPr id="7" name="Rectangle 6"/>
          <p:cNvSpPr/>
          <p:nvPr/>
        </p:nvSpPr>
        <p:spPr>
          <a:xfrm>
            <a:off x="6956861" y="4907666"/>
            <a:ext cx="1435261" cy="821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Retailer</a:t>
            </a:r>
          </a:p>
        </p:txBody>
      </p:sp>
      <p:sp>
        <p:nvSpPr>
          <p:cNvPr id="8" name="Rectangle 7"/>
          <p:cNvSpPr/>
          <p:nvPr/>
        </p:nvSpPr>
        <p:spPr>
          <a:xfrm>
            <a:off x="9918539" y="4907666"/>
            <a:ext cx="1435261" cy="821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Customer</a:t>
            </a:r>
          </a:p>
        </p:txBody>
      </p:sp>
      <p:sp>
        <p:nvSpPr>
          <p:cNvPr id="9" name="Striped Right Arrow 8"/>
          <p:cNvSpPr/>
          <p:nvPr/>
        </p:nvSpPr>
        <p:spPr>
          <a:xfrm>
            <a:off x="2741735" y="5069711"/>
            <a:ext cx="925975" cy="53243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Striped Right Arrow 9"/>
          <p:cNvSpPr/>
          <p:nvPr/>
        </p:nvSpPr>
        <p:spPr>
          <a:xfrm>
            <a:off x="5730665" y="5052349"/>
            <a:ext cx="925975" cy="53243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Striped Right Arrow 10"/>
          <p:cNvSpPr/>
          <p:nvPr/>
        </p:nvSpPr>
        <p:spPr>
          <a:xfrm>
            <a:off x="8719595" y="5034987"/>
            <a:ext cx="925975" cy="53243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34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Internal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Employees</a:t>
            </a:r>
          </a:p>
          <a:p>
            <a:r>
              <a:rPr lang="cs-CZ" sz="4400" dirty="0"/>
              <a:t>Equipment</a:t>
            </a:r>
          </a:p>
          <a:p>
            <a:r>
              <a:rPr lang="cs-CZ" sz="4400" dirty="0"/>
              <a:t>Finances</a:t>
            </a:r>
          </a:p>
          <a:p>
            <a:r>
              <a:rPr lang="cs-CZ" sz="4400" dirty="0"/>
              <a:t>Processes</a:t>
            </a:r>
          </a:p>
        </p:txBody>
      </p:sp>
      <p:sp>
        <p:nvSpPr>
          <p:cNvPr id="4" name="Oval 3"/>
          <p:cNvSpPr/>
          <p:nvPr/>
        </p:nvSpPr>
        <p:spPr>
          <a:xfrm>
            <a:off x="10799180" y="-570013"/>
            <a:ext cx="1870276" cy="187027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89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61658" cy="4351338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In the human body there is quiet lot of reaction mechanisms to its surroundings ready to produce action.</a:t>
            </a:r>
          </a:p>
          <a:p>
            <a:r>
              <a:rPr lang="en-AU" dirty="0"/>
              <a:t>When temperature drops human blood circulates faster to warm important body parts.</a:t>
            </a:r>
          </a:p>
          <a:p>
            <a:r>
              <a:rPr lang="en-AU" dirty="0"/>
              <a:t>The same applies to marketers. Companies which cannot react to its surroundings will face fundamental threats to its existence.</a:t>
            </a:r>
          </a:p>
        </p:txBody>
      </p:sp>
      <p:pic>
        <p:nvPicPr>
          <p:cNvPr id="2050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917" y="2123106"/>
            <a:ext cx="5029883" cy="358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921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Analytical tools for environmental scanning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400" dirty="0"/>
              <a:t>PESTLE</a:t>
            </a:r>
          </a:p>
          <a:p>
            <a:pPr marL="0" indent="0" algn="ctr">
              <a:buNone/>
            </a:pPr>
            <a:r>
              <a:rPr lang="cs-CZ" sz="5400" dirty="0"/>
              <a:t>5C</a:t>
            </a:r>
          </a:p>
          <a:p>
            <a:pPr marL="0" indent="0" algn="ctr">
              <a:buNone/>
            </a:pPr>
            <a:r>
              <a:rPr lang="cs-CZ" sz="5400" dirty="0"/>
              <a:t>COMPANY ANALYSIS</a:t>
            </a:r>
          </a:p>
          <a:p>
            <a:pPr marL="0" indent="0" algn="ctr">
              <a:buNone/>
            </a:pPr>
            <a:r>
              <a:rPr lang="cs-CZ" sz="5400" dirty="0">
                <a:sym typeface="Wingdings" panose="05000000000000000000" pitchFamily="2" charset="2"/>
              </a:rPr>
              <a:t></a:t>
            </a:r>
            <a:endParaRPr lang="cs-CZ" sz="5400" dirty="0"/>
          </a:p>
          <a:p>
            <a:pPr marL="0" indent="0" algn="ctr">
              <a:buNone/>
            </a:pPr>
            <a:r>
              <a:rPr lang="cs-CZ" sz="5400" dirty="0"/>
              <a:t>SWOT</a:t>
            </a:r>
          </a:p>
        </p:txBody>
      </p:sp>
    </p:spTree>
    <p:extLst>
      <p:ext uri="{BB962C8B-B14F-4D97-AF65-F5344CB8AC3E}">
        <p14:creationId xmlns:p14="http://schemas.microsoft.com/office/powerpoint/2010/main" val="31179789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653143"/>
          </a:xfrm>
        </p:spPr>
        <p:txBody>
          <a:bodyPr>
            <a:normAutofit fontScale="90000"/>
          </a:bodyPr>
          <a:lstStyle/>
          <a:p>
            <a:r>
              <a:rPr lang="cs-CZ" dirty="0"/>
              <a:t>SWOT analysis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0" y="1534887"/>
            <a:ext cx="10018713" cy="4256314"/>
          </a:xfrm>
        </p:spPr>
        <p:txBody>
          <a:bodyPr>
            <a:noAutofit/>
          </a:bodyPr>
          <a:lstStyle/>
          <a:p>
            <a:r>
              <a:rPr lang="en-AU" sz="3600" dirty="0"/>
              <a:t>Assessing strengths and weaknesses as internal facts</a:t>
            </a:r>
            <a:r>
              <a:rPr lang="cs-CZ" sz="3600" dirty="0"/>
              <a:t>.</a:t>
            </a:r>
            <a:endParaRPr lang="en-AU" sz="3600" dirty="0"/>
          </a:p>
          <a:p>
            <a:r>
              <a:rPr lang="en-AU" sz="3600" dirty="0"/>
              <a:t>Assessing threads and opportunities as external factors</a:t>
            </a:r>
            <a:r>
              <a:rPr lang="cs-CZ" sz="3600" dirty="0"/>
              <a:t>.</a:t>
            </a:r>
            <a:endParaRPr lang="en-AU" sz="3600" dirty="0"/>
          </a:p>
          <a:p>
            <a:r>
              <a:rPr lang="en-AU" sz="3600" dirty="0"/>
              <a:t>Strengths and weaknesses have to be relative to competition on the market!</a:t>
            </a:r>
          </a:p>
          <a:p>
            <a:r>
              <a:rPr lang="en-AU" sz="3600" dirty="0"/>
              <a:t>There should be always only facts and factors important for company value chain.</a:t>
            </a:r>
          </a:p>
        </p:txBody>
      </p:sp>
    </p:spTree>
    <p:extLst>
      <p:ext uri="{BB962C8B-B14F-4D97-AF65-F5344CB8AC3E}">
        <p14:creationId xmlns:p14="http://schemas.microsoft.com/office/powerpoint/2010/main" val="31511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7159" y="97973"/>
            <a:ext cx="10935863" cy="849086"/>
          </a:xfrm>
        </p:spPr>
        <p:txBody>
          <a:bodyPr/>
          <a:lstStyle/>
          <a:p>
            <a:r>
              <a:rPr lang="cs-CZ" dirty="0"/>
              <a:t>SWOT - how to do it?</a:t>
            </a:r>
          </a:p>
        </p:txBody>
      </p:sp>
      <p:sp>
        <p:nvSpPr>
          <p:cNvPr id="4" name="Obdélník 3"/>
          <p:cNvSpPr/>
          <p:nvPr/>
        </p:nvSpPr>
        <p:spPr>
          <a:xfrm>
            <a:off x="3276602" y="1186543"/>
            <a:ext cx="3341914" cy="8599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/>
              <a:t>Positive</a:t>
            </a:r>
          </a:p>
        </p:txBody>
      </p:sp>
      <p:sp>
        <p:nvSpPr>
          <p:cNvPr id="5" name="Obdélník 4"/>
          <p:cNvSpPr/>
          <p:nvPr/>
        </p:nvSpPr>
        <p:spPr>
          <a:xfrm>
            <a:off x="6618516" y="1186543"/>
            <a:ext cx="3341914" cy="8599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/>
              <a:t>Negative</a:t>
            </a:r>
          </a:p>
        </p:txBody>
      </p:sp>
      <p:sp>
        <p:nvSpPr>
          <p:cNvPr id="6" name="Obdélník 5"/>
          <p:cNvSpPr/>
          <p:nvPr/>
        </p:nvSpPr>
        <p:spPr>
          <a:xfrm rot="16200000">
            <a:off x="1687288" y="2775857"/>
            <a:ext cx="2318658" cy="8599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/>
              <a:t>Internal</a:t>
            </a:r>
          </a:p>
        </p:txBody>
      </p:sp>
      <p:sp>
        <p:nvSpPr>
          <p:cNvPr id="7" name="Obdélník 6"/>
          <p:cNvSpPr/>
          <p:nvPr/>
        </p:nvSpPr>
        <p:spPr>
          <a:xfrm rot="16200000">
            <a:off x="1687286" y="5094515"/>
            <a:ext cx="2318658" cy="8599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/>
              <a:t>External</a:t>
            </a:r>
          </a:p>
        </p:txBody>
      </p:sp>
      <p:sp>
        <p:nvSpPr>
          <p:cNvPr id="8" name="Obdélník 7"/>
          <p:cNvSpPr/>
          <p:nvPr/>
        </p:nvSpPr>
        <p:spPr>
          <a:xfrm>
            <a:off x="3276596" y="2046508"/>
            <a:ext cx="3341913" cy="2318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/>
              <a:t>Strengths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18509" y="2046508"/>
            <a:ext cx="3341913" cy="2318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/>
              <a:t>Weaknesses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276598" y="4365170"/>
            <a:ext cx="3341913" cy="2318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/>
              <a:t>Opportunities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618510" y="4365170"/>
            <a:ext cx="3341913" cy="2318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/>
              <a:t>Threats</a:t>
            </a:r>
          </a:p>
        </p:txBody>
      </p:sp>
      <p:grpSp>
        <p:nvGrpSpPr>
          <p:cNvPr id="16" name="Skupina 15"/>
          <p:cNvGrpSpPr/>
          <p:nvPr/>
        </p:nvGrpSpPr>
        <p:grpSpPr>
          <a:xfrm>
            <a:off x="3991846" y="3183512"/>
            <a:ext cx="5253317" cy="3765206"/>
            <a:chOff x="5286541" y="2224477"/>
            <a:chExt cx="6486776" cy="4649262"/>
          </a:xfrm>
        </p:grpSpPr>
        <p:sp>
          <p:nvSpPr>
            <p:cNvPr id="12" name="Obdélník 11"/>
            <p:cNvSpPr/>
            <p:nvPr/>
          </p:nvSpPr>
          <p:spPr>
            <a:xfrm>
              <a:off x="5286543" y="2224477"/>
              <a:ext cx="2360193" cy="17861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8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S</a:t>
              </a:r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9413124" y="2252044"/>
              <a:ext cx="2360193" cy="17861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8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W</a:t>
              </a:r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5286541" y="5087545"/>
              <a:ext cx="2360193" cy="178619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8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O</a:t>
              </a:r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9413123" y="4975527"/>
              <a:ext cx="2360193" cy="17861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8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95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SWOT analysis further evaluation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400" dirty="0"/>
              <a:t>TOWS matrix</a:t>
            </a:r>
          </a:p>
          <a:p>
            <a:r>
              <a:rPr lang="cs-CZ" sz="4400" dirty="0"/>
              <a:t>+/- matrix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5474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4" y="163286"/>
            <a:ext cx="10018713" cy="827314"/>
          </a:xfrm>
        </p:spPr>
        <p:txBody>
          <a:bodyPr/>
          <a:lstStyle/>
          <a:p>
            <a:r>
              <a:rPr lang="cs-CZ" dirty="0"/>
              <a:t>Plus / minus matrix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750146"/>
              </p:ext>
            </p:extLst>
          </p:nvPr>
        </p:nvGraphicFramePr>
        <p:xfrm>
          <a:off x="1484314" y="990595"/>
          <a:ext cx="10018710" cy="5331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18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8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18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18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18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18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018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4431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W1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W2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W3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W4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Standings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319">
                <a:tc>
                  <a:txBody>
                    <a:bodyPr/>
                    <a:lstStyle/>
                    <a:p>
                      <a:r>
                        <a:rPr lang="cs-CZ" dirty="0"/>
                        <a:t>O1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+++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+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319">
                <a:tc>
                  <a:txBody>
                    <a:bodyPr/>
                    <a:lstStyle/>
                    <a:p>
                      <a:r>
                        <a:rPr lang="cs-CZ" dirty="0"/>
                        <a:t>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+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319">
                <a:tc>
                  <a:txBody>
                    <a:bodyPr/>
                    <a:lstStyle/>
                    <a:p>
                      <a:r>
                        <a:rPr lang="cs-CZ" dirty="0"/>
                        <a:t>O3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++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++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+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---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319">
                <a:tc>
                  <a:txBody>
                    <a:bodyPr/>
                    <a:lstStyle/>
                    <a:p>
                      <a:r>
                        <a:rPr lang="cs-CZ" dirty="0"/>
                        <a:t>O4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+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+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319">
                <a:tc>
                  <a:txBody>
                    <a:bodyPr/>
                    <a:lstStyle/>
                    <a:p>
                      <a:r>
                        <a:rPr lang="cs-CZ" dirty="0"/>
                        <a:t>O5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+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+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++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--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319">
                <a:tc>
                  <a:txBody>
                    <a:bodyPr/>
                    <a:lstStyle/>
                    <a:p>
                      <a:r>
                        <a:rPr lang="cs-CZ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319">
                <a:tc>
                  <a:txBody>
                    <a:bodyPr/>
                    <a:lstStyle/>
                    <a:p>
                      <a:r>
                        <a:rPr lang="cs-CZ" dirty="0"/>
                        <a:t>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---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---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--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---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4319">
                <a:tc>
                  <a:txBody>
                    <a:bodyPr/>
                    <a:lstStyle/>
                    <a:p>
                      <a:r>
                        <a:rPr lang="cs-CZ" dirty="0"/>
                        <a:t>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--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---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4319">
                <a:tc>
                  <a:txBody>
                    <a:bodyPr/>
                    <a:lstStyle/>
                    <a:p>
                      <a:r>
                        <a:rPr lang="cs-CZ" dirty="0"/>
                        <a:t>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4319">
                <a:tc>
                  <a:txBody>
                    <a:bodyPr/>
                    <a:lstStyle/>
                    <a:p>
                      <a:r>
                        <a:rPr lang="cs-CZ" dirty="0"/>
                        <a:t>T5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4319">
                <a:tc>
                  <a:txBody>
                    <a:bodyPr/>
                    <a:lstStyle/>
                    <a:p>
                      <a:r>
                        <a:rPr lang="cs-CZ" sz="1600" dirty="0"/>
                        <a:t>Standings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6057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95196" y="206829"/>
            <a:ext cx="10018713" cy="827314"/>
          </a:xfrm>
        </p:spPr>
        <p:txBody>
          <a:bodyPr/>
          <a:lstStyle/>
          <a:p>
            <a:r>
              <a:rPr lang="cs-CZ" dirty="0"/>
              <a:t>TOWS matrix - consequences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3276600" y="1186543"/>
            <a:ext cx="3341914" cy="8599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/>
              <a:t>Strengths</a:t>
            </a:r>
          </a:p>
        </p:txBody>
      </p:sp>
      <p:sp>
        <p:nvSpPr>
          <p:cNvPr id="5" name="Obdélník 4"/>
          <p:cNvSpPr/>
          <p:nvPr/>
        </p:nvSpPr>
        <p:spPr>
          <a:xfrm>
            <a:off x="6618514" y="1186543"/>
            <a:ext cx="3341914" cy="8599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/>
              <a:t>Weakness</a:t>
            </a:r>
          </a:p>
        </p:txBody>
      </p:sp>
      <p:sp>
        <p:nvSpPr>
          <p:cNvPr id="6" name="Obdélník 5"/>
          <p:cNvSpPr/>
          <p:nvPr/>
        </p:nvSpPr>
        <p:spPr>
          <a:xfrm rot="16200000">
            <a:off x="1687286" y="2775857"/>
            <a:ext cx="2318658" cy="8599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/>
              <a:t>Opportunity</a:t>
            </a:r>
          </a:p>
        </p:txBody>
      </p:sp>
      <p:sp>
        <p:nvSpPr>
          <p:cNvPr id="7" name="Obdélník 6"/>
          <p:cNvSpPr/>
          <p:nvPr/>
        </p:nvSpPr>
        <p:spPr>
          <a:xfrm rot="16200000">
            <a:off x="1687285" y="5094515"/>
            <a:ext cx="2318658" cy="8599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800" dirty="0"/>
              <a:t>Thread</a:t>
            </a:r>
          </a:p>
        </p:txBody>
      </p:sp>
      <p:sp>
        <p:nvSpPr>
          <p:cNvPr id="8" name="Obdélník 7"/>
          <p:cNvSpPr/>
          <p:nvPr/>
        </p:nvSpPr>
        <p:spPr>
          <a:xfrm>
            <a:off x="3276594" y="2046508"/>
            <a:ext cx="3341913" cy="23186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SO strategy</a:t>
            </a:r>
          </a:p>
          <a:p>
            <a:pPr algn="ctr"/>
            <a:r>
              <a:rPr lang="cs-CZ" sz="2800" dirty="0"/>
              <a:t>Use strengths to grab the opportunity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18513" y="2046512"/>
            <a:ext cx="3341913" cy="23186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WO strategy</a:t>
            </a:r>
          </a:p>
          <a:p>
            <a:pPr algn="ctr"/>
            <a:r>
              <a:rPr lang="cs-CZ" sz="2800" dirty="0"/>
              <a:t>Use opportunities to eliminate weaknesses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276598" y="4365170"/>
            <a:ext cx="3341913" cy="23186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2800" b="1" dirty="0"/>
          </a:p>
          <a:p>
            <a:pPr algn="ctr"/>
            <a:r>
              <a:rPr lang="en-AU" sz="2800" b="1" dirty="0"/>
              <a:t>ST strategy</a:t>
            </a:r>
          </a:p>
          <a:p>
            <a:pPr algn="ctr"/>
            <a:r>
              <a:rPr lang="en-AU" sz="2800" dirty="0"/>
              <a:t>Use strengths to eliminate thread</a:t>
            </a:r>
          </a:p>
          <a:p>
            <a:pPr algn="ctr"/>
            <a:endParaRPr lang="en-AU" sz="2800" dirty="0"/>
          </a:p>
        </p:txBody>
      </p:sp>
      <p:sp>
        <p:nvSpPr>
          <p:cNvPr id="11" name="Obdélník 10"/>
          <p:cNvSpPr/>
          <p:nvPr/>
        </p:nvSpPr>
        <p:spPr>
          <a:xfrm>
            <a:off x="6618510" y="4365170"/>
            <a:ext cx="3341913" cy="23186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WT strategy</a:t>
            </a:r>
          </a:p>
          <a:p>
            <a:pPr algn="ctr"/>
            <a:r>
              <a:rPr lang="cs-CZ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0260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val 3"/>
          <p:cNvSpPr/>
          <p:nvPr/>
        </p:nvSpPr>
        <p:spPr>
          <a:xfrm>
            <a:off x="3564518" y="975107"/>
            <a:ext cx="5201856" cy="520185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al 4"/>
          <p:cNvSpPr/>
          <p:nvPr/>
        </p:nvSpPr>
        <p:spPr>
          <a:xfrm>
            <a:off x="4506409" y="1916998"/>
            <a:ext cx="3318074" cy="33180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al 5"/>
          <p:cNvSpPr/>
          <p:nvPr/>
        </p:nvSpPr>
        <p:spPr>
          <a:xfrm>
            <a:off x="5231757" y="2642345"/>
            <a:ext cx="1870276" cy="187027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5783482" y="3194071"/>
            <a:ext cx="763930" cy="76393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735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03400" y="2004091"/>
            <a:ext cx="9144000" cy="1050566"/>
          </a:xfrm>
        </p:spPr>
        <p:txBody>
          <a:bodyPr>
            <a:normAutofit/>
          </a:bodyPr>
          <a:lstStyle/>
          <a:p>
            <a:r>
              <a:rPr lang="cs-CZ" dirty="0"/>
              <a:t>Thank you for your attention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690" y="3548213"/>
            <a:ext cx="1900620" cy="148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54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https://img-9gag-fun.9cache.com/photo/a0QvXEZ_70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570" y="0"/>
            <a:ext cx="6673488" cy="687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642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s://img-9gag-fun.9cache.com/photo/a73vOpL_70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981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What is in company surroundings?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And what can influence its performance?</a:t>
            </a:r>
          </a:p>
        </p:txBody>
      </p:sp>
    </p:spTree>
    <p:extLst>
      <p:ext uri="{BB962C8B-B14F-4D97-AF65-F5344CB8AC3E}">
        <p14:creationId xmlns:p14="http://schemas.microsoft.com/office/powerpoint/2010/main" val="3663045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365592" y="1149269"/>
            <a:ext cx="5201856" cy="520185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7307483" y="2091160"/>
            <a:ext cx="3318074" cy="33180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al 5"/>
          <p:cNvSpPr/>
          <p:nvPr/>
        </p:nvSpPr>
        <p:spPr>
          <a:xfrm>
            <a:off x="8032831" y="2816507"/>
            <a:ext cx="1870276" cy="187027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4144"/>
          </a:xfrm>
        </p:spPr>
        <p:txBody>
          <a:bodyPr/>
          <a:lstStyle/>
          <a:p>
            <a:r>
              <a:rPr lang="en-AU" dirty="0"/>
              <a:t>Environment</a:t>
            </a:r>
            <a:r>
              <a:rPr lang="cs-CZ" dirty="0"/>
              <a:t> onion</a:t>
            </a:r>
          </a:p>
        </p:txBody>
      </p:sp>
      <p:sp>
        <p:nvSpPr>
          <p:cNvPr id="5" name="Oval 4"/>
          <p:cNvSpPr/>
          <p:nvPr/>
        </p:nvSpPr>
        <p:spPr>
          <a:xfrm>
            <a:off x="8584556" y="3368233"/>
            <a:ext cx="763930" cy="76393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486137" y="1742370"/>
            <a:ext cx="2650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Company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137" y="2680204"/>
            <a:ext cx="493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Internal environment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6137" y="3690776"/>
            <a:ext cx="4201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Micro level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137" y="4701348"/>
            <a:ext cx="4201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Macro level</a:t>
            </a:r>
          </a:p>
        </p:txBody>
      </p:sp>
    </p:spTree>
    <p:extLst>
      <p:ext uri="{BB962C8B-B14F-4D97-AF65-F5344CB8AC3E}">
        <p14:creationId xmlns:p14="http://schemas.microsoft.com/office/powerpoint/2010/main" val="105999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5" grpId="0" animBg="1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Macro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Political forces</a:t>
            </a:r>
          </a:p>
          <a:p>
            <a:r>
              <a:rPr lang="cs-CZ" sz="4000" dirty="0"/>
              <a:t>Economic forces</a:t>
            </a:r>
          </a:p>
          <a:p>
            <a:r>
              <a:rPr lang="cs-CZ" sz="4000" dirty="0"/>
              <a:t>Social and cultural forces</a:t>
            </a:r>
          </a:p>
          <a:p>
            <a:r>
              <a:rPr lang="cs-CZ" sz="4000" dirty="0"/>
              <a:t>Technology</a:t>
            </a:r>
          </a:p>
          <a:p>
            <a:r>
              <a:rPr lang="cs-CZ" sz="4000" dirty="0"/>
              <a:t>Laws and regulations</a:t>
            </a:r>
          </a:p>
          <a:p>
            <a:r>
              <a:rPr lang="cs-CZ" sz="4000" dirty="0"/>
              <a:t>Environmental forces</a:t>
            </a:r>
          </a:p>
        </p:txBody>
      </p:sp>
      <p:sp>
        <p:nvSpPr>
          <p:cNvPr id="4" name="Oval 3"/>
          <p:cNvSpPr/>
          <p:nvPr/>
        </p:nvSpPr>
        <p:spPr>
          <a:xfrm>
            <a:off x="8752872" y="-1573022"/>
            <a:ext cx="5201856" cy="520185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08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Political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3134"/>
            <a:ext cx="10515600" cy="4683829"/>
          </a:xfrm>
        </p:spPr>
        <p:txBody>
          <a:bodyPr>
            <a:normAutofit/>
          </a:bodyPr>
          <a:lstStyle/>
          <a:p>
            <a:r>
              <a:rPr lang="en-AU" sz="3200" dirty="0"/>
              <a:t>Represents connection between business and politics.</a:t>
            </a:r>
          </a:p>
          <a:p>
            <a:r>
              <a:rPr lang="en-AU" sz="3200" dirty="0"/>
              <a:t>Monitoring and in some cases also influencing political landscape.</a:t>
            </a:r>
          </a:p>
          <a:p>
            <a:r>
              <a:rPr lang="en-AU" sz="3200" dirty="0"/>
              <a:t>3 times higher chance for companies to survive during financial crisis with connection to political power.</a:t>
            </a:r>
          </a:p>
          <a:p>
            <a:r>
              <a:rPr lang="en-AU" sz="3200" dirty="0"/>
              <a:t>Government influence heavily economic development by declaring programme priorities.</a:t>
            </a:r>
          </a:p>
          <a:p>
            <a:r>
              <a:rPr lang="en-AU" sz="3200" dirty="0"/>
              <a:t>For some industries it is a crucial decision to be followed and evaluated at all time.</a:t>
            </a:r>
          </a:p>
        </p:txBody>
      </p:sp>
    </p:spTree>
    <p:extLst>
      <p:ext uri="{BB962C8B-B14F-4D97-AF65-F5344CB8AC3E}">
        <p14:creationId xmlns:p14="http://schemas.microsoft.com/office/powerpoint/2010/main" val="1695014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779</Words>
  <Application>Microsoft Macintosh PowerPoint</Application>
  <PresentationFormat>Širokoúhlá obrazovka</PresentationFormat>
  <Paragraphs>331</Paragraphs>
  <Slides>37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Motiv Office</vt:lpstr>
      <vt:lpstr>Marketing Marketing environment</vt:lpstr>
      <vt:lpstr>What is marketing environment?</vt:lpstr>
      <vt:lpstr>Reactivity</vt:lpstr>
      <vt:lpstr>Prezentace aplikace PowerPoint</vt:lpstr>
      <vt:lpstr>Prezentace aplikace PowerPoint</vt:lpstr>
      <vt:lpstr>What is in company surroundings?</vt:lpstr>
      <vt:lpstr>Environment onion</vt:lpstr>
      <vt:lpstr>Macro level</vt:lpstr>
      <vt:lpstr>Political forces</vt:lpstr>
      <vt:lpstr>Economic forces</vt:lpstr>
      <vt:lpstr>Social and cultural forces</vt:lpstr>
      <vt:lpstr>Traditional family setup collapse</vt:lpstr>
      <vt:lpstr>Technology</vt:lpstr>
      <vt:lpstr>Information consumption settings</vt:lpstr>
      <vt:lpstr>Prezentace aplikace PowerPoint</vt:lpstr>
      <vt:lpstr>Prezentace aplikace PowerPoint</vt:lpstr>
      <vt:lpstr>Laws and regulations</vt:lpstr>
      <vt:lpstr>Environmental challenges</vt:lpstr>
      <vt:lpstr>Prezentace aplikace PowerPoint</vt:lpstr>
      <vt:lpstr>Prezentace aplikace PowerPoint</vt:lpstr>
      <vt:lpstr>Prezentace aplikace PowerPoint</vt:lpstr>
      <vt:lpstr>Micro level</vt:lpstr>
      <vt:lpstr>Micro level - Customers</vt:lpstr>
      <vt:lpstr>Micro level - Customers</vt:lpstr>
      <vt:lpstr>Micro level - Customers</vt:lpstr>
      <vt:lpstr>Micro level - Competition</vt:lpstr>
      <vt:lpstr>Micro level - Competition</vt:lpstr>
      <vt:lpstr>Micro level - Collaborators</vt:lpstr>
      <vt:lpstr>Internal environment</vt:lpstr>
      <vt:lpstr>Analytical tools for environmental scanning</vt:lpstr>
      <vt:lpstr>SWOT analysis</vt:lpstr>
      <vt:lpstr>SWOT - how to do it?</vt:lpstr>
      <vt:lpstr>SWOT analysis further evaluation</vt:lpstr>
      <vt:lpstr>Plus / minus matrix</vt:lpstr>
      <vt:lpstr>TOWS matrix - consequences</vt:lpstr>
      <vt:lpstr>Recap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Marketingu</dc:title>
  <dc:creator>Klepek</dc:creator>
  <cp:lastModifiedBy>Martin Klepek</cp:lastModifiedBy>
  <cp:revision>184</cp:revision>
  <dcterms:created xsi:type="dcterms:W3CDTF">2015-11-22T20:58:09Z</dcterms:created>
  <dcterms:modified xsi:type="dcterms:W3CDTF">2024-10-20T09:17:13Z</dcterms:modified>
</cp:coreProperties>
</file>