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6" r:id="rId3"/>
    <p:sldId id="404"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370" r:id="rId42"/>
    <p:sldId id="403"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95" autoAdjust="0"/>
    <p:restoredTop sz="94660"/>
  </p:normalViewPr>
  <p:slideViewPr>
    <p:cSldViewPr snapToGrid="0">
      <p:cViewPr varScale="1">
        <p:scale>
          <a:sx n="42" d="100"/>
          <a:sy n="42" d="100"/>
        </p:scale>
        <p:origin x="67" y="10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AB33F-40D1-49BF-BE2E-C69774E8829D}" type="datetimeFigureOut">
              <a:rPr lang="cs-CZ" smtClean="0"/>
              <a:t>26.10.2019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04CE8-9717-490F-B4A4-8ABA169C2B57}" type="slidenum">
              <a:rPr lang="cs-CZ" smtClean="0"/>
              <a:t>‹#›</a:t>
            </a:fld>
            <a:endParaRPr lang="cs-CZ"/>
          </a:p>
        </p:txBody>
      </p:sp>
    </p:spTree>
    <p:extLst>
      <p:ext uri="{BB962C8B-B14F-4D97-AF65-F5344CB8AC3E}">
        <p14:creationId xmlns:p14="http://schemas.microsoft.com/office/powerpoint/2010/main" val="217348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26.10.2019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26.10.2019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26.10.2019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48613"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554878" y="870926"/>
            <a:ext cx="6816757" cy="2372331"/>
          </a:xfrm>
          <a:prstGeom prst="rect">
            <a:avLst/>
          </a:prstGeom>
        </p:spPr>
        <p:txBody>
          <a:bodyPr anchor="t">
            <a:normAutofit/>
          </a:bodyPr>
          <a:lstStyle/>
          <a:p>
            <a:pPr algn="ctr"/>
            <a:r>
              <a:rPr lang="cs-CZ" sz="5333" b="1" dirty="0">
                <a:solidFill>
                  <a:schemeClr val="bg1"/>
                </a:solidFill>
                <a:latin typeface="Times New Roman" panose="02020603050405020304" pitchFamily="18" charset="0"/>
                <a:cs typeface="Times New Roman" panose="02020603050405020304" pitchFamily="18" charset="0"/>
              </a:rPr>
              <a:t>Place and </a:t>
            </a:r>
            <a:r>
              <a:rPr lang="cs-CZ" sz="5333" b="1" dirty="0" err="1">
                <a:solidFill>
                  <a:schemeClr val="bg1"/>
                </a:solidFill>
                <a:latin typeface="Times New Roman" panose="02020603050405020304" pitchFamily="18" charset="0"/>
                <a:cs typeface="Times New Roman" panose="02020603050405020304" pitchFamily="18" charset="0"/>
              </a:rPr>
              <a:t>convenience</a:t>
            </a:r>
            <a:br>
              <a:rPr lang="cs-CZ" sz="5400" b="1" cap="all" dirty="0"/>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Kateřina Matušínská, Ph.D.</a:t>
            </a:r>
          </a:p>
          <a:p>
            <a:pPr algn="r"/>
            <a:r>
              <a:rPr lang="cs-CZ" altLang="cs-CZ" sz="1200" b="1" dirty="0">
                <a:solidFill>
                  <a:srgbClr val="307871"/>
                </a:solidFill>
                <a:latin typeface="Times New Roman" panose="02020603050405020304" pitchFamily="18" charset="0"/>
                <a:cs typeface="Times New Roman" panose="02020603050405020304" pitchFamily="18" charset="0"/>
              </a:rPr>
              <a:t>Ing. Martin Klepek, Ph.D.</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err="1">
                <a:solidFill>
                  <a:srgbClr val="307871"/>
                </a:solidFill>
                <a:latin typeface="Times New Roman" panose="02020603050405020304" pitchFamily="18" charset="0"/>
                <a:cs typeface="Times New Roman" panose="02020603050405020304" pitchFamily="18" charset="0"/>
              </a:rPr>
              <a:t>Principles</a:t>
            </a:r>
            <a:r>
              <a:rPr lang="cs-CZ" altLang="cs-CZ" sz="1200" dirty="0">
                <a:solidFill>
                  <a:srgbClr val="307871"/>
                </a:solidFill>
                <a:latin typeface="Times New Roman" panose="02020603050405020304" pitchFamily="18" charset="0"/>
                <a:cs typeface="Times New Roman" panose="02020603050405020304" pitchFamily="18" charset="0"/>
              </a:rPr>
              <a:t> </a:t>
            </a:r>
            <a:r>
              <a:rPr lang="cs-CZ" altLang="cs-CZ" sz="1200" dirty="0" err="1">
                <a:solidFill>
                  <a:srgbClr val="307871"/>
                </a:solidFill>
                <a:latin typeface="Times New Roman" panose="02020603050405020304" pitchFamily="18" charset="0"/>
                <a:cs typeface="Times New Roman" panose="02020603050405020304" pitchFamily="18" charset="0"/>
              </a:rPr>
              <a:t>of</a:t>
            </a:r>
            <a:r>
              <a:rPr lang="cs-CZ" altLang="cs-CZ" sz="1200" dirty="0">
                <a:solidFill>
                  <a:srgbClr val="307871"/>
                </a:solidFill>
                <a:latin typeface="Times New Roman" panose="02020603050405020304" pitchFamily="18" charset="0"/>
                <a:cs typeface="Times New Roman" panose="02020603050405020304" pitchFamily="18" charset="0"/>
              </a:rPr>
              <a:t> Marketing</a:t>
            </a:r>
            <a:endParaRPr lang="en-GB" altLang="cs-CZ" sz="1200" dirty="0">
              <a:solidFill>
                <a:srgbClr val="307871"/>
              </a:solidFill>
              <a:latin typeface="Times New Roman" panose="02020603050405020304" pitchFamily="18" charset="0"/>
              <a:cs typeface="Times New Roman" panose="02020603050405020304" pitchFamily="18" charset="0"/>
            </a:endParaRPr>
          </a:p>
          <a:p>
            <a:pPr algn="r"/>
            <a:r>
              <a:rPr lang="en-GB" altLang="cs-CZ" sz="1200" dirty="0">
                <a:solidFill>
                  <a:srgbClr val="307871"/>
                </a:solidFill>
                <a:latin typeface="Times New Roman" panose="02020603050405020304" pitchFamily="18" charset="0"/>
                <a:cs typeface="Times New Roman" panose="02020603050405020304" pitchFamily="18" charset="0"/>
              </a:rPr>
              <a:t>Subject code</a:t>
            </a:r>
          </a:p>
        </p:txBody>
      </p:sp>
      <p:sp>
        <p:nvSpPr>
          <p:cNvPr id="4" name="Obdélník 3">
            <a:extLst>
              <a:ext uri="{FF2B5EF4-FFF2-40B4-BE49-F238E27FC236}">
                <a16:creationId xmlns:a16="http://schemas.microsoft.com/office/drawing/2014/main" id="{88E440D7-593D-4770-B701-A9E71DB626DE}"/>
              </a:ext>
            </a:extLst>
          </p:cNvPr>
          <p:cNvSpPr/>
          <p:nvPr/>
        </p:nvSpPr>
        <p:spPr>
          <a:xfrm>
            <a:off x="1211627" y="3519780"/>
            <a:ext cx="6096000" cy="1446550"/>
          </a:xfrm>
          <a:prstGeom prst="rect">
            <a:avLst/>
          </a:prstGeom>
        </p:spPr>
        <p:txBody>
          <a:bodyPr>
            <a:spAutoFit/>
          </a:bodyPr>
          <a:lstStyle/>
          <a:p>
            <a:pPr algn="ctr"/>
            <a:r>
              <a:rPr lang="cs-CZ" sz="2200" b="1" i="1" dirty="0">
                <a:solidFill>
                  <a:schemeClr val="bg1"/>
                </a:solidFill>
                <a:latin typeface="Times New Roman" panose="02020603050405020304" pitchFamily="18" charset="0"/>
                <a:cs typeface="Times New Roman" panose="02020603050405020304" pitchFamily="18" charset="0"/>
              </a:rPr>
              <a:t>T</a:t>
            </a:r>
            <a:r>
              <a:rPr lang="en-CA" sz="2200" b="1" i="1" dirty="0">
                <a:solidFill>
                  <a:schemeClr val="bg1"/>
                </a:solidFill>
                <a:latin typeface="Times New Roman" panose="02020603050405020304" pitchFamily="18" charset="0"/>
                <a:cs typeface="Times New Roman" panose="02020603050405020304" pitchFamily="18" charset="0"/>
              </a:rPr>
              <a:t>he aim of the lecture is to explain </a:t>
            </a:r>
            <a:r>
              <a:rPr lang="cs-CZ" sz="2200" b="1" i="1" dirty="0" err="1">
                <a:solidFill>
                  <a:schemeClr val="bg1"/>
                </a:solidFill>
                <a:latin typeface="Times New Roman" panose="02020603050405020304" pitchFamily="18" charset="0"/>
                <a:cs typeface="Times New Roman" panose="02020603050405020304" pitchFamily="18" charset="0"/>
              </a:rPr>
              <a:t>the</a:t>
            </a:r>
            <a:r>
              <a:rPr lang="cs-CZ" sz="2200" b="1" i="1" dirty="0">
                <a:solidFill>
                  <a:schemeClr val="bg1"/>
                </a:solidFill>
                <a:latin typeface="Times New Roman" panose="02020603050405020304" pitchFamily="18" charset="0"/>
                <a:cs typeface="Times New Roman" panose="02020603050405020304" pitchFamily="18" charset="0"/>
              </a:rPr>
              <a:t> place element </a:t>
            </a:r>
            <a:r>
              <a:rPr lang="cs-CZ" sz="2200" b="1" i="1" dirty="0" err="1">
                <a:solidFill>
                  <a:schemeClr val="bg1"/>
                </a:solidFill>
                <a:latin typeface="Times New Roman" panose="02020603050405020304" pitchFamily="18" charset="0"/>
                <a:cs typeface="Times New Roman" panose="02020603050405020304" pitchFamily="18" charset="0"/>
              </a:rPr>
              <a:t>of</a:t>
            </a:r>
            <a:r>
              <a:rPr lang="cs-CZ" sz="2200" b="1" i="1" dirty="0">
                <a:solidFill>
                  <a:schemeClr val="bg1"/>
                </a:solidFill>
                <a:latin typeface="Times New Roman" panose="02020603050405020304" pitchFamily="18" charset="0"/>
                <a:cs typeface="Times New Roman" panose="02020603050405020304" pitchFamily="18" charset="0"/>
              </a:rPr>
              <a:t> marketing mix. </a:t>
            </a:r>
            <a:r>
              <a:rPr lang="en-US" sz="2200" b="1" i="1" dirty="0">
                <a:solidFill>
                  <a:schemeClr val="bg1"/>
                </a:solidFill>
                <a:latin typeface="Times New Roman" panose="02020603050405020304" pitchFamily="18" charset="0"/>
                <a:cs typeface="Times New Roman" panose="02020603050405020304" pitchFamily="18" charset="0"/>
              </a:rPr>
              <a:t>How goods are delivered and made available for customers and also how services can be offered conveniently</a:t>
            </a:r>
            <a:r>
              <a:rPr lang="cs-CZ" sz="2200" b="1" i="1" dirty="0">
                <a:solidFill>
                  <a:schemeClr val="bg1"/>
                </a:solidFill>
                <a:latin typeface="Times New Roman" panose="02020603050405020304" pitchFamily="18" charset="0"/>
                <a:cs typeface="Times New Roman" panose="02020603050405020304" pitchFamily="18" charset="0"/>
              </a:rPr>
              <a:t>.</a:t>
            </a:r>
            <a:endParaRPr lang="en-US"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05474" cy="523220"/>
          </a:xfrm>
          <a:prstGeom prst="rect">
            <a:avLst/>
          </a:prstGeom>
        </p:spPr>
        <p:txBody>
          <a:bodyPr wrap="none">
            <a:spAutoFit/>
          </a:bodyPr>
          <a:lstStyle/>
          <a:p>
            <a:pPr lvl="0">
              <a:defRPr/>
            </a:pPr>
            <a:r>
              <a:rPr lang="cs-CZ" sz="2800" b="1" kern="0" dirty="0" err="1">
                <a:solidFill>
                  <a:srgbClr val="307871"/>
                </a:solidFill>
                <a:latin typeface="Times New Roman"/>
                <a:ea typeface="+mj-ea"/>
                <a:cs typeface="+mj-cs"/>
              </a:rPr>
              <a:t>Distribution</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strategies</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3200" b="1" dirty="0" err="1">
                <a:solidFill>
                  <a:srgbClr val="307871"/>
                </a:solidFill>
                <a:latin typeface="Times New Roman" panose="02020603050405020304" pitchFamily="18" charset="0"/>
                <a:cs typeface="Times New Roman" panose="02020603050405020304" pitchFamily="18" charset="0"/>
              </a:rPr>
              <a:t>Selective</a:t>
            </a:r>
            <a:r>
              <a:rPr lang="en-US" sz="3200" b="1" dirty="0">
                <a:solidFill>
                  <a:srgbClr val="307871"/>
                </a:solidFill>
                <a:latin typeface="Times New Roman" panose="02020603050405020304" pitchFamily="18" charset="0"/>
                <a:cs typeface="Times New Roman" panose="02020603050405020304" pitchFamily="18" charset="0"/>
              </a:rPr>
              <a:t> distribution </a:t>
            </a:r>
          </a:p>
          <a:p>
            <a:r>
              <a:rPr lang="en-US" sz="3200" dirty="0">
                <a:solidFill>
                  <a:srgbClr val="307871"/>
                </a:solidFill>
                <a:latin typeface="Times New Roman" panose="02020603050405020304" pitchFamily="18" charset="0"/>
                <a:cs typeface="Times New Roman" panose="02020603050405020304" pitchFamily="18" charset="0"/>
              </a:rPr>
              <a:t>the manufacturer cooperates with a larger number of distributors</a:t>
            </a:r>
            <a:endParaRPr lang="cs-CZ" sz="3200" dirty="0">
              <a:solidFill>
                <a:srgbClr val="307871"/>
              </a:solidFill>
              <a:latin typeface="Times New Roman" panose="02020603050405020304" pitchFamily="18" charset="0"/>
              <a:cs typeface="Times New Roman" panose="02020603050405020304" pitchFamily="18" charset="0"/>
            </a:endParaRPr>
          </a:p>
          <a:p>
            <a:r>
              <a:rPr lang="en-US" sz="3200" dirty="0">
                <a:solidFill>
                  <a:srgbClr val="307871"/>
                </a:solidFill>
                <a:latin typeface="Times New Roman" panose="02020603050405020304" pitchFamily="18" charset="0"/>
                <a:cs typeface="Times New Roman" panose="02020603050405020304" pitchFamily="18" charset="0"/>
              </a:rPr>
              <a:t>occasional consumer goods that are bought after careful comparison</a:t>
            </a:r>
          </a:p>
          <a:p>
            <a:r>
              <a:rPr lang="en-US" sz="3200" dirty="0">
                <a:solidFill>
                  <a:srgbClr val="307871"/>
                </a:solidFill>
                <a:latin typeface="Times New Roman" panose="02020603050405020304" pitchFamily="18" charset="0"/>
                <a:cs typeface="Times New Roman" panose="02020603050405020304" pitchFamily="18" charset="0"/>
              </a:rPr>
              <a:t>clothing, footwear, consumer electronics</a:t>
            </a:r>
          </a:p>
          <a:p>
            <a:endParaRPr lang="en-US" sz="3200" dirty="0">
              <a:solidFill>
                <a:srgbClr val="307871"/>
              </a:solidFill>
              <a:latin typeface="Times New Roman" panose="02020603050405020304" pitchFamily="18" charset="0"/>
              <a:cs typeface="Times New Roman" panose="02020603050405020304" pitchFamily="18" charset="0"/>
            </a:endParaRPr>
          </a:p>
        </p:txBody>
      </p:sp>
      <p:pic>
        <p:nvPicPr>
          <p:cNvPr id="2050" name="Picture 2" descr="Výsledek obrázku pro shoes png">
            <a:extLst>
              <a:ext uri="{FF2B5EF4-FFF2-40B4-BE49-F238E27FC236}">
                <a16:creationId xmlns:a16="http://schemas.microsoft.com/office/drawing/2014/main" id="{EB7188E6-8B03-413C-831B-5D75D4ABDE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3505" y="4378218"/>
            <a:ext cx="1933699" cy="1418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canon png">
            <a:extLst>
              <a:ext uri="{FF2B5EF4-FFF2-40B4-BE49-F238E27FC236}">
                <a16:creationId xmlns:a16="http://schemas.microsoft.com/office/drawing/2014/main" id="{1A07DA24-3AEA-460C-8F47-C69DFA643F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249" y="4398309"/>
            <a:ext cx="1545112" cy="13987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dress png">
            <a:extLst>
              <a:ext uri="{FF2B5EF4-FFF2-40B4-BE49-F238E27FC236}">
                <a16:creationId xmlns:a16="http://schemas.microsoft.com/office/drawing/2014/main" id="{9DA3E7F0-EBFF-404A-B596-192F08FC5B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0984" y="4129814"/>
            <a:ext cx="1695574" cy="1935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ýsledek obrázku pro coffee machine png">
            <a:extLst>
              <a:ext uri="{FF2B5EF4-FFF2-40B4-BE49-F238E27FC236}">
                <a16:creationId xmlns:a16="http://schemas.microsoft.com/office/drawing/2014/main" id="{2F79E063-C66F-48C6-870C-52C06887A7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8182" y="4020123"/>
            <a:ext cx="1933699" cy="204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6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902030"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Typology </a:t>
            </a:r>
            <a:r>
              <a:rPr lang="cs-CZ" sz="2800" b="1" kern="0" dirty="0" err="1">
                <a:solidFill>
                  <a:srgbClr val="307871"/>
                </a:solidFill>
                <a:latin typeface="Times New Roman"/>
                <a:ea typeface="+mj-ea"/>
                <a:cs typeface="+mj-cs"/>
              </a:rPr>
              <a:t>of</a:t>
            </a:r>
            <a:r>
              <a:rPr lang="cs-CZ" sz="2800" b="1" kern="0" dirty="0">
                <a:solidFill>
                  <a:srgbClr val="307871"/>
                </a:solidFill>
                <a:latin typeface="Times New Roman"/>
                <a:ea typeface="+mj-ea"/>
                <a:cs typeface="+mj-cs"/>
              </a:rPr>
              <a:t> retail </a:t>
            </a:r>
            <a:r>
              <a:rPr lang="cs-CZ" sz="2800" b="1" kern="0" dirty="0" err="1">
                <a:solidFill>
                  <a:srgbClr val="307871"/>
                </a:solidFill>
                <a:latin typeface="Times New Roman"/>
                <a:ea typeface="+mj-ea"/>
                <a:cs typeface="+mj-cs"/>
              </a:rPr>
              <a:t>stores</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Department Store</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Supermarkets / Hypermarkets</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Warehouse retailers</a:t>
            </a:r>
          </a:p>
          <a:p>
            <a:pPr marL="514350" indent="-514350">
              <a:buFont typeface="+mj-lt"/>
              <a:buAutoNum type="arabicPeriod"/>
            </a:pPr>
            <a:r>
              <a:rPr lang="en-US" sz="3200" dirty="0" err="1">
                <a:solidFill>
                  <a:srgbClr val="307871"/>
                </a:solidFill>
                <a:latin typeface="Times New Roman" panose="02020603050405020304" pitchFamily="18" charset="0"/>
                <a:cs typeface="Times New Roman" panose="02020603050405020304" pitchFamily="18" charset="0"/>
              </a:rPr>
              <a:t>Speciality</a:t>
            </a:r>
            <a:r>
              <a:rPr lang="en-US" sz="3200" dirty="0">
                <a:solidFill>
                  <a:srgbClr val="307871"/>
                </a:solidFill>
                <a:latin typeface="Times New Roman" panose="02020603050405020304" pitchFamily="18" charset="0"/>
                <a:cs typeface="Times New Roman" panose="02020603050405020304" pitchFamily="18" charset="0"/>
              </a:rPr>
              <a:t> retailers</a:t>
            </a:r>
          </a:p>
          <a:p>
            <a:pPr marL="514350" indent="-514350">
              <a:buFont typeface="+mj-lt"/>
              <a:buAutoNum type="arabicPeriod"/>
            </a:pPr>
            <a:r>
              <a:rPr lang="en-US" sz="3200" dirty="0" err="1">
                <a:solidFill>
                  <a:srgbClr val="307871"/>
                </a:solidFill>
                <a:latin typeface="Times New Roman" panose="02020603050405020304" pitchFamily="18" charset="0"/>
                <a:cs typeface="Times New Roman" panose="02020603050405020304" pitchFamily="18" charset="0"/>
              </a:rPr>
              <a:t>Speciality</a:t>
            </a:r>
            <a:r>
              <a:rPr lang="en-US" sz="3200" dirty="0">
                <a:solidFill>
                  <a:srgbClr val="307871"/>
                </a:solidFill>
                <a:latin typeface="Times New Roman" panose="02020603050405020304" pitchFamily="18" charset="0"/>
                <a:cs typeface="Times New Roman" panose="02020603050405020304" pitchFamily="18" charset="0"/>
              </a:rPr>
              <a:t> warehouse</a:t>
            </a:r>
          </a:p>
          <a:p>
            <a:pPr marL="514350" indent="-514350">
              <a:buFont typeface="+mj-lt"/>
              <a:buAutoNum type="arabicPeriod"/>
            </a:pPr>
            <a:r>
              <a:rPr lang="en-US" sz="3200" dirty="0" err="1">
                <a:solidFill>
                  <a:srgbClr val="307871"/>
                </a:solidFill>
                <a:latin typeface="Times New Roman" panose="02020603050405020304" pitchFamily="18" charset="0"/>
                <a:cs typeface="Times New Roman" panose="02020603050405020304" pitchFamily="18" charset="0"/>
              </a:rPr>
              <a:t>Convenienec</a:t>
            </a:r>
            <a:r>
              <a:rPr lang="en-US" sz="3200" dirty="0">
                <a:solidFill>
                  <a:srgbClr val="307871"/>
                </a:solidFill>
                <a:latin typeface="Times New Roman" panose="02020603050405020304" pitchFamily="18" charset="0"/>
                <a:cs typeface="Times New Roman" panose="02020603050405020304" pitchFamily="18" charset="0"/>
              </a:rPr>
              <a:t> store</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Discount retailer</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E-tail</a:t>
            </a:r>
          </a:p>
          <a:p>
            <a:endParaRPr lang="en-US" sz="3200" dirty="0">
              <a:solidFill>
                <a:srgbClr val="307871"/>
              </a:solidFill>
              <a:latin typeface="Times New Roman" panose="02020603050405020304" pitchFamily="18" charset="0"/>
              <a:cs typeface="Times New Roman" panose="02020603050405020304" pitchFamily="18" charset="0"/>
            </a:endParaRPr>
          </a:p>
        </p:txBody>
      </p:sp>
      <p:pic>
        <p:nvPicPr>
          <p:cNvPr id="3074" name="Picture 2" descr="Výsledek obrázku pro retail png">
            <a:extLst>
              <a:ext uri="{FF2B5EF4-FFF2-40B4-BE49-F238E27FC236}">
                <a16:creationId xmlns:a16="http://schemas.microsoft.com/office/drawing/2014/main" id="{E7628D7D-1D8F-49B8-986A-37CCBE44A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232943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59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46402"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1. Department </a:t>
            </a:r>
            <a:r>
              <a:rPr lang="cs-CZ" sz="2800" b="1" kern="0" dirty="0" err="1">
                <a:solidFill>
                  <a:srgbClr val="307871"/>
                </a:solidFill>
                <a:latin typeface="Times New Roman"/>
                <a:ea typeface="+mj-ea"/>
                <a:cs typeface="+mj-cs"/>
              </a:rPr>
              <a:t>store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This type of retailer is often the most complex offering a wide range of products and can appear as a collection of smaller retail stores managed by one company. </a:t>
            </a:r>
          </a:p>
          <a:p>
            <a:r>
              <a:rPr lang="en-US" sz="3200" dirty="0">
                <a:solidFill>
                  <a:srgbClr val="307871"/>
                </a:solidFill>
                <a:latin typeface="Times New Roman" panose="02020603050405020304" pitchFamily="18" charset="0"/>
                <a:cs typeface="Times New Roman" panose="02020603050405020304" pitchFamily="18" charset="0"/>
              </a:rPr>
              <a:t>The department store retailers offer products at various pricing levels. </a:t>
            </a:r>
          </a:p>
          <a:p>
            <a:r>
              <a:rPr lang="en-US" sz="3200" dirty="0">
                <a:solidFill>
                  <a:srgbClr val="307871"/>
                </a:solidFill>
                <a:latin typeface="Times New Roman" panose="02020603050405020304" pitchFamily="18" charset="0"/>
                <a:cs typeface="Times New Roman" panose="02020603050405020304" pitchFamily="18" charset="0"/>
              </a:rPr>
              <a:t>This type of retailer   adds high levels of customer service by adding convenience enabling a large variety of products to be purchased from one retailer.</a:t>
            </a:r>
          </a:p>
        </p:txBody>
      </p:sp>
    </p:spTree>
    <p:extLst>
      <p:ext uri="{BB962C8B-B14F-4D97-AF65-F5344CB8AC3E}">
        <p14:creationId xmlns:p14="http://schemas.microsoft.com/office/powerpoint/2010/main" val="423046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46402"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1. Department </a:t>
            </a:r>
            <a:r>
              <a:rPr lang="cs-CZ" sz="2800" b="1" kern="0" dirty="0" err="1">
                <a:solidFill>
                  <a:srgbClr val="307871"/>
                </a:solidFill>
                <a:latin typeface="Times New Roman"/>
                <a:ea typeface="+mj-ea"/>
                <a:cs typeface="+mj-cs"/>
              </a:rPr>
              <a:t>store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226408"/>
            <a:ext cx="7365468"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Range of products: wide, deep including food, restaurant (refreshment), "comprehensive shopping under one roof„</a:t>
            </a:r>
          </a:p>
          <a:p>
            <a:r>
              <a:rPr lang="en-US" sz="3200" dirty="0">
                <a:solidFill>
                  <a:srgbClr val="307871"/>
                </a:solidFill>
                <a:latin typeface="Times New Roman" panose="02020603050405020304" pitchFamily="18" charset="0"/>
                <a:cs typeface="Times New Roman" panose="02020603050405020304" pitchFamily="18" charset="0"/>
              </a:rPr>
              <a:t>Prices: medium and higher at medium and higher quality goods</a:t>
            </a:r>
          </a:p>
          <a:p>
            <a:r>
              <a:rPr lang="en-US" sz="3200" dirty="0">
                <a:solidFill>
                  <a:srgbClr val="307871"/>
                </a:solidFill>
                <a:latin typeface="Times New Roman" panose="02020603050405020304" pitchFamily="18" charset="0"/>
                <a:cs typeface="Times New Roman" panose="02020603050405020304" pitchFamily="18" charset="0"/>
              </a:rPr>
              <a:t>Localization: city centers, regional shopping malls</a:t>
            </a:r>
          </a:p>
          <a:p>
            <a:r>
              <a:rPr lang="en-US" sz="3200" dirty="0">
                <a:solidFill>
                  <a:srgbClr val="307871"/>
                </a:solidFill>
                <a:latin typeface="Times New Roman" panose="02020603050405020304" pitchFamily="18" charset="0"/>
                <a:cs typeface="Times New Roman" panose="02020603050405020304" pitchFamily="18" charset="0"/>
              </a:rPr>
              <a:t>Trends: stagnation due to the market saturation</a:t>
            </a:r>
          </a:p>
        </p:txBody>
      </p:sp>
      <p:pic>
        <p:nvPicPr>
          <p:cNvPr id="6" name="Picture 2" descr="Výsledek obrázku pro nová karolina">
            <a:extLst>
              <a:ext uri="{FF2B5EF4-FFF2-40B4-BE49-F238E27FC236}">
                <a16:creationId xmlns:a16="http://schemas.microsoft.com/office/drawing/2014/main" id="{97C40715-41EE-41D3-AB6C-539F4D237B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2774" y="2817477"/>
            <a:ext cx="3627429" cy="241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48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772460"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2. Supermarket/Hypermarket</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Generally this type of retailer concentrates in supplying a range of food and beverage products. </a:t>
            </a:r>
          </a:p>
          <a:p>
            <a:r>
              <a:rPr lang="en-US" sz="3200" dirty="0">
                <a:solidFill>
                  <a:srgbClr val="307871"/>
                </a:solidFill>
                <a:latin typeface="Times New Roman" panose="02020603050405020304" pitchFamily="18" charset="0"/>
                <a:cs typeface="Times New Roman" panose="02020603050405020304" pitchFamily="18" charset="0"/>
              </a:rPr>
              <a:t>However many have now diversified and supply products from the home, fashion and electrical products markets too. </a:t>
            </a:r>
          </a:p>
          <a:p>
            <a:r>
              <a:rPr lang="en-US" sz="3200" dirty="0">
                <a:solidFill>
                  <a:srgbClr val="307871"/>
                </a:solidFill>
                <a:latin typeface="Times New Roman" panose="02020603050405020304" pitchFamily="18" charset="0"/>
                <a:cs typeface="Times New Roman" panose="02020603050405020304" pitchFamily="18" charset="0"/>
              </a:rPr>
              <a:t>Supermarkets and hypermarkets have significant buying power and therefore often retail goods with reasonable margin.</a:t>
            </a:r>
          </a:p>
          <a:p>
            <a:r>
              <a:rPr lang="en-US" sz="3200" dirty="0">
                <a:solidFill>
                  <a:srgbClr val="307871"/>
                </a:solidFill>
                <a:latin typeface="Times New Roman" panose="02020603050405020304" pitchFamily="18" charset="0"/>
                <a:cs typeface="Times New Roman" panose="02020603050405020304" pitchFamily="18" charset="0"/>
              </a:rPr>
              <a:t>Supermarkets: 400 - 2 500 m2</a:t>
            </a:r>
          </a:p>
          <a:p>
            <a:r>
              <a:rPr lang="en-US" sz="3200" dirty="0">
                <a:solidFill>
                  <a:srgbClr val="307871"/>
                </a:solidFill>
                <a:latin typeface="Times New Roman" panose="02020603050405020304" pitchFamily="18" charset="0"/>
                <a:cs typeface="Times New Roman" panose="02020603050405020304" pitchFamily="18" charset="0"/>
              </a:rPr>
              <a:t>Hypermarkets: from 2 500 m2</a:t>
            </a:r>
          </a:p>
        </p:txBody>
      </p:sp>
    </p:spTree>
    <p:extLst>
      <p:ext uri="{BB962C8B-B14F-4D97-AF65-F5344CB8AC3E}">
        <p14:creationId xmlns:p14="http://schemas.microsoft.com/office/powerpoint/2010/main" val="322482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772460"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2. Supermarket/Hypermarket</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226408"/>
            <a:ext cx="7146011"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07871"/>
                </a:solidFill>
                <a:latin typeface="Times New Roman" panose="02020603050405020304" pitchFamily="18" charset="0"/>
                <a:cs typeface="Times New Roman" panose="02020603050405020304" pitchFamily="18" charset="0"/>
              </a:rPr>
              <a:t>Range of products: comprehensive range of food and basic non-food goods</a:t>
            </a:r>
          </a:p>
          <a:p>
            <a:r>
              <a:rPr lang="en-US" dirty="0">
                <a:solidFill>
                  <a:srgbClr val="307871"/>
                </a:solidFill>
                <a:latin typeface="Times New Roman" panose="02020603050405020304" pitchFamily="18" charset="0"/>
                <a:cs typeface="Times New Roman" panose="02020603050405020304" pitchFamily="18" charset="0"/>
              </a:rPr>
              <a:t>Prices: medium at a stand</a:t>
            </a:r>
            <a:r>
              <a:rPr lang="cs-CZ" dirty="0">
                <a:solidFill>
                  <a:srgbClr val="307871"/>
                </a:solidFill>
                <a:latin typeface="Times New Roman" panose="02020603050405020304" pitchFamily="18" charset="0"/>
                <a:cs typeface="Times New Roman" panose="02020603050405020304" pitchFamily="18" charset="0"/>
              </a:rPr>
              <a:t>ar</a:t>
            </a:r>
            <a:r>
              <a:rPr lang="en-US" dirty="0">
                <a:solidFill>
                  <a:srgbClr val="307871"/>
                </a:solidFill>
                <a:latin typeface="Times New Roman" panose="02020603050405020304" pitchFamily="18" charset="0"/>
                <a:cs typeface="Times New Roman" panose="02020603050405020304" pitchFamily="18" charset="0"/>
              </a:rPr>
              <a:t>d quality level of goods</a:t>
            </a:r>
          </a:p>
          <a:p>
            <a:r>
              <a:rPr lang="en-US" dirty="0">
                <a:solidFill>
                  <a:srgbClr val="307871"/>
                </a:solidFill>
                <a:latin typeface="Times New Roman" panose="02020603050405020304" pitchFamily="18" charset="0"/>
                <a:cs typeface="Times New Roman" panose="02020603050405020304" pitchFamily="18" charset="0"/>
              </a:rPr>
              <a:t>Localization: residential areas with an accessibility range of 400 - 700 m according to the density of the area, city boundaries with access roads and parking</a:t>
            </a:r>
          </a:p>
          <a:p>
            <a:r>
              <a:rPr lang="en-US" dirty="0">
                <a:solidFill>
                  <a:srgbClr val="307871"/>
                </a:solidFill>
                <a:latin typeface="Times New Roman" panose="02020603050405020304" pitchFamily="18" charset="0"/>
                <a:cs typeface="Times New Roman" panose="02020603050405020304" pitchFamily="18" charset="0"/>
              </a:rPr>
              <a:t>Form of sale: self-service combined with counter sale</a:t>
            </a:r>
          </a:p>
          <a:p>
            <a:r>
              <a:rPr lang="en-US" dirty="0">
                <a:solidFill>
                  <a:srgbClr val="307871"/>
                </a:solidFill>
                <a:latin typeface="Times New Roman" panose="02020603050405020304" pitchFamily="18" charset="0"/>
                <a:cs typeface="Times New Roman" panose="02020603050405020304" pitchFamily="18" charset="0"/>
              </a:rPr>
              <a:t>Trend: slows down due to saturation of the market, rebuilding and innovations are starting</a:t>
            </a:r>
          </a:p>
        </p:txBody>
      </p:sp>
      <p:pic>
        <p:nvPicPr>
          <p:cNvPr id="6" name="Picture 2" descr="Výsledek obrázku pro supermarket">
            <a:extLst>
              <a:ext uri="{FF2B5EF4-FFF2-40B4-BE49-F238E27FC236}">
                <a16:creationId xmlns:a16="http://schemas.microsoft.com/office/drawing/2014/main" id="{8CA6797C-126F-46B3-9FE6-F7AEB41630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56"/>
          <a:stretch/>
        </p:blipFill>
        <p:spPr bwMode="auto">
          <a:xfrm>
            <a:off x="7882128" y="2529513"/>
            <a:ext cx="3980688" cy="244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79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550972"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3 </a:t>
            </a:r>
            <a:r>
              <a:rPr lang="cs-CZ" sz="2800" b="1" kern="0" dirty="0" err="1">
                <a:solidFill>
                  <a:srgbClr val="307871"/>
                </a:solidFill>
                <a:latin typeface="Times New Roman"/>
                <a:ea typeface="+mj-ea"/>
                <a:cs typeface="+mj-cs"/>
              </a:rPr>
              <a:t>Warehouse</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retailers</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226408"/>
            <a:ext cx="6231612"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This type of retailer is usually situated in retail or Business Park and where premises rents are lower. </a:t>
            </a:r>
          </a:p>
          <a:p>
            <a:r>
              <a:rPr lang="en-US" sz="3200" dirty="0">
                <a:solidFill>
                  <a:srgbClr val="307871"/>
                </a:solidFill>
                <a:latin typeface="Times New Roman" panose="02020603050405020304" pitchFamily="18" charset="0"/>
                <a:cs typeface="Times New Roman" panose="02020603050405020304" pitchFamily="18" charset="0"/>
              </a:rPr>
              <a:t>This enables this type of retailer to stock, display and retail a large variety of good at very competitive prices.</a:t>
            </a:r>
          </a:p>
        </p:txBody>
      </p:sp>
      <p:pic>
        <p:nvPicPr>
          <p:cNvPr id="6" name="Picture 2" descr="VÃ½sledek obrÃ¡zku pro warehouse retailer">
            <a:extLst>
              <a:ext uri="{FF2B5EF4-FFF2-40B4-BE49-F238E27FC236}">
                <a16:creationId xmlns:a16="http://schemas.microsoft.com/office/drawing/2014/main" id="{FA4A3564-33DB-4AA5-A2B8-C34F66A135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044" y="2422288"/>
            <a:ext cx="4124230" cy="231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88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550972"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3 </a:t>
            </a:r>
            <a:r>
              <a:rPr lang="cs-CZ" sz="2800" b="1" kern="0" dirty="0" err="1">
                <a:solidFill>
                  <a:srgbClr val="307871"/>
                </a:solidFill>
                <a:latin typeface="Times New Roman"/>
                <a:ea typeface="+mj-ea"/>
                <a:cs typeface="+mj-cs"/>
              </a:rPr>
              <a:t>Warehouse</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retailers</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Range of products: comprehensive range of food and basic non-food goods</a:t>
            </a:r>
          </a:p>
          <a:p>
            <a:r>
              <a:rPr lang="en-US" sz="3200" dirty="0">
                <a:solidFill>
                  <a:srgbClr val="307871"/>
                </a:solidFill>
                <a:latin typeface="Times New Roman" panose="02020603050405020304" pitchFamily="18" charset="0"/>
                <a:cs typeface="Times New Roman" panose="02020603050405020304" pitchFamily="18" charset="0"/>
              </a:rPr>
              <a:t>Prices: lower due lower logistic expenses</a:t>
            </a:r>
          </a:p>
          <a:p>
            <a:r>
              <a:rPr lang="en-US" sz="3200" dirty="0">
                <a:solidFill>
                  <a:srgbClr val="307871"/>
                </a:solidFill>
                <a:latin typeface="Times New Roman" panose="02020603050405020304" pitchFamily="18" charset="0"/>
                <a:cs typeface="Times New Roman" panose="02020603050405020304" pitchFamily="18" charset="0"/>
              </a:rPr>
              <a:t>Localization: suburbs, city exits with access roads and parking</a:t>
            </a:r>
          </a:p>
          <a:p>
            <a:r>
              <a:rPr lang="en-US" sz="3200" dirty="0">
                <a:solidFill>
                  <a:srgbClr val="307871"/>
                </a:solidFill>
                <a:latin typeface="Times New Roman" panose="02020603050405020304" pitchFamily="18" charset="0"/>
                <a:cs typeface="Times New Roman" panose="02020603050405020304" pitchFamily="18" charset="0"/>
              </a:rPr>
              <a:t>Form of sale: self-service</a:t>
            </a:r>
          </a:p>
          <a:p>
            <a:r>
              <a:rPr lang="en-US" sz="3200" dirty="0">
                <a:solidFill>
                  <a:srgbClr val="307871"/>
                </a:solidFill>
                <a:latin typeface="Times New Roman" panose="02020603050405020304" pitchFamily="18" charset="0"/>
                <a:cs typeface="Times New Roman" panose="02020603050405020304" pitchFamily="18" charset="0"/>
              </a:rPr>
              <a:t>Trends: stagnation due to increasing customer convenience requirements</a:t>
            </a:r>
          </a:p>
        </p:txBody>
      </p:sp>
    </p:spTree>
    <p:extLst>
      <p:ext uri="{BB962C8B-B14F-4D97-AF65-F5344CB8AC3E}">
        <p14:creationId xmlns:p14="http://schemas.microsoft.com/office/powerpoint/2010/main" val="3431504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312125"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4 Speciality </a:t>
            </a:r>
            <a:r>
              <a:rPr lang="cs-CZ" sz="2800" b="1" kern="0" dirty="0" err="1">
                <a:solidFill>
                  <a:srgbClr val="307871"/>
                </a:solidFill>
                <a:latin typeface="Times New Roman"/>
                <a:ea typeface="+mj-ea"/>
                <a:cs typeface="+mj-cs"/>
              </a:rPr>
              <a:t>retailers</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226408"/>
            <a:ext cx="6597372"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solidFill>
                  <a:srgbClr val="307871"/>
                </a:solidFill>
                <a:latin typeface="Times New Roman" panose="02020603050405020304" pitchFamily="18" charset="0"/>
                <a:cs typeface="Times New Roman" panose="02020603050405020304" pitchFamily="18" charset="0"/>
              </a:rPr>
              <a:t>Specialising</a:t>
            </a:r>
            <a:r>
              <a:rPr lang="en-US" sz="3200" dirty="0">
                <a:solidFill>
                  <a:srgbClr val="307871"/>
                </a:solidFill>
                <a:latin typeface="Times New Roman" panose="02020603050405020304" pitchFamily="18" charset="0"/>
                <a:cs typeface="Times New Roman" panose="02020603050405020304" pitchFamily="18" charset="0"/>
              </a:rPr>
              <a:t> in specific industries or products, this type of retailer is able to offer the customer expert knowledge and a high level of service. </a:t>
            </a:r>
          </a:p>
          <a:p>
            <a:r>
              <a:rPr lang="en-US" sz="3200" dirty="0">
                <a:solidFill>
                  <a:srgbClr val="307871"/>
                </a:solidFill>
                <a:latin typeface="Times New Roman" panose="02020603050405020304" pitchFamily="18" charset="0"/>
                <a:cs typeface="Times New Roman" panose="02020603050405020304" pitchFamily="18" charset="0"/>
              </a:rPr>
              <a:t>They also add value by offering accessories and additional related products at the same outlet.</a:t>
            </a:r>
          </a:p>
          <a:p>
            <a:r>
              <a:rPr lang="en-US" sz="3200" dirty="0">
                <a:solidFill>
                  <a:srgbClr val="307871"/>
                </a:solidFill>
                <a:latin typeface="Times New Roman" panose="02020603050405020304" pitchFamily="18" charset="0"/>
                <a:cs typeface="Times New Roman" panose="02020603050405020304" pitchFamily="18" charset="0"/>
              </a:rPr>
              <a:t>Examples are cycling, skiing, office supplies, footwear, fashion, computer technology, cosmetics, photo.</a:t>
            </a:r>
          </a:p>
        </p:txBody>
      </p:sp>
      <p:pic>
        <p:nvPicPr>
          <p:cNvPr id="6" name="Picture 2" descr="Výsledek obrázku pro megapixel prodejna">
            <a:extLst>
              <a:ext uri="{FF2B5EF4-FFF2-40B4-BE49-F238E27FC236}">
                <a16:creationId xmlns:a16="http://schemas.microsoft.com/office/drawing/2014/main" id="{2A4BD2BE-858D-4709-9468-4055D9968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827" y="2340864"/>
            <a:ext cx="4123529" cy="275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1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312125"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4 Speciality </a:t>
            </a:r>
            <a:r>
              <a:rPr lang="cs-CZ" sz="2800" b="1" kern="0" dirty="0" err="1">
                <a:solidFill>
                  <a:srgbClr val="307871"/>
                </a:solidFill>
                <a:latin typeface="Times New Roman"/>
                <a:ea typeface="+mj-ea"/>
                <a:cs typeface="+mj-cs"/>
              </a:rPr>
              <a:t>retailers</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Range of products: very narrow with considerable depth, goods of occasional and long-term consumption prevail</a:t>
            </a:r>
          </a:p>
          <a:p>
            <a:r>
              <a:rPr lang="en-US" sz="3200" dirty="0">
                <a:solidFill>
                  <a:srgbClr val="307871"/>
                </a:solidFill>
                <a:latin typeface="Times New Roman" panose="02020603050405020304" pitchFamily="18" charset="0"/>
                <a:cs typeface="Times New Roman" panose="02020603050405020304" pitchFamily="18" charset="0"/>
              </a:rPr>
              <a:t>Prices: higher, sales with specialized services (costs of professional staff)</a:t>
            </a:r>
          </a:p>
          <a:p>
            <a:r>
              <a:rPr lang="en-US" sz="3200" dirty="0">
                <a:solidFill>
                  <a:srgbClr val="307871"/>
                </a:solidFill>
                <a:latin typeface="Times New Roman" panose="02020603050405020304" pitchFamily="18" charset="0"/>
                <a:cs typeface="Times New Roman" panose="02020603050405020304" pitchFamily="18" charset="0"/>
              </a:rPr>
              <a:t>Localization: city centers and shopping malls, </a:t>
            </a:r>
            <a:r>
              <a:rPr lang="en-US" sz="3200" dirty="0" err="1">
                <a:solidFill>
                  <a:srgbClr val="307871"/>
                </a:solidFill>
                <a:latin typeface="Times New Roman" panose="02020603050405020304" pitchFamily="18" charset="0"/>
                <a:cs typeface="Times New Roman" panose="02020603050405020304" pitchFamily="18" charset="0"/>
              </a:rPr>
              <a:t>departent</a:t>
            </a:r>
            <a:r>
              <a:rPr lang="en-US" sz="3200" dirty="0">
                <a:solidFill>
                  <a:srgbClr val="307871"/>
                </a:solidFill>
                <a:latin typeface="Times New Roman" panose="02020603050405020304" pitchFamily="18" charset="0"/>
                <a:cs typeface="Times New Roman" panose="02020603050405020304" pitchFamily="18" charset="0"/>
              </a:rPr>
              <a:t> stores</a:t>
            </a:r>
          </a:p>
          <a:p>
            <a:r>
              <a:rPr lang="en-US" sz="3200" dirty="0">
                <a:solidFill>
                  <a:srgbClr val="307871"/>
                </a:solidFill>
                <a:latin typeface="Times New Roman" panose="02020603050405020304" pitchFamily="18" charset="0"/>
                <a:cs typeface="Times New Roman" panose="02020603050405020304" pitchFamily="18" charset="0"/>
              </a:rPr>
              <a:t>Trend: growing</a:t>
            </a:r>
          </a:p>
        </p:txBody>
      </p:sp>
    </p:spTree>
    <p:extLst>
      <p:ext uri="{BB962C8B-B14F-4D97-AF65-F5344CB8AC3E}">
        <p14:creationId xmlns:p14="http://schemas.microsoft.com/office/powerpoint/2010/main" val="86086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451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562827"/>
            <a:ext cx="8280920"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3200" dirty="0">
                <a:solidFill>
                  <a:srgbClr val="307871"/>
                </a:solidFill>
                <a:latin typeface="Times New Roman" panose="02020603050405020304" pitchFamily="18" charset="0"/>
                <a:cs typeface="Times New Roman" panose="02020603050405020304" pitchFamily="18" charset="0"/>
              </a:rPr>
              <a:t>Basic </a:t>
            </a:r>
            <a:r>
              <a:rPr lang="cs-CZ" sz="3200" dirty="0" err="1">
                <a:solidFill>
                  <a:srgbClr val="307871"/>
                </a:solidFill>
                <a:latin typeface="Times New Roman" panose="02020603050405020304" pitchFamily="18" charset="0"/>
                <a:cs typeface="Times New Roman" panose="02020603050405020304" pitchFamily="18" charset="0"/>
              </a:rPr>
              <a:t>concept</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of</a:t>
            </a:r>
            <a:r>
              <a:rPr lang="cs-CZ" sz="3200" dirty="0">
                <a:solidFill>
                  <a:srgbClr val="307871"/>
                </a:solidFill>
                <a:latin typeface="Times New Roman" panose="02020603050405020304" pitchFamily="18" charset="0"/>
                <a:cs typeface="Times New Roman" panose="02020603050405020304" pitchFamily="18" charset="0"/>
              </a:rPr>
              <a:t> retail</a:t>
            </a:r>
          </a:p>
          <a:p>
            <a:r>
              <a:rPr lang="cs-CZ" sz="3200" dirty="0" err="1">
                <a:solidFill>
                  <a:srgbClr val="307871"/>
                </a:solidFill>
                <a:latin typeface="Times New Roman" panose="02020603050405020304" pitchFamily="18" charset="0"/>
                <a:cs typeface="Times New Roman" panose="02020603050405020304" pitchFamily="18" charset="0"/>
              </a:rPr>
              <a:t>Distribution</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strategies</a:t>
            </a:r>
            <a:endParaRPr lang="cs-CZ" sz="3200" dirty="0">
              <a:solidFill>
                <a:srgbClr val="307871"/>
              </a:solidFill>
              <a:latin typeface="Times New Roman" panose="02020603050405020304" pitchFamily="18" charset="0"/>
              <a:cs typeface="Times New Roman" panose="02020603050405020304" pitchFamily="18" charset="0"/>
            </a:endParaRPr>
          </a:p>
          <a:p>
            <a:r>
              <a:rPr lang="cs-CZ" sz="3200" dirty="0">
                <a:solidFill>
                  <a:srgbClr val="307871"/>
                </a:solidFill>
                <a:latin typeface="Times New Roman" panose="02020603050405020304" pitchFamily="18" charset="0"/>
                <a:cs typeface="Times New Roman" panose="02020603050405020304" pitchFamily="18" charset="0"/>
              </a:rPr>
              <a:t>Retail typology</a:t>
            </a:r>
          </a:p>
          <a:p>
            <a:r>
              <a:rPr lang="cs-CZ" sz="3200" dirty="0" err="1">
                <a:solidFill>
                  <a:srgbClr val="307871"/>
                </a:solidFill>
                <a:latin typeface="Times New Roman" panose="02020603050405020304" pitchFamily="18" charset="0"/>
                <a:cs typeface="Times New Roman" panose="02020603050405020304" pitchFamily="18" charset="0"/>
              </a:rPr>
              <a:t>Empirical</a:t>
            </a:r>
            <a:r>
              <a:rPr lang="cs-CZ" sz="3200" dirty="0">
                <a:solidFill>
                  <a:srgbClr val="307871"/>
                </a:solidFill>
                <a:latin typeface="Times New Roman" panose="02020603050405020304" pitchFamily="18" charset="0"/>
                <a:cs typeface="Times New Roman" panose="02020603050405020304" pitchFamily="18" charset="0"/>
              </a:rPr>
              <a:t> retail </a:t>
            </a:r>
            <a:r>
              <a:rPr lang="cs-CZ" sz="3200" dirty="0" err="1">
                <a:solidFill>
                  <a:srgbClr val="307871"/>
                </a:solidFill>
                <a:latin typeface="Times New Roman" panose="02020603050405020304" pitchFamily="18" charset="0"/>
                <a:cs typeface="Times New Roman" panose="02020603050405020304" pitchFamily="18" charset="0"/>
              </a:rPr>
              <a:t>laws</a:t>
            </a:r>
            <a:endParaRPr lang="en-US" sz="3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74404"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5 Speciality </a:t>
            </a:r>
            <a:r>
              <a:rPr lang="cs-CZ" sz="2800" b="1" kern="0" dirty="0" err="1">
                <a:solidFill>
                  <a:srgbClr val="307871"/>
                </a:solidFill>
                <a:latin typeface="Times New Roman"/>
                <a:ea typeface="+mj-ea"/>
                <a:cs typeface="+mj-cs"/>
              </a:rPr>
              <a:t>warehouse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226408"/>
            <a:ext cx="6304764"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solidFill>
                  <a:srgbClr val="307871"/>
                </a:solidFill>
                <a:latin typeface="Times New Roman" panose="02020603050405020304" pitchFamily="18" charset="0"/>
                <a:cs typeface="Times New Roman" panose="02020603050405020304" pitchFamily="18" charset="0"/>
              </a:rPr>
              <a:t>Specialising</a:t>
            </a:r>
            <a:r>
              <a:rPr lang="en-US" sz="3200" dirty="0">
                <a:solidFill>
                  <a:srgbClr val="307871"/>
                </a:solidFill>
                <a:latin typeface="Times New Roman" panose="02020603050405020304" pitchFamily="18" charset="0"/>
                <a:cs typeface="Times New Roman" panose="02020603050405020304" pitchFamily="18" charset="0"/>
              </a:rPr>
              <a:t> in specific industries or products, this type of retailer is able to offer the customer expert knowledge and a high level of service. </a:t>
            </a:r>
          </a:p>
          <a:p>
            <a:r>
              <a:rPr lang="en-US" sz="3200" dirty="0">
                <a:solidFill>
                  <a:srgbClr val="307871"/>
                </a:solidFill>
                <a:latin typeface="Times New Roman" panose="02020603050405020304" pitchFamily="18" charset="0"/>
                <a:cs typeface="Times New Roman" panose="02020603050405020304" pitchFamily="18" charset="0"/>
              </a:rPr>
              <a:t>From 800m2 and more.</a:t>
            </a:r>
          </a:p>
          <a:p>
            <a:r>
              <a:rPr lang="en-US" sz="3200" dirty="0">
                <a:solidFill>
                  <a:srgbClr val="307871"/>
                </a:solidFill>
                <a:latin typeface="Times New Roman" panose="02020603050405020304" pitchFamily="18" charset="0"/>
                <a:cs typeface="Times New Roman" panose="02020603050405020304" pitchFamily="18" charset="0"/>
              </a:rPr>
              <a:t>Examples are IKEA, HORNBACH, DECATHLON, OBI, SCONTO.</a:t>
            </a:r>
          </a:p>
        </p:txBody>
      </p:sp>
      <p:pic>
        <p:nvPicPr>
          <p:cNvPr id="6" name="Picture 2" descr="Výsledek obrázku pro ikea store">
            <a:extLst>
              <a:ext uri="{FF2B5EF4-FFF2-40B4-BE49-F238E27FC236}">
                <a16:creationId xmlns:a16="http://schemas.microsoft.com/office/drawing/2014/main" id="{8EECEED9-F643-48E7-B362-BFDB7EE2AA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69"/>
          <a:stretch/>
        </p:blipFill>
        <p:spPr bwMode="auto">
          <a:xfrm>
            <a:off x="7266041" y="2213434"/>
            <a:ext cx="4464162" cy="273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1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74404"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5 Speciality </a:t>
            </a:r>
            <a:r>
              <a:rPr lang="cs-CZ" sz="2800" b="1" kern="0" dirty="0" err="1">
                <a:solidFill>
                  <a:srgbClr val="307871"/>
                </a:solidFill>
                <a:latin typeface="Times New Roman"/>
                <a:ea typeface="+mj-ea"/>
                <a:cs typeface="+mj-cs"/>
              </a:rPr>
              <a:t>warehouse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Range of products: very narrow with considerable depth</a:t>
            </a:r>
          </a:p>
          <a:p>
            <a:r>
              <a:rPr lang="en-US" sz="3200" dirty="0">
                <a:solidFill>
                  <a:srgbClr val="307871"/>
                </a:solidFill>
                <a:latin typeface="Times New Roman" panose="02020603050405020304" pitchFamily="18" charset="0"/>
                <a:cs typeface="Times New Roman" panose="02020603050405020304" pitchFamily="18" charset="0"/>
              </a:rPr>
              <a:t>Prices: low to medium</a:t>
            </a:r>
          </a:p>
          <a:p>
            <a:r>
              <a:rPr lang="en-US" sz="3200" dirty="0">
                <a:solidFill>
                  <a:srgbClr val="307871"/>
                </a:solidFill>
                <a:latin typeface="Times New Roman" panose="02020603050405020304" pitchFamily="18" charset="0"/>
                <a:cs typeface="Times New Roman" panose="02020603050405020304" pitchFamily="18" charset="0"/>
              </a:rPr>
              <a:t>Localization: suburbs, city exits with access roads and parking</a:t>
            </a:r>
          </a:p>
          <a:p>
            <a:r>
              <a:rPr lang="en-US" sz="3200" dirty="0">
                <a:solidFill>
                  <a:srgbClr val="307871"/>
                </a:solidFill>
                <a:latin typeface="Times New Roman" panose="02020603050405020304" pitchFamily="18" charset="0"/>
                <a:cs typeface="Times New Roman" panose="02020603050405020304" pitchFamily="18" charset="0"/>
              </a:rPr>
              <a:t>Form of sale: self-service</a:t>
            </a:r>
          </a:p>
          <a:p>
            <a:r>
              <a:rPr lang="en-US" sz="3200" dirty="0">
                <a:solidFill>
                  <a:srgbClr val="307871"/>
                </a:solidFill>
                <a:latin typeface="Times New Roman" panose="02020603050405020304" pitchFamily="18" charset="0"/>
                <a:cs typeface="Times New Roman" panose="02020603050405020304" pitchFamily="18" charset="0"/>
              </a:rPr>
              <a:t>Trends: fast development at the expense of specialized stores</a:t>
            </a:r>
          </a:p>
        </p:txBody>
      </p:sp>
    </p:spTree>
    <p:extLst>
      <p:ext uri="{BB962C8B-B14F-4D97-AF65-F5344CB8AC3E}">
        <p14:creationId xmlns:p14="http://schemas.microsoft.com/office/powerpoint/2010/main" val="249791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20890"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6. </a:t>
            </a:r>
            <a:r>
              <a:rPr lang="cs-CZ" sz="2800" b="1" kern="0" dirty="0" err="1">
                <a:solidFill>
                  <a:srgbClr val="307871"/>
                </a:solidFill>
                <a:latin typeface="Times New Roman"/>
                <a:ea typeface="+mj-ea"/>
                <a:cs typeface="+mj-cs"/>
              </a:rPr>
              <a:t>Convenience</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retailer</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226408"/>
            <a:ext cx="6048732"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Usually located in residential areas this type of retailer offers a limited range of products at premium prices due to the added value of convenience.</a:t>
            </a:r>
          </a:p>
          <a:p>
            <a:r>
              <a:rPr lang="en-US" sz="3200" dirty="0">
                <a:solidFill>
                  <a:srgbClr val="307871"/>
                </a:solidFill>
                <a:latin typeface="Times New Roman" panose="02020603050405020304" pitchFamily="18" charset="0"/>
                <a:cs typeface="Times New Roman" panose="02020603050405020304" pitchFamily="18" charset="0"/>
              </a:rPr>
              <a:t>Some of them has long open hours and provide customers with products of daily consumption.</a:t>
            </a:r>
          </a:p>
        </p:txBody>
      </p:sp>
      <p:pic>
        <p:nvPicPr>
          <p:cNvPr id="4098" name="Picture 2" descr="Výsledek obrázku pro convenience store">
            <a:extLst>
              <a:ext uri="{FF2B5EF4-FFF2-40B4-BE49-F238E27FC236}">
                <a16:creationId xmlns:a16="http://schemas.microsoft.com/office/drawing/2014/main" id="{941631F3-970B-448D-810B-B627C1378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098" y="2133586"/>
            <a:ext cx="389572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9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20890"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6. </a:t>
            </a:r>
            <a:r>
              <a:rPr lang="cs-CZ" sz="2800" b="1" kern="0" dirty="0" err="1">
                <a:solidFill>
                  <a:srgbClr val="307871"/>
                </a:solidFill>
                <a:latin typeface="Times New Roman"/>
                <a:ea typeface="+mj-ea"/>
                <a:cs typeface="+mj-cs"/>
              </a:rPr>
              <a:t>Convenience</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retailer</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Range of products: medium wide with a small depth, focusing on daily necessities with a significant dominance of food</a:t>
            </a:r>
          </a:p>
          <a:p>
            <a:r>
              <a:rPr lang="en-US" sz="3200" dirty="0">
                <a:solidFill>
                  <a:srgbClr val="307871"/>
                </a:solidFill>
                <a:latin typeface="Times New Roman" panose="02020603050405020304" pitchFamily="18" charset="0"/>
                <a:cs typeface="Times New Roman" panose="02020603050405020304" pitchFamily="18" charset="0"/>
              </a:rPr>
              <a:t>Prices: higher</a:t>
            </a:r>
          </a:p>
          <a:p>
            <a:r>
              <a:rPr lang="en-US" sz="3200" dirty="0">
                <a:solidFill>
                  <a:srgbClr val="307871"/>
                </a:solidFill>
                <a:latin typeface="Times New Roman" panose="02020603050405020304" pitchFamily="18" charset="0"/>
                <a:cs typeface="Times New Roman" panose="02020603050405020304" pitchFamily="18" charset="0"/>
              </a:rPr>
              <a:t>Localization: countryside and less dense urban areas</a:t>
            </a:r>
          </a:p>
          <a:p>
            <a:r>
              <a:rPr lang="en-US" sz="3200" dirty="0">
                <a:solidFill>
                  <a:srgbClr val="307871"/>
                </a:solidFill>
                <a:latin typeface="Times New Roman" panose="02020603050405020304" pitchFamily="18" charset="0"/>
                <a:cs typeface="Times New Roman" panose="02020603050405020304" pitchFamily="18" charset="0"/>
              </a:rPr>
              <a:t>Form of sale: self-service combined with counter sale</a:t>
            </a:r>
          </a:p>
          <a:p>
            <a:r>
              <a:rPr lang="en-US" sz="3200" dirty="0">
                <a:solidFill>
                  <a:srgbClr val="307871"/>
                </a:solidFill>
                <a:latin typeface="Times New Roman" panose="02020603050405020304" pitchFamily="18" charset="0"/>
                <a:cs typeface="Times New Roman" panose="02020603050405020304" pitchFamily="18" charset="0"/>
              </a:rPr>
              <a:t>Trends: decrease due to the concentration of supermarkets and shopping centers</a:t>
            </a:r>
          </a:p>
        </p:txBody>
      </p:sp>
    </p:spTree>
    <p:extLst>
      <p:ext uri="{BB962C8B-B14F-4D97-AF65-F5344CB8AC3E}">
        <p14:creationId xmlns:p14="http://schemas.microsoft.com/office/powerpoint/2010/main" val="165326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124573"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7. </a:t>
            </a:r>
            <a:r>
              <a:rPr lang="cs-CZ" sz="2800" b="1" kern="0" dirty="0" err="1">
                <a:solidFill>
                  <a:srgbClr val="307871"/>
                </a:solidFill>
                <a:latin typeface="Times New Roman"/>
                <a:ea typeface="+mj-ea"/>
                <a:cs typeface="+mj-cs"/>
              </a:rPr>
              <a:t>Discount</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retailer</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7" y="1226408"/>
            <a:ext cx="5634204"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This type of retailer offers a variety of discounted products. </a:t>
            </a:r>
          </a:p>
          <a:p>
            <a:r>
              <a:rPr lang="en-US" sz="3200" dirty="0">
                <a:solidFill>
                  <a:srgbClr val="307871"/>
                </a:solidFill>
                <a:latin typeface="Times New Roman" panose="02020603050405020304" pitchFamily="18" charset="0"/>
                <a:cs typeface="Times New Roman" panose="02020603050405020304" pitchFamily="18" charset="0"/>
              </a:rPr>
              <a:t>They offer low prices on less fashionable branded products from a range of suppliers by reselling end of line at discounted prices.</a:t>
            </a:r>
          </a:p>
        </p:txBody>
      </p:sp>
      <p:pic>
        <p:nvPicPr>
          <p:cNvPr id="6" name="Picture 2" descr="Související obrázek">
            <a:extLst>
              <a:ext uri="{FF2B5EF4-FFF2-40B4-BE49-F238E27FC236}">
                <a16:creationId xmlns:a16="http://schemas.microsoft.com/office/drawing/2014/main" id="{37507523-9863-49FA-8B83-8B8DDEBB7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967" y="2013479"/>
            <a:ext cx="5396236" cy="313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883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124573"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7. </a:t>
            </a:r>
            <a:r>
              <a:rPr lang="cs-CZ" sz="2800" b="1" kern="0" dirty="0" err="1">
                <a:solidFill>
                  <a:srgbClr val="307871"/>
                </a:solidFill>
                <a:latin typeface="Times New Roman"/>
                <a:ea typeface="+mj-ea"/>
                <a:cs typeface="+mj-cs"/>
              </a:rPr>
              <a:t>Discount</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retailer</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Range of products: up to 800 items, narrow with a small depth</a:t>
            </a:r>
          </a:p>
          <a:p>
            <a:r>
              <a:rPr lang="en-US" sz="3200" dirty="0">
                <a:solidFill>
                  <a:srgbClr val="307871"/>
                </a:solidFill>
                <a:latin typeface="Times New Roman" panose="02020603050405020304" pitchFamily="18" charset="0"/>
                <a:cs typeface="Times New Roman" panose="02020603050405020304" pitchFamily="18" charset="0"/>
              </a:rPr>
              <a:t>Prices: lower </a:t>
            </a:r>
          </a:p>
          <a:p>
            <a:r>
              <a:rPr lang="en-US" sz="3200" dirty="0">
                <a:solidFill>
                  <a:srgbClr val="307871"/>
                </a:solidFill>
                <a:latin typeface="Times New Roman" panose="02020603050405020304" pitchFamily="18" charset="0"/>
                <a:cs typeface="Times New Roman" panose="02020603050405020304" pitchFamily="18" charset="0"/>
              </a:rPr>
              <a:t>Localization: residential areas with an accessibility range of 400 - 700 m according to the density of the area, city boundaries with access roads and parking</a:t>
            </a:r>
          </a:p>
          <a:p>
            <a:r>
              <a:rPr lang="en-US" sz="3200" dirty="0">
                <a:solidFill>
                  <a:srgbClr val="307871"/>
                </a:solidFill>
                <a:latin typeface="Times New Roman" panose="02020603050405020304" pitchFamily="18" charset="0"/>
                <a:cs typeface="Times New Roman" panose="02020603050405020304" pitchFamily="18" charset="0"/>
              </a:rPr>
              <a:t>Form of sale: self-service</a:t>
            </a:r>
          </a:p>
          <a:p>
            <a:r>
              <a:rPr lang="en-US" sz="3200" dirty="0">
                <a:solidFill>
                  <a:srgbClr val="307871"/>
                </a:solidFill>
                <a:latin typeface="Times New Roman" panose="02020603050405020304" pitchFamily="18" charset="0"/>
                <a:cs typeface="Times New Roman" panose="02020603050405020304" pitchFamily="18" charset="0"/>
              </a:rPr>
              <a:t>Trends: stagnation</a:t>
            </a:r>
          </a:p>
        </p:txBody>
      </p:sp>
    </p:spTree>
    <p:extLst>
      <p:ext uri="{BB962C8B-B14F-4D97-AF65-F5344CB8AC3E}">
        <p14:creationId xmlns:p14="http://schemas.microsoft.com/office/powerpoint/2010/main" val="1367961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18740"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8. E-</a:t>
            </a:r>
            <a:r>
              <a:rPr lang="cs-CZ" sz="2800" b="1" kern="0" dirty="0" err="1">
                <a:solidFill>
                  <a:srgbClr val="307871"/>
                </a:solidFill>
                <a:latin typeface="Times New Roman"/>
                <a:ea typeface="+mj-ea"/>
                <a:cs typeface="+mj-cs"/>
              </a:rPr>
              <a:t>tailer</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This type of retailer enables customers to shop on-line via the internet and buy products which are then delivered. </a:t>
            </a:r>
          </a:p>
          <a:p>
            <a:r>
              <a:rPr lang="en-US" sz="3200" dirty="0">
                <a:solidFill>
                  <a:srgbClr val="307871"/>
                </a:solidFill>
                <a:latin typeface="Times New Roman" panose="02020603050405020304" pitchFamily="18" charset="0"/>
                <a:cs typeface="Times New Roman" panose="02020603050405020304" pitchFamily="18" charset="0"/>
              </a:rPr>
              <a:t>This type of retailer is highly convenient and is able to supply a wider geographic customer base. </a:t>
            </a:r>
          </a:p>
          <a:p>
            <a:r>
              <a:rPr lang="en-US" sz="3200" dirty="0">
                <a:solidFill>
                  <a:srgbClr val="307871"/>
                </a:solidFill>
                <a:latin typeface="Times New Roman" panose="02020603050405020304" pitchFamily="18" charset="0"/>
                <a:cs typeface="Times New Roman" panose="02020603050405020304" pitchFamily="18" charset="0"/>
              </a:rPr>
              <a:t>E-</a:t>
            </a:r>
            <a:r>
              <a:rPr lang="en-US" sz="3200" dirty="0" err="1">
                <a:solidFill>
                  <a:srgbClr val="307871"/>
                </a:solidFill>
                <a:latin typeface="Times New Roman" panose="02020603050405020304" pitchFamily="18" charset="0"/>
                <a:cs typeface="Times New Roman" panose="02020603050405020304" pitchFamily="18" charset="0"/>
              </a:rPr>
              <a:t>tailers</a:t>
            </a:r>
            <a:r>
              <a:rPr lang="en-US" sz="3200" dirty="0">
                <a:solidFill>
                  <a:srgbClr val="307871"/>
                </a:solidFill>
                <a:latin typeface="Times New Roman" panose="02020603050405020304" pitchFamily="18" charset="0"/>
                <a:cs typeface="Times New Roman" panose="02020603050405020304" pitchFamily="18" charset="0"/>
              </a:rPr>
              <a:t> often have lower rent and overheads so offer very competitive pricing.</a:t>
            </a:r>
          </a:p>
        </p:txBody>
      </p:sp>
    </p:spTree>
    <p:extLst>
      <p:ext uri="{BB962C8B-B14F-4D97-AF65-F5344CB8AC3E}">
        <p14:creationId xmlns:p14="http://schemas.microsoft.com/office/powerpoint/2010/main" val="205020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18740"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8. E-</a:t>
            </a:r>
            <a:r>
              <a:rPr lang="cs-CZ" sz="2800" b="1" kern="0" dirty="0" err="1">
                <a:solidFill>
                  <a:srgbClr val="307871"/>
                </a:solidFill>
                <a:latin typeface="Times New Roman"/>
                <a:ea typeface="+mj-ea"/>
                <a:cs typeface="+mj-cs"/>
              </a:rPr>
              <a:t>tailer</a:t>
            </a:r>
            <a:endParaRPr lang="cs-CZ" sz="2800" b="1" kern="0" dirty="0">
              <a:solidFill>
                <a:srgbClr val="307871"/>
              </a:solidFill>
              <a:latin typeface="Times New Roman"/>
              <a:ea typeface="+mj-ea"/>
              <a:cs typeface="+mj-cs"/>
            </a:endParaRPr>
          </a:p>
        </p:txBody>
      </p:sp>
      <p:pic>
        <p:nvPicPr>
          <p:cNvPr id="6" name="Picture 3">
            <a:extLst>
              <a:ext uri="{FF2B5EF4-FFF2-40B4-BE49-F238E27FC236}">
                <a16:creationId xmlns:a16="http://schemas.microsoft.com/office/drawing/2014/main" id="{4126A5C5-2251-420B-AF16-1F1DC8250FD2}"/>
              </a:ext>
            </a:extLst>
          </p:cNvPr>
          <p:cNvPicPr>
            <a:picLocks noChangeAspect="1"/>
          </p:cNvPicPr>
          <p:nvPr/>
        </p:nvPicPr>
        <p:blipFill rotWithShape="1">
          <a:blip r:embed="rId3"/>
          <a:srcRect l="19000" t="19482" r="20167" b="19037"/>
          <a:stretch/>
        </p:blipFill>
        <p:spPr>
          <a:xfrm>
            <a:off x="1970260" y="1226408"/>
            <a:ext cx="8252743" cy="4691628"/>
          </a:xfrm>
          <a:prstGeom prst="rect">
            <a:avLst/>
          </a:prstGeom>
        </p:spPr>
      </p:pic>
    </p:spTree>
    <p:extLst>
      <p:ext uri="{BB962C8B-B14F-4D97-AF65-F5344CB8AC3E}">
        <p14:creationId xmlns:p14="http://schemas.microsoft.com/office/powerpoint/2010/main" val="287333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18740"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8. E-</a:t>
            </a:r>
            <a:r>
              <a:rPr lang="cs-CZ" sz="2800" b="1" kern="0" dirty="0" err="1">
                <a:solidFill>
                  <a:srgbClr val="307871"/>
                </a:solidFill>
                <a:latin typeface="Times New Roman"/>
                <a:ea typeface="+mj-ea"/>
                <a:cs typeface="+mj-cs"/>
              </a:rPr>
              <a:t>tailer</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E-tail is emerging and complementing (not replacing) brick and mortar.</a:t>
            </a:r>
          </a:p>
          <a:p>
            <a:r>
              <a:rPr lang="en-US" sz="3200" dirty="0">
                <a:solidFill>
                  <a:srgbClr val="307871"/>
                </a:solidFill>
                <a:latin typeface="Times New Roman" panose="02020603050405020304" pitchFamily="18" charset="0"/>
                <a:cs typeface="Times New Roman" panose="02020603050405020304" pitchFamily="18" charset="0"/>
              </a:rPr>
              <a:t>Drugs, fresh fruits and vegetables are convenient to buy offline.</a:t>
            </a:r>
          </a:p>
          <a:p>
            <a:r>
              <a:rPr lang="en-US" sz="3200" dirty="0">
                <a:solidFill>
                  <a:srgbClr val="307871"/>
                </a:solidFill>
                <a:latin typeface="Times New Roman" panose="02020603050405020304" pitchFamily="18" charset="0"/>
                <a:cs typeface="Times New Roman" panose="02020603050405020304" pitchFamily="18" charset="0"/>
              </a:rPr>
              <a:t>Electronics, hobby and books are good examples of e-tail use.</a:t>
            </a:r>
          </a:p>
        </p:txBody>
      </p:sp>
    </p:spTree>
    <p:extLst>
      <p:ext uri="{BB962C8B-B14F-4D97-AF65-F5344CB8AC3E}">
        <p14:creationId xmlns:p14="http://schemas.microsoft.com/office/powerpoint/2010/main" val="172934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32863" cy="523220"/>
          </a:xfrm>
          <a:prstGeom prst="rect">
            <a:avLst/>
          </a:prstGeom>
        </p:spPr>
        <p:txBody>
          <a:bodyPr wrap="none">
            <a:spAutoFit/>
          </a:bodyPr>
          <a:lstStyle/>
          <a:p>
            <a:pPr lvl="0">
              <a:defRPr/>
            </a:pPr>
            <a:r>
              <a:rPr lang="en-US" sz="2800" b="1" kern="0" dirty="0">
                <a:solidFill>
                  <a:srgbClr val="307871"/>
                </a:solidFill>
                <a:latin typeface="Times New Roman"/>
                <a:ea typeface="+mj-ea"/>
                <a:cs typeface="+mj-cs"/>
              </a:rPr>
              <a:t>How to compete in retail?</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Retail market is saturated in most developed countries</a:t>
            </a:r>
          </a:p>
          <a:p>
            <a:r>
              <a:rPr lang="en-US" sz="3200" dirty="0">
                <a:solidFill>
                  <a:srgbClr val="307871"/>
                </a:solidFill>
                <a:latin typeface="Times New Roman" panose="02020603050405020304" pitchFamily="18" charset="0"/>
                <a:cs typeface="Times New Roman" panose="02020603050405020304" pitchFamily="18" charset="0"/>
              </a:rPr>
              <a:t>Competition is continuously trying to out-do each other with: better locations, new stores, improved layouts, technology, etc.</a:t>
            </a:r>
          </a:p>
          <a:p>
            <a:r>
              <a:rPr lang="en-US" sz="3200" dirty="0">
                <a:solidFill>
                  <a:srgbClr val="307871"/>
                </a:solidFill>
                <a:latin typeface="Times New Roman" panose="02020603050405020304" pitchFamily="18" charset="0"/>
                <a:cs typeface="Times New Roman" panose="02020603050405020304" pitchFamily="18" charset="0"/>
              </a:rPr>
              <a:t>Larger market share store chains have larger customer bases (penetration) and slightly higher loyalty (both average purchase frequency and average share of department store shopping trips)</a:t>
            </a:r>
          </a:p>
        </p:txBody>
      </p:sp>
    </p:spTree>
    <p:extLst>
      <p:ext uri="{BB962C8B-B14F-4D97-AF65-F5344CB8AC3E}">
        <p14:creationId xmlns:p14="http://schemas.microsoft.com/office/powerpoint/2010/main" val="280524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336170"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Retail and </a:t>
            </a:r>
            <a:r>
              <a:rPr lang="cs-CZ" sz="2800" b="1" kern="0" dirty="0" err="1">
                <a:solidFill>
                  <a:srgbClr val="307871"/>
                </a:solidFill>
                <a:latin typeface="Times New Roman"/>
                <a:ea typeface="+mj-ea"/>
                <a:cs typeface="+mj-cs"/>
              </a:rPr>
              <a:t>wholesale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Retailing is a way of selling usually smaller volume to the final end consumer – i.e. doing „small sales“. In the retail sector, there are many different forms of store types, such as the sale rack, self-service stores, supermarkets, hypermarkets, department stores, outlets etc.</a:t>
            </a:r>
          </a:p>
          <a:p>
            <a:r>
              <a:rPr lang="en-US" sz="3200" dirty="0">
                <a:solidFill>
                  <a:srgbClr val="307871"/>
                </a:solidFill>
                <a:latin typeface="Times New Roman" panose="02020603050405020304" pitchFamily="18" charset="0"/>
                <a:cs typeface="Times New Roman" panose="02020603050405020304" pitchFamily="18" charset="0"/>
              </a:rPr>
              <a:t>The opposite to a retail is wholesaler who represents the sale and distribution of goods on a large scale, often just to retail sales network and NOT the final end consumer. It may be a direct trade between producers and other traders or trade between specialty shops of particular assortment and retailers. Wholesale sales units are mostly supplying other wholesale or retail network.</a:t>
            </a:r>
            <a:endParaRPr lang="en-US" sz="2200" dirty="0">
              <a:solidFill>
                <a:srgbClr val="307871"/>
              </a:solidFill>
              <a:latin typeface="Times New Roman" panose="02020603050405020304" pitchFamily="18" charset="0"/>
              <a:cs typeface="Times New Roman" panose="02020603050405020304" pitchFamily="18" charset="0"/>
            </a:endParaRPr>
          </a:p>
          <a:p>
            <a:endParaRPr lang="en-US" sz="2200" dirty="0">
              <a:solidFill>
                <a:srgbClr val="307871"/>
              </a:solidFill>
              <a:latin typeface="Times New Roman" panose="02020603050405020304" pitchFamily="18" charset="0"/>
              <a:cs typeface="Times New Roman" panose="02020603050405020304" pitchFamily="18" charset="0"/>
            </a:endParaRPr>
          </a:p>
          <a:p>
            <a:endParaRPr lang="en-US" sz="2200" dirty="0">
              <a:solidFill>
                <a:srgbClr val="307871"/>
              </a:solidFill>
              <a:latin typeface="Times New Roman" panose="02020603050405020304" pitchFamily="18" charset="0"/>
              <a:cs typeface="Times New Roman" panose="02020603050405020304" pitchFamily="18" charset="0"/>
            </a:endParaRPr>
          </a:p>
          <a:p>
            <a:endParaRPr lang="en-US" sz="2200" dirty="0">
              <a:solidFill>
                <a:srgbClr val="307871"/>
              </a:solidFill>
              <a:latin typeface="Times New Roman" panose="02020603050405020304" pitchFamily="18" charset="0"/>
              <a:cs typeface="Times New Roman" panose="02020603050405020304" pitchFamily="18" charset="0"/>
            </a:endParaRPr>
          </a:p>
          <a:p>
            <a:endParaRPr lang="en-US" altLang="cs-CZ" sz="1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847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869423"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Retail </a:t>
            </a:r>
            <a:r>
              <a:rPr lang="cs-CZ" sz="2800" b="1" kern="0" dirty="0" err="1">
                <a:solidFill>
                  <a:srgbClr val="307871"/>
                </a:solidFill>
                <a:latin typeface="Times New Roman"/>
                <a:ea typeface="+mj-ea"/>
                <a:cs typeface="+mj-cs"/>
              </a:rPr>
              <a:t>laws</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Repeat-purchasing patterns that occur in brand buying also occur in store choice.</a:t>
            </a:r>
          </a:p>
          <a:p>
            <a:r>
              <a:rPr lang="en-US" sz="3200" dirty="0">
                <a:solidFill>
                  <a:srgbClr val="307871"/>
                </a:solidFill>
                <a:latin typeface="Times New Roman" panose="02020603050405020304" pitchFamily="18" charset="0"/>
                <a:cs typeface="Times New Roman" panose="02020603050405020304" pitchFamily="18" charset="0"/>
              </a:rPr>
              <a:t>Studies shows this repetitive choices in many areas: Supermarket chains, Department stores, Petrol stations, Fast-food chains and Women's fashion boutiques.</a:t>
            </a:r>
          </a:p>
          <a:p>
            <a:r>
              <a:rPr lang="en-US" sz="3200" dirty="0">
                <a:solidFill>
                  <a:srgbClr val="307871"/>
                </a:solidFill>
                <a:latin typeface="Times New Roman" panose="02020603050405020304" pitchFamily="18" charset="0"/>
                <a:cs typeface="Times New Roman" panose="02020603050405020304" pitchFamily="18" charset="0"/>
              </a:rPr>
              <a:t>It underlines the logic of habitual buying in category of FMCG</a:t>
            </a:r>
          </a:p>
        </p:txBody>
      </p:sp>
    </p:spTree>
    <p:extLst>
      <p:ext uri="{BB962C8B-B14F-4D97-AF65-F5344CB8AC3E}">
        <p14:creationId xmlns:p14="http://schemas.microsoft.com/office/powerpoint/2010/main" val="2160922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869423"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Retail </a:t>
            </a:r>
            <a:r>
              <a:rPr lang="cs-CZ" sz="2800" b="1" kern="0" dirty="0" err="1">
                <a:solidFill>
                  <a:srgbClr val="307871"/>
                </a:solidFill>
                <a:latin typeface="Times New Roman"/>
                <a:ea typeface="+mj-ea"/>
                <a:cs typeface="+mj-cs"/>
              </a:rPr>
              <a:t>laws</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Purchase goals</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Mental and physical availability</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Limited time</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Many short trips</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Selective purchasing</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Top-selling items</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Colors and symbols</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Specials</a:t>
            </a:r>
          </a:p>
          <a:p>
            <a:pPr marL="514350" indent="-514350">
              <a:buFont typeface="+mj-lt"/>
              <a:buAutoNum type="arabicPeriod"/>
            </a:pPr>
            <a:r>
              <a:rPr lang="en-US" sz="3200" dirty="0">
                <a:solidFill>
                  <a:srgbClr val="307871"/>
                </a:solidFill>
                <a:latin typeface="Times New Roman" panose="02020603050405020304" pitchFamily="18" charset="0"/>
                <a:cs typeface="Times New Roman" panose="02020603050405020304" pitchFamily="18" charset="0"/>
              </a:rPr>
              <a:t>Set paths</a:t>
            </a:r>
          </a:p>
        </p:txBody>
      </p:sp>
      <p:pic>
        <p:nvPicPr>
          <p:cNvPr id="6" name="Picture 2" descr="VÃ½sledek obrÃ¡zku pro byron sharp marketing">
            <a:extLst>
              <a:ext uri="{FF2B5EF4-FFF2-40B4-BE49-F238E27FC236}">
                <a16:creationId xmlns:a16="http://schemas.microsoft.com/office/drawing/2014/main" id="{536D9859-A3EA-45A1-B9FF-AAA805F98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469" y="1690688"/>
            <a:ext cx="3455372" cy="421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47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98496" cy="523220"/>
          </a:xfrm>
          <a:prstGeom prst="rect">
            <a:avLst/>
          </a:prstGeom>
        </p:spPr>
        <p:txBody>
          <a:bodyPr wrap="none">
            <a:spAutoFit/>
          </a:bodyPr>
          <a:lstStyle/>
          <a:p>
            <a:pPr lvl="0">
              <a:defRPr/>
            </a:pPr>
            <a:r>
              <a:rPr lang="cs-CZ" sz="2800" dirty="0"/>
              <a:t>1. </a:t>
            </a:r>
            <a:r>
              <a:rPr lang="en-US" sz="2800" dirty="0"/>
              <a:t>Purchase goals</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Shoppers go to stores because the stores have something they want to buy.</a:t>
            </a:r>
          </a:p>
          <a:p>
            <a:r>
              <a:rPr lang="en-US" sz="3200" dirty="0"/>
              <a:t>Almost everyone enters a store with a purchase goal in mind (very often specific brand).</a:t>
            </a:r>
          </a:p>
          <a:p>
            <a:r>
              <a:rPr lang="en-US" sz="3200" dirty="0"/>
              <a:t>This mental list does not preclude them from buying other things.</a:t>
            </a:r>
          </a:p>
          <a:p>
            <a:r>
              <a:rPr lang="en-US" sz="3200" dirty="0"/>
              <a:t>Retailer advertising almost always shows product.</a:t>
            </a:r>
          </a:p>
          <a:p>
            <a:r>
              <a:rPr lang="en-US" sz="3200" dirty="0"/>
              <a:t>Primary source of shopper dissatisfaction is not being able to find the product they wanted to buy.</a:t>
            </a:r>
          </a:p>
        </p:txBody>
      </p:sp>
    </p:spTree>
    <p:extLst>
      <p:ext uri="{BB962C8B-B14F-4D97-AF65-F5344CB8AC3E}">
        <p14:creationId xmlns:p14="http://schemas.microsoft.com/office/powerpoint/2010/main" val="3158282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077224" cy="523220"/>
          </a:xfrm>
          <a:prstGeom prst="rect">
            <a:avLst/>
          </a:prstGeom>
        </p:spPr>
        <p:txBody>
          <a:bodyPr wrap="none">
            <a:spAutoFit/>
          </a:bodyPr>
          <a:lstStyle/>
          <a:p>
            <a:pPr lvl="0">
              <a:defRPr/>
            </a:pPr>
            <a:r>
              <a:rPr lang="cs-CZ" sz="2800" dirty="0"/>
              <a:t>2. </a:t>
            </a:r>
            <a:r>
              <a:rPr lang="en-US" sz="2800" dirty="0"/>
              <a:t>Mental and physical availability</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Mental and physical availability largely determine store choice.</a:t>
            </a:r>
          </a:p>
          <a:p>
            <a:r>
              <a:rPr lang="en-US" sz="3200" dirty="0"/>
              <a:t>Customers need to know about you and you must be at hand.</a:t>
            </a:r>
          </a:p>
          <a:p>
            <a:r>
              <a:rPr lang="en-US" sz="3200" dirty="0"/>
              <a:t>They miss your competitor on their way to your store only if it is not in their mental availability (store exist, store sells what they want).</a:t>
            </a:r>
          </a:p>
          <a:p>
            <a:r>
              <a:rPr lang="en-US" sz="3200" dirty="0"/>
              <a:t>Stores need to advertise to build memory structures.</a:t>
            </a:r>
          </a:p>
        </p:txBody>
      </p:sp>
    </p:spTree>
    <p:extLst>
      <p:ext uri="{BB962C8B-B14F-4D97-AF65-F5344CB8AC3E}">
        <p14:creationId xmlns:p14="http://schemas.microsoft.com/office/powerpoint/2010/main" val="351675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73727" cy="523220"/>
          </a:xfrm>
          <a:prstGeom prst="rect">
            <a:avLst/>
          </a:prstGeom>
        </p:spPr>
        <p:txBody>
          <a:bodyPr wrap="none">
            <a:spAutoFit/>
          </a:bodyPr>
          <a:lstStyle/>
          <a:p>
            <a:pPr lvl="0">
              <a:defRPr/>
            </a:pPr>
            <a:r>
              <a:rPr lang="cs-CZ" sz="2800" dirty="0"/>
              <a:t>3. </a:t>
            </a:r>
            <a:r>
              <a:rPr lang="en-US" sz="2800" dirty="0"/>
              <a:t>Limited time</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Shoppers only spend a certain amount of time in store.</a:t>
            </a:r>
          </a:p>
          <a:p>
            <a:r>
              <a:rPr lang="en-US" sz="3200" dirty="0"/>
              <a:t>If the entire purchase process takes time, customers buy less.</a:t>
            </a:r>
          </a:p>
          <a:p>
            <a:r>
              <a:rPr lang="en-US" sz="3200" dirty="0"/>
              <a:t>When they find what they need quickly, they tend to look after other goods.</a:t>
            </a:r>
          </a:p>
          <a:p>
            <a:r>
              <a:rPr lang="en-US" sz="3200" dirty="0"/>
              <a:t>At a time when most of the bite shopping time search products, customers spend much less money.</a:t>
            </a:r>
          </a:p>
        </p:txBody>
      </p:sp>
    </p:spTree>
    <p:extLst>
      <p:ext uri="{BB962C8B-B14F-4D97-AF65-F5344CB8AC3E}">
        <p14:creationId xmlns:p14="http://schemas.microsoft.com/office/powerpoint/2010/main" val="629989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7858" cy="523220"/>
          </a:xfrm>
          <a:prstGeom prst="rect">
            <a:avLst/>
          </a:prstGeom>
        </p:spPr>
        <p:txBody>
          <a:bodyPr wrap="none">
            <a:spAutoFit/>
          </a:bodyPr>
          <a:lstStyle/>
          <a:p>
            <a:pPr lvl="0">
              <a:defRPr/>
            </a:pPr>
            <a:r>
              <a:rPr lang="cs-CZ" sz="2800" dirty="0"/>
              <a:t>4. </a:t>
            </a:r>
            <a:r>
              <a:rPr lang="en-US" sz="2800" dirty="0"/>
              <a:t>Many short trips</a:t>
            </a:r>
            <a:endParaRPr lang="cs-CZ" sz="2800" b="1" kern="0" dirty="0">
              <a:solidFill>
                <a:srgbClr val="307871"/>
              </a:solidFill>
              <a:latin typeface="Times New Roman"/>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People make many short shopping trips and fewer longer shopping trips</a:t>
            </a:r>
          </a:p>
          <a:p>
            <a:r>
              <a:rPr lang="en-US" sz="3200" dirty="0"/>
              <a:t>15% shopping trips are to buy single item, even in supermarkets.</a:t>
            </a:r>
          </a:p>
          <a:p>
            <a:r>
              <a:rPr lang="en-US" sz="3200" dirty="0"/>
              <a:t>50% of them are for 5 or less items.</a:t>
            </a:r>
          </a:p>
          <a:p>
            <a:r>
              <a:rPr lang="en-US" sz="3200" dirty="0"/>
              <a:t>Frequently purchased items should not move – it extends search time.</a:t>
            </a:r>
          </a:p>
          <a:p>
            <a:r>
              <a:rPr lang="en-US" sz="3200" dirty="0"/>
              <a:t>Visible category and clearly labeled diagram of selling space.</a:t>
            </a:r>
          </a:p>
        </p:txBody>
      </p:sp>
    </p:spTree>
    <p:extLst>
      <p:ext uri="{BB962C8B-B14F-4D97-AF65-F5344CB8AC3E}">
        <p14:creationId xmlns:p14="http://schemas.microsoft.com/office/powerpoint/2010/main" val="630739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506922" cy="523220"/>
          </a:xfrm>
          <a:prstGeom prst="rect">
            <a:avLst/>
          </a:prstGeom>
        </p:spPr>
        <p:txBody>
          <a:bodyPr wrap="none">
            <a:spAutoFit/>
          </a:bodyPr>
          <a:lstStyle/>
          <a:p>
            <a:pPr lvl="0">
              <a:defRPr/>
            </a:pPr>
            <a:r>
              <a:rPr lang="cs-CZ" sz="2800" dirty="0"/>
              <a:t>5. </a:t>
            </a:r>
            <a:r>
              <a:rPr lang="en-US" sz="2800" dirty="0"/>
              <a:t>Selective purchasing</a:t>
            </a:r>
            <a:endParaRPr lang="cs-CZ" sz="2800" b="1" kern="0" dirty="0">
              <a:solidFill>
                <a:srgbClr val="307871"/>
              </a:solidFill>
              <a:latin typeface="Times New Roman"/>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A typical household buys only 300 to 400 stock-keeping units from supermarket in an entire year.</a:t>
            </a:r>
          </a:p>
          <a:p>
            <a:r>
              <a:rPr lang="en-US" sz="3200" dirty="0"/>
              <a:t>Shoppers are very loyal to their set of favorite products.</a:t>
            </a:r>
          </a:p>
          <a:p>
            <a:r>
              <a:rPr lang="en-US" sz="3200" dirty="0"/>
              <a:t>Supermarkets offers up to 60 thousands of those items.</a:t>
            </a:r>
          </a:p>
          <a:p>
            <a:r>
              <a:rPr lang="en-US" sz="3200" dirty="0"/>
              <a:t>The amount the customer chooses the strategy of repeat purchases in places where he knows where to find products.</a:t>
            </a:r>
          </a:p>
          <a:p>
            <a:r>
              <a:rPr lang="en-US" sz="3200" dirty="0"/>
              <a:t>Again, be careful with moving products.</a:t>
            </a:r>
          </a:p>
        </p:txBody>
      </p:sp>
    </p:spTree>
    <p:extLst>
      <p:ext uri="{BB962C8B-B14F-4D97-AF65-F5344CB8AC3E}">
        <p14:creationId xmlns:p14="http://schemas.microsoft.com/office/powerpoint/2010/main" val="906929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79790" cy="523220"/>
          </a:xfrm>
          <a:prstGeom prst="rect">
            <a:avLst/>
          </a:prstGeom>
        </p:spPr>
        <p:txBody>
          <a:bodyPr wrap="none">
            <a:spAutoFit/>
          </a:bodyPr>
          <a:lstStyle/>
          <a:p>
            <a:pPr lvl="0">
              <a:defRPr/>
            </a:pPr>
            <a:r>
              <a:rPr lang="cs-CZ" sz="2800" dirty="0"/>
              <a:t>6. </a:t>
            </a:r>
            <a:r>
              <a:rPr lang="en-US" sz="2800" dirty="0"/>
              <a:t>Top-selling items</a:t>
            </a:r>
            <a:endParaRPr lang="cs-CZ" sz="2800" b="1" kern="0" dirty="0">
              <a:solidFill>
                <a:srgbClr val="307871"/>
              </a:solidFill>
              <a:latin typeface="Times New Roman"/>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While typical supermarket sells 30.000 to 50.000 items, the top-selling 1000 items will make up about half of the supermarket‘s sales</a:t>
            </a:r>
          </a:p>
          <a:p>
            <a:r>
              <a:rPr lang="en-US" sz="3200" dirty="0"/>
              <a:t>Best selling products should be accessible, not hidden in the most remote corner, as some traders do.</a:t>
            </a:r>
          </a:p>
          <a:p>
            <a:r>
              <a:rPr lang="en-US" sz="3200" dirty="0"/>
              <a:t>If you are a repeat purchase, and I am selective, I do not pay attention to surrounding products.</a:t>
            </a:r>
          </a:p>
        </p:txBody>
      </p:sp>
    </p:spTree>
    <p:extLst>
      <p:ext uri="{BB962C8B-B14F-4D97-AF65-F5344CB8AC3E}">
        <p14:creationId xmlns:p14="http://schemas.microsoft.com/office/powerpoint/2010/main" val="3566340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349187" cy="523220"/>
          </a:xfrm>
          <a:prstGeom prst="rect">
            <a:avLst/>
          </a:prstGeom>
        </p:spPr>
        <p:txBody>
          <a:bodyPr wrap="none">
            <a:spAutoFit/>
          </a:bodyPr>
          <a:lstStyle/>
          <a:p>
            <a:pPr lvl="0">
              <a:defRPr/>
            </a:pPr>
            <a:r>
              <a:rPr lang="cs-CZ" sz="2800" dirty="0"/>
              <a:t>7. </a:t>
            </a:r>
            <a:r>
              <a:rPr lang="en-US" sz="2800" dirty="0"/>
              <a:t>Colors and symbols</a:t>
            </a:r>
            <a:endParaRPr lang="cs-CZ" sz="2800" b="1" kern="0" dirty="0">
              <a:solidFill>
                <a:srgbClr val="307871"/>
              </a:solidFill>
              <a:latin typeface="Times New Roman"/>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Shoppers read very little in store – instead they react to </a:t>
            </a:r>
            <a:r>
              <a:rPr lang="en-US" sz="3200" b="1" dirty="0" err="1"/>
              <a:t>colours</a:t>
            </a:r>
            <a:r>
              <a:rPr lang="en-US" sz="3200" b="1" dirty="0"/>
              <a:t> and symbols.</a:t>
            </a:r>
          </a:p>
          <a:p>
            <a:r>
              <a:rPr lang="en-US" sz="3200" dirty="0"/>
              <a:t>Eye-tracking studies show that customers read very little, and </a:t>
            </a:r>
            <a:r>
              <a:rPr lang="en-US" sz="3200" dirty="0" err="1"/>
              <a:t>i</a:t>
            </a:r>
            <a:r>
              <a:rPr lang="en-US" sz="3200" dirty="0"/>
              <a:t> so, they carefully choose what to read – to save their shopping time.</a:t>
            </a:r>
          </a:p>
          <a:p>
            <a:r>
              <a:rPr lang="en-US" sz="3200" dirty="0"/>
              <a:t>Colors and symbols are ways to streamline shopping with minimal time loss for the customer.</a:t>
            </a:r>
            <a:endParaRPr lang="cs-CZ" sz="3200" dirty="0"/>
          </a:p>
        </p:txBody>
      </p:sp>
    </p:spTree>
    <p:extLst>
      <p:ext uri="{BB962C8B-B14F-4D97-AF65-F5344CB8AC3E}">
        <p14:creationId xmlns:p14="http://schemas.microsoft.com/office/powerpoint/2010/main" val="2966727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01107" cy="523220"/>
          </a:xfrm>
          <a:prstGeom prst="rect">
            <a:avLst/>
          </a:prstGeom>
        </p:spPr>
        <p:txBody>
          <a:bodyPr wrap="none">
            <a:spAutoFit/>
          </a:bodyPr>
          <a:lstStyle/>
          <a:p>
            <a:pPr lvl="0">
              <a:defRPr/>
            </a:pPr>
            <a:r>
              <a:rPr lang="cs-CZ" sz="2800" dirty="0"/>
              <a:t>8. </a:t>
            </a:r>
            <a:r>
              <a:rPr lang="en-US" sz="2800" dirty="0"/>
              <a:t>Specials</a:t>
            </a:r>
            <a:endParaRPr lang="cs-CZ" sz="2800" b="1" kern="0" dirty="0">
              <a:solidFill>
                <a:srgbClr val="307871"/>
              </a:solidFill>
              <a:latin typeface="Times New Roman"/>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Shoppers have been trained to buy specials</a:t>
            </a:r>
          </a:p>
          <a:p>
            <a:r>
              <a:rPr lang="en-US" sz="3200" dirty="0"/>
              <a:t>Highlighting discounts, special offers, news, best selling goods, etc. can help in this effort.</a:t>
            </a:r>
          </a:p>
          <a:p>
            <a:r>
              <a:rPr lang="en-US" sz="3200" dirty="0"/>
              <a:t>Brand sold in special offer must be known - research shows that people who do not have a brand in mind rarely respond to these offers.</a:t>
            </a:r>
          </a:p>
        </p:txBody>
      </p:sp>
    </p:spTree>
    <p:extLst>
      <p:ext uri="{BB962C8B-B14F-4D97-AF65-F5344CB8AC3E}">
        <p14:creationId xmlns:p14="http://schemas.microsoft.com/office/powerpoint/2010/main" val="339228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580882" cy="523220"/>
          </a:xfrm>
          <a:prstGeom prst="rect">
            <a:avLst/>
          </a:prstGeom>
        </p:spPr>
        <p:txBody>
          <a:bodyPr wrap="none">
            <a:spAutoFit/>
          </a:bodyPr>
          <a:lstStyle/>
          <a:p>
            <a:pPr lvl="0">
              <a:defRPr/>
            </a:pPr>
            <a:r>
              <a:rPr lang="cs-CZ" sz="2800" b="1" kern="0" dirty="0" err="1">
                <a:solidFill>
                  <a:srgbClr val="307871"/>
                </a:solidFill>
                <a:latin typeface="Times New Roman"/>
                <a:ea typeface="+mj-ea"/>
                <a:cs typeface="+mj-cs"/>
              </a:rPr>
              <a:t>Retailing</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Retail environment has a high degree of competition (depending on assortment) and a significant downward pressure on consumer prices. </a:t>
            </a:r>
          </a:p>
          <a:p>
            <a:endParaRPr lang="en-US" sz="3200" dirty="0">
              <a:solidFill>
                <a:srgbClr val="307871"/>
              </a:solidFill>
              <a:latin typeface="Times New Roman" panose="02020603050405020304" pitchFamily="18" charset="0"/>
              <a:cs typeface="Times New Roman" panose="02020603050405020304" pitchFamily="18" charset="0"/>
            </a:endParaRPr>
          </a:p>
          <a:p>
            <a:r>
              <a:rPr lang="en-US" sz="3200" dirty="0">
                <a:solidFill>
                  <a:srgbClr val="307871"/>
                </a:solidFill>
                <a:latin typeface="Times New Roman" panose="02020603050405020304" pitchFamily="18" charset="0"/>
                <a:cs typeface="Times New Roman" panose="02020603050405020304" pitchFamily="18" charset="0"/>
              </a:rPr>
              <a:t>Depending on the field and assortment it may not be decided purely by price, but also by other factors (luxury, prestige, brand, current trends, different bonuses, competitions and previous positive experiences, etc.).</a:t>
            </a:r>
          </a:p>
        </p:txBody>
      </p:sp>
    </p:spTree>
    <p:extLst>
      <p:ext uri="{BB962C8B-B14F-4D97-AF65-F5344CB8AC3E}">
        <p14:creationId xmlns:p14="http://schemas.microsoft.com/office/powerpoint/2010/main" val="2227930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891415" cy="523220"/>
          </a:xfrm>
          <a:prstGeom prst="rect">
            <a:avLst/>
          </a:prstGeom>
        </p:spPr>
        <p:txBody>
          <a:bodyPr wrap="none">
            <a:spAutoFit/>
          </a:bodyPr>
          <a:lstStyle/>
          <a:p>
            <a:pPr lvl="0">
              <a:defRPr/>
            </a:pPr>
            <a:r>
              <a:rPr lang="cs-CZ" sz="2800" dirty="0"/>
              <a:t>9. </a:t>
            </a:r>
            <a:r>
              <a:rPr lang="en-US" sz="2800" dirty="0"/>
              <a:t>Set paths</a:t>
            </a:r>
            <a:endParaRPr lang="cs-CZ" sz="2800" b="1" kern="0" dirty="0">
              <a:solidFill>
                <a:srgbClr val="307871"/>
              </a:solidFill>
              <a:latin typeface="Times New Roman"/>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Shoppers follow pathways of open space, and  the checkout is a magnet</a:t>
            </a:r>
            <a:r>
              <a:rPr lang="cs-CZ" sz="3200" b="1" dirty="0"/>
              <a:t>.</a:t>
            </a:r>
          </a:p>
          <a:p>
            <a:r>
              <a:rPr lang="en-US" sz="3200" dirty="0"/>
              <a:t>Shoppers speed up towards checkouts.</a:t>
            </a:r>
          </a:p>
          <a:p>
            <a:r>
              <a:rPr lang="en-US" sz="3200" dirty="0"/>
              <a:t>Monitoring customer pathways is an important part of the design shopping area.</a:t>
            </a:r>
          </a:p>
          <a:p>
            <a:r>
              <a:rPr lang="en-US" sz="3200" dirty="0"/>
              <a:t>In heat maps we can see most frequently visited space for important products.</a:t>
            </a:r>
          </a:p>
        </p:txBody>
      </p:sp>
    </p:spTree>
    <p:extLst>
      <p:ext uri="{BB962C8B-B14F-4D97-AF65-F5344CB8AC3E}">
        <p14:creationId xmlns:p14="http://schemas.microsoft.com/office/powerpoint/2010/main" val="772451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7557F135-96CA-4D5D-876B-F2D1CC944515}"/>
              </a:ext>
            </a:extLst>
          </p:cNvPr>
          <p:cNvSpPr/>
          <p:nvPr/>
        </p:nvSpPr>
        <p:spPr>
          <a:xfrm>
            <a:off x="380211" y="281892"/>
            <a:ext cx="1792478" cy="523220"/>
          </a:xfrm>
          <a:prstGeom prst="rect">
            <a:avLst/>
          </a:prstGeom>
        </p:spPr>
        <p:txBody>
          <a:bodyPr wrap="none">
            <a:spAutoFit/>
          </a:bodyPr>
          <a:lstStyle/>
          <a:p>
            <a:pPr lvl="0">
              <a:defRPr/>
            </a:pPr>
            <a:r>
              <a:rPr lang="cs-CZ" altLang="cs-CZ" sz="2800" b="1" kern="0" dirty="0" err="1">
                <a:solidFill>
                  <a:srgbClr val="307871"/>
                </a:solidFill>
                <a:latin typeface="Times New Roman"/>
                <a:ea typeface="+mj-ea"/>
                <a:cs typeface="+mj-cs"/>
              </a:rPr>
              <a:t>Summary</a:t>
            </a:r>
            <a:r>
              <a:rPr lang="cs-CZ" altLang="cs-CZ" sz="2800" b="1" kern="0" dirty="0">
                <a:solidFill>
                  <a:srgbClr val="307871"/>
                </a:solidFill>
                <a:latin typeface="Times New Roman"/>
                <a:ea typeface="+mj-ea"/>
                <a:cs typeface="+mj-cs"/>
              </a:rPr>
              <a:t> </a:t>
            </a:r>
            <a:endParaRPr lang="en-GB" sz="2800" b="1" kern="0" dirty="0">
              <a:solidFill>
                <a:srgbClr val="307871"/>
              </a:solidFill>
              <a:latin typeface="Times New Roman"/>
              <a:ea typeface="+mj-ea"/>
              <a:cs typeface="+mj-cs"/>
            </a:endParaRPr>
          </a:p>
        </p:txBody>
      </p:sp>
      <p:sp>
        <p:nvSpPr>
          <p:cNvPr id="4" name="Obdélník 3">
            <a:extLst>
              <a:ext uri="{FF2B5EF4-FFF2-40B4-BE49-F238E27FC236}">
                <a16:creationId xmlns:a16="http://schemas.microsoft.com/office/drawing/2014/main" id="{3A3D9EB8-8559-45AD-BCF8-0718F0BCB160}"/>
              </a:ext>
            </a:extLst>
          </p:cNvPr>
          <p:cNvSpPr/>
          <p:nvPr/>
        </p:nvSpPr>
        <p:spPr>
          <a:xfrm>
            <a:off x="380210" y="1462504"/>
            <a:ext cx="10647453" cy="5573834"/>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sz="2800" dirty="0">
                <a:solidFill>
                  <a:srgbClr val="307871"/>
                </a:solidFill>
                <a:latin typeface="Times New Roman" panose="02020603050405020304" pitchFamily="18" charset="0"/>
                <a:cs typeface="Times New Roman" panose="02020603050405020304" pitchFamily="18" charset="0"/>
              </a:rPr>
              <a:t>Place in marketing mix plays a role of trans</a:t>
            </a:r>
            <a:r>
              <a:rPr lang="cs-CZ" sz="2800" dirty="0">
                <a:solidFill>
                  <a:srgbClr val="307871"/>
                </a:solidFill>
                <a:latin typeface="Times New Roman" panose="02020603050405020304" pitchFamily="18" charset="0"/>
                <a:cs typeface="Times New Roman" panose="02020603050405020304" pitchFamily="18" charset="0"/>
              </a:rPr>
              <a:t>f</a:t>
            </a:r>
            <a:r>
              <a:rPr lang="en-US" sz="2800" dirty="0" err="1">
                <a:solidFill>
                  <a:srgbClr val="307871"/>
                </a:solidFill>
                <a:latin typeface="Times New Roman" panose="02020603050405020304" pitchFamily="18" charset="0"/>
                <a:cs typeface="Times New Roman" panose="02020603050405020304" pitchFamily="18" charset="0"/>
              </a:rPr>
              <a:t>ering</a:t>
            </a:r>
            <a:r>
              <a:rPr lang="en-US" sz="2800" dirty="0">
                <a:solidFill>
                  <a:srgbClr val="307871"/>
                </a:solidFill>
                <a:latin typeface="Times New Roman" panose="02020603050405020304" pitchFamily="18" charset="0"/>
                <a:cs typeface="Times New Roman" panose="02020603050405020304" pitchFamily="18" charset="0"/>
              </a:rPr>
              <a:t> the possession</a:t>
            </a:r>
            <a:r>
              <a:rPr lang="cs-CZ" sz="2800" dirty="0">
                <a:solidFill>
                  <a:srgbClr val="307871"/>
                </a:solidFill>
                <a:latin typeface="Times New Roman" panose="02020603050405020304" pitchFamily="18" charset="0"/>
                <a:cs typeface="Times New Roman" panose="02020603050405020304" pitchFamily="18" charset="0"/>
              </a:rPr>
              <a:t> </a:t>
            </a:r>
            <a:r>
              <a:rPr lang="cs-CZ" sz="2800" dirty="0" err="1">
                <a:solidFill>
                  <a:srgbClr val="307871"/>
                </a:solidFill>
                <a:latin typeface="Times New Roman" panose="02020603050405020304" pitchFamily="18" charset="0"/>
                <a:cs typeface="Times New Roman" panose="02020603050405020304" pitchFamily="18" charset="0"/>
              </a:rPr>
              <a:t>of</a:t>
            </a:r>
            <a:r>
              <a:rPr lang="cs-CZ" sz="2800" dirty="0">
                <a:solidFill>
                  <a:srgbClr val="307871"/>
                </a:solidFill>
                <a:latin typeface="Times New Roman" panose="02020603050405020304" pitchFamily="18" charset="0"/>
                <a:cs typeface="Times New Roman" panose="02020603050405020304" pitchFamily="18" charset="0"/>
              </a:rPr>
              <a:t> a </a:t>
            </a:r>
            <a:r>
              <a:rPr lang="en-US" sz="2800" dirty="0">
                <a:solidFill>
                  <a:srgbClr val="307871"/>
                </a:solidFill>
                <a:latin typeface="Times New Roman" panose="02020603050405020304" pitchFamily="18" charset="0"/>
                <a:cs typeface="Times New Roman" panose="02020603050405020304" pitchFamily="18" charset="0"/>
              </a:rPr>
              <a:t>goods or services from the provider to the final customer. In goods category the most common example of the process is a retailing where consumers buy their products. To understand retailing one have to be able to define wholesale and the distribution channels which these two form.</a:t>
            </a:r>
          </a:p>
          <a:p>
            <a:pPr marL="228600" indent="-228600" algn="just">
              <a:lnSpc>
                <a:spcPct val="90000"/>
              </a:lnSpc>
              <a:spcBef>
                <a:spcPts val="1000"/>
              </a:spcBef>
              <a:buFont typeface="Arial" panose="020B0604020202020204" pitchFamily="34" charset="0"/>
              <a:buChar char="•"/>
            </a:pPr>
            <a:r>
              <a:rPr lang="en-US" sz="2800" dirty="0">
                <a:solidFill>
                  <a:srgbClr val="307871"/>
                </a:solidFill>
                <a:latin typeface="Times New Roman" panose="02020603050405020304" pitchFamily="18" charset="0"/>
                <a:cs typeface="Times New Roman" panose="02020603050405020304" pitchFamily="18" charset="0"/>
              </a:rPr>
              <a:t>There are three types of distribution strategy depending on the characteristics of a goods. Intensive, selective and exclusive. There is also 8 types of retail setting raging form supermarket to convenience store.</a:t>
            </a:r>
          </a:p>
          <a:p>
            <a:pPr marL="228600" indent="-228600" algn="just">
              <a:lnSpc>
                <a:spcPct val="90000"/>
              </a:lnSpc>
              <a:spcBef>
                <a:spcPts val="1000"/>
              </a:spcBef>
              <a:buFont typeface="Arial" panose="020B0604020202020204" pitchFamily="34" charset="0"/>
              <a:buChar char="•"/>
            </a:pPr>
            <a:r>
              <a:rPr lang="en-US" sz="2800" dirty="0">
                <a:solidFill>
                  <a:srgbClr val="307871"/>
                </a:solidFill>
                <a:latin typeface="Times New Roman" panose="02020603050405020304" pitchFamily="18" charset="0"/>
                <a:cs typeface="Times New Roman" panose="02020603050405020304" pitchFamily="18" charset="0"/>
              </a:rPr>
              <a:t>We have also introduced nine retail laws created based on the empirical data from the longitudinal research of Ehrenberg-Bass institute.</a:t>
            </a:r>
          </a:p>
          <a:p>
            <a:pPr marL="228600" indent="-228600" algn="just">
              <a:lnSpc>
                <a:spcPct val="90000"/>
              </a:lnSpc>
              <a:spcBef>
                <a:spcPts val="1000"/>
              </a:spcBef>
              <a:buFont typeface="Arial" panose="020B0604020202020204" pitchFamily="34" charset="0"/>
              <a:buChar char="•"/>
            </a:pP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678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267631" y="3019714"/>
            <a:ext cx="7604967" cy="630942"/>
          </a:xfrm>
          <a:prstGeom prst="rect">
            <a:avLst/>
          </a:prstGeom>
        </p:spPr>
        <p:txBody>
          <a:bodyPr wrap="none">
            <a:spAutoFit/>
          </a:bodyPr>
          <a:lstStyle/>
          <a:p>
            <a:pPr lvl="0">
              <a:defRPr/>
            </a:pPr>
            <a:r>
              <a:rPr lang="cs-CZ" altLang="cs-CZ" sz="3500" b="1" kern="0" dirty="0">
                <a:solidFill>
                  <a:srgbClr val="307871"/>
                </a:solidFill>
                <a:latin typeface="Times New Roman"/>
                <a:ea typeface="+mj-ea"/>
                <a:cs typeface="+mj-cs"/>
              </a:rPr>
              <a:t>THANKS FOR YOUR ATTENTION. </a:t>
            </a:r>
            <a:endParaRPr lang="en-GB" sz="35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646008"/>
            <a:ext cx="9462052" cy="430887"/>
          </a:xfrm>
          <a:prstGeom prst="rect">
            <a:avLst/>
          </a:prstGeom>
        </p:spPr>
        <p:txBody>
          <a:bodyPr wrap="square">
            <a:spAutoFit/>
          </a:bodyPr>
          <a:lstStyle/>
          <a:p>
            <a:pPr algn="just"/>
            <a:endParaRPr lang="en-AU" altLang="cs-CZ" sz="2200"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Obdélník 2">
            <a:extLst>
              <a:ext uri="{FF2B5EF4-FFF2-40B4-BE49-F238E27FC236}">
                <a16:creationId xmlns:a16="http://schemas.microsoft.com/office/drawing/2014/main" id="{1C110A34-86ED-4485-B703-8A99AF06D7E3}"/>
              </a:ext>
            </a:extLst>
          </p:cNvPr>
          <p:cNvSpPr/>
          <p:nvPr/>
        </p:nvSpPr>
        <p:spPr>
          <a:xfrm>
            <a:off x="410546" y="293903"/>
            <a:ext cx="3308919" cy="523220"/>
          </a:xfrm>
          <a:prstGeom prst="rect">
            <a:avLst/>
          </a:prstGeom>
        </p:spPr>
        <p:txBody>
          <a:bodyPr wrap="none">
            <a:spAutoFit/>
          </a:bodyPr>
          <a:lstStyle/>
          <a:p>
            <a:pPr lvl="0">
              <a:defRPr/>
            </a:pPr>
            <a:r>
              <a:rPr lang="cs-CZ" altLang="cs-CZ" sz="2800" b="1" kern="0" dirty="0">
                <a:solidFill>
                  <a:srgbClr val="307871"/>
                </a:solidFill>
                <a:latin typeface="Times New Roman"/>
              </a:rPr>
              <a:t>End </a:t>
            </a:r>
            <a:r>
              <a:rPr lang="cs-CZ" altLang="cs-CZ" sz="2800" b="1" kern="0" dirty="0" err="1">
                <a:solidFill>
                  <a:srgbClr val="307871"/>
                </a:solidFill>
                <a:latin typeface="Times New Roman"/>
              </a:rPr>
              <a:t>of</a:t>
            </a:r>
            <a:r>
              <a:rPr lang="cs-CZ" altLang="cs-CZ" sz="2800" b="1" kern="0" dirty="0">
                <a:solidFill>
                  <a:srgbClr val="307871"/>
                </a:solidFill>
                <a:latin typeface="Times New Roman"/>
              </a:rPr>
              <a:t> </a:t>
            </a:r>
            <a:r>
              <a:rPr lang="cs-CZ" altLang="cs-CZ" sz="2800" b="1" kern="0" dirty="0" err="1">
                <a:solidFill>
                  <a:srgbClr val="307871"/>
                </a:solidFill>
                <a:latin typeface="Times New Roman"/>
              </a:rPr>
              <a:t>presentation</a:t>
            </a:r>
            <a:r>
              <a:rPr lang="cs-CZ" altLang="cs-CZ" sz="2800" b="1" kern="0" dirty="0">
                <a:solidFill>
                  <a:srgbClr val="307871"/>
                </a:solidFill>
                <a:latin typeface="Times New Roman"/>
              </a:rPr>
              <a:t> </a:t>
            </a:r>
            <a:endParaRPr lang="en-GB" sz="2800" b="1" kern="0" dirty="0">
              <a:solidFill>
                <a:srgbClr val="307871"/>
              </a:solidFill>
              <a:latin typeface="Times New Roman"/>
            </a:endParaRPr>
          </a:p>
        </p:txBody>
      </p:sp>
    </p:spTree>
    <p:extLst>
      <p:ext uri="{BB962C8B-B14F-4D97-AF65-F5344CB8AC3E}">
        <p14:creationId xmlns:p14="http://schemas.microsoft.com/office/powerpoint/2010/main" val="92057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58815"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Wholesale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3200" dirty="0">
                <a:solidFill>
                  <a:srgbClr val="307871"/>
                </a:solidFill>
                <a:latin typeface="Times New Roman" panose="02020603050405020304" pitchFamily="18" charset="0"/>
                <a:cs typeface="Times New Roman" panose="02020603050405020304" pitchFamily="18" charset="0"/>
              </a:rPr>
              <a:t>Wh</a:t>
            </a:r>
            <a:r>
              <a:rPr lang="en-US" sz="3200" dirty="0" err="1">
                <a:solidFill>
                  <a:srgbClr val="307871"/>
                </a:solidFill>
                <a:latin typeface="Times New Roman" panose="02020603050405020304" pitchFamily="18" charset="0"/>
                <a:cs typeface="Times New Roman" panose="02020603050405020304" pitchFamily="18" charset="0"/>
              </a:rPr>
              <a:t>olesale</a:t>
            </a:r>
            <a:r>
              <a:rPr lang="en-US" sz="3200" dirty="0">
                <a:solidFill>
                  <a:srgbClr val="307871"/>
                </a:solidFill>
                <a:latin typeface="Times New Roman" panose="02020603050405020304" pitchFamily="18" charset="0"/>
                <a:cs typeface="Times New Roman" panose="02020603050405020304" pitchFamily="18" charset="0"/>
              </a:rPr>
              <a:t> prices are always lower than retail prices, which are increased by the appropriate retail margin. This margin must cover transportation to stores, fixed costs for a place in shops, storage, electricity, salaries of clerks, in some cases funds for sales promotion (advertising). </a:t>
            </a:r>
          </a:p>
          <a:p>
            <a:r>
              <a:rPr lang="en-US" sz="3200" dirty="0">
                <a:solidFill>
                  <a:srgbClr val="307871"/>
                </a:solidFill>
                <a:latin typeface="Times New Roman" panose="02020603050405020304" pitchFamily="18" charset="0"/>
                <a:cs typeface="Times New Roman" panose="02020603050405020304" pitchFamily="18" charset="0"/>
              </a:rPr>
              <a:t>The partnership of wholesale supplier and retail purchaser is advantageous for both parties, because the supplier gets specific number of sales of its products (easy to plan production). The concern that the goods in question are sold is taken over by the buyer, who buys it at wholesale prices and aims to sell at retail prices thus generating revenue.</a:t>
            </a:r>
          </a:p>
          <a:p>
            <a:endParaRPr lang="en-US" sz="3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06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58815" cy="523220"/>
          </a:xfrm>
          <a:prstGeom prst="rect">
            <a:avLst/>
          </a:prstGeom>
        </p:spPr>
        <p:txBody>
          <a:bodyPr wrap="none">
            <a:spAutoFit/>
          </a:bodyPr>
          <a:lstStyle/>
          <a:p>
            <a:pPr lvl="0">
              <a:defRPr/>
            </a:pPr>
            <a:r>
              <a:rPr lang="cs-CZ" sz="2800" b="1" kern="0" dirty="0">
                <a:solidFill>
                  <a:srgbClr val="307871"/>
                </a:solidFill>
                <a:latin typeface="Times New Roman"/>
                <a:ea typeface="+mj-ea"/>
                <a:cs typeface="+mj-cs"/>
              </a:rPr>
              <a:t>Wholesale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Wholesale units usually have the form of large warehouses, storage of raw materials, transshipment of goods and materials, supplemented by any necessary administrative and operational background. </a:t>
            </a:r>
          </a:p>
          <a:p>
            <a:r>
              <a:rPr lang="en-US" sz="3200" dirty="0">
                <a:solidFill>
                  <a:srgbClr val="307871"/>
                </a:solidFill>
                <a:latin typeface="Times New Roman" panose="02020603050405020304" pitchFamily="18" charset="0"/>
                <a:cs typeface="Times New Roman" panose="02020603050405020304" pitchFamily="18" charset="0"/>
              </a:rPr>
              <a:t>They are sometimes supplemented by a retail store intended for the local population and employees of the company. Some wholesale equipment may also be linked to commercial packaging premises, devices designed for drying vegetables, fruit ripening (bananas), nuts roaster, additional adjusting of goods, etc., including a number of additional technical services (e.g. transport, logistics, handling, maintenance, etc.).</a:t>
            </a:r>
          </a:p>
        </p:txBody>
      </p:sp>
    </p:spTree>
    <p:extLst>
      <p:ext uri="{BB962C8B-B14F-4D97-AF65-F5344CB8AC3E}">
        <p14:creationId xmlns:p14="http://schemas.microsoft.com/office/powerpoint/2010/main" val="142652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8455" cy="954107"/>
          </a:xfrm>
          <a:prstGeom prst="rect">
            <a:avLst/>
          </a:prstGeom>
        </p:spPr>
        <p:txBody>
          <a:bodyPr wrap="none">
            <a:spAutoFit/>
          </a:bodyPr>
          <a:lstStyle/>
          <a:p>
            <a:pPr lvl="0">
              <a:defRPr/>
            </a:pPr>
            <a:r>
              <a:rPr lang="cs-CZ" sz="2800" b="1" kern="0" dirty="0" err="1">
                <a:solidFill>
                  <a:srgbClr val="307871"/>
                </a:solidFill>
                <a:latin typeface="Times New Roman"/>
                <a:ea typeface="+mj-ea"/>
                <a:cs typeface="+mj-cs"/>
              </a:rPr>
              <a:t>Distribution</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channels</a:t>
            </a:r>
            <a:endParaRPr lang="cs-CZ" sz="2800" b="1" kern="0" dirty="0">
              <a:solidFill>
                <a:srgbClr val="307871"/>
              </a:solidFill>
              <a:latin typeface="Times New Roman"/>
              <a:ea typeface="+mj-ea"/>
              <a:cs typeface="+mj-cs"/>
            </a:endParaRPr>
          </a:p>
          <a:p>
            <a:pPr lvl="0">
              <a:defRPr/>
            </a:pPr>
            <a:endParaRPr kumimoji="0" lang="en-GB" sz="2800" b="1" i="0" u="none" strike="noStrike" kern="0" cap="none" spc="0" normalizeH="0" baseline="0" dirty="0">
              <a:ln>
                <a:noFill/>
              </a:ln>
              <a:solidFill>
                <a:sysClr val="windowText" lastClr="000000"/>
              </a:solidFill>
              <a:effectLst/>
              <a:uLnTx/>
              <a:uFillTx/>
            </a:endParaRPr>
          </a:p>
        </p:txBody>
      </p:sp>
      <p:graphicFrame>
        <p:nvGraphicFramePr>
          <p:cNvPr id="6" name="Group 58">
            <a:extLst>
              <a:ext uri="{FF2B5EF4-FFF2-40B4-BE49-F238E27FC236}">
                <a16:creationId xmlns:a16="http://schemas.microsoft.com/office/drawing/2014/main" id="{9CA92F5D-491F-410E-ABF8-4CE8C9CCED98}"/>
              </a:ext>
            </a:extLst>
          </p:cNvPr>
          <p:cNvGraphicFramePr>
            <a:graphicFrameLocks/>
          </p:cNvGraphicFramePr>
          <p:nvPr>
            <p:extLst/>
          </p:nvPr>
        </p:nvGraphicFramePr>
        <p:xfrm>
          <a:off x="242596" y="1408921"/>
          <a:ext cx="11672595" cy="4180116"/>
        </p:xfrm>
        <a:graphic>
          <a:graphicData uri="http://schemas.openxmlformats.org/drawingml/2006/table">
            <a:tbl>
              <a:tblPr/>
              <a:tblGrid>
                <a:gridCol w="2247756">
                  <a:extLst>
                    <a:ext uri="{9D8B030D-6E8A-4147-A177-3AD203B41FA5}">
                      <a16:colId xmlns:a16="http://schemas.microsoft.com/office/drawing/2014/main" val="20000"/>
                    </a:ext>
                  </a:extLst>
                </a:gridCol>
                <a:gridCol w="2252009">
                  <a:extLst>
                    <a:ext uri="{9D8B030D-6E8A-4147-A177-3AD203B41FA5}">
                      <a16:colId xmlns:a16="http://schemas.microsoft.com/office/drawing/2014/main" val="20001"/>
                    </a:ext>
                  </a:extLst>
                </a:gridCol>
                <a:gridCol w="2252010">
                  <a:extLst>
                    <a:ext uri="{9D8B030D-6E8A-4147-A177-3AD203B41FA5}">
                      <a16:colId xmlns:a16="http://schemas.microsoft.com/office/drawing/2014/main" val="20002"/>
                    </a:ext>
                  </a:extLst>
                </a:gridCol>
                <a:gridCol w="2417878">
                  <a:extLst>
                    <a:ext uri="{9D8B030D-6E8A-4147-A177-3AD203B41FA5}">
                      <a16:colId xmlns:a16="http://schemas.microsoft.com/office/drawing/2014/main" val="20003"/>
                    </a:ext>
                  </a:extLst>
                </a:gridCol>
                <a:gridCol w="2502942">
                  <a:extLst>
                    <a:ext uri="{9D8B030D-6E8A-4147-A177-3AD203B41FA5}">
                      <a16:colId xmlns:a16="http://schemas.microsoft.com/office/drawing/2014/main" val="20004"/>
                    </a:ext>
                  </a:extLst>
                </a:gridCol>
              </a:tblGrid>
              <a:tr h="9286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chemeClr val="tx1"/>
                          </a:solidFill>
                          <a:effectLst/>
                          <a:latin typeface="Arial" charset="0"/>
                        </a:rPr>
                        <a:t>PRODUCER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300" b="1"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300" b="1" i="0" u="none" strike="noStrike" cap="none" normalizeH="0" baseline="0" dirty="0">
                        <a:ln>
                          <a:noFill/>
                        </a:ln>
                        <a:solidFill>
                          <a:schemeClr val="tx1"/>
                        </a:solidFill>
                        <a:effectLst/>
                        <a:latin typeface="Arial" charset="0"/>
                      </a:endParaRPr>
                    </a:p>
                  </a:txBody>
                  <a:tcPr anchor="ctr" horzOverflow="overflow">
                    <a:lnL>
                      <a:noFill/>
                    </a:lnL>
                    <a:lnR>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300" b="1" i="0" u="none" strike="noStrike" cap="none" normalizeH="0" baseline="0">
                        <a:ln>
                          <a:noFill/>
                        </a:ln>
                        <a:solidFill>
                          <a:schemeClr val="tx1"/>
                        </a:solidFill>
                        <a:effectLst/>
                        <a:latin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dirty="0">
                          <a:ln>
                            <a:noFill/>
                          </a:ln>
                          <a:solidFill>
                            <a:schemeClr val="tx1"/>
                          </a:solidFill>
                          <a:effectLst/>
                          <a:latin typeface="Arial" charset="0"/>
                        </a:rPr>
                        <a:t>CUSTOMER</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extLst>
                  <a:ext uri="{0D108BD9-81ED-4DB2-BD59-A6C34878D82A}">
                    <a16:rowId xmlns:a16="http://schemas.microsoft.com/office/drawing/2014/main" val="10000"/>
                  </a:ext>
                </a:extLst>
              </a:tr>
              <a:tr h="813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chemeClr val="tx1"/>
                          </a:solidFill>
                          <a:effectLst/>
                          <a:latin typeface="Arial" charset="0"/>
                        </a:rPr>
                        <a:t>PRODUCER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300" b="1" i="0" u="none" strike="noStrike" cap="none" normalizeH="0" baseline="0">
                        <a:ln>
                          <a:noFill/>
                        </a:ln>
                        <a:solidFill>
                          <a:srgbClr val="FFFF66"/>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300" b="1" i="0" u="none" strike="noStrike" cap="none" normalizeH="0" baseline="0">
                        <a:ln>
                          <a:noFill/>
                        </a:ln>
                        <a:solidFill>
                          <a:srgbClr val="FFFF66"/>
                        </a:solidFill>
                        <a:effectLst/>
                        <a:latin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dirty="0">
                          <a:ln>
                            <a:noFill/>
                          </a:ln>
                          <a:solidFill>
                            <a:srgbClr val="A50021"/>
                          </a:solidFill>
                          <a:effectLst/>
                          <a:latin typeface="Arial" charset="0"/>
                        </a:rPr>
                        <a:t>RETAIL</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Arial" charset="0"/>
                        </a:rPr>
                        <a:t>CUSTOMER</a:t>
                      </a:r>
                      <a:endParaRPr kumimoji="0" lang="cs-CZ" sz="20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extLst>
                  <a:ext uri="{0D108BD9-81ED-4DB2-BD59-A6C34878D82A}">
                    <a16:rowId xmlns:a16="http://schemas.microsoft.com/office/drawing/2014/main" val="10001"/>
                  </a:ext>
                </a:extLst>
              </a:tr>
              <a:tr h="813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chemeClr val="tx1"/>
                          </a:solidFill>
                          <a:effectLst/>
                          <a:latin typeface="Arial" charset="0"/>
                        </a:rPr>
                        <a:t>PRODUCER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300" b="1" i="0" u="none" strike="noStrike" cap="none" normalizeH="0" baseline="0">
                        <a:ln>
                          <a:noFill/>
                        </a:ln>
                        <a:solidFill>
                          <a:srgbClr val="FFFF66"/>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800" b="1" i="0" u="none" strike="noStrike" cap="none" normalizeH="0" baseline="0" dirty="0">
                          <a:ln>
                            <a:noFill/>
                          </a:ln>
                          <a:solidFill>
                            <a:srgbClr val="A50021"/>
                          </a:solidFill>
                          <a:effectLst/>
                          <a:latin typeface="Arial" charset="0"/>
                        </a:rPr>
                        <a:t>WHOLESALE</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300" b="1" i="0" u="none" strike="noStrike" cap="none" normalizeH="0" baseline="0" dirty="0">
                        <a:ln>
                          <a:noFill/>
                        </a:ln>
                        <a:solidFill>
                          <a:srgbClr val="FFFF66"/>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Arial" charset="0"/>
                        </a:rPr>
                        <a:t>CUSTOMER</a:t>
                      </a:r>
                      <a:endParaRPr kumimoji="0" lang="cs-CZ" sz="20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extLst>
                  <a:ext uri="{0D108BD9-81ED-4DB2-BD59-A6C34878D82A}">
                    <a16:rowId xmlns:a16="http://schemas.microsoft.com/office/drawing/2014/main" val="10002"/>
                  </a:ext>
                </a:extLst>
              </a:tr>
              <a:tr h="813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chemeClr val="tx1"/>
                          </a:solidFill>
                          <a:effectLst/>
                          <a:latin typeface="Arial" charset="0"/>
                        </a:rPr>
                        <a:t>PRODUCER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300" b="1" i="0" u="none" strike="noStrike" cap="none" normalizeH="0" baseline="0">
                        <a:ln>
                          <a:noFill/>
                        </a:ln>
                        <a:solidFill>
                          <a:srgbClr val="FFFF66"/>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800" b="1" i="0" u="none" strike="noStrike" cap="none" normalizeH="0" baseline="0" dirty="0">
                          <a:ln>
                            <a:noFill/>
                          </a:ln>
                          <a:solidFill>
                            <a:srgbClr val="A50021"/>
                          </a:solidFill>
                          <a:effectLst/>
                          <a:latin typeface="Arial" charset="0"/>
                        </a:rPr>
                        <a:t>WHOLESALE</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dirty="0">
                          <a:ln>
                            <a:noFill/>
                          </a:ln>
                          <a:solidFill>
                            <a:srgbClr val="A50021"/>
                          </a:solidFill>
                          <a:effectLst/>
                          <a:latin typeface="Arial" charset="0"/>
                        </a:rPr>
                        <a:t>RETAIL</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Arial" charset="0"/>
                        </a:rPr>
                        <a:t>CUSTOMER</a:t>
                      </a:r>
                      <a:endParaRPr kumimoji="0" lang="cs-CZ" sz="20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6E4E6"/>
                    </a:solidFill>
                  </a:tcPr>
                </a:tc>
                <a:extLst>
                  <a:ext uri="{0D108BD9-81ED-4DB2-BD59-A6C34878D82A}">
                    <a16:rowId xmlns:a16="http://schemas.microsoft.com/office/drawing/2014/main" val="10003"/>
                  </a:ext>
                </a:extLst>
              </a:tr>
              <a:tr h="8109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chemeClr val="tx1"/>
                          </a:solidFill>
                          <a:effectLst/>
                          <a:latin typeface="Arial" charset="0"/>
                        </a:rPr>
                        <a:t>PRODUCER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800" b="1" i="0" u="none" strike="noStrike" cap="none" normalizeH="0" baseline="0" dirty="0">
                          <a:ln>
                            <a:noFill/>
                          </a:ln>
                          <a:solidFill>
                            <a:srgbClr val="A50021"/>
                          </a:solidFill>
                          <a:effectLst/>
                          <a:latin typeface="Arial" charset="0"/>
                        </a:rPr>
                        <a:t>WHOLESALE</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800" b="1" i="0" u="none" strike="noStrike" cap="none" normalizeH="0" baseline="0" dirty="0">
                          <a:ln>
                            <a:noFill/>
                          </a:ln>
                          <a:solidFill>
                            <a:srgbClr val="A50021"/>
                          </a:solidFill>
                          <a:effectLst/>
                          <a:latin typeface="Arial" charset="0"/>
                        </a:rPr>
                        <a:t>MIDDLEMAN OR</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800" b="1" i="0" u="none" strike="noStrike" cap="none" normalizeH="0" baseline="0" dirty="0">
                          <a:ln>
                            <a:noFill/>
                          </a:ln>
                          <a:solidFill>
                            <a:srgbClr val="A50021"/>
                          </a:solidFill>
                          <a:effectLst/>
                          <a:latin typeface="Arial" charset="0"/>
                        </a:rPr>
                        <a:t>BROKER</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dirty="0">
                          <a:ln>
                            <a:noFill/>
                          </a:ln>
                          <a:solidFill>
                            <a:srgbClr val="A50021"/>
                          </a:solidFill>
                          <a:effectLst/>
                          <a:latin typeface="Arial" charset="0"/>
                        </a:rPr>
                        <a:t>RETAIL</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6E4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dirty="0">
                          <a:ln>
                            <a:noFill/>
                          </a:ln>
                          <a:solidFill>
                            <a:schemeClr val="tx1"/>
                          </a:solidFill>
                          <a:effectLst/>
                          <a:latin typeface="Arial" charset="0"/>
                        </a:rPr>
                        <a:t>CUSTOMER</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6E4E6"/>
                    </a:solidFill>
                  </a:tcPr>
                </a:tc>
                <a:extLst>
                  <a:ext uri="{0D108BD9-81ED-4DB2-BD59-A6C34878D82A}">
                    <a16:rowId xmlns:a16="http://schemas.microsoft.com/office/drawing/2014/main" val="10004"/>
                  </a:ext>
                </a:extLst>
              </a:tr>
            </a:tbl>
          </a:graphicData>
        </a:graphic>
      </p:graphicFrame>
      <p:sp>
        <p:nvSpPr>
          <p:cNvPr id="7" name="Line 52">
            <a:extLst>
              <a:ext uri="{FF2B5EF4-FFF2-40B4-BE49-F238E27FC236}">
                <a16:creationId xmlns:a16="http://schemas.microsoft.com/office/drawing/2014/main" id="{DA1B355B-C582-4973-A03D-37D2C0283F7E}"/>
              </a:ext>
            </a:extLst>
          </p:cNvPr>
          <p:cNvSpPr>
            <a:spLocks noChangeShapeType="1"/>
          </p:cNvSpPr>
          <p:nvPr/>
        </p:nvSpPr>
        <p:spPr bwMode="auto">
          <a:xfrm>
            <a:off x="3108324" y="1867224"/>
            <a:ext cx="5699773" cy="1588"/>
          </a:xfrm>
          <a:prstGeom prst="line">
            <a:avLst/>
          </a:prstGeom>
          <a:noFill/>
          <a:ln w="76200">
            <a:solidFill>
              <a:srgbClr val="FF505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sz="2000"/>
          </a:p>
        </p:txBody>
      </p:sp>
      <p:sp>
        <p:nvSpPr>
          <p:cNvPr id="9" name="Line 53">
            <a:extLst>
              <a:ext uri="{FF2B5EF4-FFF2-40B4-BE49-F238E27FC236}">
                <a16:creationId xmlns:a16="http://schemas.microsoft.com/office/drawing/2014/main" id="{E6619EC3-9166-4306-B7C6-82DCFFE513B5}"/>
              </a:ext>
            </a:extLst>
          </p:cNvPr>
          <p:cNvSpPr>
            <a:spLocks noChangeShapeType="1"/>
          </p:cNvSpPr>
          <p:nvPr/>
        </p:nvSpPr>
        <p:spPr bwMode="auto">
          <a:xfrm>
            <a:off x="3108325" y="2689289"/>
            <a:ext cx="3217830" cy="0"/>
          </a:xfrm>
          <a:prstGeom prst="line">
            <a:avLst/>
          </a:prstGeom>
          <a:noFill/>
          <a:ln w="76200">
            <a:solidFill>
              <a:srgbClr val="FF505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0" name="Line 54">
            <a:extLst>
              <a:ext uri="{FF2B5EF4-FFF2-40B4-BE49-F238E27FC236}">
                <a16:creationId xmlns:a16="http://schemas.microsoft.com/office/drawing/2014/main" id="{AC3D7F85-DB85-4B23-843F-619E87B705DD}"/>
              </a:ext>
            </a:extLst>
          </p:cNvPr>
          <p:cNvSpPr>
            <a:spLocks noChangeShapeType="1"/>
          </p:cNvSpPr>
          <p:nvPr/>
        </p:nvSpPr>
        <p:spPr bwMode="auto">
          <a:xfrm>
            <a:off x="3108325" y="3573463"/>
            <a:ext cx="936625" cy="0"/>
          </a:xfrm>
          <a:prstGeom prst="line">
            <a:avLst/>
          </a:prstGeom>
          <a:noFill/>
          <a:ln w="76200">
            <a:solidFill>
              <a:srgbClr val="FF505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1" name="Line 55">
            <a:extLst>
              <a:ext uri="{FF2B5EF4-FFF2-40B4-BE49-F238E27FC236}">
                <a16:creationId xmlns:a16="http://schemas.microsoft.com/office/drawing/2014/main" id="{AD1127D1-E4A6-4C8E-8816-587BD4542B4D}"/>
              </a:ext>
            </a:extLst>
          </p:cNvPr>
          <p:cNvSpPr>
            <a:spLocks noChangeShapeType="1"/>
          </p:cNvSpPr>
          <p:nvPr/>
        </p:nvSpPr>
        <p:spPr bwMode="auto">
          <a:xfrm>
            <a:off x="7733717" y="3573463"/>
            <a:ext cx="935038" cy="0"/>
          </a:xfrm>
          <a:prstGeom prst="line">
            <a:avLst/>
          </a:prstGeom>
          <a:noFill/>
          <a:ln w="76200">
            <a:solidFill>
              <a:srgbClr val="FF505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2" name="Line 56">
            <a:extLst>
              <a:ext uri="{FF2B5EF4-FFF2-40B4-BE49-F238E27FC236}">
                <a16:creationId xmlns:a16="http://schemas.microsoft.com/office/drawing/2014/main" id="{F555AE28-BF0A-4BD1-A17C-BCE34C74634A}"/>
              </a:ext>
            </a:extLst>
          </p:cNvPr>
          <p:cNvSpPr>
            <a:spLocks noChangeShapeType="1"/>
          </p:cNvSpPr>
          <p:nvPr/>
        </p:nvSpPr>
        <p:spPr bwMode="auto">
          <a:xfrm>
            <a:off x="3108325" y="4393941"/>
            <a:ext cx="863600" cy="0"/>
          </a:xfrm>
          <a:prstGeom prst="line">
            <a:avLst/>
          </a:prstGeom>
          <a:noFill/>
          <a:ln w="76200">
            <a:solidFill>
              <a:srgbClr val="FF505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Tree>
    <p:extLst>
      <p:ext uri="{BB962C8B-B14F-4D97-AF65-F5344CB8AC3E}">
        <p14:creationId xmlns:p14="http://schemas.microsoft.com/office/powerpoint/2010/main" val="245150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05474" cy="523220"/>
          </a:xfrm>
          <a:prstGeom prst="rect">
            <a:avLst/>
          </a:prstGeom>
        </p:spPr>
        <p:txBody>
          <a:bodyPr wrap="none">
            <a:spAutoFit/>
          </a:bodyPr>
          <a:lstStyle/>
          <a:p>
            <a:pPr lvl="0">
              <a:defRPr/>
            </a:pPr>
            <a:r>
              <a:rPr lang="cs-CZ" sz="2800" b="1" kern="0" dirty="0" err="1">
                <a:solidFill>
                  <a:srgbClr val="307871"/>
                </a:solidFill>
                <a:latin typeface="Times New Roman"/>
                <a:ea typeface="+mj-ea"/>
                <a:cs typeface="+mj-cs"/>
              </a:rPr>
              <a:t>Distribution</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strategies</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307871"/>
                </a:solidFill>
                <a:latin typeface="Times New Roman" panose="02020603050405020304" pitchFamily="18" charset="0"/>
                <a:cs typeface="Times New Roman" panose="02020603050405020304" pitchFamily="18" charset="0"/>
              </a:rPr>
              <a:t>Intensive distribution</a:t>
            </a:r>
          </a:p>
          <a:p>
            <a:pPr lvl="1"/>
            <a:r>
              <a:rPr lang="en-US" sz="2800" dirty="0">
                <a:solidFill>
                  <a:srgbClr val="307871"/>
                </a:solidFill>
                <a:latin typeface="Times New Roman" panose="02020603050405020304" pitchFamily="18" charset="0"/>
                <a:cs typeface="Times New Roman" panose="02020603050405020304" pitchFamily="18" charset="0"/>
              </a:rPr>
              <a:t>sales through as many stores as possible</a:t>
            </a:r>
          </a:p>
          <a:p>
            <a:pPr lvl="1"/>
            <a:r>
              <a:rPr lang="en-US" sz="2800" dirty="0">
                <a:solidFill>
                  <a:srgbClr val="307871"/>
                </a:solidFill>
                <a:latin typeface="Times New Roman" panose="02020603050405020304" pitchFamily="18" charset="0"/>
                <a:cs typeface="Times New Roman" panose="02020603050405020304" pitchFamily="18" charset="0"/>
              </a:rPr>
              <a:t>in order to make the product commercially available</a:t>
            </a:r>
          </a:p>
          <a:p>
            <a:pPr lvl="1"/>
            <a:r>
              <a:rPr lang="en-US" sz="2800" dirty="0">
                <a:solidFill>
                  <a:srgbClr val="307871"/>
                </a:solidFill>
                <a:latin typeface="Times New Roman" panose="02020603050405020304" pitchFamily="18" charset="0"/>
                <a:cs typeface="Times New Roman" panose="02020603050405020304" pitchFamily="18" charset="0"/>
              </a:rPr>
              <a:t>FMCG – fast moving consumer goods</a:t>
            </a:r>
          </a:p>
          <a:p>
            <a:pPr lvl="2"/>
            <a:r>
              <a:rPr lang="en-US" sz="2200" dirty="0">
                <a:solidFill>
                  <a:srgbClr val="307871"/>
                </a:solidFill>
                <a:latin typeface="Times New Roman" panose="02020603050405020304" pitchFamily="18" charset="0"/>
                <a:cs typeface="Times New Roman" panose="02020603050405020304" pitchFamily="18" charset="0"/>
              </a:rPr>
              <a:t>Frequent consumption items that are cheap and expensive</a:t>
            </a:r>
            <a:r>
              <a:rPr lang="cs-CZ" sz="2200" dirty="0">
                <a:solidFill>
                  <a:srgbClr val="307871"/>
                </a:solidFill>
                <a:latin typeface="Times New Roman" panose="02020603050405020304" pitchFamily="18" charset="0"/>
                <a:cs typeface="Times New Roman" panose="02020603050405020304" pitchFamily="18" charset="0"/>
              </a:rPr>
              <a:t> </a:t>
            </a:r>
            <a:r>
              <a:rPr lang="en-US" sz="2200" dirty="0">
                <a:solidFill>
                  <a:srgbClr val="307871"/>
                </a:solidFill>
                <a:latin typeface="Times New Roman" panose="02020603050405020304" pitchFamily="18" charset="0"/>
                <a:cs typeface="Times New Roman" panose="02020603050405020304" pitchFamily="18" charset="0"/>
              </a:rPr>
              <a:t>purchased habitually or goods of an emergency character</a:t>
            </a:r>
          </a:p>
        </p:txBody>
      </p:sp>
      <p:pic>
        <p:nvPicPr>
          <p:cNvPr id="6" name="Picture 6" descr="Výsledek obrázku pro bread png">
            <a:extLst>
              <a:ext uri="{FF2B5EF4-FFF2-40B4-BE49-F238E27FC236}">
                <a16:creationId xmlns:a16="http://schemas.microsoft.com/office/drawing/2014/main" id="{E0B069E9-8423-4F70-B503-BC345ED1E7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082" y="4925869"/>
            <a:ext cx="2013884" cy="915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Výsledek obrázku pro minerálka png">
            <a:extLst>
              <a:ext uri="{FF2B5EF4-FFF2-40B4-BE49-F238E27FC236}">
                <a16:creationId xmlns:a16="http://schemas.microsoft.com/office/drawing/2014/main" id="{B6F12443-57F3-4F75-A0AF-46FBCBD57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164" y="4500282"/>
            <a:ext cx="1185229" cy="17353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Výsledek obrázku pro mléko png">
            <a:extLst>
              <a:ext uri="{FF2B5EF4-FFF2-40B4-BE49-F238E27FC236}">
                <a16:creationId xmlns:a16="http://schemas.microsoft.com/office/drawing/2014/main" id="{8C9CFA59-D14F-4F99-B34D-714390E95C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7572" y="4912459"/>
            <a:ext cx="910979" cy="9109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Výsledek obrázku pro orange png">
            <a:extLst>
              <a:ext uri="{FF2B5EF4-FFF2-40B4-BE49-F238E27FC236}">
                <a16:creationId xmlns:a16="http://schemas.microsoft.com/office/drawing/2014/main" id="{9CAFDB30-24D0-4EF5-8864-A1A3B9E25F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664" y="4925869"/>
            <a:ext cx="1936607" cy="11814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Výsledek obrázku pro carrot png">
            <a:extLst>
              <a:ext uri="{FF2B5EF4-FFF2-40B4-BE49-F238E27FC236}">
                <a16:creationId xmlns:a16="http://schemas.microsoft.com/office/drawing/2014/main" id="{547ED0C7-7F45-411B-BF58-A16D568E08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0542" y="4645688"/>
            <a:ext cx="1589928" cy="158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2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05474" cy="523220"/>
          </a:xfrm>
          <a:prstGeom prst="rect">
            <a:avLst/>
          </a:prstGeom>
        </p:spPr>
        <p:txBody>
          <a:bodyPr wrap="none">
            <a:spAutoFit/>
          </a:bodyPr>
          <a:lstStyle/>
          <a:p>
            <a:pPr lvl="0">
              <a:defRPr/>
            </a:pPr>
            <a:r>
              <a:rPr lang="cs-CZ" sz="2800" b="1" kern="0" dirty="0" err="1">
                <a:solidFill>
                  <a:srgbClr val="307871"/>
                </a:solidFill>
                <a:latin typeface="Times New Roman"/>
                <a:ea typeface="+mj-ea"/>
                <a:cs typeface="+mj-cs"/>
              </a:rPr>
              <a:t>Distribution</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strategies</a:t>
            </a:r>
            <a:endParaRPr lang="cs-CZ" sz="2800" b="1" kern="0" dirty="0">
              <a:solidFill>
                <a:srgbClr val="307871"/>
              </a:solidFill>
              <a:latin typeface="Times New Roman"/>
              <a:ea typeface="+mj-ea"/>
              <a:cs typeface="+mj-cs"/>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307871"/>
                </a:solidFill>
                <a:latin typeface="Times New Roman" panose="02020603050405020304" pitchFamily="18" charset="0"/>
                <a:cs typeface="Times New Roman" panose="02020603050405020304" pitchFamily="18" charset="0"/>
              </a:rPr>
              <a:t>Exclusive distribution </a:t>
            </a:r>
          </a:p>
          <a:p>
            <a:r>
              <a:rPr lang="en-US" sz="3200" dirty="0">
                <a:solidFill>
                  <a:srgbClr val="307871"/>
                </a:solidFill>
                <a:latin typeface="Times New Roman" panose="02020603050405020304" pitchFamily="18" charset="0"/>
                <a:cs typeface="Times New Roman" panose="02020603050405020304" pitchFamily="18" charset="0"/>
              </a:rPr>
              <a:t>sales of products through a very limited number of retailers</a:t>
            </a:r>
          </a:p>
          <a:p>
            <a:r>
              <a:rPr lang="cs-CZ" sz="3200" dirty="0">
                <a:solidFill>
                  <a:srgbClr val="307871"/>
                </a:solidFill>
                <a:latin typeface="Times New Roman" panose="02020603050405020304" pitchFamily="18" charset="0"/>
                <a:cs typeface="Times New Roman" panose="02020603050405020304" pitchFamily="18" charset="0"/>
              </a:rPr>
              <a:t>e</a:t>
            </a:r>
            <a:r>
              <a:rPr lang="en-US" sz="3200" dirty="0" err="1">
                <a:solidFill>
                  <a:srgbClr val="307871"/>
                </a:solidFill>
                <a:latin typeface="Times New Roman" panose="02020603050405020304" pitchFamily="18" charset="0"/>
                <a:cs typeface="Times New Roman" panose="02020603050405020304" pitchFamily="18" charset="0"/>
              </a:rPr>
              <a:t>xpensive</a:t>
            </a:r>
            <a:r>
              <a:rPr lang="cs-CZ" sz="3200" dirty="0">
                <a:solidFill>
                  <a:srgbClr val="307871"/>
                </a:solidFill>
                <a:latin typeface="Times New Roman" panose="02020603050405020304" pitchFamily="18" charset="0"/>
                <a:cs typeface="Times New Roman" panose="02020603050405020304" pitchFamily="18" charset="0"/>
              </a:rPr>
              <a:t> and</a:t>
            </a:r>
            <a:r>
              <a:rPr lang="en-US" sz="3200" dirty="0">
                <a:solidFill>
                  <a:srgbClr val="307871"/>
                </a:solidFill>
                <a:latin typeface="Times New Roman" panose="02020603050405020304" pitchFamily="18" charset="0"/>
                <a:cs typeface="Times New Roman" panose="02020603050405020304" pitchFamily="18" charset="0"/>
              </a:rPr>
              <a:t> luxury goods</a:t>
            </a:r>
          </a:p>
          <a:p>
            <a:r>
              <a:rPr lang="en-US" sz="3200" dirty="0">
                <a:solidFill>
                  <a:srgbClr val="307871"/>
                </a:solidFill>
                <a:latin typeface="Times New Roman" panose="02020603050405020304" pitchFamily="18" charset="0"/>
                <a:cs typeface="Times New Roman" panose="02020603050405020304" pitchFamily="18" charset="0"/>
              </a:rPr>
              <a:t>it has its psychological justification, because it promotes the exceptional nature of the goods</a:t>
            </a:r>
          </a:p>
        </p:txBody>
      </p:sp>
      <p:pic>
        <p:nvPicPr>
          <p:cNvPr id="12" name="Picture 2" descr="Výsledek obrázku pro rolex png">
            <a:extLst>
              <a:ext uri="{FF2B5EF4-FFF2-40B4-BE49-F238E27FC236}">
                <a16:creationId xmlns:a16="http://schemas.microsoft.com/office/drawing/2014/main" id="{785A875A-10EF-4FD6-8B48-08C8A8EF6E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994" y="4349436"/>
            <a:ext cx="1120775" cy="16683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ýsledek obrázku pro jewelry png">
            <a:extLst>
              <a:ext uri="{FF2B5EF4-FFF2-40B4-BE49-F238E27FC236}">
                <a16:creationId xmlns:a16="http://schemas.microsoft.com/office/drawing/2014/main" id="{103AFEBE-ED19-4B6F-9E26-7B11EA6446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6012" y="4466799"/>
            <a:ext cx="1333151" cy="12264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ýsledek obrázku pro handbag louis vuitton png">
            <a:extLst>
              <a:ext uri="{FF2B5EF4-FFF2-40B4-BE49-F238E27FC236}">
                <a16:creationId xmlns:a16="http://schemas.microsoft.com/office/drawing/2014/main" id="{7BD83F3B-2629-47B2-831E-73D0D1F806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436" y="3829266"/>
            <a:ext cx="2543925" cy="18456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ýsledek obrázku pro diamond png">
            <a:extLst>
              <a:ext uri="{FF2B5EF4-FFF2-40B4-BE49-F238E27FC236}">
                <a16:creationId xmlns:a16="http://schemas.microsoft.com/office/drawing/2014/main" id="{86127FE2-06A7-4188-9251-43E8B7F87F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9134" y="4379704"/>
            <a:ext cx="1810512" cy="181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17312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2316</Words>
  <Application>Microsoft Office PowerPoint</Application>
  <PresentationFormat>Širokoúhlá obrazovka</PresentationFormat>
  <Paragraphs>218</Paragraphs>
  <Slides>42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42</vt:i4>
      </vt:variant>
    </vt:vector>
  </HeadingPairs>
  <TitlesOfParts>
    <vt:vector size="48" baseType="lpstr">
      <vt:lpstr>Arial</vt:lpstr>
      <vt:lpstr>Calibri</vt:lpstr>
      <vt:lpstr>Calibri Light</vt:lpstr>
      <vt:lpstr>Times New Roman</vt:lpstr>
      <vt:lpstr>Wingdings</vt:lpstr>
      <vt:lpstr>Motiv Office</vt:lpstr>
      <vt:lpstr>Place and convenience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kle0001</cp:lastModifiedBy>
  <cp:revision>77</cp:revision>
  <dcterms:created xsi:type="dcterms:W3CDTF">2016-11-25T20:36:16Z</dcterms:created>
  <dcterms:modified xsi:type="dcterms:W3CDTF">2019-10-26T09:27:24Z</dcterms:modified>
</cp:coreProperties>
</file>