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6" r:id="rId3"/>
    <p:sldId id="404" r:id="rId4"/>
    <p:sldId id="405" r:id="rId5"/>
    <p:sldId id="406" r:id="rId6"/>
    <p:sldId id="407" r:id="rId7"/>
    <p:sldId id="408" r:id="rId8"/>
    <p:sldId id="409" r:id="rId9"/>
    <p:sldId id="410" r:id="rId10"/>
    <p:sldId id="411" r:id="rId11"/>
    <p:sldId id="412" r:id="rId12"/>
    <p:sldId id="413" r:id="rId13"/>
    <p:sldId id="414" r:id="rId14"/>
    <p:sldId id="416" r:id="rId15"/>
    <p:sldId id="417" r:id="rId16"/>
    <p:sldId id="419" r:id="rId17"/>
    <p:sldId id="420" r:id="rId18"/>
    <p:sldId id="422" r:id="rId19"/>
    <p:sldId id="421" r:id="rId20"/>
    <p:sldId id="424" r:id="rId21"/>
    <p:sldId id="423" r:id="rId22"/>
    <p:sldId id="425" r:id="rId23"/>
    <p:sldId id="426" r:id="rId24"/>
    <p:sldId id="427" r:id="rId25"/>
    <p:sldId id="428" r:id="rId26"/>
    <p:sldId id="429" r:id="rId27"/>
    <p:sldId id="430" r:id="rId28"/>
    <p:sldId id="370" r:id="rId29"/>
    <p:sldId id="403"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95" autoAdjust="0"/>
    <p:restoredTop sz="94660"/>
  </p:normalViewPr>
  <p:slideViewPr>
    <p:cSldViewPr snapToGrid="0">
      <p:cViewPr varScale="1">
        <p:scale>
          <a:sx n="86" d="100"/>
          <a:sy n="86" d="100"/>
        </p:scale>
        <p:origin x="1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AB33F-40D1-49BF-BE2E-C69774E8829D}" type="datetimeFigureOut">
              <a:rPr lang="cs-CZ" smtClean="0"/>
              <a:t>26.10.2019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04CE8-9717-490F-B4A4-8ABA169C2B57}" type="slidenum">
              <a:rPr lang="cs-CZ" smtClean="0"/>
              <a:t>‹#›</a:t>
            </a:fld>
            <a:endParaRPr lang="cs-CZ"/>
          </a:p>
        </p:txBody>
      </p:sp>
    </p:spTree>
    <p:extLst>
      <p:ext uri="{BB962C8B-B14F-4D97-AF65-F5344CB8AC3E}">
        <p14:creationId xmlns:p14="http://schemas.microsoft.com/office/powerpoint/2010/main" val="217348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26.10.2019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26.10.2019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26.10.2019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26.10.2019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s://www.ted.com/talks/dan_ariely_asks_are_we_in_control_of_our_own_decisions/transcript#t-816260"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48613"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554878" y="870926"/>
            <a:ext cx="6816757" cy="2372331"/>
          </a:xfrm>
          <a:prstGeom prst="rect">
            <a:avLst/>
          </a:prstGeom>
        </p:spPr>
        <p:txBody>
          <a:bodyPr anchor="t">
            <a:normAutofit/>
          </a:bodyPr>
          <a:lstStyle/>
          <a:p>
            <a:pPr algn="ctr"/>
            <a:r>
              <a:rPr lang="cs-CZ" sz="5333" b="1" dirty="0" err="1">
                <a:solidFill>
                  <a:schemeClr val="bg1"/>
                </a:solidFill>
                <a:latin typeface="Times New Roman" panose="02020603050405020304" pitchFamily="18" charset="0"/>
                <a:cs typeface="Times New Roman" panose="02020603050405020304" pitchFamily="18" charset="0"/>
              </a:rPr>
              <a:t>Price</a:t>
            </a:r>
            <a:br>
              <a:rPr lang="cs-CZ" sz="5400" b="1" cap="all" dirty="0"/>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Kateřina Matušínská, Ph.D.</a:t>
            </a:r>
          </a:p>
          <a:p>
            <a:pPr algn="r"/>
            <a:r>
              <a:rPr lang="cs-CZ" altLang="cs-CZ" sz="1200" b="1" dirty="0">
                <a:solidFill>
                  <a:srgbClr val="307871"/>
                </a:solidFill>
                <a:latin typeface="Times New Roman" panose="02020603050405020304" pitchFamily="18" charset="0"/>
                <a:cs typeface="Times New Roman" panose="02020603050405020304" pitchFamily="18" charset="0"/>
              </a:rPr>
              <a:t>Ing. Martin Klepek, Ph.D.</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err="1">
                <a:solidFill>
                  <a:srgbClr val="307871"/>
                </a:solidFill>
                <a:latin typeface="Times New Roman" panose="02020603050405020304" pitchFamily="18" charset="0"/>
                <a:cs typeface="Times New Roman" panose="02020603050405020304" pitchFamily="18" charset="0"/>
              </a:rPr>
              <a:t>Principles</a:t>
            </a:r>
            <a:r>
              <a:rPr lang="cs-CZ" altLang="cs-CZ" sz="1200" dirty="0">
                <a:solidFill>
                  <a:srgbClr val="307871"/>
                </a:solidFill>
                <a:latin typeface="Times New Roman" panose="02020603050405020304" pitchFamily="18" charset="0"/>
                <a:cs typeface="Times New Roman" panose="02020603050405020304" pitchFamily="18" charset="0"/>
              </a:rPr>
              <a:t> </a:t>
            </a:r>
            <a:r>
              <a:rPr lang="cs-CZ" altLang="cs-CZ" sz="1200" dirty="0" err="1">
                <a:solidFill>
                  <a:srgbClr val="307871"/>
                </a:solidFill>
                <a:latin typeface="Times New Roman" panose="02020603050405020304" pitchFamily="18" charset="0"/>
                <a:cs typeface="Times New Roman" panose="02020603050405020304" pitchFamily="18" charset="0"/>
              </a:rPr>
              <a:t>of</a:t>
            </a:r>
            <a:r>
              <a:rPr lang="cs-CZ" altLang="cs-CZ" sz="1200" dirty="0">
                <a:solidFill>
                  <a:srgbClr val="307871"/>
                </a:solidFill>
                <a:latin typeface="Times New Roman" panose="02020603050405020304" pitchFamily="18" charset="0"/>
                <a:cs typeface="Times New Roman" panose="02020603050405020304" pitchFamily="18" charset="0"/>
              </a:rPr>
              <a:t> Marketing</a:t>
            </a:r>
            <a:endParaRPr lang="en-GB" altLang="cs-CZ" sz="1200" dirty="0">
              <a:solidFill>
                <a:srgbClr val="307871"/>
              </a:solidFill>
              <a:latin typeface="Times New Roman" panose="02020603050405020304" pitchFamily="18" charset="0"/>
              <a:cs typeface="Times New Roman" panose="02020603050405020304" pitchFamily="18" charset="0"/>
            </a:endParaRPr>
          </a:p>
          <a:p>
            <a:pPr algn="r"/>
            <a:r>
              <a:rPr lang="en-GB" altLang="cs-CZ" sz="1200" dirty="0">
                <a:solidFill>
                  <a:srgbClr val="307871"/>
                </a:solidFill>
                <a:latin typeface="Times New Roman" panose="02020603050405020304" pitchFamily="18" charset="0"/>
                <a:cs typeface="Times New Roman" panose="02020603050405020304" pitchFamily="18" charset="0"/>
              </a:rPr>
              <a:t>Subject code</a:t>
            </a:r>
          </a:p>
        </p:txBody>
      </p:sp>
      <p:sp>
        <p:nvSpPr>
          <p:cNvPr id="4" name="Obdélník 3">
            <a:extLst>
              <a:ext uri="{FF2B5EF4-FFF2-40B4-BE49-F238E27FC236}">
                <a16:creationId xmlns:a16="http://schemas.microsoft.com/office/drawing/2014/main" id="{88E440D7-593D-4770-B701-A9E71DB626DE}"/>
              </a:ext>
            </a:extLst>
          </p:cNvPr>
          <p:cNvSpPr/>
          <p:nvPr/>
        </p:nvSpPr>
        <p:spPr>
          <a:xfrm>
            <a:off x="1211627" y="3519780"/>
            <a:ext cx="6096000" cy="1446550"/>
          </a:xfrm>
          <a:prstGeom prst="rect">
            <a:avLst/>
          </a:prstGeom>
        </p:spPr>
        <p:txBody>
          <a:bodyPr>
            <a:spAutoFit/>
          </a:bodyPr>
          <a:lstStyle/>
          <a:p>
            <a:pPr algn="ctr"/>
            <a:r>
              <a:rPr lang="cs-CZ" sz="2200" b="1" i="1" dirty="0">
                <a:solidFill>
                  <a:schemeClr val="bg1"/>
                </a:solidFill>
                <a:latin typeface="Times New Roman" panose="02020603050405020304" pitchFamily="18" charset="0"/>
                <a:cs typeface="Times New Roman" panose="02020603050405020304" pitchFamily="18" charset="0"/>
              </a:rPr>
              <a:t>T</a:t>
            </a:r>
            <a:r>
              <a:rPr lang="en-CA" sz="2200" b="1" i="1" dirty="0">
                <a:solidFill>
                  <a:schemeClr val="bg1"/>
                </a:solidFill>
                <a:latin typeface="Times New Roman" panose="02020603050405020304" pitchFamily="18" charset="0"/>
                <a:cs typeface="Times New Roman" panose="02020603050405020304" pitchFamily="18" charset="0"/>
              </a:rPr>
              <a:t>he aim of the lecture is to explain </a:t>
            </a:r>
            <a:r>
              <a:rPr lang="cs-CZ" sz="2200" b="1" i="1" dirty="0" err="1">
                <a:solidFill>
                  <a:schemeClr val="bg1"/>
                </a:solidFill>
                <a:latin typeface="Times New Roman" panose="02020603050405020304" pitchFamily="18" charset="0"/>
                <a:cs typeface="Times New Roman" panose="02020603050405020304" pitchFamily="18" charset="0"/>
              </a:rPr>
              <a:t>the</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pricing</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principles</a:t>
            </a:r>
            <a:r>
              <a:rPr lang="cs-CZ" sz="2200" b="1" i="1" dirty="0">
                <a:solidFill>
                  <a:schemeClr val="bg1"/>
                </a:solidFill>
                <a:latin typeface="Times New Roman" panose="02020603050405020304" pitchFamily="18" charset="0"/>
                <a:cs typeface="Times New Roman" panose="02020603050405020304" pitchFamily="18" charset="0"/>
              </a:rPr>
              <a:t> in marketing </a:t>
            </a:r>
            <a:r>
              <a:rPr lang="cs-CZ" sz="2200" b="1" i="1" dirty="0" err="1">
                <a:solidFill>
                  <a:schemeClr val="bg1"/>
                </a:solidFill>
                <a:latin typeface="Times New Roman" panose="02020603050405020304" pitchFamily="18" charset="0"/>
                <a:cs typeface="Times New Roman" panose="02020603050405020304" pitchFamily="18" charset="0"/>
              </a:rPr>
              <a:t>context</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How</a:t>
            </a:r>
            <a:r>
              <a:rPr lang="cs-CZ" sz="2200" b="1" i="1" dirty="0">
                <a:solidFill>
                  <a:schemeClr val="bg1"/>
                </a:solidFill>
                <a:latin typeface="Times New Roman" panose="02020603050405020304" pitchFamily="18" charset="0"/>
                <a:cs typeface="Times New Roman" panose="02020603050405020304" pitchFamily="18" charset="0"/>
              </a:rPr>
              <a:t> are </a:t>
            </a:r>
            <a:r>
              <a:rPr lang="cs-CZ" sz="2200" b="1" i="1" dirty="0" err="1">
                <a:solidFill>
                  <a:schemeClr val="bg1"/>
                </a:solidFill>
                <a:latin typeface="Times New Roman" panose="02020603050405020304" pitchFamily="18" charset="0"/>
                <a:cs typeface="Times New Roman" panose="02020603050405020304" pitchFamily="18" charset="0"/>
              </a:rPr>
              <a:t>the</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prices</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percieved</a:t>
            </a:r>
            <a:r>
              <a:rPr lang="cs-CZ" sz="2200" b="1" i="1" dirty="0">
                <a:solidFill>
                  <a:schemeClr val="bg1"/>
                </a:solidFill>
                <a:latin typeface="Times New Roman" panose="02020603050405020304" pitchFamily="18" charset="0"/>
                <a:cs typeface="Times New Roman" panose="02020603050405020304" pitchFamily="18" charset="0"/>
              </a:rPr>
              <a:t> by </a:t>
            </a:r>
            <a:r>
              <a:rPr lang="cs-CZ" sz="2200" b="1" i="1" dirty="0" err="1">
                <a:solidFill>
                  <a:schemeClr val="bg1"/>
                </a:solidFill>
                <a:latin typeface="Times New Roman" panose="02020603050405020304" pitchFamily="18" charset="0"/>
                <a:cs typeface="Times New Roman" panose="02020603050405020304" pitchFamily="18" charset="0"/>
              </a:rPr>
              <a:t>customers</a:t>
            </a:r>
            <a:r>
              <a:rPr lang="cs-CZ" sz="2200" b="1" i="1" dirty="0">
                <a:solidFill>
                  <a:schemeClr val="bg1"/>
                </a:solidFill>
                <a:latin typeface="Times New Roman" panose="02020603050405020304" pitchFamily="18" charset="0"/>
                <a:cs typeface="Times New Roman" panose="02020603050405020304" pitchFamily="18" charset="0"/>
              </a:rPr>
              <a:t> and </a:t>
            </a:r>
            <a:r>
              <a:rPr lang="cs-CZ" sz="2200" b="1" i="1" dirty="0" err="1">
                <a:solidFill>
                  <a:schemeClr val="bg1"/>
                </a:solidFill>
                <a:latin typeface="Times New Roman" panose="02020603050405020304" pitchFamily="18" charset="0"/>
                <a:cs typeface="Times New Roman" panose="02020603050405020304" pitchFamily="18" charset="0"/>
              </a:rPr>
              <a:t>how</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this</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can</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be</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beneficial</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for</a:t>
            </a:r>
            <a:r>
              <a:rPr lang="cs-CZ" sz="2200" b="1" i="1" dirty="0">
                <a:solidFill>
                  <a:schemeClr val="bg1"/>
                </a:solidFill>
                <a:latin typeface="Times New Roman" panose="02020603050405020304" pitchFamily="18" charset="0"/>
                <a:cs typeface="Times New Roman" panose="02020603050405020304" pitchFamily="18" charset="0"/>
              </a:rPr>
              <a:t> </a:t>
            </a:r>
            <a:r>
              <a:rPr lang="cs-CZ" sz="2200" b="1" i="1" dirty="0" err="1">
                <a:solidFill>
                  <a:schemeClr val="bg1"/>
                </a:solidFill>
                <a:latin typeface="Times New Roman" panose="02020603050405020304" pitchFamily="18" charset="0"/>
                <a:cs typeface="Times New Roman" panose="02020603050405020304" pitchFamily="18" charset="0"/>
              </a:rPr>
              <a:t>marketers</a:t>
            </a:r>
            <a:r>
              <a:rPr lang="cs-CZ" sz="2200" b="1" i="1" dirty="0">
                <a:solidFill>
                  <a:schemeClr val="bg1"/>
                </a:solidFill>
                <a:latin typeface="Times New Roman" panose="02020603050405020304" pitchFamily="18" charset="0"/>
                <a:cs typeface="Times New Roman" panose="02020603050405020304" pitchFamily="18" charset="0"/>
              </a:rPr>
              <a:t>.</a:t>
            </a:r>
            <a:endParaRPr lang="cs-CZ"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dirty="0">
                <a:solidFill>
                  <a:srgbClr val="307871"/>
                </a:solidFill>
                <a:latin typeface="Times New Roman" panose="02020603050405020304" pitchFamily="18" charset="0"/>
                <a:cs typeface="Times New Roman" panose="02020603050405020304" pitchFamily="18" charset="0"/>
              </a:rPr>
              <a:t>Baseball bat and ball cost 11 €.</a:t>
            </a:r>
          </a:p>
          <a:p>
            <a:pPr marL="0" indent="0" algn="ctr">
              <a:buNone/>
            </a:pPr>
            <a:r>
              <a:rPr lang="en-GB" sz="3600" b="1" dirty="0">
                <a:solidFill>
                  <a:srgbClr val="307871"/>
                </a:solidFill>
                <a:latin typeface="Times New Roman" panose="02020603050405020304" pitchFamily="18" charset="0"/>
                <a:cs typeface="Times New Roman" panose="02020603050405020304" pitchFamily="18" charset="0"/>
              </a:rPr>
              <a:t>Bat cost 10 € more than ball.</a:t>
            </a:r>
          </a:p>
          <a:p>
            <a:pPr marL="0" indent="0" algn="ctr">
              <a:buNone/>
            </a:pPr>
            <a:r>
              <a:rPr lang="en-GB" sz="3600" b="1" dirty="0">
                <a:solidFill>
                  <a:srgbClr val="307871"/>
                </a:solidFill>
                <a:latin typeface="Times New Roman" panose="02020603050405020304" pitchFamily="18" charset="0"/>
                <a:cs typeface="Times New Roman" panose="02020603050405020304" pitchFamily="18" charset="0"/>
              </a:rPr>
              <a:t>How much the ball costs? </a:t>
            </a:r>
          </a:p>
          <a:p>
            <a:endParaRPr lang="en-US" sz="14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altLang="cs-CZ" sz="1100" b="1" dirty="0">
              <a:solidFill>
                <a:srgbClr val="307871"/>
              </a:solidFill>
              <a:latin typeface="Times New Roman" panose="02020603050405020304" pitchFamily="18" charset="0"/>
              <a:cs typeface="Times New Roman" panose="02020603050405020304" pitchFamily="18" charset="0"/>
            </a:endParaRPr>
          </a:p>
        </p:txBody>
      </p:sp>
      <p:pic>
        <p:nvPicPr>
          <p:cNvPr id="6" name="Picture 2" descr="Výsledek obrázku pro baseball ba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5626" y="3930262"/>
            <a:ext cx="1380970" cy="13742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ýsledek obrázku pro baseball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7671" y="3930262"/>
            <a:ext cx="1081067" cy="108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23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07042" cy="523220"/>
          </a:xfrm>
          <a:prstGeom prst="rect">
            <a:avLst/>
          </a:prstGeom>
        </p:spPr>
        <p:txBody>
          <a:bodyPr wrap="none">
            <a:spAutoFit/>
          </a:bodyPr>
          <a:lstStyle/>
          <a:p>
            <a:pPr lvl="0">
              <a:defRPr/>
            </a:pPr>
            <a:r>
              <a:rPr lang="cs-CZ" sz="2800" b="1" kern="0" dirty="0" err="1">
                <a:solidFill>
                  <a:srgbClr val="307871"/>
                </a:solidFill>
                <a:latin typeface="Times New Roman"/>
                <a:ea typeface="+mj-ea"/>
                <a:cs typeface="+mj-cs"/>
              </a:rPr>
              <a:t>Pricing</a:t>
            </a:r>
            <a:r>
              <a:rPr lang="cs-CZ" sz="2800" b="1" kern="0" dirty="0">
                <a:solidFill>
                  <a:srgbClr val="307871"/>
                </a:solidFill>
                <a:latin typeface="Times New Roman"/>
                <a:ea typeface="+mj-ea"/>
                <a:cs typeface="+mj-cs"/>
              </a:rPr>
              <a:t> </a:t>
            </a:r>
            <a:r>
              <a:rPr lang="cs-CZ" sz="2800" b="1" kern="0" dirty="0" err="1">
                <a:solidFill>
                  <a:srgbClr val="307871"/>
                </a:solidFill>
                <a:latin typeface="Times New Roman"/>
                <a:ea typeface="+mj-ea"/>
                <a:cs typeface="+mj-cs"/>
              </a:rPr>
              <a:t>biases</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dirty="0">
                <a:solidFill>
                  <a:srgbClr val="307871"/>
                </a:solidFill>
                <a:latin typeface="Times New Roman" panose="02020603050405020304" pitchFamily="18" charset="0"/>
                <a:cs typeface="Times New Roman" panose="02020603050405020304" pitchFamily="18" charset="0"/>
              </a:rPr>
              <a:t>Baseball bat and ball cost 11 €.</a:t>
            </a:r>
          </a:p>
          <a:p>
            <a:pPr marL="0" indent="0" algn="ctr">
              <a:buNone/>
            </a:pPr>
            <a:r>
              <a:rPr lang="en-GB" sz="3600" b="1" dirty="0">
                <a:solidFill>
                  <a:srgbClr val="307871"/>
                </a:solidFill>
                <a:latin typeface="Times New Roman" panose="02020603050405020304" pitchFamily="18" charset="0"/>
                <a:cs typeface="Times New Roman" panose="02020603050405020304" pitchFamily="18" charset="0"/>
              </a:rPr>
              <a:t>Bat cost 10 € more than ball.</a:t>
            </a:r>
          </a:p>
          <a:p>
            <a:pPr marL="0" indent="0" algn="ctr">
              <a:buNone/>
            </a:pPr>
            <a:r>
              <a:rPr lang="en-GB" sz="3600" b="1" dirty="0">
                <a:solidFill>
                  <a:srgbClr val="307871"/>
                </a:solidFill>
                <a:latin typeface="Times New Roman" panose="02020603050405020304" pitchFamily="18" charset="0"/>
                <a:cs typeface="Times New Roman" panose="02020603050405020304" pitchFamily="18" charset="0"/>
              </a:rPr>
              <a:t>How much the ball costs? </a:t>
            </a:r>
          </a:p>
          <a:p>
            <a:endParaRPr lang="en-US" sz="14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altLang="cs-CZ" sz="1100" b="1" dirty="0">
              <a:solidFill>
                <a:srgbClr val="307871"/>
              </a:solidFill>
              <a:latin typeface="Times New Roman" panose="02020603050405020304" pitchFamily="18" charset="0"/>
              <a:cs typeface="Times New Roman" panose="02020603050405020304" pitchFamily="18" charset="0"/>
            </a:endParaRPr>
          </a:p>
        </p:txBody>
      </p:sp>
      <p:pic>
        <p:nvPicPr>
          <p:cNvPr id="6" name="Picture 2" descr="Výsledek obrázku pro baseball ba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5626" y="3930262"/>
            <a:ext cx="1380970" cy="13742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ýsledek obrázku pro baseball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7671" y="3930262"/>
            <a:ext cx="1081067" cy="108106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837184" y="5355563"/>
            <a:ext cx="4512611" cy="896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s-CZ" sz="5400" dirty="0"/>
              <a:t>1 + 11 = 12</a:t>
            </a:r>
            <a:endParaRPr lang="cs-CZ" sz="3200" dirty="0"/>
          </a:p>
        </p:txBody>
      </p:sp>
      <p:sp>
        <p:nvSpPr>
          <p:cNvPr id="10" name="Content Placeholder 2"/>
          <p:cNvSpPr txBox="1">
            <a:spLocks/>
          </p:cNvSpPr>
          <p:nvPr/>
        </p:nvSpPr>
        <p:spPr>
          <a:xfrm>
            <a:off x="7003383" y="5304474"/>
            <a:ext cx="4512611" cy="896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s-CZ" sz="5400" dirty="0"/>
              <a:t> 0,5 + 10,5 = 11</a:t>
            </a:r>
            <a:endParaRPr lang="cs-CZ" sz="3200" dirty="0"/>
          </a:p>
        </p:txBody>
      </p:sp>
    </p:spTree>
    <p:extLst>
      <p:ext uri="{BB962C8B-B14F-4D97-AF65-F5344CB8AC3E}">
        <p14:creationId xmlns:p14="http://schemas.microsoft.com/office/powerpoint/2010/main" val="38103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145413"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Relativity principle</a:t>
            </a:r>
            <a:endParaRPr kumimoji="0" lang="en-GB" sz="2800" b="1" i="0" u="none" strike="noStrike" kern="0" cap="none" spc="0" normalizeH="0" baseline="0" dirty="0">
              <a:ln>
                <a:noFill/>
              </a:ln>
              <a:solidFill>
                <a:sysClr val="windowText" lastClr="000000"/>
              </a:solidFill>
              <a:effectLst/>
              <a:uLnTx/>
              <a:uFillTx/>
            </a:endParaRPr>
          </a:p>
        </p:txBody>
      </p:sp>
      <p:pic>
        <p:nvPicPr>
          <p:cNvPr id="6" name="Picture 2"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449" y="1323602"/>
            <a:ext cx="9260030" cy="535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72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145413"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Relativity principle</a:t>
            </a:r>
            <a:endParaRPr kumimoji="0" lang="en-GB" sz="2800" b="1" i="0" u="none" strike="noStrike" kern="0" cap="none" spc="0" normalizeH="0" baseline="0" dirty="0">
              <a:ln>
                <a:noFill/>
              </a:ln>
              <a:solidFill>
                <a:sysClr val="windowText" lastClr="000000"/>
              </a:solidFill>
              <a:effectLst/>
              <a:uLnTx/>
              <a:uFillTx/>
            </a:endParaRPr>
          </a:p>
        </p:txBody>
      </p:sp>
      <p:pic>
        <p:nvPicPr>
          <p:cNvPr id="7" name="Picture 2" descr="Výsledek obrázku pro behavioral economics economist sub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72557"/>
            <a:ext cx="11436736" cy="537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5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921814"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The Economist Subscription problem</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24056" y="1720184"/>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307871"/>
                </a:solidFill>
                <a:latin typeface="Times New Roman" panose="02020603050405020304" pitchFamily="18" charset="0"/>
                <a:cs typeface="Times New Roman" panose="02020603050405020304" pitchFamily="18" charset="0"/>
              </a:rPr>
              <a:t>Of the original high interest in the $ 125 (84%) printed and online subscription, the only version of interest-only version dropped to just 32%.</a:t>
            </a:r>
          </a:p>
          <a:p>
            <a:r>
              <a:rPr lang="en-GB" sz="3600" dirty="0">
                <a:solidFill>
                  <a:srgbClr val="307871"/>
                </a:solidFill>
                <a:latin typeface="Times New Roman" panose="02020603050405020304" pitchFamily="18" charset="0"/>
                <a:cs typeface="Times New Roman" panose="02020603050405020304" pitchFamily="18" charset="0"/>
              </a:rPr>
              <a:t>An anchor in the form of unnecessary options in the middle affected the overall perception of the offer.</a:t>
            </a:r>
          </a:p>
          <a:p>
            <a:r>
              <a:rPr lang="en-GB" sz="3600" dirty="0">
                <a:solidFill>
                  <a:srgbClr val="307871"/>
                </a:solidFill>
                <a:latin typeface="Times New Roman" panose="02020603050405020304" pitchFamily="18" charset="0"/>
                <a:cs typeface="Times New Roman" panose="02020603050405020304" pitchFamily="18" charset="0"/>
              </a:rPr>
              <a:t>An attractive third option (online + print) not only compared to the other (printed version only), but also with the first variation of online subscription.</a:t>
            </a:r>
          </a:p>
          <a:p>
            <a:endParaRPr lang="en-US" sz="14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altLang="cs-CZ" sz="11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60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743606"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Where do you want to travel?</a:t>
            </a:r>
            <a:endParaRPr kumimoji="0" lang="en-GB" sz="2800" b="1" i="0" u="none" strike="noStrike" kern="0" cap="none" spc="0" normalizeH="0" baseline="0" dirty="0">
              <a:ln>
                <a:noFill/>
              </a:ln>
              <a:solidFill>
                <a:sysClr val="windowText" lastClr="000000"/>
              </a:solidFill>
              <a:effectLst/>
              <a:uLnTx/>
              <a:uFillTx/>
            </a:endParaRPr>
          </a:p>
        </p:txBody>
      </p:sp>
      <p:pic>
        <p:nvPicPr>
          <p:cNvPr id="6" name="Picture 2" descr="Výsledek obrázku pro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79" y="2260523"/>
            <a:ext cx="5138853" cy="3210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uvisejÃ­cÃ­ obrÃ¡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571" y="2260521"/>
            <a:ext cx="5380371" cy="321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4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31975"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Paris or Barcelona?</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24056" y="972558"/>
            <a:ext cx="11498555" cy="54575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rgbClr val="307871"/>
                </a:solidFill>
                <a:latin typeface="Times New Roman" panose="02020603050405020304" pitchFamily="18" charset="0"/>
                <a:cs typeface="Times New Roman" panose="02020603050405020304" pitchFamily="18" charset="0"/>
              </a:rPr>
              <a:t>Your choice</a:t>
            </a:r>
          </a:p>
          <a:p>
            <a:pPr lvl="1"/>
            <a:r>
              <a:rPr lang="en-GB" dirty="0">
                <a:solidFill>
                  <a:srgbClr val="307871"/>
                </a:solidFill>
                <a:latin typeface="Times New Roman" panose="02020603050405020304" pitchFamily="18" charset="0"/>
                <a:cs typeface="Times New Roman" panose="02020603050405020304" pitchFamily="18" charset="0"/>
              </a:rPr>
              <a:t>Trip to Barcelona All-inclusive, free transportation, you have to pay for your morning coffee,</a:t>
            </a:r>
          </a:p>
          <a:p>
            <a:pPr lvl="1"/>
            <a:r>
              <a:rPr lang="en-GB" dirty="0">
                <a:solidFill>
                  <a:srgbClr val="307871"/>
                </a:solidFill>
                <a:latin typeface="Times New Roman" panose="02020603050405020304" pitchFamily="18" charset="0"/>
                <a:cs typeface="Times New Roman" panose="02020603050405020304" pitchFamily="18" charset="0"/>
              </a:rPr>
              <a:t>Trip to Barcelona All-inclusive, free transportation, </a:t>
            </a:r>
          </a:p>
          <a:p>
            <a:pPr lvl="1"/>
            <a:r>
              <a:rPr lang="en-GB" dirty="0">
                <a:solidFill>
                  <a:srgbClr val="307871"/>
                </a:solidFill>
                <a:latin typeface="Times New Roman" panose="02020603050405020304" pitchFamily="18" charset="0"/>
                <a:cs typeface="Times New Roman" panose="02020603050405020304" pitchFamily="18" charset="0"/>
              </a:rPr>
              <a:t>Trip to Paris All-inclusive, free transportation, </a:t>
            </a:r>
          </a:p>
          <a:p>
            <a:r>
              <a:rPr lang="en-GB" sz="3200" dirty="0">
                <a:solidFill>
                  <a:srgbClr val="307871"/>
                </a:solidFill>
                <a:latin typeface="Times New Roman" panose="02020603050405020304" pitchFamily="18" charset="0"/>
                <a:cs typeface="Times New Roman" panose="02020603050405020304" pitchFamily="18" charset="0"/>
              </a:rPr>
              <a:t>2nd choice becomes more attractive compared to 1st choice and even compared to the 3rd one.</a:t>
            </a:r>
          </a:p>
          <a:p>
            <a:r>
              <a:rPr lang="en-GB" sz="3200" dirty="0" err="1">
                <a:solidFill>
                  <a:srgbClr val="307871"/>
                </a:solidFill>
                <a:latin typeface="Times New Roman" panose="02020603050405020304" pitchFamily="18" charset="0"/>
                <a:cs typeface="Times New Roman" panose="02020603050405020304" pitchFamily="18" charset="0"/>
              </a:rPr>
              <a:t>Ariely</a:t>
            </a:r>
            <a:r>
              <a:rPr lang="en-GB" sz="3200" dirty="0">
                <a:solidFill>
                  <a:srgbClr val="307871"/>
                </a:solidFill>
                <a:latin typeface="Times New Roman" panose="02020603050405020304" pitchFamily="18" charset="0"/>
                <a:cs typeface="Times New Roman" panose="02020603050405020304" pitchFamily="18" charset="0"/>
              </a:rPr>
              <a:t> on </a:t>
            </a:r>
            <a:r>
              <a:rPr lang="en-GB" sz="3200" dirty="0" err="1">
                <a:solidFill>
                  <a:srgbClr val="307871"/>
                </a:solidFill>
                <a:latin typeface="Times New Roman" panose="02020603050405020304" pitchFamily="18" charset="0"/>
                <a:cs typeface="Times New Roman" panose="02020603050405020304" pitchFamily="18" charset="0"/>
              </a:rPr>
              <a:t>irationality</a:t>
            </a:r>
            <a:r>
              <a:rPr lang="en-GB" sz="3200" dirty="0">
                <a:solidFill>
                  <a:srgbClr val="307871"/>
                </a:solidFill>
                <a:latin typeface="Times New Roman" panose="02020603050405020304" pitchFamily="18" charset="0"/>
                <a:cs typeface="Times New Roman" panose="02020603050405020304" pitchFamily="18" charset="0"/>
              </a:rPr>
              <a:t>:</a:t>
            </a:r>
          </a:p>
          <a:p>
            <a:r>
              <a:rPr lang="en-GB" sz="3200" dirty="0">
                <a:solidFill>
                  <a:srgbClr val="307871"/>
                </a:solidFill>
                <a:latin typeface="Times New Roman" panose="02020603050405020304" pitchFamily="18" charset="0"/>
                <a:cs typeface="Times New Roman" panose="02020603050405020304" pitchFamily="18" charset="0"/>
                <a:hlinkClick r:id="rId3"/>
              </a:rPr>
              <a:t>https://www.ted.com/talks/dan_ariely_asks_are_we_in_control_of_our_own_decisions/transcript#t-816260</a:t>
            </a:r>
            <a:endParaRPr lang="cs-CZ" sz="3200" dirty="0">
              <a:solidFill>
                <a:srgbClr val="307871"/>
              </a:solidFill>
              <a:latin typeface="Times New Roman" panose="02020603050405020304" pitchFamily="18" charset="0"/>
              <a:cs typeface="Times New Roman" panose="02020603050405020304" pitchFamily="18" charset="0"/>
            </a:endParaRPr>
          </a:p>
          <a:p>
            <a:pPr marL="0" indent="0">
              <a:buNone/>
            </a:pPr>
            <a:endParaRPr lang="en-GB" sz="3200" dirty="0">
              <a:solidFill>
                <a:srgbClr val="307871"/>
              </a:solidFill>
              <a:latin typeface="Times New Roman" panose="02020603050405020304" pitchFamily="18" charset="0"/>
              <a:cs typeface="Times New Roman" panose="02020603050405020304" pitchFamily="18" charset="0"/>
            </a:endParaRPr>
          </a:p>
          <a:p>
            <a:endParaRPr lang="en-US" sz="1200" dirty="0">
              <a:solidFill>
                <a:srgbClr val="307871"/>
              </a:solidFill>
              <a:latin typeface="Times New Roman" panose="02020603050405020304" pitchFamily="18" charset="0"/>
              <a:cs typeface="Times New Roman" panose="02020603050405020304" pitchFamily="18" charset="0"/>
            </a:endParaRP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altLang="cs-CZ" sz="105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7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821332" cy="523220"/>
          </a:xfrm>
          <a:prstGeom prst="rect">
            <a:avLst/>
          </a:prstGeom>
        </p:spPr>
        <p:txBody>
          <a:bodyPr wrap="none">
            <a:spAutoFit/>
          </a:bodyPr>
          <a:lstStyle/>
          <a:p>
            <a:pPr lvl="0">
              <a:defRPr/>
            </a:pPr>
            <a:r>
              <a:rPr lang="cs-CZ" sz="2800" b="1" kern="0" dirty="0" err="1">
                <a:solidFill>
                  <a:srgbClr val="307871"/>
                </a:solidFill>
                <a:latin typeface="Times New Roman"/>
                <a:ea typeface="+mj-ea"/>
                <a:cs typeface="+mj-cs"/>
              </a:rPr>
              <a:t>Anchoring</a:t>
            </a:r>
            <a:endParaRPr kumimoji="0" lang="en-GB" sz="2800" b="1" i="0" u="none" strike="noStrike" kern="0" cap="none" spc="0" normalizeH="0" baseline="0" dirty="0">
              <a:ln>
                <a:noFill/>
              </a:ln>
              <a:solidFill>
                <a:sysClr val="windowText" lastClr="000000"/>
              </a:solidFill>
              <a:effectLst/>
              <a:uLnTx/>
              <a:uFillTx/>
            </a:endParaRPr>
          </a:p>
        </p:txBody>
      </p:sp>
      <p:pic>
        <p:nvPicPr>
          <p:cNvPr id="7" name="Picture 2" descr="VÃ½sledek obrÃ¡zku pro ariely relativity">
            <a:extLst>
              <a:ext uri="{FF2B5EF4-FFF2-40B4-BE49-F238E27FC236}">
                <a16:creationId xmlns:a16="http://schemas.microsoft.com/office/drawing/2014/main" id="{E9DC3DE6-7E0D-4A01-B2EC-BC7266C36F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55"/>
          <a:stretch/>
        </p:blipFill>
        <p:spPr bwMode="auto">
          <a:xfrm>
            <a:off x="2942693" y="3885051"/>
            <a:ext cx="6461279" cy="2972949"/>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2"/>
          <p:cNvSpPr txBox="1">
            <a:spLocks/>
          </p:cNvSpPr>
          <p:nvPr/>
        </p:nvSpPr>
        <p:spPr>
          <a:xfrm>
            <a:off x="424056" y="1389888"/>
            <a:ext cx="11498555"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307871"/>
                </a:solidFill>
                <a:latin typeface="Times New Roman" panose="02020603050405020304" pitchFamily="18" charset="0"/>
                <a:cs typeface="Times New Roman" panose="02020603050405020304" pitchFamily="18" charset="0"/>
              </a:rPr>
              <a:t>In the left side of this illustration we see two options, each of which is better on a different attribute. Option (A) is better on attribute 1</a:t>
            </a:r>
            <a:r>
              <a:rPr lang="cs-CZ" sz="2400" dirty="0">
                <a:solidFill>
                  <a:srgbClr val="307871"/>
                </a:solidFill>
                <a:latin typeface="Times New Roman" panose="02020603050405020304" pitchFamily="18" charset="0"/>
                <a:cs typeface="Times New Roman" panose="02020603050405020304" pitchFamily="18" charset="0"/>
              </a:rPr>
              <a:t>-</a:t>
            </a:r>
            <a:r>
              <a:rPr lang="en-GB" sz="2400" dirty="0">
                <a:solidFill>
                  <a:srgbClr val="307871"/>
                </a:solidFill>
                <a:latin typeface="Times New Roman" panose="02020603050405020304" pitchFamily="18" charset="0"/>
                <a:cs typeface="Times New Roman" panose="02020603050405020304" pitchFamily="18" charset="0"/>
              </a:rPr>
              <a:t>let’s say quality. Option (B) is bet­ter on attribute 2</a:t>
            </a:r>
            <a:r>
              <a:rPr lang="cs-CZ" sz="2400" dirty="0">
                <a:solidFill>
                  <a:srgbClr val="307871"/>
                </a:solidFill>
                <a:latin typeface="Times New Roman" panose="02020603050405020304" pitchFamily="18" charset="0"/>
                <a:cs typeface="Times New Roman" panose="02020603050405020304" pitchFamily="18" charset="0"/>
              </a:rPr>
              <a:t>-</a:t>
            </a:r>
            <a:r>
              <a:rPr lang="en-GB" sz="2400" dirty="0">
                <a:solidFill>
                  <a:srgbClr val="307871"/>
                </a:solidFill>
                <a:latin typeface="Times New Roman" panose="02020603050405020304" pitchFamily="18" charset="0"/>
                <a:cs typeface="Times New Roman" panose="02020603050405020304" pitchFamily="18" charset="0"/>
              </a:rPr>
              <a:t>let’s say beauty. Obviously these are two very different options and the choice between them is not simple. Now consider what happens if we add another op­tion, called (-A) (see the right side of the illustration). This option is clearly worse than option (A), but it is also very similar to it, making the comparison between them easy, and suggesting that (A) is not only better than (</a:t>
            </a:r>
            <a:r>
              <a:rPr lang="cs-CZ" sz="2400" dirty="0">
                <a:solidFill>
                  <a:srgbClr val="307871"/>
                </a:solidFill>
                <a:latin typeface="Times New Roman" panose="02020603050405020304" pitchFamily="18" charset="0"/>
                <a:cs typeface="Times New Roman" panose="02020603050405020304" pitchFamily="18" charset="0"/>
              </a:rPr>
              <a:t>-</a:t>
            </a:r>
            <a:r>
              <a:rPr lang="en-GB" sz="2400" dirty="0">
                <a:solidFill>
                  <a:srgbClr val="307871"/>
                </a:solidFill>
                <a:latin typeface="Times New Roman" panose="02020603050405020304" pitchFamily="18" charset="0"/>
                <a:cs typeface="Times New Roman" panose="02020603050405020304" pitchFamily="18" charset="0"/>
              </a:rPr>
              <a:t>A) but also better than (B).</a:t>
            </a:r>
          </a:p>
        </p:txBody>
      </p:sp>
    </p:spTree>
    <p:extLst>
      <p:ext uri="{BB962C8B-B14F-4D97-AF65-F5344CB8AC3E}">
        <p14:creationId xmlns:p14="http://schemas.microsoft.com/office/powerpoint/2010/main" val="2380419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390712" cy="400110"/>
          </a:xfrm>
          <a:prstGeom prst="rect">
            <a:avLst/>
          </a:prstGeom>
        </p:spPr>
        <p:txBody>
          <a:bodyPr wrap="none">
            <a:spAutoFit/>
          </a:bodyPr>
          <a:lstStyle/>
          <a:p>
            <a:pPr lvl="0">
              <a:defRPr/>
            </a:pPr>
            <a:r>
              <a:rPr lang="en-GB" sz="2000" b="1" kern="0" dirty="0">
                <a:solidFill>
                  <a:srgbClr val="307871"/>
                </a:solidFill>
                <a:latin typeface="Times New Roman"/>
                <a:ea typeface="+mj-ea"/>
                <a:cs typeface="+mj-cs"/>
              </a:rPr>
              <a:t>People lack </a:t>
            </a:r>
            <a:r>
              <a:rPr lang="en-GB" sz="2000" b="1" kern="0" dirty="0" err="1">
                <a:solidFill>
                  <a:srgbClr val="307871"/>
                </a:solidFill>
                <a:latin typeface="Times New Roman"/>
                <a:ea typeface="+mj-ea"/>
                <a:cs typeface="+mj-cs"/>
              </a:rPr>
              <a:t>preexisting</a:t>
            </a:r>
            <a:r>
              <a:rPr lang="en-GB" sz="2000" b="1" kern="0" dirty="0">
                <a:solidFill>
                  <a:srgbClr val="307871"/>
                </a:solidFill>
                <a:latin typeface="Times New Roman"/>
                <a:ea typeface="+mj-ea"/>
                <a:cs typeface="+mj-cs"/>
              </a:rPr>
              <a:t> subjective probability distributions over unknown quantities</a:t>
            </a:r>
          </a:p>
        </p:txBody>
      </p:sp>
      <p:sp>
        <p:nvSpPr>
          <p:cNvPr id="9" name="Zástupný symbol pro obsah 2"/>
          <p:cNvSpPr txBox="1">
            <a:spLocks/>
          </p:cNvSpPr>
          <p:nvPr/>
        </p:nvSpPr>
        <p:spPr>
          <a:xfrm>
            <a:off x="424056" y="1389888"/>
            <a:ext cx="11498555"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307871"/>
              </a:solidFill>
              <a:latin typeface="Times New Roman" panose="02020603050405020304" pitchFamily="18" charset="0"/>
              <a:cs typeface="Times New Roman" panose="02020603050405020304" pitchFamily="18" charset="0"/>
            </a:endParaRPr>
          </a:p>
        </p:txBody>
      </p:sp>
      <p:pic>
        <p:nvPicPr>
          <p:cNvPr id="6" name="Picture 2" descr="VÃ½sledek obrÃ¡zku pro anchoring ariely">
            <a:extLst>
              <a:ext uri="{FF2B5EF4-FFF2-40B4-BE49-F238E27FC236}">
                <a16:creationId xmlns:a16="http://schemas.microsoft.com/office/drawing/2014/main" id="{4E4FD748-ED7A-427E-AB6B-D6F28E5C0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540" y="971304"/>
            <a:ext cx="4737869" cy="2534761"/>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2"/>
          <p:cNvSpPr txBox="1">
            <a:spLocks/>
          </p:cNvSpPr>
          <p:nvPr/>
        </p:nvSpPr>
        <p:spPr>
          <a:xfrm>
            <a:off x="251520" y="1441820"/>
            <a:ext cx="6342819" cy="4574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07871"/>
                </a:solidFill>
                <a:latin typeface="Times New Roman" panose="02020603050405020304" pitchFamily="18" charset="0"/>
                <a:cs typeface="Times New Roman" panose="02020603050405020304" pitchFamily="18" charset="0"/>
              </a:rPr>
              <a:t>Students were shown six products (see picture) with a short description without mentioning the real price on the market.</a:t>
            </a:r>
          </a:p>
          <a:p>
            <a:r>
              <a:rPr lang="en-GB" sz="2000" dirty="0">
                <a:solidFill>
                  <a:srgbClr val="307871"/>
                </a:solidFill>
                <a:latin typeface="Times New Roman" panose="02020603050405020304" pitchFamily="18" charset="0"/>
                <a:cs typeface="Times New Roman" panose="02020603050405020304" pitchFamily="18" charset="0"/>
              </a:rPr>
              <a:t>After this demonstration, student researchers asked if they would buy the product at a price equivalent to the last two digits of their social security number (similar to the US Social Security Number).</a:t>
            </a:r>
          </a:p>
          <a:p>
            <a:r>
              <a:rPr lang="en-GB" sz="2000" dirty="0">
                <a:solidFill>
                  <a:srgbClr val="307871"/>
                </a:solidFill>
                <a:latin typeface="Times New Roman" panose="02020603050405020304" pitchFamily="18" charset="0"/>
                <a:cs typeface="Times New Roman" panose="02020603050405020304" pitchFamily="18" charset="0"/>
              </a:rPr>
              <a:t>For example, if this number ended in 25, it was $ 25.</a:t>
            </a:r>
          </a:p>
          <a:p>
            <a:r>
              <a:rPr lang="en-GB" sz="2000" dirty="0">
                <a:solidFill>
                  <a:srgbClr val="307871"/>
                </a:solidFill>
                <a:latin typeface="Times New Roman" panose="02020603050405020304" pitchFamily="18" charset="0"/>
                <a:cs typeface="Times New Roman" panose="02020603050405020304" pitchFamily="18" charset="0"/>
              </a:rPr>
              <a:t>Following this Yes / No answer, students were asked to indicate how much they would be willing to pay for each product.</a:t>
            </a:r>
          </a:p>
          <a:p>
            <a:r>
              <a:rPr lang="en-GB" sz="2000" dirty="0">
                <a:solidFill>
                  <a:srgbClr val="307871"/>
                </a:solidFill>
                <a:latin typeface="Times New Roman" panose="02020603050405020304" pitchFamily="18" charset="0"/>
                <a:cs typeface="Times New Roman" panose="02020603050405020304" pitchFamily="18" charset="0"/>
              </a:rPr>
              <a:t>As we can see in the table, what the ending of their social security number influenced their willingness to pay a certain amount for the product in all product categories.</a:t>
            </a:r>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189" y="3729285"/>
            <a:ext cx="4620220" cy="2331303"/>
          </a:xfrm>
          <a:prstGeom prst="rect">
            <a:avLst/>
          </a:prstGeom>
        </p:spPr>
      </p:pic>
    </p:spTree>
    <p:extLst>
      <p:ext uri="{BB962C8B-B14F-4D97-AF65-F5344CB8AC3E}">
        <p14:creationId xmlns:p14="http://schemas.microsoft.com/office/powerpoint/2010/main" val="66960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244565" cy="400110"/>
          </a:xfrm>
          <a:prstGeom prst="rect">
            <a:avLst/>
          </a:prstGeom>
        </p:spPr>
        <p:txBody>
          <a:bodyPr wrap="none">
            <a:spAutoFit/>
          </a:bodyPr>
          <a:lstStyle/>
          <a:p>
            <a:pPr lvl="0">
              <a:defRPr/>
            </a:pPr>
            <a:r>
              <a:rPr lang="en-GB" sz="2000" b="1" kern="0" dirty="0">
                <a:solidFill>
                  <a:srgbClr val="307871"/>
                </a:solidFill>
                <a:latin typeface="Times New Roman"/>
                <a:ea typeface="+mj-ea"/>
                <a:cs typeface="+mj-cs"/>
              </a:rPr>
              <a:t>Name-Letters and Birthday-Numbers: Implicit Egotism Effects in Pricing</a:t>
            </a:r>
          </a:p>
        </p:txBody>
      </p:sp>
      <p:sp>
        <p:nvSpPr>
          <p:cNvPr id="9" name="Zástupný symbol pro obsah 2"/>
          <p:cNvSpPr txBox="1">
            <a:spLocks/>
          </p:cNvSpPr>
          <p:nvPr/>
        </p:nvSpPr>
        <p:spPr>
          <a:xfrm>
            <a:off x="424056" y="1389888"/>
            <a:ext cx="11498555"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30787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251520" y="1441820"/>
            <a:ext cx="6901755" cy="4574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07871"/>
                </a:solidFill>
                <a:latin typeface="Times New Roman" panose="02020603050405020304" pitchFamily="18" charset="0"/>
                <a:cs typeface="Times New Roman" panose="02020603050405020304" pitchFamily="18" charset="0"/>
              </a:rPr>
              <a:t>Implicit egoism, resulting from positive associations, affects the consumer's appraisal of product prices.</a:t>
            </a:r>
          </a:p>
          <a:p>
            <a:r>
              <a:rPr lang="en-GB" dirty="0">
                <a:solidFill>
                  <a:srgbClr val="307871"/>
                </a:solidFill>
                <a:latin typeface="Times New Roman" panose="02020603050405020304" pitchFamily="18" charset="0"/>
                <a:cs typeface="Times New Roman" panose="02020603050405020304" pitchFamily="18" charset="0"/>
              </a:rPr>
              <a:t>In other words, how we perceive the numbers that are associated with ourselves is reflected in the evaluation of those numbers in the area of market price.</a:t>
            </a:r>
          </a:p>
          <a:p>
            <a:r>
              <a:rPr lang="en-GB" b="1" dirty="0">
                <a:solidFill>
                  <a:srgbClr val="307871"/>
                </a:solidFill>
                <a:latin typeface="Times New Roman" panose="02020603050405020304" pitchFamily="18" charset="0"/>
                <a:cs typeface="Times New Roman" panose="02020603050405020304" pitchFamily="18" charset="0"/>
              </a:rPr>
              <a:t>It means an increased preference for prices with endings equal to their own date of birth.</a:t>
            </a:r>
            <a:endParaRPr lang="cs-CZ" b="1" dirty="0">
              <a:solidFill>
                <a:srgbClr val="307871"/>
              </a:solidFill>
              <a:latin typeface="Times New Roman" panose="02020603050405020304" pitchFamily="18" charset="0"/>
              <a:cs typeface="Times New Roman" panose="02020603050405020304" pitchFamily="18" charset="0"/>
            </a:endParaRPr>
          </a:p>
          <a:p>
            <a:r>
              <a:rPr lang="en-GB" dirty="0">
                <a:solidFill>
                  <a:srgbClr val="307871"/>
                </a:solidFill>
                <a:latin typeface="Times New Roman" panose="02020603050405020304" pitchFamily="18" charset="0"/>
                <a:cs typeface="Times New Roman" panose="02020603050405020304" pitchFamily="18" charset="0"/>
              </a:rPr>
              <a:t>Coulter and Grewal (2014)</a:t>
            </a:r>
          </a:p>
          <a:p>
            <a:endParaRPr lang="en-GB" b="1" dirty="0">
              <a:solidFill>
                <a:srgbClr val="307871"/>
              </a:solidFill>
              <a:latin typeface="Times New Roman" panose="02020603050405020304" pitchFamily="18" charset="0"/>
              <a:cs typeface="Times New Roman" panose="02020603050405020304" pitchFamily="18" charset="0"/>
            </a:endParaRPr>
          </a:p>
        </p:txBody>
      </p:sp>
      <p:pic>
        <p:nvPicPr>
          <p:cNvPr id="2050" name="Picture 2" descr="Výsledek obrázku pro birthday cak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764" y="1904865"/>
            <a:ext cx="2445421" cy="364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5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451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562827"/>
            <a:ext cx="8280920"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Definition</a:t>
            </a:r>
            <a:r>
              <a:rPr lang="cs-CZ" sz="3200" dirty="0">
                <a:solidFill>
                  <a:srgbClr val="307871"/>
                </a:solidFill>
                <a:latin typeface="Times New Roman" panose="02020603050405020304" pitchFamily="18" charset="0"/>
                <a:cs typeface="Times New Roman" panose="02020603050405020304" pitchFamily="18" charset="0"/>
              </a:rPr>
              <a:t> of a </a:t>
            </a:r>
            <a:r>
              <a:rPr lang="cs-CZ" sz="3200" dirty="0" err="1">
                <a:solidFill>
                  <a:srgbClr val="307871"/>
                </a:solidFill>
                <a:latin typeface="Times New Roman" panose="02020603050405020304" pitchFamily="18" charset="0"/>
                <a:cs typeface="Times New Roman" panose="02020603050405020304" pitchFamily="18" charset="0"/>
              </a:rPr>
              <a:t>price</a:t>
            </a:r>
            <a:endParaRPr lang="cs-CZ" sz="3200" dirty="0">
              <a:solidFill>
                <a:srgbClr val="307871"/>
              </a:solidFill>
              <a:latin typeface="Times New Roman" panose="02020603050405020304" pitchFamily="18" charset="0"/>
              <a:cs typeface="Times New Roman" panose="02020603050405020304" pitchFamily="18" charset="0"/>
            </a:endParaRPr>
          </a:p>
          <a:p>
            <a:r>
              <a:rPr lang="en-US" sz="3200" dirty="0">
                <a:solidFill>
                  <a:srgbClr val="307871"/>
                </a:solidFill>
                <a:latin typeface="Times New Roman" panose="02020603050405020304" pitchFamily="18" charset="0"/>
                <a:cs typeface="Times New Roman" panose="02020603050405020304" pitchFamily="18" charset="0"/>
              </a:rPr>
              <a:t>Three elementary pricing </a:t>
            </a:r>
            <a:r>
              <a:rPr lang="cs-CZ" sz="3200" dirty="0" err="1">
                <a:solidFill>
                  <a:srgbClr val="307871"/>
                </a:solidFill>
                <a:latin typeface="Times New Roman" panose="02020603050405020304" pitchFamily="18" charset="0"/>
                <a:cs typeface="Times New Roman" panose="02020603050405020304" pitchFamily="18" charset="0"/>
              </a:rPr>
              <a:t>methods</a:t>
            </a:r>
            <a:endParaRPr lang="cs-CZ" sz="3200" dirty="0">
              <a:solidFill>
                <a:srgbClr val="307871"/>
              </a:solidFill>
              <a:latin typeface="Times New Roman" panose="02020603050405020304" pitchFamily="18" charset="0"/>
              <a:cs typeface="Times New Roman" panose="02020603050405020304" pitchFamily="18" charset="0"/>
            </a:endParaRPr>
          </a:p>
          <a:p>
            <a:r>
              <a:rPr lang="cs-CZ" sz="3200" dirty="0" err="1">
                <a:solidFill>
                  <a:srgbClr val="307871"/>
                </a:solidFill>
                <a:latin typeface="Times New Roman" panose="02020603050405020304" pitchFamily="18" charset="0"/>
                <a:cs typeface="Times New Roman" panose="02020603050405020304" pitchFamily="18" charset="0"/>
              </a:rPr>
              <a:t>Pricing</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strategies</a:t>
            </a:r>
            <a:endParaRPr lang="cs-CZ" sz="3200" dirty="0">
              <a:solidFill>
                <a:srgbClr val="307871"/>
              </a:solidFill>
              <a:latin typeface="Times New Roman" panose="02020603050405020304" pitchFamily="18" charset="0"/>
              <a:cs typeface="Times New Roman" panose="02020603050405020304" pitchFamily="18" charset="0"/>
            </a:endParaRPr>
          </a:p>
          <a:p>
            <a:r>
              <a:rPr lang="cs-CZ" sz="3200" dirty="0" err="1">
                <a:solidFill>
                  <a:srgbClr val="307871"/>
                </a:solidFill>
                <a:latin typeface="Times New Roman" panose="02020603050405020304" pitchFamily="18" charset="0"/>
                <a:cs typeface="Times New Roman" panose="02020603050405020304" pitchFamily="18" charset="0"/>
              </a:rPr>
              <a:t>Pricing</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biases</a:t>
            </a:r>
            <a:endParaRPr lang="cs-CZ" sz="3200" dirty="0">
              <a:solidFill>
                <a:srgbClr val="307871"/>
              </a:solidFill>
              <a:latin typeface="Times New Roman" panose="02020603050405020304" pitchFamily="18" charset="0"/>
              <a:cs typeface="Times New Roman" panose="02020603050405020304" pitchFamily="18" charset="0"/>
            </a:endParaRPr>
          </a:p>
          <a:p>
            <a:r>
              <a:rPr lang="cs-CZ" sz="3200" dirty="0" err="1">
                <a:solidFill>
                  <a:srgbClr val="307871"/>
                </a:solidFill>
                <a:latin typeface="Times New Roman" panose="02020603050405020304" pitchFamily="18" charset="0"/>
                <a:cs typeface="Times New Roman" panose="02020603050405020304" pitchFamily="18" charset="0"/>
              </a:rPr>
              <a:t>Psychological</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pricing</a:t>
            </a:r>
            <a:endParaRPr lang="en-US" sz="3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cs-CZ" sz="2200" dirty="0">
              <a:solidFill>
                <a:srgbClr val="307871"/>
              </a:solidFill>
              <a:latin typeface="Times New Roman" panose="02020603050405020304" pitchFamily="18" charset="0"/>
              <a:cs typeface="Times New Roman" panose="02020603050405020304" pitchFamily="18" charset="0"/>
            </a:endParaRPr>
          </a:p>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352747" cy="461665"/>
          </a:xfrm>
          <a:prstGeom prst="rect">
            <a:avLst/>
          </a:prstGeom>
        </p:spPr>
        <p:txBody>
          <a:bodyPr wrap="none">
            <a:spAutoFit/>
          </a:bodyPr>
          <a:lstStyle/>
          <a:p>
            <a:pPr lvl="0">
              <a:defRPr/>
            </a:pPr>
            <a:r>
              <a:rPr lang="cs-CZ" sz="2400" b="1" kern="0" dirty="0" err="1">
                <a:solidFill>
                  <a:srgbClr val="307871"/>
                </a:solidFill>
                <a:latin typeface="Times New Roman"/>
                <a:ea typeface="+mj-ea"/>
                <a:cs typeface="+mj-cs"/>
              </a:rPr>
              <a:t>Price</a:t>
            </a:r>
            <a:r>
              <a:rPr lang="cs-CZ" sz="2400" b="1" kern="0" dirty="0">
                <a:solidFill>
                  <a:srgbClr val="307871"/>
                </a:solidFill>
                <a:latin typeface="Times New Roman"/>
                <a:ea typeface="+mj-ea"/>
                <a:cs typeface="+mj-cs"/>
              </a:rPr>
              <a:t> </a:t>
            </a:r>
            <a:r>
              <a:rPr lang="cs-CZ" sz="2400" b="1" kern="0" dirty="0" err="1">
                <a:solidFill>
                  <a:srgbClr val="307871"/>
                </a:solidFill>
                <a:latin typeface="Times New Roman"/>
                <a:ea typeface="+mj-ea"/>
                <a:cs typeface="+mj-cs"/>
              </a:rPr>
              <a:t>liking</a:t>
            </a:r>
            <a:r>
              <a:rPr lang="cs-CZ" sz="2400" b="1" kern="0" dirty="0">
                <a:solidFill>
                  <a:srgbClr val="307871"/>
                </a:solidFill>
                <a:latin typeface="Times New Roman"/>
                <a:ea typeface="+mj-ea"/>
                <a:cs typeface="+mj-cs"/>
              </a:rPr>
              <a:t> and </a:t>
            </a:r>
            <a:r>
              <a:rPr lang="cs-CZ" sz="2400" b="1" kern="0" dirty="0" err="1">
                <a:solidFill>
                  <a:srgbClr val="307871"/>
                </a:solidFill>
                <a:latin typeface="Times New Roman"/>
                <a:ea typeface="+mj-ea"/>
                <a:cs typeface="+mj-cs"/>
              </a:rPr>
              <a:t>favourite</a:t>
            </a:r>
            <a:r>
              <a:rPr lang="cs-CZ" sz="2400" b="1" kern="0" dirty="0">
                <a:solidFill>
                  <a:srgbClr val="307871"/>
                </a:solidFill>
                <a:latin typeface="Times New Roman"/>
                <a:ea typeface="+mj-ea"/>
                <a:cs typeface="+mj-cs"/>
              </a:rPr>
              <a:t> </a:t>
            </a:r>
            <a:r>
              <a:rPr lang="cs-CZ" sz="2400" b="1" kern="0" dirty="0" err="1">
                <a:solidFill>
                  <a:srgbClr val="307871"/>
                </a:solidFill>
                <a:latin typeface="Times New Roman"/>
                <a:ea typeface="+mj-ea"/>
                <a:cs typeface="+mj-cs"/>
              </a:rPr>
              <a:t>football</a:t>
            </a:r>
            <a:r>
              <a:rPr lang="cs-CZ" sz="2400" b="1" kern="0" dirty="0">
                <a:solidFill>
                  <a:srgbClr val="307871"/>
                </a:solidFill>
                <a:latin typeface="Times New Roman"/>
                <a:ea typeface="+mj-ea"/>
                <a:cs typeface="+mj-cs"/>
              </a:rPr>
              <a:t> team</a:t>
            </a:r>
            <a:endParaRPr lang="en-GB" sz="2400" b="1" kern="0" dirty="0">
              <a:solidFill>
                <a:srgbClr val="307871"/>
              </a:solidFill>
              <a:latin typeface="Times New Roman"/>
              <a:ea typeface="+mj-ea"/>
              <a:cs typeface="+mj-cs"/>
            </a:endParaRPr>
          </a:p>
        </p:txBody>
      </p:sp>
      <p:sp>
        <p:nvSpPr>
          <p:cNvPr id="9" name="Zástupný symbol pro obsah 2"/>
          <p:cNvSpPr txBox="1">
            <a:spLocks/>
          </p:cNvSpPr>
          <p:nvPr/>
        </p:nvSpPr>
        <p:spPr>
          <a:xfrm>
            <a:off x="424056" y="1389888"/>
            <a:ext cx="11498555"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30787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6783981" y="4918715"/>
            <a:ext cx="6063555" cy="987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None/>
            </a:pPr>
            <a:r>
              <a:rPr lang="en-GB" sz="2400" dirty="0" err="1">
                <a:solidFill>
                  <a:srgbClr val="307871"/>
                </a:solidFill>
                <a:latin typeface="Times New Roman" panose="02020603050405020304" pitchFamily="18" charset="0"/>
                <a:cs typeface="Times New Roman" panose="02020603050405020304" pitchFamily="18" charset="0"/>
              </a:rPr>
              <a:t>Housemann-Kopetzky</a:t>
            </a:r>
            <a:r>
              <a:rPr lang="en-GB" sz="2400" dirty="0">
                <a:solidFill>
                  <a:srgbClr val="307871"/>
                </a:solidFill>
                <a:latin typeface="Times New Roman" panose="02020603050405020304" pitchFamily="18" charset="0"/>
                <a:cs typeface="Times New Roman" panose="02020603050405020304" pitchFamily="18" charset="0"/>
              </a:rPr>
              <a:t> and </a:t>
            </a:r>
            <a:r>
              <a:rPr lang="en-GB" sz="2400" dirty="0" err="1">
                <a:solidFill>
                  <a:srgbClr val="307871"/>
                </a:solidFill>
                <a:latin typeface="Times New Roman" panose="02020603050405020304" pitchFamily="18" charset="0"/>
                <a:cs typeface="Times New Roman" panose="02020603050405020304" pitchFamily="18" charset="0"/>
              </a:rPr>
              <a:t>Köcher</a:t>
            </a:r>
            <a:r>
              <a:rPr lang="en-GB" sz="2400" dirty="0">
                <a:solidFill>
                  <a:srgbClr val="307871"/>
                </a:solidFill>
                <a:latin typeface="Times New Roman" panose="02020603050405020304" pitchFamily="18" charset="0"/>
                <a:cs typeface="Times New Roman" panose="02020603050405020304" pitchFamily="18" charset="0"/>
              </a:rPr>
              <a:t> (2017)</a:t>
            </a:r>
          </a:p>
        </p:txBody>
      </p:sp>
      <p:pic>
        <p:nvPicPr>
          <p:cNvPr id="10"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756" y="2350147"/>
            <a:ext cx="5033855" cy="2758277"/>
          </a:xfrm>
          <a:prstGeom prst="rect">
            <a:avLst/>
          </a:prstGeom>
        </p:spPr>
      </p:pic>
      <p:sp>
        <p:nvSpPr>
          <p:cNvPr id="11" name="Zástupný symbol pro obsah 2"/>
          <p:cNvSpPr txBox="1">
            <a:spLocks/>
          </p:cNvSpPr>
          <p:nvPr/>
        </p:nvSpPr>
        <p:spPr>
          <a:xfrm>
            <a:off x="251520" y="1441820"/>
            <a:ext cx="6901755" cy="4574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solidFill>
                  <a:srgbClr val="307871"/>
                </a:solidFill>
                <a:latin typeface="Times New Roman" panose="02020603050405020304" pitchFamily="18" charset="0"/>
                <a:cs typeface="Times New Roman" panose="02020603050405020304" pitchFamily="18" charset="0"/>
              </a:rPr>
              <a:t>We conceptually replicate Coulter and Grewal’s (2014) study on the</a:t>
            </a:r>
            <a:r>
              <a:rPr lang="cs-CZ" sz="2600" dirty="0">
                <a:solidFill>
                  <a:srgbClr val="307871"/>
                </a:solidFill>
                <a:latin typeface="Times New Roman" panose="02020603050405020304" pitchFamily="18" charset="0"/>
                <a:cs typeface="Times New Roman" panose="02020603050405020304" pitchFamily="18" charset="0"/>
              </a:rPr>
              <a:t> </a:t>
            </a:r>
            <a:r>
              <a:rPr lang="en-GB" sz="2600" dirty="0">
                <a:solidFill>
                  <a:srgbClr val="307871"/>
                </a:solidFill>
                <a:latin typeface="Times New Roman" panose="02020603050405020304" pitchFamily="18" charset="0"/>
                <a:cs typeface="Times New Roman" panose="02020603050405020304" pitchFamily="18" charset="0"/>
              </a:rPr>
              <a:t>birthday–number effect in pricing, according to which customers exhibit</a:t>
            </a:r>
            <a:r>
              <a:rPr lang="cs-CZ" sz="2600" dirty="0">
                <a:solidFill>
                  <a:srgbClr val="307871"/>
                </a:solidFill>
                <a:latin typeface="Times New Roman" panose="02020603050405020304" pitchFamily="18" charset="0"/>
                <a:cs typeface="Times New Roman" panose="02020603050405020304" pitchFamily="18" charset="0"/>
              </a:rPr>
              <a:t> </a:t>
            </a:r>
            <a:r>
              <a:rPr lang="en-GB" sz="2600" dirty="0">
                <a:solidFill>
                  <a:srgbClr val="307871"/>
                </a:solidFill>
                <a:latin typeface="Times New Roman" panose="02020603050405020304" pitchFamily="18" charset="0"/>
                <a:cs typeface="Times New Roman" panose="02020603050405020304" pitchFamily="18" charset="0"/>
              </a:rPr>
              <a:t>a preference for prices resembling their own birthday. </a:t>
            </a:r>
            <a:endParaRPr lang="cs-CZ" sz="2600" dirty="0">
              <a:solidFill>
                <a:srgbClr val="307871"/>
              </a:solidFill>
              <a:latin typeface="Times New Roman" panose="02020603050405020304" pitchFamily="18" charset="0"/>
              <a:cs typeface="Times New Roman" panose="02020603050405020304" pitchFamily="18" charset="0"/>
            </a:endParaRPr>
          </a:p>
          <a:p>
            <a:r>
              <a:rPr lang="en-GB" sz="2600" dirty="0">
                <a:solidFill>
                  <a:srgbClr val="307871"/>
                </a:solidFill>
                <a:latin typeface="Times New Roman" panose="02020603050405020304" pitchFamily="18" charset="0"/>
                <a:cs typeface="Times New Roman" panose="02020603050405020304" pitchFamily="18" charset="0"/>
              </a:rPr>
              <a:t>We find that this</a:t>
            </a:r>
            <a:r>
              <a:rPr lang="cs-CZ" sz="2600" dirty="0">
                <a:solidFill>
                  <a:srgbClr val="307871"/>
                </a:solidFill>
                <a:latin typeface="Times New Roman" panose="02020603050405020304" pitchFamily="18" charset="0"/>
                <a:cs typeface="Times New Roman" panose="02020603050405020304" pitchFamily="18" charset="0"/>
              </a:rPr>
              <a:t> </a:t>
            </a:r>
            <a:r>
              <a:rPr lang="en-GB" sz="2600" dirty="0">
                <a:solidFill>
                  <a:srgbClr val="307871"/>
                </a:solidFill>
                <a:latin typeface="Times New Roman" panose="02020603050405020304" pitchFamily="18" charset="0"/>
                <a:cs typeface="Times New Roman" panose="02020603050405020304" pitchFamily="18" charset="0"/>
              </a:rPr>
              <a:t>effect extends beyond the self to other objects customers have associations with (e.g., sports teams) and that this effect is bi</a:t>
            </a:r>
            <a:r>
              <a:rPr lang="cs-CZ" sz="2600" dirty="0">
                <a:solidFill>
                  <a:srgbClr val="307871"/>
                </a:solidFill>
                <a:latin typeface="Times New Roman" panose="02020603050405020304" pitchFamily="18" charset="0"/>
                <a:cs typeface="Times New Roman" panose="02020603050405020304" pitchFamily="18" charset="0"/>
              </a:rPr>
              <a:t>-</a:t>
            </a:r>
            <a:r>
              <a:rPr lang="en-GB" sz="2600" dirty="0">
                <a:solidFill>
                  <a:srgbClr val="307871"/>
                </a:solidFill>
                <a:latin typeface="Times New Roman" panose="02020603050405020304" pitchFamily="18" charset="0"/>
                <a:cs typeface="Times New Roman" panose="02020603050405020304" pitchFamily="18" charset="0"/>
              </a:rPr>
              <a:t>directional </a:t>
            </a:r>
            <a:r>
              <a:rPr lang="cs-CZ" sz="2600" dirty="0">
                <a:solidFill>
                  <a:srgbClr val="307871"/>
                </a:solidFill>
                <a:latin typeface="Times New Roman" panose="02020603050405020304" pitchFamily="18" charset="0"/>
                <a:cs typeface="Times New Roman" panose="02020603050405020304" pitchFamily="18" charset="0"/>
              </a:rPr>
              <a:t>- </a:t>
            </a:r>
            <a:r>
              <a:rPr lang="en-GB" sz="2600" dirty="0">
                <a:solidFill>
                  <a:srgbClr val="307871"/>
                </a:solidFill>
                <a:latin typeface="Times New Roman" panose="02020603050405020304" pitchFamily="18" charset="0"/>
                <a:cs typeface="Times New Roman" panose="02020603050405020304" pitchFamily="18" charset="0"/>
              </a:rPr>
              <a:t>e.g., increasing or decreasing purchase intentions </a:t>
            </a:r>
            <a:r>
              <a:rPr lang="cs-CZ" sz="2600" dirty="0">
                <a:solidFill>
                  <a:srgbClr val="307871"/>
                </a:solidFill>
                <a:latin typeface="Times New Roman" panose="02020603050405020304" pitchFamily="18" charset="0"/>
                <a:cs typeface="Times New Roman" panose="02020603050405020304" pitchFamily="18" charset="0"/>
              </a:rPr>
              <a:t>- </a:t>
            </a:r>
            <a:r>
              <a:rPr lang="en-GB" sz="2600" dirty="0">
                <a:solidFill>
                  <a:srgbClr val="307871"/>
                </a:solidFill>
                <a:latin typeface="Times New Roman" panose="02020603050405020304" pitchFamily="18" charset="0"/>
                <a:cs typeface="Times New Roman" panose="02020603050405020304" pitchFamily="18" charset="0"/>
              </a:rPr>
              <a:t>depending on the</a:t>
            </a:r>
            <a:r>
              <a:rPr lang="cs-CZ" sz="2600" dirty="0">
                <a:solidFill>
                  <a:srgbClr val="307871"/>
                </a:solidFill>
                <a:latin typeface="Times New Roman" panose="02020603050405020304" pitchFamily="18" charset="0"/>
                <a:cs typeface="Times New Roman" panose="02020603050405020304" pitchFamily="18" charset="0"/>
              </a:rPr>
              <a:t> </a:t>
            </a:r>
            <a:r>
              <a:rPr lang="en-GB" sz="2600" dirty="0">
                <a:solidFill>
                  <a:srgbClr val="307871"/>
                </a:solidFill>
                <a:latin typeface="Times New Roman" panose="02020603050405020304" pitchFamily="18" charset="0"/>
                <a:cs typeface="Times New Roman" panose="02020603050405020304" pitchFamily="18" charset="0"/>
              </a:rPr>
              <a:t>valence of the customer’s association.</a:t>
            </a:r>
            <a:endParaRPr lang="en-GB" sz="26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729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628738" cy="461665"/>
          </a:xfrm>
          <a:prstGeom prst="rect">
            <a:avLst/>
          </a:prstGeom>
        </p:spPr>
        <p:txBody>
          <a:bodyPr wrap="none">
            <a:spAutoFit/>
          </a:bodyPr>
          <a:lstStyle/>
          <a:p>
            <a:pPr lvl="0">
              <a:defRPr/>
            </a:pPr>
            <a:r>
              <a:rPr lang="en-GB" sz="2400" b="1" kern="0" dirty="0">
                <a:solidFill>
                  <a:srgbClr val="307871"/>
                </a:solidFill>
                <a:latin typeface="Times New Roman"/>
                <a:ea typeface="+mj-ea"/>
                <a:cs typeface="+mj-cs"/>
              </a:rPr>
              <a:t>Removing currency denomination increases sales</a:t>
            </a:r>
          </a:p>
        </p:txBody>
      </p:sp>
      <p:sp>
        <p:nvSpPr>
          <p:cNvPr id="9" name="Zástupný symbol pro obsah 2"/>
          <p:cNvSpPr txBox="1">
            <a:spLocks/>
          </p:cNvSpPr>
          <p:nvPr/>
        </p:nvSpPr>
        <p:spPr>
          <a:xfrm>
            <a:off x="424056" y="1389888"/>
            <a:ext cx="11498555"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30787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251520" y="1441820"/>
            <a:ext cx="5168387" cy="4574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cs-CZ" sz="4400" dirty="0">
              <a:solidFill>
                <a:srgbClr val="307871"/>
              </a:solidFill>
              <a:latin typeface="Times New Roman" panose="02020603050405020304" pitchFamily="18" charset="0"/>
              <a:cs typeface="Times New Roman" panose="02020603050405020304" pitchFamily="18" charset="0"/>
            </a:endParaRPr>
          </a:p>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15,- </a:t>
            </a:r>
          </a:p>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vs </a:t>
            </a:r>
          </a:p>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15,- €</a:t>
            </a:r>
          </a:p>
        </p:txBody>
      </p:sp>
      <p:pic>
        <p:nvPicPr>
          <p:cNvPr id="7" name="Picture 2" descr="Výsledek obrázku pro restaurant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242" y="1768067"/>
            <a:ext cx="5968034" cy="39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26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693914" cy="523220"/>
          </a:xfrm>
          <a:prstGeom prst="rect">
            <a:avLst/>
          </a:prstGeom>
        </p:spPr>
        <p:txBody>
          <a:bodyPr wrap="none">
            <a:spAutoFit/>
          </a:bodyPr>
          <a:lstStyle/>
          <a:p>
            <a:pPr lvl="0">
              <a:defRPr/>
            </a:pPr>
            <a:r>
              <a:rPr lang="cs-CZ" sz="2800" b="1" kern="0" dirty="0" err="1">
                <a:solidFill>
                  <a:srgbClr val="307871"/>
                </a:solidFill>
                <a:latin typeface="Times New Roman"/>
                <a:ea typeface="+mj-ea"/>
                <a:cs typeface="+mj-cs"/>
              </a:rPr>
              <a:t>Commas</a:t>
            </a:r>
            <a:r>
              <a:rPr lang="cs-CZ" sz="2800" b="1" kern="0" dirty="0">
                <a:solidFill>
                  <a:srgbClr val="307871"/>
                </a:solidFill>
                <a:latin typeface="Times New Roman"/>
                <a:ea typeface="+mj-ea"/>
                <a:cs typeface="+mj-cs"/>
              </a:rPr>
              <a:t> and </a:t>
            </a:r>
            <a:r>
              <a:rPr lang="cs-CZ" sz="2800" b="1" kern="0" dirty="0" err="1">
                <a:solidFill>
                  <a:srgbClr val="307871"/>
                </a:solidFill>
                <a:latin typeface="Times New Roman"/>
                <a:ea typeface="+mj-ea"/>
                <a:cs typeface="+mj-cs"/>
              </a:rPr>
              <a:t>periods</a:t>
            </a:r>
            <a:r>
              <a:rPr lang="cs-CZ" sz="2800" b="1" kern="0" dirty="0">
                <a:solidFill>
                  <a:srgbClr val="307871"/>
                </a:solidFill>
                <a:latin typeface="Times New Roman"/>
                <a:ea typeface="+mj-ea"/>
                <a:cs typeface="+mj-cs"/>
              </a:rPr>
              <a:t> in </a:t>
            </a:r>
            <a:r>
              <a:rPr lang="cs-CZ" sz="2800" b="1" kern="0" dirty="0" err="1">
                <a:solidFill>
                  <a:srgbClr val="307871"/>
                </a:solidFill>
                <a:latin typeface="Times New Roman"/>
                <a:ea typeface="+mj-ea"/>
                <a:cs typeface="+mj-cs"/>
              </a:rPr>
              <a:t>price</a:t>
            </a:r>
            <a:endParaRPr kumimoji="0" lang="en-GB" sz="2800" b="1" i="0" u="none" strike="noStrike" kern="0" cap="none" spc="0" normalizeH="0" baseline="0" dirty="0">
              <a:ln>
                <a:noFill/>
              </a:ln>
              <a:solidFill>
                <a:sysClr val="windowText" lastClr="000000"/>
              </a:solidFill>
              <a:effectLst/>
              <a:uLnTx/>
              <a:uFillTx/>
            </a:endParaRPr>
          </a:p>
        </p:txBody>
      </p:sp>
      <p:sp>
        <p:nvSpPr>
          <p:cNvPr id="9" name="Zástupný symbol pro obsah 2"/>
          <p:cNvSpPr txBox="1">
            <a:spLocks/>
          </p:cNvSpPr>
          <p:nvPr/>
        </p:nvSpPr>
        <p:spPr>
          <a:xfrm>
            <a:off x="424056" y="1389888"/>
            <a:ext cx="11498555"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dirty="0">
                <a:solidFill>
                  <a:srgbClr val="307871"/>
                </a:solidFill>
                <a:latin typeface="Times New Roman" panose="02020603050405020304" pitchFamily="18" charset="0"/>
                <a:cs typeface="Times New Roman" panose="02020603050405020304" pitchFamily="18" charset="0"/>
              </a:rPr>
              <a:t>1345 vs 1,345</a:t>
            </a:r>
            <a:endParaRPr lang="cs-CZ" sz="4800" dirty="0">
              <a:solidFill>
                <a:srgbClr val="307871"/>
              </a:solidFill>
              <a:latin typeface="Times New Roman" panose="02020603050405020304" pitchFamily="18" charset="0"/>
              <a:cs typeface="Times New Roman" panose="02020603050405020304" pitchFamily="18" charset="0"/>
            </a:endParaRPr>
          </a:p>
          <a:p>
            <a:pPr marL="0" indent="0" algn="ctr">
              <a:buNone/>
            </a:pPr>
            <a:r>
              <a:rPr lang="en-GB" sz="4000" dirty="0">
                <a:solidFill>
                  <a:srgbClr val="307871"/>
                </a:solidFill>
                <a:latin typeface="Times New Roman" panose="02020603050405020304" pitchFamily="18" charset="0"/>
                <a:cs typeface="Times New Roman" panose="02020603050405020304" pitchFamily="18" charset="0"/>
              </a:rPr>
              <a:t>Commas make the price a little longer and so make it seem 'bigger'. Removing the comma makes the number physically smaller and so can seem less.</a:t>
            </a:r>
            <a:endParaRPr lang="cs-CZ" sz="4000" dirty="0">
              <a:solidFill>
                <a:srgbClr val="307871"/>
              </a:solidFill>
              <a:latin typeface="Times New Roman" panose="02020603050405020304" pitchFamily="18" charset="0"/>
              <a:cs typeface="Times New Roman" panose="02020603050405020304" pitchFamily="18" charset="0"/>
            </a:endParaRPr>
          </a:p>
          <a:p>
            <a:pPr marL="0" indent="0" algn="ctr">
              <a:buNone/>
            </a:pPr>
            <a:r>
              <a:rPr lang="en-GB" sz="4000" dirty="0">
                <a:solidFill>
                  <a:srgbClr val="307871"/>
                </a:solidFill>
                <a:latin typeface="Times New Roman" panose="02020603050405020304" pitchFamily="18" charset="0"/>
                <a:cs typeface="Times New Roman" panose="02020603050405020304" pitchFamily="18" charset="0"/>
              </a:rPr>
              <a:t> A similar effect happens with decimal points. For example $123 seems less than $123.00, mostly because it is shorter</a:t>
            </a:r>
            <a:r>
              <a:rPr lang="cs-CZ" sz="4000" dirty="0">
                <a:solidFill>
                  <a:srgbClr val="307871"/>
                </a:solidFill>
                <a:latin typeface="Times New Roman" panose="02020603050405020304" pitchFamily="18" charset="0"/>
                <a:cs typeface="Times New Roman" panose="02020603050405020304" pitchFamily="18" charset="0"/>
              </a:rPr>
              <a:t>.</a:t>
            </a:r>
          </a:p>
          <a:p>
            <a:pPr marL="0" indent="0" algn="ctr">
              <a:buNone/>
            </a:pPr>
            <a:endParaRPr lang="cs-CZ" sz="4000" dirty="0">
              <a:solidFill>
                <a:srgbClr val="307871"/>
              </a:solidFill>
              <a:latin typeface="Times New Roman" panose="02020603050405020304" pitchFamily="18" charset="0"/>
              <a:cs typeface="Times New Roman" panose="02020603050405020304" pitchFamily="18" charset="0"/>
            </a:endParaRPr>
          </a:p>
          <a:p>
            <a:pPr marL="0" indent="0" algn="ctr">
              <a:buNone/>
            </a:pPr>
            <a:endParaRPr lang="en-GB" sz="4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0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005718"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Fonts in pricing – how to promote price reduction?</a:t>
            </a:r>
            <a:endParaRPr kumimoji="0" lang="en-GB" sz="2800" b="1" i="0" u="none" strike="noStrike" kern="0" cap="none" spc="0" normalizeH="0" baseline="0" dirty="0">
              <a:ln>
                <a:noFill/>
              </a:ln>
              <a:solidFill>
                <a:sysClr val="windowText" lastClr="000000"/>
              </a:solidFill>
              <a:effectLst/>
              <a:uLnTx/>
              <a:uFillTx/>
            </a:endParaRPr>
          </a:p>
        </p:txBody>
      </p:sp>
      <p:sp>
        <p:nvSpPr>
          <p:cNvPr id="9" name="Zástupný symbol pro obsah 2"/>
          <p:cNvSpPr txBox="1">
            <a:spLocks/>
          </p:cNvSpPr>
          <p:nvPr/>
        </p:nvSpPr>
        <p:spPr>
          <a:xfrm>
            <a:off x="424056" y="1389888"/>
            <a:ext cx="11498555"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Before 100 $ 	Now 79 $</a:t>
            </a:r>
          </a:p>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vs</a:t>
            </a:r>
          </a:p>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Before 100 $ 	</a:t>
            </a:r>
            <a:r>
              <a:rPr lang="en-GB" sz="4400" dirty="0">
                <a:solidFill>
                  <a:srgbClr val="307871"/>
                </a:solidFill>
                <a:latin typeface="Times New Roman" panose="02020603050405020304" pitchFamily="18" charset="0"/>
                <a:cs typeface="Times New Roman" panose="02020603050405020304" pitchFamily="18" charset="0"/>
              </a:rPr>
              <a:t>Now 79 $</a:t>
            </a:r>
          </a:p>
          <a:p>
            <a:pPr marL="0" indent="0" algn="ctr">
              <a:buNone/>
            </a:pP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second </a:t>
            </a:r>
            <a:r>
              <a:rPr lang="cs-CZ" sz="2400" dirty="0" err="1">
                <a:solidFill>
                  <a:srgbClr val="307871"/>
                </a:solidFill>
                <a:latin typeface="Times New Roman" panose="02020603050405020304" pitchFamily="18" charset="0"/>
                <a:cs typeface="Times New Roman" panose="02020603050405020304" pitchFamily="18" charset="0"/>
              </a:rPr>
              <a:t>option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would</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feel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like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greater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price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reduction</a:t>
            </a:r>
            <a:r>
              <a:rPr lang="cs-CZ" sz="2400" dirty="0">
                <a:solidFill>
                  <a:srgbClr val="30787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136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964547"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Consolidated surcharges</a:t>
            </a:r>
            <a:endParaRPr kumimoji="0" lang="en-GB" sz="2800" b="1" i="0" u="none" strike="noStrike" kern="0" cap="none" spc="0" normalizeH="0" baseline="0" dirty="0">
              <a:ln>
                <a:noFill/>
              </a:ln>
              <a:solidFill>
                <a:sysClr val="windowText" lastClr="000000"/>
              </a:solidFill>
              <a:effectLst/>
              <a:uLnTx/>
              <a:uFillTx/>
            </a:endParaRPr>
          </a:p>
        </p:txBody>
      </p:sp>
      <p:sp>
        <p:nvSpPr>
          <p:cNvPr id="9" name="Zástupný symbol pro obsah 2"/>
          <p:cNvSpPr txBox="1">
            <a:spLocks/>
          </p:cNvSpPr>
          <p:nvPr/>
        </p:nvSpPr>
        <p:spPr>
          <a:xfrm>
            <a:off x="424057" y="1389888"/>
            <a:ext cx="5266530"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584 £</a:t>
            </a:r>
          </a:p>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+ 10% tax</a:t>
            </a:r>
          </a:p>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+ 3% shipping</a:t>
            </a:r>
          </a:p>
        </p:txBody>
      </p:sp>
      <p:sp>
        <p:nvSpPr>
          <p:cNvPr id="6" name="Zástupný symbol pro obsah 2"/>
          <p:cNvSpPr txBox="1">
            <a:spLocks/>
          </p:cNvSpPr>
          <p:nvPr/>
        </p:nvSpPr>
        <p:spPr>
          <a:xfrm>
            <a:off x="6240410" y="1389888"/>
            <a:ext cx="5266530"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584 £</a:t>
            </a:r>
          </a:p>
          <a:p>
            <a:pPr marL="0" indent="0" algn="ctr">
              <a:buNone/>
            </a:pPr>
            <a:r>
              <a:rPr lang="en-GB" sz="6600" dirty="0">
                <a:solidFill>
                  <a:srgbClr val="307871"/>
                </a:solidFill>
                <a:latin typeface="Times New Roman" panose="02020603050405020304" pitchFamily="18" charset="0"/>
                <a:cs typeface="Times New Roman" panose="02020603050405020304" pitchFamily="18" charset="0"/>
              </a:rPr>
              <a:t>+ 13% tax + shipping</a:t>
            </a:r>
          </a:p>
        </p:txBody>
      </p:sp>
    </p:spTree>
    <p:extLst>
      <p:ext uri="{BB962C8B-B14F-4D97-AF65-F5344CB8AC3E}">
        <p14:creationId xmlns:p14="http://schemas.microsoft.com/office/powerpoint/2010/main" val="1541005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045753"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Price effects</a:t>
            </a:r>
            <a:endParaRPr kumimoji="0" lang="en-GB" sz="2800" b="1" i="0" u="none" strike="noStrike" kern="0" cap="none" spc="0" normalizeH="0" baseline="0" dirty="0">
              <a:ln>
                <a:noFill/>
              </a:ln>
              <a:solidFill>
                <a:sysClr val="windowText" lastClr="000000"/>
              </a:solidFill>
              <a:effectLst/>
              <a:uLnTx/>
              <a:uFillTx/>
            </a:endParaRPr>
          </a:p>
        </p:txBody>
      </p:sp>
      <p:sp>
        <p:nvSpPr>
          <p:cNvPr id="9" name="Zástupný symbol pro obsah 2"/>
          <p:cNvSpPr txBox="1">
            <a:spLocks/>
          </p:cNvSpPr>
          <p:nvPr/>
        </p:nvSpPr>
        <p:spPr>
          <a:xfrm>
            <a:off x="424057" y="1389888"/>
            <a:ext cx="5266530"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307871"/>
                </a:solidFill>
                <a:latin typeface="Times New Roman" panose="02020603050405020304" pitchFamily="18" charset="0"/>
                <a:cs typeface="Times New Roman" panose="02020603050405020304" pitchFamily="18" charset="0"/>
              </a:rPr>
              <a:t>Substitution effect</a:t>
            </a:r>
          </a:p>
          <a:p>
            <a:pPr lvl="1"/>
            <a:r>
              <a:rPr lang="en-GB" dirty="0">
                <a:solidFill>
                  <a:srgbClr val="307871"/>
                </a:solidFill>
                <a:latin typeface="Times New Roman" panose="02020603050405020304" pitchFamily="18" charset="0"/>
                <a:cs typeface="Times New Roman" panose="02020603050405020304" pitchFamily="18" charset="0"/>
              </a:rPr>
              <a:t>Increase in price = reduction in demand</a:t>
            </a:r>
          </a:p>
          <a:p>
            <a:r>
              <a:rPr lang="en-GB" b="1" dirty="0">
                <a:solidFill>
                  <a:srgbClr val="307871"/>
                </a:solidFill>
                <a:latin typeface="Times New Roman" panose="02020603050405020304" pitchFamily="18" charset="0"/>
                <a:cs typeface="Times New Roman" panose="02020603050405020304" pitchFamily="18" charset="0"/>
              </a:rPr>
              <a:t>Veblen effect</a:t>
            </a:r>
          </a:p>
          <a:p>
            <a:pPr lvl="1"/>
            <a:r>
              <a:rPr lang="en-GB" dirty="0">
                <a:solidFill>
                  <a:srgbClr val="307871"/>
                </a:solidFill>
                <a:latin typeface="Times New Roman" panose="02020603050405020304" pitchFamily="18" charset="0"/>
                <a:cs typeface="Times New Roman" panose="02020603050405020304" pitchFamily="18" charset="0"/>
              </a:rPr>
              <a:t>Increase in price = Increase in demand</a:t>
            </a:r>
          </a:p>
          <a:p>
            <a:r>
              <a:rPr lang="en-GB" b="1" dirty="0">
                <a:solidFill>
                  <a:srgbClr val="307871"/>
                </a:solidFill>
                <a:latin typeface="Times New Roman" panose="02020603050405020304" pitchFamily="18" charset="0"/>
                <a:cs typeface="Times New Roman" panose="02020603050405020304" pitchFamily="18" charset="0"/>
              </a:rPr>
              <a:t>Guttenberg effect</a:t>
            </a:r>
          </a:p>
          <a:p>
            <a:pPr lvl="1"/>
            <a:r>
              <a:rPr lang="en-GB" dirty="0">
                <a:solidFill>
                  <a:srgbClr val="307871"/>
                </a:solidFill>
                <a:latin typeface="Times New Roman" panose="02020603050405020304" pitchFamily="18" charset="0"/>
                <a:cs typeface="Times New Roman" panose="02020603050405020304" pitchFamily="18" charset="0"/>
              </a:rPr>
              <a:t>Small increase in price = no change</a:t>
            </a:r>
          </a:p>
          <a:p>
            <a:pPr lvl="1"/>
            <a:r>
              <a:rPr lang="en-GB" dirty="0">
                <a:solidFill>
                  <a:srgbClr val="307871"/>
                </a:solidFill>
                <a:latin typeface="Times New Roman" panose="02020603050405020304" pitchFamily="18" charset="0"/>
                <a:cs typeface="Times New Roman" panose="02020603050405020304" pitchFamily="18" charset="0"/>
              </a:rPr>
              <a:t>Radical increase in price = hectic changes</a:t>
            </a:r>
          </a:p>
        </p:txBody>
      </p:sp>
      <p:sp>
        <p:nvSpPr>
          <p:cNvPr id="6" name="Zástupný symbol pro obsah 2"/>
          <p:cNvSpPr txBox="1">
            <a:spLocks/>
          </p:cNvSpPr>
          <p:nvPr/>
        </p:nvSpPr>
        <p:spPr>
          <a:xfrm>
            <a:off x="6240410" y="1389888"/>
            <a:ext cx="5266530" cy="5040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err="1">
                <a:solidFill>
                  <a:srgbClr val="307871"/>
                </a:solidFill>
                <a:latin typeface="Times New Roman" panose="02020603050405020304" pitchFamily="18" charset="0"/>
                <a:cs typeface="Times New Roman" panose="02020603050405020304" pitchFamily="18" charset="0"/>
              </a:rPr>
              <a:t>Thorstein</a:t>
            </a:r>
            <a:r>
              <a:rPr lang="en-GB" dirty="0">
                <a:solidFill>
                  <a:srgbClr val="307871"/>
                </a:solidFill>
                <a:latin typeface="Times New Roman" panose="02020603050405020304" pitchFamily="18" charset="0"/>
                <a:cs typeface="Times New Roman" panose="02020603050405020304" pitchFamily="18" charset="0"/>
              </a:rPr>
              <a:t> Veblen 1857 - 1929</a:t>
            </a:r>
          </a:p>
          <a:p>
            <a:pPr marL="0" indent="0" algn="ctr">
              <a:buNone/>
            </a:pPr>
            <a:endParaRPr lang="en-GB" dirty="0">
              <a:solidFill>
                <a:srgbClr val="307871"/>
              </a:solidFill>
              <a:latin typeface="Times New Roman" panose="02020603050405020304" pitchFamily="18" charset="0"/>
              <a:cs typeface="Times New Roman" panose="02020603050405020304" pitchFamily="18" charset="0"/>
            </a:endParaRPr>
          </a:p>
        </p:txBody>
      </p:sp>
      <p:pic>
        <p:nvPicPr>
          <p:cNvPr id="7" name="Picture 2" descr="C:\Users\Libor\Desktop\images.jpg"/>
          <p:cNvPicPr>
            <a:picLocks noChangeAspect="1" noChangeArrowheads="1"/>
          </p:cNvPicPr>
          <p:nvPr/>
        </p:nvPicPr>
        <p:blipFill>
          <a:blip r:embed="rId3"/>
          <a:srcRect/>
          <a:stretch>
            <a:fillRect/>
          </a:stretch>
        </p:blipFill>
        <p:spPr bwMode="auto">
          <a:xfrm>
            <a:off x="7942910" y="2018015"/>
            <a:ext cx="2877490" cy="4021553"/>
          </a:xfrm>
          <a:prstGeom prst="rect">
            <a:avLst/>
          </a:prstGeom>
          <a:noFill/>
        </p:spPr>
      </p:pic>
    </p:spTree>
    <p:extLst>
      <p:ext uri="{BB962C8B-B14F-4D97-AF65-F5344CB8AC3E}">
        <p14:creationId xmlns:p14="http://schemas.microsoft.com/office/powerpoint/2010/main" val="188491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68403"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Psychological price development</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24056" y="1720184"/>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07871"/>
                </a:solidFill>
                <a:latin typeface="Times New Roman" panose="02020603050405020304" pitchFamily="18" charset="0"/>
                <a:cs typeface="Times New Roman" panose="02020603050405020304" pitchFamily="18" charset="0"/>
              </a:rPr>
              <a:t>Consumers perceive mostly the first digit of the price and how many numbers it has. They do not care much about halter items. The meaning of the penny (cent) parts of the price increases with the strength of the currency.</a:t>
            </a:r>
          </a:p>
          <a:p>
            <a:r>
              <a:rPr lang="en-GB" dirty="0">
                <a:solidFill>
                  <a:srgbClr val="307871"/>
                </a:solidFill>
                <a:latin typeface="Times New Roman" panose="02020603050405020304" pitchFamily="18" charset="0"/>
                <a:cs typeface="Times New Roman" panose="02020603050405020304" pitchFamily="18" charset="0"/>
              </a:rPr>
              <a:t>This effect is magnified by the price tags where these items are printed in smaller font (3.98 €).</a:t>
            </a:r>
          </a:p>
          <a:p>
            <a:r>
              <a:rPr lang="en-GB" dirty="0">
                <a:solidFill>
                  <a:srgbClr val="307871"/>
                </a:solidFill>
                <a:latin typeface="Times New Roman" panose="02020603050405020304" pitchFamily="18" charset="0"/>
                <a:cs typeface="Times New Roman" panose="02020603050405020304" pitchFamily="18" charset="0"/>
              </a:rPr>
              <a:t>Prices down to the last cents indicate to the consumer that the goods are sold at the lowest possible price.</a:t>
            </a:r>
          </a:p>
          <a:p>
            <a:r>
              <a:rPr lang="en-GB" dirty="0">
                <a:solidFill>
                  <a:srgbClr val="307871"/>
                </a:solidFill>
                <a:latin typeface="Times New Roman" panose="02020603050405020304" pitchFamily="18" charset="0"/>
                <a:cs typeface="Times New Roman" panose="02020603050405020304" pitchFamily="18" charset="0"/>
              </a:rPr>
              <a:t>The importance of setting the right price increases with the development of Internet servers to compare goods (Heureka.cz, Zbozi.cz).</a:t>
            </a:r>
          </a:p>
        </p:txBody>
      </p:sp>
    </p:spTree>
    <p:extLst>
      <p:ext uri="{BB962C8B-B14F-4D97-AF65-F5344CB8AC3E}">
        <p14:creationId xmlns:p14="http://schemas.microsoft.com/office/powerpoint/2010/main" val="390642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68403"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Psychological price development</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24056" y="1720184"/>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a:solidFill>
                  <a:srgbClr val="307871"/>
                </a:solidFill>
                <a:latin typeface="Times New Roman" panose="02020603050405020304" pitchFamily="18" charset="0"/>
                <a:cs typeface="Times New Roman" panose="02020603050405020304" pitchFamily="18" charset="0"/>
              </a:rPr>
              <a:t>					</a:t>
            </a:r>
            <a:r>
              <a:rPr lang="en-GB">
                <a:solidFill>
                  <a:srgbClr val="307871"/>
                </a:solidFill>
                <a:latin typeface="Times New Roman" panose="02020603050405020304" pitchFamily="18" charset="0"/>
                <a:cs typeface="Times New Roman" panose="02020603050405020304" pitchFamily="18" charset="0"/>
              </a:rPr>
              <a:t>Price </a:t>
            </a:r>
            <a:r>
              <a:rPr lang="en-GB" dirty="0">
                <a:solidFill>
                  <a:srgbClr val="307871"/>
                </a:solidFill>
                <a:latin typeface="Times New Roman" panose="02020603050405020304" pitchFamily="18" charset="0"/>
                <a:cs typeface="Times New Roman" panose="02020603050405020304" pitchFamily="18" charset="0"/>
              </a:rPr>
              <a:t>tactics</a:t>
            </a:r>
          </a:p>
          <a:p>
            <a:r>
              <a:rPr lang="en-GB" dirty="0">
                <a:solidFill>
                  <a:srgbClr val="307871"/>
                </a:solidFill>
                <a:latin typeface="Times New Roman" panose="02020603050405020304" pitchFamily="18" charset="0"/>
                <a:cs typeface="Times New Roman" panose="02020603050405020304" pitchFamily="18" charset="0"/>
              </a:rPr>
              <a:t>Using 1.99 instead of 2</a:t>
            </a:r>
          </a:p>
          <a:p>
            <a:r>
              <a:rPr lang="en-GB" dirty="0">
                <a:solidFill>
                  <a:srgbClr val="307871"/>
                </a:solidFill>
                <a:latin typeface="Times New Roman" panose="02020603050405020304" pitchFamily="18" charset="0"/>
                <a:cs typeface="Times New Roman" panose="02020603050405020304" pitchFamily="18" charset="0"/>
              </a:rPr>
              <a:t>All for XX, -</a:t>
            </a:r>
          </a:p>
          <a:p>
            <a:r>
              <a:rPr lang="en-GB" dirty="0">
                <a:solidFill>
                  <a:srgbClr val="307871"/>
                </a:solidFill>
                <a:latin typeface="Times New Roman" panose="02020603050405020304" pitchFamily="18" charset="0"/>
                <a:cs typeface="Times New Roman" panose="02020603050405020304" pitchFamily="18" charset="0"/>
              </a:rPr>
              <a:t>Monthly payments instead of the total price</a:t>
            </a:r>
          </a:p>
          <a:p>
            <a:r>
              <a:rPr lang="en-GB" dirty="0">
                <a:solidFill>
                  <a:srgbClr val="307871"/>
                </a:solidFill>
                <a:latin typeface="Times New Roman" panose="02020603050405020304" pitchFamily="18" charset="0"/>
                <a:cs typeface="Times New Roman" panose="02020603050405020304" pitchFamily="18" charset="0"/>
              </a:rPr>
              <a:t>Free stuff (X + 1 action)</a:t>
            </a:r>
          </a:p>
          <a:p>
            <a:r>
              <a:rPr lang="en-GB" dirty="0">
                <a:solidFill>
                  <a:srgbClr val="307871"/>
                </a:solidFill>
                <a:latin typeface="Times New Roman" panose="02020603050405020304" pitchFamily="18" charset="0"/>
                <a:cs typeface="Times New Roman" panose="02020603050405020304" pitchFamily="18" charset="0"/>
              </a:rPr>
              <a:t>Deploying high prizes and subsequent "drastic" DISCOUNT</a:t>
            </a:r>
          </a:p>
        </p:txBody>
      </p:sp>
    </p:spTree>
    <p:extLst>
      <p:ext uri="{BB962C8B-B14F-4D97-AF65-F5344CB8AC3E}">
        <p14:creationId xmlns:p14="http://schemas.microsoft.com/office/powerpoint/2010/main" val="669717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7557F135-96CA-4D5D-876B-F2D1CC944515}"/>
              </a:ext>
            </a:extLst>
          </p:cNvPr>
          <p:cNvSpPr/>
          <p:nvPr/>
        </p:nvSpPr>
        <p:spPr>
          <a:xfrm>
            <a:off x="380211" y="281892"/>
            <a:ext cx="1792478" cy="523220"/>
          </a:xfrm>
          <a:prstGeom prst="rect">
            <a:avLst/>
          </a:prstGeom>
        </p:spPr>
        <p:txBody>
          <a:bodyPr wrap="none">
            <a:spAutoFit/>
          </a:bodyPr>
          <a:lstStyle/>
          <a:p>
            <a:pPr lvl="0">
              <a:defRPr/>
            </a:pPr>
            <a:r>
              <a:rPr lang="cs-CZ" altLang="cs-CZ" sz="2800" b="1" kern="0" dirty="0" err="1">
                <a:solidFill>
                  <a:srgbClr val="307871"/>
                </a:solidFill>
                <a:latin typeface="Times New Roman"/>
                <a:ea typeface="+mj-ea"/>
                <a:cs typeface="+mj-cs"/>
              </a:rPr>
              <a:t>Summary</a:t>
            </a:r>
            <a:r>
              <a:rPr lang="cs-CZ" altLang="cs-CZ" sz="2800" b="1" kern="0" dirty="0">
                <a:solidFill>
                  <a:srgbClr val="307871"/>
                </a:solidFill>
                <a:latin typeface="Times New Roman"/>
                <a:ea typeface="+mj-ea"/>
                <a:cs typeface="+mj-cs"/>
              </a:rPr>
              <a:t> </a:t>
            </a:r>
            <a:endParaRPr lang="en-GB" sz="2800" b="1" kern="0" dirty="0">
              <a:solidFill>
                <a:srgbClr val="307871"/>
              </a:solidFill>
              <a:latin typeface="Times New Roman"/>
              <a:ea typeface="+mj-ea"/>
              <a:cs typeface="+mj-cs"/>
            </a:endParaRPr>
          </a:p>
        </p:txBody>
      </p:sp>
      <p:sp>
        <p:nvSpPr>
          <p:cNvPr id="4" name="Obdélník 3">
            <a:extLst>
              <a:ext uri="{FF2B5EF4-FFF2-40B4-BE49-F238E27FC236}">
                <a16:creationId xmlns:a16="http://schemas.microsoft.com/office/drawing/2014/main" id="{3A3D9EB8-8559-45AD-BCF8-0718F0BCB160}"/>
              </a:ext>
            </a:extLst>
          </p:cNvPr>
          <p:cNvSpPr/>
          <p:nvPr/>
        </p:nvSpPr>
        <p:spPr>
          <a:xfrm>
            <a:off x="380210" y="1462504"/>
            <a:ext cx="10647453" cy="5369675"/>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sz="2400" dirty="0">
                <a:solidFill>
                  <a:srgbClr val="307871"/>
                </a:solidFill>
                <a:latin typeface="Times New Roman" panose="02020603050405020304" pitchFamily="18" charset="0"/>
                <a:cs typeface="Times New Roman" panose="02020603050405020304" pitchFamily="18" charset="0"/>
              </a:rPr>
              <a:t>Price is the only element of the marketing m</a:t>
            </a:r>
            <a:r>
              <a:rPr lang="cs-CZ" sz="2400" dirty="0">
                <a:solidFill>
                  <a:srgbClr val="307871"/>
                </a:solidFill>
                <a:latin typeface="Times New Roman" panose="02020603050405020304" pitchFamily="18" charset="0"/>
                <a:cs typeface="Times New Roman" panose="02020603050405020304" pitchFamily="18" charset="0"/>
              </a:rPr>
              <a:t>i</a:t>
            </a:r>
            <a:r>
              <a:rPr lang="en-US" sz="2400" dirty="0">
                <a:solidFill>
                  <a:srgbClr val="307871"/>
                </a:solidFill>
                <a:latin typeface="Times New Roman" panose="02020603050405020304" pitchFamily="18" charset="0"/>
                <a:cs typeface="Times New Roman" panose="02020603050405020304" pitchFamily="18" charset="0"/>
              </a:rPr>
              <a:t>x that has such immediate effect on the bottom line.</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Common pressure is to reduce prices in order to help raise sales volumes. Lowering prices generally increase sales, but it is also likely to reduce profit.</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Changing prices is therefore much more complex than one would expect.</a:t>
            </a:r>
            <a:endParaRPr lang="cs-CZ" sz="2400"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r>
              <a:rPr lang="cs-CZ" sz="2400" dirty="0" err="1">
                <a:solidFill>
                  <a:srgbClr val="307871"/>
                </a:solidFill>
                <a:latin typeface="Times New Roman" panose="02020603050405020304" pitchFamily="18" charset="0"/>
                <a:cs typeface="Times New Roman" panose="02020603050405020304" pitchFamily="18" charset="0"/>
              </a:rPr>
              <a:t>There</a:t>
            </a:r>
            <a:r>
              <a:rPr lang="cs-CZ" sz="2400" dirty="0">
                <a:solidFill>
                  <a:srgbClr val="307871"/>
                </a:solidFill>
                <a:latin typeface="Times New Roman" panose="02020603050405020304" pitchFamily="18" charset="0"/>
                <a:cs typeface="Times New Roman" panose="02020603050405020304" pitchFamily="18" charset="0"/>
              </a:rPr>
              <a:t> are </a:t>
            </a:r>
            <a:r>
              <a:rPr lang="cs-CZ" sz="2400" dirty="0" err="1">
                <a:solidFill>
                  <a:srgbClr val="307871"/>
                </a:solidFill>
                <a:latin typeface="Times New Roman" panose="02020603050405020304" pitchFamily="18" charset="0"/>
                <a:cs typeface="Times New Roman" panose="02020603050405020304" pitchFamily="18" charset="0"/>
              </a:rPr>
              <a:t>three</a:t>
            </a:r>
            <a:r>
              <a:rPr lang="cs-CZ" sz="2400" dirty="0">
                <a:solidFill>
                  <a:srgbClr val="307871"/>
                </a:solidFill>
                <a:latin typeface="Times New Roman" panose="02020603050405020304" pitchFamily="18" charset="0"/>
                <a:cs typeface="Times New Roman" panose="02020603050405020304" pitchFamily="18" charset="0"/>
              </a:rPr>
              <a:t> major </a:t>
            </a:r>
            <a:r>
              <a:rPr lang="cs-CZ" sz="2400" dirty="0" err="1">
                <a:solidFill>
                  <a:srgbClr val="307871"/>
                </a:solidFill>
                <a:latin typeface="Times New Roman" panose="02020603050405020304" pitchFamily="18" charset="0"/>
                <a:cs typeface="Times New Roman" panose="02020603050405020304" pitchFamily="18" charset="0"/>
              </a:rPr>
              <a:t>approaches</a:t>
            </a:r>
            <a:r>
              <a:rPr lang="cs-CZ" sz="2400" dirty="0">
                <a:solidFill>
                  <a:srgbClr val="307871"/>
                </a:solidFill>
                <a:latin typeface="Times New Roman" panose="02020603050405020304" pitchFamily="18" charset="0"/>
                <a:cs typeface="Times New Roman" panose="02020603050405020304" pitchFamily="18" charset="0"/>
              </a:rPr>
              <a:t> to set </a:t>
            </a:r>
            <a:r>
              <a:rPr lang="cs-CZ" sz="2400" dirty="0" err="1">
                <a:solidFill>
                  <a:srgbClr val="307871"/>
                </a:solidFill>
                <a:latin typeface="Times New Roman" panose="02020603050405020304" pitchFamily="18" charset="0"/>
                <a:cs typeface="Times New Roman" panose="02020603050405020304" pitchFamily="18" charset="0"/>
              </a:rPr>
              <a:t>prices</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o</a:t>
            </a:r>
            <a:r>
              <a:rPr lang="en-US" sz="2400" dirty="0" err="1">
                <a:solidFill>
                  <a:srgbClr val="307871"/>
                </a:solidFill>
                <a:latin typeface="Times New Roman" panose="02020603050405020304" pitchFamily="18" charset="0"/>
                <a:cs typeface="Times New Roman" panose="02020603050405020304" pitchFamily="18" charset="0"/>
              </a:rPr>
              <a:t>riented</a:t>
            </a:r>
            <a:r>
              <a:rPr lang="en-US" sz="2400" dirty="0">
                <a:solidFill>
                  <a:srgbClr val="307871"/>
                </a:solidFill>
                <a:latin typeface="Times New Roman" panose="02020603050405020304" pitchFamily="18" charset="0"/>
                <a:cs typeface="Times New Roman" panose="02020603050405020304" pitchFamily="18" charset="0"/>
              </a:rPr>
              <a:t> </a:t>
            </a:r>
            <a:r>
              <a:rPr lang="cs-CZ" sz="2400" dirty="0">
                <a:solidFill>
                  <a:srgbClr val="307871"/>
                </a:solidFill>
                <a:latin typeface="Times New Roman" panose="02020603050405020304" pitchFamily="18" charset="0"/>
                <a:cs typeface="Times New Roman" panose="02020603050405020304" pitchFamily="18" charset="0"/>
              </a:rPr>
              <a:t>m</a:t>
            </a:r>
            <a:r>
              <a:rPr lang="en-US" sz="2400" dirty="0" err="1">
                <a:solidFill>
                  <a:srgbClr val="307871"/>
                </a:solidFill>
                <a:latin typeface="Times New Roman" panose="02020603050405020304" pitchFamily="18" charset="0"/>
                <a:cs typeface="Times New Roman" panose="02020603050405020304" pitchFamily="18" charset="0"/>
              </a:rPr>
              <a:t>ethods</a:t>
            </a:r>
            <a:r>
              <a:rPr lang="cs-CZ" sz="2400" dirty="0">
                <a:solidFill>
                  <a:srgbClr val="307871"/>
                </a:solidFill>
                <a:latin typeface="Times New Roman" panose="02020603050405020304" pitchFamily="18" charset="0"/>
                <a:cs typeface="Times New Roman" panose="02020603050405020304" pitchFamily="18" charset="0"/>
              </a:rPr>
              <a:t>, c</a:t>
            </a:r>
            <a:r>
              <a:rPr lang="en-US" sz="2400" dirty="0" err="1">
                <a:solidFill>
                  <a:srgbClr val="307871"/>
                </a:solidFill>
                <a:latin typeface="Times New Roman" panose="02020603050405020304" pitchFamily="18" charset="0"/>
                <a:cs typeface="Times New Roman" panose="02020603050405020304" pitchFamily="18" charset="0"/>
              </a:rPr>
              <a:t>ompetitive</a:t>
            </a:r>
            <a:r>
              <a:rPr lang="en-US" sz="2400" dirty="0">
                <a:solidFill>
                  <a:srgbClr val="307871"/>
                </a:solidFill>
                <a:latin typeface="Times New Roman" panose="02020603050405020304" pitchFamily="18" charset="0"/>
                <a:cs typeface="Times New Roman" panose="02020603050405020304" pitchFamily="18" charset="0"/>
              </a:rPr>
              <a:t> methods</a:t>
            </a:r>
            <a:r>
              <a:rPr lang="cs-CZ" sz="2400" dirty="0">
                <a:solidFill>
                  <a:srgbClr val="307871"/>
                </a:solidFill>
                <a:latin typeface="Times New Roman" panose="02020603050405020304" pitchFamily="18" charset="0"/>
                <a:cs typeface="Times New Roman" panose="02020603050405020304" pitchFamily="18" charset="0"/>
              </a:rPr>
              <a:t>, d</a:t>
            </a:r>
            <a:r>
              <a:rPr lang="en-US" sz="2400" dirty="0" err="1">
                <a:solidFill>
                  <a:srgbClr val="307871"/>
                </a:solidFill>
                <a:latin typeface="Times New Roman" panose="02020603050405020304" pitchFamily="18" charset="0"/>
                <a:cs typeface="Times New Roman" panose="02020603050405020304" pitchFamily="18" charset="0"/>
              </a:rPr>
              <a:t>emand</a:t>
            </a:r>
            <a:r>
              <a:rPr lang="en-US" sz="2400" dirty="0">
                <a:solidFill>
                  <a:srgbClr val="307871"/>
                </a:solidFill>
                <a:latin typeface="Times New Roman" panose="02020603050405020304" pitchFamily="18" charset="0"/>
                <a:cs typeface="Times New Roman" panose="02020603050405020304" pitchFamily="18" charset="0"/>
              </a:rPr>
              <a:t>-oriented methods</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Price can serve several strategies. First the penetration price helps products to gain quick market share through affordable trials. Skimming serves to get the most from early adopters and then be available also for majority. Last, the premium pricing is a signal for customers about the superior and premium quality of a products</a:t>
            </a:r>
            <a:r>
              <a:rPr lang="cs-CZ" sz="2400" dirty="0">
                <a:solidFill>
                  <a:srgbClr val="307871"/>
                </a:solidFill>
                <a:latin typeface="Times New Roman" panose="02020603050405020304" pitchFamily="18" charset="0"/>
                <a:cs typeface="Times New Roman" panose="02020603050405020304" pitchFamily="18" charset="0"/>
              </a:rPr>
              <a:t>.</a:t>
            </a:r>
          </a:p>
          <a:p>
            <a:pPr marL="228600" indent="-228600" algn="just">
              <a:lnSpc>
                <a:spcPct val="90000"/>
              </a:lnSpc>
              <a:spcBef>
                <a:spcPts val="1000"/>
              </a:spcBef>
              <a:buFont typeface="Arial" panose="020B0604020202020204" pitchFamily="34" charset="0"/>
              <a:buChar char="•"/>
            </a:pPr>
            <a:r>
              <a:rPr lang="en-US" sz="2400" dirty="0">
                <a:solidFill>
                  <a:srgbClr val="307871"/>
                </a:solidFill>
                <a:latin typeface="Times New Roman" panose="02020603050405020304" pitchFamily="18" charset="0"/>
                <a:cs typeface="Times New Roman" panose="02020603050405020304" pitchFamily="18" charset="0"/>
              </a:rPr>
              <a:t>Price perception is largely influenced by various psychological and cognitive biases such as anchoring or implicit egoism</a:t>
            </a:r>
            <a:r>
              <a:rPr lang="cs-CZ" sz="2400" dirty="0">
                <a:solidFill>
                  <a:srgbClr val="307871"/>
                </a:solidFill>
                <a:latin typeface="Times New Roman" panose="02020603050405020304" pitchFamily="18" charset="0"/>
                <a:cs typeface="Times New Roman" panose="02020603050405020304" pitchFamily="18" charset="0"/>
              </a:rPr>
              <a:t>.</a:t>
            </a:r>
            <a:endParaRPr lang="en-US" sz="2400"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endParaRPr lang="en-US" sz="2800" dirty="0">
              <a:solidFill>
                <a:srgbClr val="307871"/>
              </a:solidFill>
              <a:latin typeface="Times New Roman" panose="02020603050405020304" pitchFamily="18" charset="0"/>
              <a:cs typeface="Times New Roman" panose="02020603050405020304" pitchFamily="18" charset="0"/>
            </a:endParaRPr>
          </a:p>
          <a:p>
            <a:pPr marL="228600" indent="-228600" algn="just">
              <a:lnSpc>
                <a:spcPct val="90000"/>
              </a:lnSpc>
              <a:spcBef>
                <a:spcPts val="1000"/>
              </a:spcBef>
              <a:buFont typeface="Arial" panose="020B0604020202020204" pitchFamily="34" charset="0"/>
              <a:buChar char="•"/>
            </a:pP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678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267631" y="3019714"/>
            <a:ext cx="7604967" cy="630942"/>
          </a:xfrm>
          <a:prstGeom prst="rect">
            <a:avLst/>
          </a:prstGeom>
        </p:spPr>
        <p:txBody>
          <a:bodyPr wrap="none">
            <a:spAutoFit/>
          </a:bodyPr>
          <a:lstStyle/>
          <a:p>
            <a:pPr lvl="0">
              <a:defRPr/>
            </a:pPr>
            <a:r>
              <a:rPr lang="cs-CZ" altLang="cs-CZ" sz="3500" b="1" kern="0" dirty="0">
                <a:solidFill>
                  <a:srgbClr val="307871"/>
                </a:solidFill>
                <a:latin typeface="Times New Roman"/>
                <a:ea typeface="+mj-ea"/>
                <a:cs typeface="+mj-cs"/>
              </a:rPr>
              <a:t>THANKS FOR YOUR ATTENTION. </a:t>
            </a:r>
            <a:endParaRPr lang="en-GB" sz="3500" b="1" kern="0" dirty="0">
              <a:solidFill>
                <a:srgbClr val="307871"/>
              </a:solidFill>
              <a:latin typeface="Times New Roman"/>
              <a:ea typeface="+mj-ea"/>
              <a:cs typeface="+mj-cs"/>
            </a:endParaRPr>
          </a:p>
        </p:txBody>
      </p:sp>
      <p:sp>
        <p:nvSpPr>
          <p:cNvPr id="2" name="Obdélník 1">
            <a:extLst>
              <a:ext uri="{FF2B5EF4-FFF2-40B4-BE49-F238E27FC236}">
                <a16:creationId xmlns:a16="http://schemas.microsoft.com/office/drawing/2014/main" id="{4F2F9B84-0484-4E2E-9ED1-D4CA0B145082}"/>
              </a:ext>
            </a:extLst>
          </p:cNvPr>
          <p:cNvSpPr/>
          <p:nvPr/>
        </p:nvSpPr>
        <p:spPr>
          <a:xfrm>
            <a:off x="410546" y="1646008"/>
            <a:ext cx="9462052" cy="430887"/>
          </a:xfrm>
          <a:prstGeom prst="rect">
            <a:avLst/>
          </a:prstGeom>
        </p:spPr>
        <p:txBody>
          <a:bodyPr wrap="square">
            <a:spAutoFit/>
          </a:bodyPr>
          <a:lstStyle/>
          <a:p>
            <a:pPr algn="just"/>
            <a:endParaRPr lang="en-AU" altLang="cs-CZ" sz="2200"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Obdélník 2">
            <a:extLst>
              <a:ext uri="{FF2B5EF4-FFF2-40B4-BE49-F238E27FC236}">
                <a16:creationId xmlns:a16="http://schemas.microsoft.com/office/drawing/2014/main" id="{1C110A34-86ED-4485-B703-8A99AF06D7E3}"/>
              </a:ext>
            </a:extLst>
          </p:cNvPr>
          <p:cNvSpPr/>
          <p:nvPr/>
        </p:nvSpPr>
        <p:spPr>
          <a:xfrm>
            <a:off x="410546" y="293903"/>
            <a:ext cx="3308919" cy="523220"/>
          </a:xfrm>
          <a:prstGeom prst="rect">
            <a:avLst/>
          </a:prstGeom>
        </p:spPr>
        <p:txBody>
          <a:bodyPr wrap="none">
            <a:spAutoFit/>
          </a:bodyPr>
          <a:lstStyle/>
          <a:p>
            <a:pPr lvl="0">
              <a:defRPr/>
            </a:pPr>
            <a:r>
              <a:rPr lang="cs-CZ" altLang="cs-CZ" sz="2800" b="1" kern="0" dirty="0">
                <a:solidFill>
                  <a:srgbClr val="307871"/>
                </a:solidFill>
                <a:latin typeface="Times New Roman"/>
              </a:rPr>
              <a:t>End </a:t>
            </a:r>
            <a:r>
              <a:rPr lang="cs-CZ" altLang="cs-CZ" sz="2800" b="1" kern="0" dirty="0" err="1">
                <a:solidFill>
                  <a:srgbClr val="307871"/>
                </a:solidFill>
                <a:latin typeface="Times New Roman"/>
              </a:rPr>
              <a:t>of</a:t>
            </a:r>
            <a:r>
              <a:rPr lang="cs-CZ" altLang="cs-CZ" sz="2800" b="1" kern="0" dirty="0">
                <a:solidFill>
                  <a:srgbClr val="307871"/>
                </a:solidFill>
                <a:latin typeface="Times New Roman"/>
              </a:rPr>
              <a:t> </a:t>
            </a:r>
            <a:r>
              <a:rPr lang="cs-CZ" altLang="cs-CZ" sz="2800" b="1" kern="0" dirty="0" err="1">
                <a:solidFill>
                  <a:srgbClr val="307871"/>
                </a:solidFill>
                <a:latin typeface="Times New Roman"/>
              </a:rPr>
              <a:t>presentation</a:t>
            </a:r>
            <a:r>
              <a:rPr lang="cs-CZ" altLang="cs-CZ" sz="2800" b="1" kern="0" dirty="0">
                <a:solidFill>
                  <a:srgbClr val="307871"/>
                </a:solidFill>
                <a:latin typeface="Times New Roman"/>
              </a:rPr>
              <a:t> </a:t>
            </a:r>
            <a:endParaRPr lang="en-GB" sz="2800" b="1" kern="0" dirty="0">
              <a:solidFill>
                <a:srgbClr val="307871"/>
              </a:solidFill>
              <a:latin typeface="Times New Roman"/>
            </a:endParaRPr>
          </a:p>
        </p:txBody>
      </p:sp>
    </p:spTree>
    <p:extLst>
      <p:ext uri="{BB962C8B-B14F-4D97-AF65-F5344CB8AC3E}">
        <p14:creationId xmlns:p14="http://schemas.microsoft.com/office/powerpoint/2010/main" val="92057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54749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800" b="1" i="0" u="none" strike="noStrike" kern="0" cap="none" spc="0" normalizeH="0" baseline="0" dirty="0" err="1">
                <a:ln>
                  <a:noFill/>
                </a:ln>
                <a:solidFill>
                  <a:srgbClr val="307871"/>
                </a:solidFill>
                <a:effectLst/>
                <a:uLnTx/>
                <a:uFillTx/>
                <a:latin typeface="Times New Roman"/>
                <a:ea typeface="+mj-ea"/>
                <a:cs typeface="+mj-cs"/>
              </a:rPr>
              <a:t>Price</a:t>
            </a:r>
            <a:r>
              <a:rPr kumimoji="0" lang="cs-CZ" sz="2800" b="1" i="0" u="none" strike="noStrike" kern="0" cap="none" spc="0" normalizeH="0" baseline="0" dirty="0">
                <a:ln>
                  <a:noFill/>
                </a:ln>
                <a:solidFill>
                  <a:srgbClr val="307871"/>
                </a:solidFill>
                <a:effectLst/>
                <a:uLnTx/>
                <a:uFillTx/>
                <a:latin typeface="Times New Roman"/>
                <a:ea typeface="+mj-ea"/>
                <a:cs typeface="+mj-cs"/>
              </a:rPr>
              <a:t> </a:t>
            </a:r>
            <a:r>
              <a:rPr kumimoji="0" lang="cs-CZ" sz="2800" b="1" i="0" u="none" strike="noStrike" kern="0" cap="none" spc="0" normalizeH="0" baseline="0" dirty="0" err="1">
                <a:ln>
                  <a:noFill/>
                </a:ln>
                <a:solidFill>
                  <a:srgbClr val="307871"/>
                </a:solidFill>
                <a:effectLst/>
                <a:uLnTx/>
                <a:uFillTx/>
                <a:latin typeface="Times New Roman"/>
                <a:ea typeface="+mj-ea"/>
                <a:cs typeface="+mj-cs"/>
              </a:rPr>
              <a:t>definition</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307871"/>
                </a:solidFill>
                <a:latin typeface="Times New Roman" panose="02020603050405020304" pitchFamily="18" charset="0"/>
                <a:cs typeface="Times New Roman" panose="02020603050405020304" pitchFamily="18" charset="0"/>
              </a:rPr>
              <a:t>The price placed on a good or service has a direct effect on sales revenue (revenue=volume*price) and therefore the profit od loss of a firm (profit=revenue-costs)</a:t>
            </a:r>
            <a:r>
              <a:rPr lang="cs-CZ" sz="3200" dirty="0">
                <a:solidFill>
                  <a:srgbClr val="307871"/>
                </a:solidFill>
                <a:latin typeface="Times New Roman" panose="02020603050405020304" pitchFamily="18" charset="0"/>
                <a:cs typeface="Times New Roman" panose="02020603050405020304" pitchFamily="18" charset="0"/>
              </a:rPr>
              <a:t>.</a:t>
            </a:r>
          </a:p>
          <a:p>
            <a:r>
              <a:rPr lang="en-US" sz="3200" dirty="0">
                <a:solidFill>
                  <a:srgbClr val="307871"/>
                </a:solidFill>
                <a:latin typeface="Times New Roman" panose="02020603050405020304" pitchFamily="18" charset="0"/>
                <a:cs typeface="Times New Roman" panose="02020603050405020304" pitchFamily="18" charset="0"/>
              </a:rPr>
              <a:t>Price is the only element of the marketing mx that has such immediate e</a:t>
            </a:r>
            <a:r>
              <a:rPr lang="cs-CZ" sz="3200" dirty="0">
                <a:solidFill>
                  <a:srgbClr val="307871"/>
                </a:solidFill>
                <a:latin typeface="Times New Roman" panose="02020603050405020304" pitchFamily="18" charset="0"/>
                <a:cs typeface="Times New Roman" panose="02020603050405020304" pitchFamily="18" charset="0"/>
              </a:rPr>
              <a:t>ff</a:t>
            </a:r>
            <a:r>
              <a:rPr lang="en-US" sz="3200" dirty="0" err="1">
                <a:solidFill>
                  <a:srgbClr val="307871"/>
                </a:solidFill>
                <a:latin typeface="Times New Roman" panose="02020603050405020304" pitchFamily="18" charset="0"/>
                <a:cs typeface="Times New Roman" panose="02020603050405020304" pitchFamily="18" charset="0"/>
              </a:rPr>
              <a:t>ect</a:t>
            </a:r>
            <a:r>
              <a:rPr lang="en-US" sz="3200" dirty="0">
                <a:solidFill>
                  <a:srgbClr val="307871"/>
                </a:solidFill>
                <a:latin typeface="Times New Roman" panose="02020603050405020304" pitchFamily="18" charset="0"/>
                <a:cs typeface="Times New Roman" panose="02020603050405020304" pitchFamily="18" charset="0"/>
              </a:rPr>
              <a:t> on the bottom line.</a:t>
            </a:r>
          </a:p>
          <a:p>
            <a:r>
              <a:rPr lang="en-US" sz="3200" dirty="0">
                <a:solidFill>
                  <a:srgbClr val="307871"/>
                </a:solidFill>
                <a:latin typeface="Times New Roman" panose="02020603050405020304" pitchFamily="18" charset="0"/>
                <a:cs typeface="Times New Roman" panose="02020603050405020304" pitchFamily="18" charset="0"/>
              </a:rPr>
              <a:t>Common pressure is to reduce prices in order to help raise sales volumes. Lowering prices generally increase sales, but it is also likely to reduce profit</a:t>
            </a:r>
            <a:r>
              <a:rPr lang="cs-CZ" sz="3200" dirty="0">
                <a:solidFill>
                  <a:srgbClr val="307871"/>
                </a:solidFill>
                <a:latin typeface="Times New Roman" panose="02020603050405020304" pitchFamily="18" charset="0"/>
                <a:cs typeface="Times New Roman" panose="02020603050405020304" pitchFamily="18" charset="0"/>
              </a:rPr>
              <a:t>.</a:t>
            </a:r>
          </a:p>
          <a:p>
            <a:r>
              <a:rPr lang="cs-CZ" sz="3200" dirty="0" err="1">
                <a:solidFill>
                  <a:srgbClr val="307871"/>
                </a:solidFill>
                <a:latin typeface="Times New Roman" panose="02020603050405020304" pitchFamily="18" charset="0"/>
                <a:cs typeface="Times New Roman" panose="02020603050405020304" pitchFamily="18" charset="0"/>
              </a:rPr>
              <a:t>Changing</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prices</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is</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therefore</a:t>
            </a:r>
            <a:r>
              <a:rPr lang="cs-CZ" sz="3200" dirty="0">
                <a:solidFill>
                  <a:srgbClr val="307871"/>
                </a:solidFill>
                <a:latin typeface="Times New Roman" panose="02020603050405020304" pitchFamily="18" charset="0"/>
                <a:cs typeface="Times New Roman" panose="02020603050405020304" pitchFamily="18" charset="0"/>
              </a:rPr>
              <a:t> much more </a:t>
            </a:r>
            <a:r>
              <a:rPr lang="cs-CZ" sz="3200" dirty="0" err="1">
                <a:solidFill>
                  <a:srgbClr val="307871"/>
                </a:solidFill>
                <a:latin typeface="Times New Roman" panose="02020603050405020304" pitchFamily="18" charset="0"/>
                <a:cs typeface="Times New Roman" panose="02020603050405020304" pitchFamily="18" charset="0"/>
              </a:rPr>
              <a:t>complex</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than</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one</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would</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expect</a:t>
            </a:r>
            <a:r>
              <a:rPr lang="cs-CZ" sz="3200" dirty="0">
                <a:solidFill>
                  <a:srgbClr val="307871"/>
                </a:solidFill>
                <a:latin typeface="Times New Roman" panose="02020603050405020304" pitchFamily="18" charset="0"/>
                <a:cs typeface="Times New Roman" panose="02020603050405020304" pitchFamily="18" charset="0"/>
              </a:rPr>
              <a:t>.</a:t>
            </a:r>
            <a:endParaRPr lang="en-US" sz="3200" dirty="0">
              <a:solidFill>
                <a:srgbClr val="307871"/>
              </a:solidFill>
              <a:latin typeface="Times New Roman" panose="02020603050405020304" pitchFamily="18" charset="0"/>
              <a:cs typeface="Times New Roman" panose="02020603050405020304" pitchFamily="18" charset="0"/>
            </a:endParaRPr>
          </a:p>
          <a:p>
            <a:endParaRPr lang="en-US" sz="2200" dirty="0">
              <a:solidFill>
                <a:srgbClr val="307871"/>
              </a:solidFill>
              <a:latin typeface="Times New Roman" panose="02020603050405020304" pitchFamily="18" charset="0"/>
              <a:cs typeface="Times New Roman" panose="02020603050405020304" pitchFamily="18" charset="0"/>
            </a:endParaRPr>
          </a:p>
          <a:p>
            <a:endParaRPr lang="en-US" sz="2200" dirty="0">
              <a:solidFill>
                <a:srgbClr val="307871"/>
              </a:solidFill>
              <a:latin typeface="Times New Roman" panose="02020603050405020304" pitchFamily="18" charset="0"/>
              <a:cs typeface="Times New Roman" panose="02020603050405020304" pitchFamily="18" charset="0"/>
            </a:endParaRPr>
          </a:p>
          <a:p>
            <a:endParaRPr lang="en-US" sz="2200" dirty="0">
              <a:solidFill>
                <a:srgbClr val="307871"/>
              </a:solidFill>
              <a:latin typeface="Times New Roman" panose="02020603050405020304" pitchFamily="18" charset="0"/>
              <a:cs typeface="Times New Roman" panose="02020603050405020304" pitchFamily="18" charset="0"/>
            </a:endParaRPr>
          </a:p>
          <a:p>
            <a:endParaRPr lang="en-US" sz="2200" dirty="0">
              <a:solidFill>
                <a:srgbClr val="307871"/>
              </a:solidFill>
              <a:latin typeface="Times New Roman" panose="02020603050405020304" pitchFamily="18" charset="0"/>
              <a:cs typeface="Times New Roman" panose="02020603050405020304" pitchFamily="18" charset="0"/>
            </a:endParaRPr>
          </a:p>
          <a:p>
            <a:endParaRPr lang="en-US" altLang="cs-CZ" sz="1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84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51586"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How to create a price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rgbClr val="307871"/>
                </a:solidFill>
                <a:latin typeface="Times New Roman" panose="02020603050405020304" pitchFamily="18" charset="0"/>
                <a:cs typeface="Times New Roman" panose="02020603050405020304" pitchFamily="18" charset="0"/>
              </a:rPr>
              <a:t>Cost-Oriented Methods</a:t>
            </a:r>
          </a:p>
          <a:p>
            <a:pPr lvl="1"/>
            <a:r>
              <a:rPr lang="en-GB" sz="2000" dirty="0">
                <a:solidFill>
                  <a:srgbClr val="307871"/>
                </a:solidFill>
                <a:latin typeface="Times New Roman" panose="02020603050405020304" pitchFamily="18" charset="0"/>
                <a:cs typeface="Times New Roman" panose="02020603050405020304" pitchFamily="18" charset="0"/>
              </a:rPr>
              <a:t>In practice, they are often used.</a:t>
            </a:r>
          </a:p>
          <a:p>
            <a:pPr lvl="1"/>
            <a:r>
              <a:rPr lang="en-GB" sz="2000" dirty="0">
                <a:solidFill>
                  <a:srgbClr val="307871"/>
                </a:solidFill>
                <a:latin typeface="Times New Roman" panose="02020603050405020304" pitchFamily="18" charset="0"/>
                <a:cs typeface="Times New Roman" panose="02020603050405020304" pitchFamily="18" charset="0"/>
              </a:rPr>
              <a:t>Costs determine the lower price limit.</a:t>
            </a:r>
          </a:p>
          <a:p>
            <a:pPr lvl="1"/>
            <a:r>
              <a:rPr lang="en-GB" sz="2000" dirty="0">
                <a:solidFill>
                  <a:srgbClr val="307871"/>
                </a:solidFill>
                <a:latin typeface="Times New Roman" panose="02020603050405020304" pitchFamily="18" charset="0"/>
                <a:cs typeface="Times New Roman" panose="02020603050405020304" pitchFamily="18" charset="0"/>
              </a:rPr>
              <a:t>It leads to a mismatch between the interests of the customer and the company.</a:t>
            </a:r>
          </a:p>
          <a:p>
            <a:pPr lvl="1"/>
            <a:r>
              <a:rPr lang="en-GB" sz="2000" dirty="0">
                <a:solidFill>
                  <a:srgbClr val="307871"/>
                </a:solidFill>
                <a:latin typeface="Times New Roman" panose="02020603050405020304" pitchFamily="18" charset="0"/>
                <a:cs typeface="Times New Roman" panose="02020603050405020304" pitchFamily="18" charset="0"/>
              </a:rPr>
              <a:t>Pricing adjusted to cost.</a:t>
            </a:r>
          </a:p>
          <a:p>
            <a:r>
              <a:rPr lang="en-GB" sz="2400" b="1" dirty="0">
                <a:solidFill>
                  <a:srgbClr val="307871"/>
                </a:solidFill>
                <a:latin typeface="Times New Roman" panose="02020603050405020304" pitchFamily="18" charset="0"/>
                <a:cs typeface="Times New Roman" panose="02020603050405020304" pitchFamily="18" charset="0"/>
              </a:rPr>
              <a:t>Competitive methods</a:t>
            </a:r>
          </a:p>
          <a:p>
            <a:pPr lvl="1"/>
            <a:r>
              <a:rPr lang="en-GB" sz="2000" dirty="0">
                <a:solidFill>
                  <a:srgbClr val="307871"/>
                </a:solidFill>
                <a:latin typeface="Times New Roman" panose="02020603050405020304" pitchFamily="18" charset="0"/>
                <a:cs typeface="Times New Roman" panose="02020603050405020304" pitchFamily="18" charset="0"/>
              </a:rPr>
              <a:t>Concentration on monitoring and adjustment of competition prices.</a:t>
            </a:r>
          </a:p>
          <a:p>
            <a:pPr lvl="1"/>
            <a:r>
              <a:rPr lang="en-GB" sz="2000" dirty="0">
                <a:solidFill>
                  <a:srgbClr val="307871"/>
                </a:solidFill>
                <a:latin typeface="Times New Roman" panose="02020603050405020304" pitchFamily="18" charset="0"/>
                <a:cs typeface="Times New Roman" panose="02020603050405020304" pitchFamily="18" charset="0"/>
              </a:rPr>
              <a:t>Frequent in price leader markets.</a:t>
            </a:r>
          </a:p>
          <a:p>
            <a:r>
              <a:rPr lang="en-GB" sz="2400" b="1" dirty="0">
                <a:solidFill>
                  <a:srgbClr val="307871"/>
                </a:solidFill>
                <a:latin typeface="Times New Roman" panose="02020603050405020304" pitchFamily="18" charset="0"/>
                <a:cs typeface="Times New Roman" panose="02020603050405020304" pitchFamily="18" charset="0"/>
              </a:rPr>
              <a:t>Demand-oriented methods</a:t>
            </a:r>
          </a:p>
          <a:p>
            <a:pPr lvl="1"/>
            <a:r>
              <a:rPr lang="en-GB" sz="2000" dirty="0">
                <a:solidFill>
                  <a:srgbClr val="307871"/>
                </a:solidFill>
                <a:latin typeface="Times New Roman" panose="02020603050405020304" pitchFamily="18" charset="0"/>
                <a:cs typeface="Times New Roman" panose="02020603050405020304" pitchFamily="18" charset="0"/>
              </a:rPr>
              <a:t>Based on psychological and behavioural processes in consumer decision making.</a:t>
            </a:r>
          </a:p>
          <a:p>
            <a:pPr lvl="1"/>
            <a:r>
              <a:rPr lang="en-GB" sz="2000" dirty="0">
                <a:solidFill>
                  <a:srgbClr val="307871"/>
                </a:solidFill>
                <a:latin typeface="Times New Roman" panose="02020603050405020304" pitchFamily="18" charset="0"/>
                <a:cs typeface="Times New Roman" panose="02020603050405020304" pitchFamily="18" charset="0"/>
              </a:rPr>
              <a:t>The price is perceived as part of the customer's decision at the time of purchase.</a:t>
            </a:r>
          </a:p>
          <a:p>
            <a:endParaRPr lang="en-US" sz="14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altLang="cs-CZ" sz="11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63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171335"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Price penetration strategy</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226408"/>
            <a:ext cx="5884140"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rgbClr val="307871"/>
                </a:solidFill>
                <a:latin typeface="Times New Roman" panose="02020603050405020304" pitchFamily="18" charset="0"/>
                <a:cs typeface="Times New Roman" panose="02020603050405020304" pitchFamily="18" charset="0"/>
              </a:rPr>
              <a:t>Penetration or go to market strategy.</a:t>
            </a:r>
          </a:p>
          <a:p>
            <a:r>
              <a:rPr lang="en-GB" sz="3200" dirty="0">
                <a:solidFill>
                  <a:srgbClr val="307871"/>
                </a:solidFill>
                <a:latin typeface="Times New Roman" panose="02020603050405020304" pitchFamily="18" charset="0"/>
                <a:cs typeface="Times New Roman" panose="02020603050405020304" pitchFamily="18" charset="0"/>
              </a:rPr>
              <a:t>It is based on a very low price.</a:t>
            </a:r>
          </a:p>
          <a:p>
            <a:r>
              <a:rPr lang="en-GB" sz="3200" dirty="0">
                <a:solidFill>
                  <a:srgbClr val="307871"/>
                </a:solidFill>
                <a:latin typeface="Times New Roman" panose="02020603050405020304" pitchFamily="18" charset="0"/>
                <a:cs typeface="Times New Roman" panose="02020603050405020304" pitchFamily="18" charset="0"/>
              </a:rPr>
              <a:t>Fast market penetration and market share control.</a:t>
            </a:r>
            <a:endParaRPr lang="cs-CZ" sz="3200" dirty="0">
              <a:solidFill>
                <a:srgbClr val="307871"/>
              </a:solidFill>
              <a:latin typeface="Times New Roman" panose="02020603050405020304" pitchFamily="18" charset="0"/>
              <a:cs typeface="Times New Roman" panose="02020603050405020304" pitchFamily="18" charset="0"/>
            </a:endParaRPr>
          </a:p>
          <a:p>
            <a:r>
              <a:rPr lang="cs-CZ" sz="3200" dirty="0" err="1">
                <a:solidFill>
                  <a:srgbClr val="307871"/>
                </a:solidFill>
                <a:latin typeface="Times New Roman" panose="02020603050405020304" pitchFamily="18" charset="0"/>
                <a:cs typeface="Times New Roman" panose="02020603050405020304" pitchFamily="18" charset="0"/>
              </a:rPr>
              <a:t>Helping</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brands</a:t>
            </a:r>
            <a:r>
              <a:rPr lang="cs-CZ" sz="3200" dirty="0">
                <a:solidFill>
                  <a:srgbClr val="307871"/>
                </a:solidFill>
                <a:latin typeface="Times New Roman" panose="02020603050405020304" pitchFamily="18" charset="0"/>
                <a:cs typeface="Times New Roman" panose="02020603050405020304" pitchFamily="18" charset="0"/>
              </a:rPr>
              <a:t> to </a:t>
            </a:r>
            <a:r>
              <a:rPr lang="cs-CZ" sz="3200" dirty="0" err="1">
                <a:solidFill>
                  <a:srgbClr val="307871"/>
                </a:solidFill>
                <a:latin typeface="Times New Roman" panose="02020603050405020304" pitchFamily="18" charset="0"/>
                <a:cs typeface="Times New Roman" panose="02020603050405020304" pitchFamily="18" charset="0"/>
              </a:rPr>
              <a:t>get</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bought</a:t>
            </a:r>
            <a:r>
              <a:rPr lang="cs-CZ" sz="3200" dirty="0">
                <a:solidFill>
                  <a:srgbClr val="307871"/>
                </a:solidFill>
                <a:latin typeface="Times New Roman" panose="02020603050405020304" pitchFamily="18" charset="0"/>
                <a:cs typeface="Times New Roman" panose="02020603050405020304" pitchFamily="18" charset="0"/>
              </a:rPr>
              <a:t> by </a:t>
            </a:r>
            <a:r>
              <a:rPr lang="cs-CZ" sz="3200" dirty="0" err="1">
                <a:solidFill>
                  <a:srgbClr val="307871"/>
                </a:solidFill>
                <a:latin typeface="Times New Roman" panose="02020603050405020304" pitchFamily="18" charset="0"/>
                <a:cs typeface="Times New Roman" panose="02020603050405020304" pitchFamily="18" charset="0"/>
              </a:rPr>
              <a:t>firsttime</a:t>
            </a:r>
            <a:r>
              <a:rPr lang="cs-CZ" sz="3200" dirty="0">
                <a:solidFill>
                  <a:srgbClr val="307871"/>
                </a:solidFill>
                <a:latin typeface="Times New Roman" panose="02020603050405020304" pitchFamily="18" charset="0"/>
                <a:cs typeface="Times New Roman" panose="02020603050405020304" pitchFamily="18" charset="0"/>
              </a:rPr>
              <a:t> </a:t>
            </a:r>
            <a:r>
              <a:rPr lang="cs-CZ" sz="3200" dirty="0" err="1">
                <a:solidFill>
                  <a:srgbClr val="307871"/>
                </a:solidFill>
                <a:latin typeface="Times New Roman" panose="02020603050405020304" pitchFamily="18" charset="0"/>
                <a:cs typeface="Times New Roman" panose="02020603050405020304" pitchFamily="18" charset="0"/>
              </a:rPr>
              <a:t>users</a:t>
            </a:r>
            <a:r>
              <a:rPr lang="cs-CZ" sz="3200" dirty="0">
                <a:solidFill>
                  <a:srgbClr val="307871"/>
                </a:solidFill>
                <a:latin typeface="Times New Roman" panose="02020603050405020304" pitchFamily="18" charset="0"/>
                <a:cs typeface="Times New Roman" panose="02020603050405020304" pitchFamily="18" charset="0"/>
              </a:rPr>
              <a:t>.</a:t>
            </a:r>
            <a:endParaRPr lang="en-GB" sz="32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a:p>
            <a:endParaRPr lang="en-US" altLang="cs-CZ" sz="1400" dirty="0">
              <a:solidFill>
                <a:srgbClr val="307871"/>
              </a:solidFill>
              <a:latin typeface="Times New Roman" panose="02020603050405020304" pitchFamily="18" charset="0"/>
              <a:cs typeface="Times New Roman" panose="02020603050405020304" pitchFamily="18" charset="0"/>
            </a:endParaRPr>
          </a:p>
        </p:txBody>
      </p:sp>
      <p:pic>
        <p:nvPicPr>
          <p:cNvPr id="6" name="Picture 4" descr="Výsledek obrázku pro price tag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806" y="1981517"/>
            <a:ext cx="38100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ýsledek obrázku pro bluray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774157">
            <a:off x="7960306" y="3601901"/>
            <a:ext cx="1608278" cy="86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36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089307"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Skimming strategy</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7" y="1226408"/>
            <a:ext cx="5884140"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07871"/>
                </a:solidFill>
                <a:latin typeface="Times New Roman" panose="02020603050405020304" pitchFamily="18" charset="0"/>
                <a:cs typeface="Times New Roman" panose="02020603050405020304" pitchFamily="18" charset="0"/>
              </a:rPr>
              <a:t>In a short period.</a:t>
            </a:r>
          </a:p>
          <a:p>
            <a:r>
              <a:rPr lang="en-GB" dirty="0">
                <a:solidFill>
                  <a:srgbClr val="307871"/>
                </a:solidFill>
                <a:latin typeface="Times New Roman" panose="02020603050405020304" pitchFamily="18" charset="0"/>
                <a:cs typeface="Times New Roman" panose="02020603050405020304" pitchFamily="18" charset="0"/>
              </a:rPr>
              <a:t>High price on a fairly small market.</a:t>
            </a:r>
          </a:p>
          <a:p>
            <a:r>
              <a:rPr lang="en-GB" dirty="0">
                <a:solidFill>
                  <a:srgbClr val="307871"/>
                </a:solidFill>
                <a:latin typeface="Times New Roman" panose="02020603050405020304" pitchFamily="18" charset="0"/>
                <a:cs typeface="Times New Roman" panose="02020603050405020304" pitchFamily="18" charset="0"/>
              </a:rPr>
              <a:t>New customers adapt to the price.</a:t>
            </a:r>
          </a:p>
          <a:p>
            <a:r>
              <a:rPr lang="en-GB" dirty="0">
                <a:solidFill>
                  <a:srgbClr val="307871"/>
                </a:solidFill>
                <a:latin typeface="Times New Roman" panose="02020603050405020304" pitchFamily="18" charset="0"/>
                <a:cs typeface="Times New Roman" panose="02020603050405020304" pitchFamily="18" charset="0"/>
              </a:rPr>
              <a:t>In a long period.</a:t>
            </a:r>
          </a:p>
          <a:p>
            <a:r>
              <a:rPr lang="en-GB" dirty="0">
                <a:solidFill>
                  <a:srgbClr val="307871"/>
                </a:solidFill>
                <a:latin typeface="Times New Roman" panose="02020603050405020304" pitchFamily="18" charset="0"/>
                <a:cs typeface="Times New Roman" panose="02020603050405020304" pitchFamily="18" charset="0"/>
              </a:rPr>
              <a:t>High profits are likely to attract competition.</a:t>
            </a:r>
          </a:p>
          <a:p>
            <a:r>
              <a:rPr lang="en-GB" dirty="0">
                <a:solidFill>
                  <a:srgbClr val="307871"/>
                </a:solidFill>
                <a:latin typeface="Times New Roman" panose="02020603050405020304" pitchFamily="18" charset="0"/>
                <a:cs typeface="Times New Roman" panose="02020603050405020304" pitchFamily="18" charset="0"/>
              </a:rPr>
              <a:t>The price cut will keep sales at the desired values.</a:t>
            </a:r>
          </a:p>
          <a:p>
            <a:r>
              <a:rPr lang="en-GB" dirty="0">
                <a:solidFill>
                  <a:srgbClr val="307871"/>
                </a:solidFill>
                <a:latin typeface="Times New Roman" panose="02020603050405020304" pitchFamily="18" charset="0"/>
                <a:cs typeface="Times New Roman" panose="02020603050405020304" pitchFamily="18" charset="0"/>
              </a:rPr>
              <a:t>Branded and fashionable goods, technological novelties (gaming consoles, tablets, smartphones).</a:t>
            </a: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sz="2000" dirty="0">
              <a:solidFill>
                <a:srgbClr val="307871"/>
              </a:solidFill>
              <a:latin typeface="Times New Roman" panose="02020603050405020304" pitchFamily="18" charset="0"/>
              <a:cs typeface="Times New Roman" panose="02020603050405020304" pitchFamily="18" charset="0"/>
            </a:endParaRPr>
          </a:p>
          <a:p>
            <a:endParaRPr lang="en-US" sz="2000" dirty="0">
              <a:solidFill>
                <a:srgbClr val="307871"/>
              </a:solidFill>
              <a:latin typeface="Times New Roman" panose="02020603050405020304" pitchFamily="18" charset="0"/>
              <a:cs typeface="Times New Roman" panose="02020603050405020304" pitchFamily="18" charset="0"/>
            </a:endParaRPr>
          </a:p>
          <a:p>
            <a:endParaRPr lang="en-US" sz="2000" dirty="0">
              <a:solidFill>
                <a:srgbClr val="307871"/>
              </a:solidFill>
              <a:latin typeface="Times New Roman" panose="02020603050405020304" pitchFamily="18" charset="0"/>
              <a:cs typeface="Times New Roman" panose="02020603050405020304" pitchFamily="18" charset="0"/>
            </a:endParaRPr>
          </a:p>
          <a:p>
            <a:endParaRPr lang="en-US" altLang="cs-CZ" sz="1200" dirty="0">
              <a:solidFill>
                <a:srgbClr val="307871"/>
              </a:solidFill>
              <a:latin typeface="Times New Roman" panose="02020603050405020304" pitchFamily="18" charset="0"/>
              <a:cs typeface="Times New Roman" panose="02020603050405020304" pitchFamily="18" charset="0"/>
            </a:endParaRPr>
          </a:p>
        </p:txBody>
      </p:sp>
      <p:pic>
        <p:nvPicPr>
          <p:cNvPr id="1026" name="Picture 2" descr="Výsledek obrázku pro ps4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937" y="2468879"/>
            <a:ext cx="4969769" cy="288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9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07179"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Premium pricing</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7164299"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07871"/>
                </a:solidFill>
                <a:latin typeface="Times New Roman" panose="02020603050405020304" pitchFamily="18" charset="0"/>
                <a:cs typeface="Times New Roman" panose="02020603050405020304" pitchFamily="18" charset="0"/>
              </a:rPr>
              <a:t>High price throughout the product life cycle.</a:t>
            </a:r>
          </a:p>
          <a:p>
            <a:r>
              <a:rPr lang="en-GB" dirty="0">
                <a:solidFill>
                  <a:srgbClr val="307871"/>
                </a:solidFill>
                <a:latin typeface="Times New Roman" panose="02020603050405020304" pitchFamily="18" charset="0"/>
                <a:cs typeface="Times New Roman" panose="02020603050405020304" pitchFamily="18" charset="0"/>
              </a:rPr>
              <a:t>Decreasing the price would be perceived by customers as a loss of prestige.</a:t>
            </a:r>
          </a:p>
          <a:p>
            <a:r>
              <a:rPr lang="en-GB" dirty="0">
                <a:solidFill>
                  <a:srgbClr val="307871"/>
                </a:solidFill>
                <a:latin typeface="Times New Roman" panose="02020603050405020304" pitchFamily="18" charset="0"/>
                <a:cs typeface="Times New Roman" panose="02020603050405020304" pitchFamily="18" charset="0"/>
              </a:rPr>
              <a:t>Luxury brands (fashion, cars, </a:t>
            </a:r>
            <a:r>
              <a:rPr lang="en-GB" dirty="0" err="1">
                <a:solidFill>
                  <a:srgbClr val="307871"/>
                </a:solidFill>
                <a:latin typeface="Times New Roman" panose="02020603050405020304" pitchFamily="18" charset="0"/>
                <a:cs typeface="Times New Roman" panose="02020603050405020304" pitchFamily="18" charset="0"/>
              </a:rPr>
              <a:t>jewelry</a:t>
            </a:r>
            <a:r>
              <a:rPr lang="en-GB" dirty="0">
                <a:solidFill>
                  <a:srgbClr val="307871"/>
                </a:solidFill>
                <a:latin typeface="Times New Roman" panose="02020603050405020304" pitchFamily="18" charset="0"/>
                <a:cs typeface="Times New Roman" panose="02020603050405020304" pitchFamily="18" charset="0"/>
              </a:rPr>
              <a:t>, watches).</a:t>
            </a:r>
          </a:p>
          <a:p>
            <a:r>
              <a:rPr lang="en-GB" dirty="0">
                <a:solidFill>
                  <a:srgbClr val="307871"/>
                </a:solidFill>
                <a:latin typeface="Times New Roman" panose="02020603050405020304" pitchFamily="18" charset="0"/>
                <a:cs typeface="Times New Roman" panose="02020603050405020304" pitchFamily="18" charset="0"/>
              </a:rPr>
              <a:t>Premium price assumptions:</a:t>
            </a:r>
          </a:p>
          <a:p>
            <a:pPr lvl="1"/>
            <a:r>
              <a:rPr lang="en-GB" dirty="0">
                <a:solidFill>
                  <a:srgbClr val="307871"/>
                </a:solidFill>
                <a:latin typeface="Times New Roman" panose="02020603050405020304" pitchFamily="18" charset="0"/>
                <a:cs typeface="Times New Roman" panose="02020603050405020304" pitchFamily="18" charset="0"/>
              </a:rPr>
              <a:t>The customer believes the goods are good quality.</a:t>
            </a:r>
          </a:p>
          <a:p>
            <a:pPr lvl="1"/>
            <a:r>
              <a:rPr lang="en-GB" dirty="0">
                <a:solidFill>
                  <a:srgbClr val="307871"/>
                </a:solidFill>
                <a:latin typeface="Times New Roman" panose="02020603050405020304" pitchFamily="18" charset="0"/>
                <a:cs typeface="Times New Roman" panose="02020603050405020304" pitchFamily="18" charset="0"/>
              </a:rPr>
              <a:t>The product will allow it to reflect the social status of luxury.</a:t>
            </a:r>
          </a:p>
          <a:p>
            <a:pPr lvl="1"/>
            <a:r>
              <a:rPr lang="en-GB" dirty="0">
                <a:solidFill>
                  <a:srgbClr val="307871"/>
                </a:solidFill>
                <a:latin typeface="Times New Roman" panose="02020603050405020304" pitchFamily="18" charset="0"/>
                <a:cs typeface="Times New Roman" panose="02020603050405020304" pitchFamily="18" charset="0"/>
              </a:rPr>
              <a:t>The cost of product failure is too high.</a:t>
            </a: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sz="2000" dirty="0">
              <a:solidFill>
                <a:srgbClr val="307871"/>
              </a:solidFill>
              <a:latin typeface="Times New Roman" panose="02020603050405020304" pitchFamily="18" charset="0"/>
              <a:cs typeface="Times New Roman" panose="02020603050405020304" pitchFamily="18" charset="0"/>
            </a:endParaRPr>
          </a:p>
          <a:p>
            <a:endParaRPr lang="en-US" sz="2000" dirty="0">
              <a:solidFill>
                <a:srgbClr val="307871"/>
              </a:solidFill>
              <a:latin typeface="Times New Roman" panose="02020603050405020304" pitchFamily="18" charset="0"/>
              <a:cs typeface="Times New Roman" panose="02020603050405020304" pitchFamily="18" charset="0"/>
            </a:endParaRPr>
          </a:p>
          <a:p>
            <a:endParaRPr lang="en-US" sz="2000" dirty="0">
              <a:solidFill>
                <a:srgbClr val="307871"/>
              </a:solidFill>
              <a:latin typeface="Times New Roman" panose="02020603050405020304" pitchFamily="18" charset="0"/>
              <a:cs typeface="Times New Roman" panose="02020603050405020304" pitchFamily="18" charset="0"/>
            </a:endParaRPr>
          </a:p>
          <a:p>
            <a:endParaRPr lang="en-US" altLang="cs-CZ" sz="1200" dirty="0">
              <a:solidFill>
                <a:srgbClr val="307871"/>
              </a:solidFill>
              <a:latin typeface="Times New Roman" panose="02020603050405020304" pitchFamily="18" charset="0"/>
              <a:cs typeface="Times New Roman" panose="02020603050405020304" pitchFamily="18" charset="0"/>
            </a:endParaRPr>
          </a:p>
        </p:txBody>
      </p:sp>
      <p:pic>
        <p:nvPicPr>
          <p:cNvPr id="6" name="Picture 2" descr="Výsledek obrázku pro rolls royc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9639" y="2732555"/>
            <a:ext cx="3450093" cy="216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7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26724"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Skimming and premium pricing</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rgbClr val="307871"/>
                </a:solidFill>
                <a:latin typeface="Times New Roman" panose="02020603050405020304" pitchFamily="18" charset="0"/>
                <a:cs typeface="Times New Roman" panose="02020603050405020304" pitchFamily="18" charset="0"/>
              </a:rPr>
              <a:t>They are a strategy of high prices.</a:t>
            </a:r>
          </a:p>
          <a:p>
            <a:r>
              <a:rPr lang="en-GB" sz="3200" b="1" dirty="0">
                <a:solidFill>
                  <a:srgbClr val="307871"/>
                </a:solidFill>
                <a:latin typeface="Times New Roman" panose="02020603050405020304" pitchFamily="18" charset="0"/>
                <a:cs typeface="Times New Roman" panose="02020603050405020304" pitchFamily="18" charset="0"/>
              </a:rPr>
              <a:t>The use of a high price carries certain assumptions:</a:t>
            </a:r>
          </a:p>
          <a:p>
            <a:pPr lvl="1"/>
            <a:r>
              <a:rPr lang="en-GB" sz="2800" dirty="0">
                <a:solidFill>
                  <a:srgbClr val="307871"/>
                </a:solidFill>
                <a:latin typeface="Times New Roman" panose="02020603050405020304" pitchFamily="18" charset="0"/>
                <a:cs typeface="Times New Roman" panose="02020603050405020304" pitchFamily="18" charset="0"/>
              </a:rPr>
              <a:t>The product is unique, patent-protected</a:t>
            </a:r>
          </a:p>
          <a:p>
            <a:pPr lvl="1"/>
            <a:r>
              <a:rPr lang="en-GB" sz="2800" dirty="0">
                <a:solidFill>
                  <a:srgbClr val="307871"/>
                </a:solidFill>
                <a:latin typeface="Times New Roman" panose="02020603050405020304" pitchFamily="18" charset="0"/>
                <a:cs typeface="Times New Roman" panose="02020603050405020304" pitchFamily="18" charset="0"/>
              </a:rPr>
              <a:t>Production is difficult</a:t>
            </a:r>
          </a:p>
          <a:p>
            <a:pPr lvl="1"/>
            <a:r>
              <a:rPr lang="en-GB" sz="2800" dirty="0">
                <a:solidFill>
                  <a:srgbClr val="307871"/>
                </a:solidFill>
                <a:latin typeface="Times New Roman" panose="02020603050405020304" pitchFamily="18" charset="0"/>
                <a:cs typeface="Times New Roman" panose="02020603050405020304" pitchFamily="18" charset="0"/>
              </a:rPr>
              <a:t>The high price does repels certain customer segments</a:t>
            </a:r>
          </a:p>
          <a:p>
            <a:pPr lvl="1"/>
            <a:r>
              <a:rPr lang="en-GB" sz="2800" dirty="0">
                <a:solidFill>
                  <a:srgbClr val="307871"/>
                </a:solidFill>
                <a:latin typeface="Times New Roman" panose="02020603050405020304" pitchFamily="18" charset="0"/>
                <a:cs typeface="Times New Roman" panose="02020603050405020304" pitchFamily="18" charset="0"/>
              </a:rPr>
              <a:t>The market is too small to attract competition</a:t>
            </a:r>
          </a:p>
          <a:p>
            <a:pPr lvl="1"/>
            <a:r>
              <a:rPr lang="en-GB" sz="2800" dirty="0">
                <a:solidFill>
                  <a:srgbClr val="307871"/>
                </a:solidFill>
                <a:latin typeface="Times New Roman" panose="02020603050405020304" pitchFamily="18" charset="0"/>
                <a:cs typeface="Times New Roman" panose="02020603050405020304" pitchFamily="18" charset="0"/>
              </a:rPr>
              <a:t>The product requires highly qualified staff</a:t>
            </a:r>
          </a:p>
          <a:p>
            <a:endParaRPr lang="en-US" sz="14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altLang="cs-CZ" sz="11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91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348213" cy="523220"/>
          </a:xfrm>
          <a:prstGeom prst="rect">
            <a:avLst/>
          </a:prstGeom>
        </p:spPr>
        <p:txBody>
          <a:bodyPr wrap="none">
            <a:spAutoFit/>
          </a:bodyPr>
          <a:lstStyle/>
          <a:p>
            <a:pPr lvl="0">
              <a:defRPr/>
            </a:pPr>
            <a:r>
              <a:rPr lang="en-GB" sz="2800" b="1" kern="0" dirty="0">
                <a:solidFill>
                  <a:srgbClr val="307871"/>
                </a:solidFill>
                <a:latin typeface="Times New Roman"/>
                <a:ea typeface="+mj-ea"/>
                <a:cs typeface="+mj-cs"/>
              </a:rPr>
              <a:t>Types of the market and pricing process</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1796" y="1226408"/>
            <a:ext cx="11498555" cy="470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a:solidFill>
                  <a:srgbClr val="307871"/>
                </a:solidFill>
                <a:latin typeface="Times New Roman" panose="02020603050405020304" pitchFamily="18" charset="0"/>
                <a:cs typeface="Times New Roman" panose="02020603050405020304" pitchFamily="18" charset="0"/>
              </a:rPr>
              <a:t>B2B - Business to Business</a:t>
            </a:r>
          </a:p>
          <a:p>
            <a:pPr lvl="1"/>
            <a:r>
              <a:rPr lang="en-GB" sz="2800" dirty="0">
                <a:solidFill>
                  <a:srgbClr val="307871"/>
                </a:solidFill>
                <a:latin typeface="Times New Roman" panose="02020603050405020304" pitchFamily="18" charset="0"/>
                <a:cs typeface="Times New Roman" panose="02020603050405020304" pitchFamily="18" charset="0"/>
              </a:rPr>
              <a:t>The price is usually determined for each contract in particular.</a:t>
            </a:r>
          </a:p>
          <a:p>
            <a:pPr lvl="1"/>
            <a:r>
              <a:rPr lang="en-GB" sz="2800" dirty="0">
                <a:solidFill>
                  <a:srgbClr val="307871"/>
                </a:solidFill>
                <a:latin typeface="Times New Roman" panose="02020603050405020304" pitchFamily="18" charset="0"/>
                <a:cs typeface="Times New Roman" panose="02020603050405020304" pitchFamily="18" charset="0"/>
              </a:rPr>
              <a:t>Part of hard business bargaining.</a:t>
            </a:r>
          </a:p>
          <a:p>
            <a:r>
              <a:rPr lang="en-GB" sz="3600" b="1" dirty="0">
                <a:solidFill>
                  <a:srgbClr val="307871"/>
                </a:solidFill>
                <a:latin typeface="Times New Roman" panose="02020603050405020304" pitchFamily="18" charset="0"/>
                <a:cs typeface="Times New Roman" panose="02020603050405020304" pitchFamily="18" charset="0"/>
              </a:rPr>
              <a:t>B2C - Business to customer</a:t>
            </a:r>
          </a:p>
          <a:p>
            <a:pPr lvl="1"/>
            <a:r>
              <a:rPr lang="en-GB" sz="2800" dirty="0">
                <a:solidFill>
                  <a:srgbClr val="307871"/>
                </a:solidFill>
                <a:latin typeface="Times New Roman" panose="02020603050405020304" pitchFamily="18" charset="0"/>
                <a:cs typeface="Times New Roman" panose="02020603050405020304" pitchFamily="18" charset="0"/>
              </a:rPr>
              <a:t>Fixed prices for all within the market.</a:t>
            </a:r>
          </a:p>
          <a:p>
            <a:pPr lvl="1"/>
            <a:r>
              <a:rPr lang="en-GB" sz="2800" dirty="0">
                <a:solidFill>
                  <a:srgbClr val="307871"/>
                </a:solidFill>
                <a:latin typeface="Times New Roman" panose="02020603050405020304" pitchFamily="18" charset="0"/>
                <a:cs typeface="Times New Roman" panose="02020603050405020304" pitchFamily="18" charset="0"/>
              </a:rPr>
              <a:t>Prices are public and information accessible.</a:t>
            </a:r>
          </a:p>
          <a:p>
            <a:r>
              <a:rPr lang="en-GB" sz="3600" b="1" dirty="0">
                <a:solidFill>
                  <a:srgbClr val="307871"/>
                </a:solidFill>
                <a:latin typeface="Times New Roman" panose="02020603050405020304" pitchFamily="18" charset="0"/>
                <a:cs typeface="Times New Roman" panose="02020603050405020304" pitchFamily="18" charset="0"/>
              </a:rPr>
              <a:t>B2G - Business to Government</a:t>
            </a:r>
          </a:p>
          <a:p>
            <a:pPr lvl="1"/>
            <a:r>
              <a:rPr lang="en-GB" sz="2800" dirty="0">
                <a:solidFill>
                  <a:srgbClr val="307871"/>
                </a:solidFill>
                <a:latin typeface="Times New Roman" panose="02020603050405020304" pitchFamily="18" charset="0"/>
                <a:cs typeface="Times New Roman" panose="02020603050405020304" pitchFamily="18" charset="0"/>
              </a:rPr>
              <a:t>The price is set in tenders and public contracts.</a:t>
            </a:r>
          </a:p>
          <a:p>
            <a:endParaRPr lang="en-US" sz="14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sz="1800" dirty="0">
              <a:solidFill>
                <a:srgbClr val="307871"/>
              </a:solidFill>
              <a:latin typeface="Times New Roman" panose="02020603050405020304" pitchFamily="18" charset="0"/>
              <a:cs typeface="Times New Roman" panose="02020603050405020304" pitchFamily="18" charset="0"/>
            </a:endParaRPr>
          </a:p>
          <a:p>
            <a:endParaRPr lang="en-US" altLang="cs-CZ" sz="11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36522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1679</Words>
  <Application>Microsoft Office PowerPoint</Application>
  <PresentationFormat>Širokoúhlá obrazovka</PresentationFormat>
  <Paragraphs>193</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Calibri</vt:lpstr>
      <vt:lpstr>Calibri Light</vt:lpstr>
      <vt:lpstr>Times New Roman</vt:lpstr>
      <vt:lpstr>Wingdings</vt:lpstr>
      <vt:lpstr>Motiv Office</vt:lpstr>
      <vt:lpstr>Price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kle0001</cp:lastModifiedBy>
  <cp:revision>68</cp:revision>
  <dcterms:created xsi:type="dcterms:W3CDTF">2016-11-25T20:36:16Z</dcterms:created>
  <dcterms:modified xsi:type="dcterms:W3CDTF">2019-10-26T08:31:00Z</dcterms:modified>
</cp:coreProperties>
</file>