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1"/>
  </p:notesMasterIdLst>
  <p:sldIdLst>
    <p:sldId id="256" r:id="rId2"/>
    <p:sldId id="315" r:id="rId3"/>
    <p:sldId id="260" r:id="rId4"/>
    <p:sldId id="294" r:id="rId5"/>
    <p:sldId id="296" r:id="rId6"/>
    <p:sldId id="297" r:id="rId7"/>
    <p:sldId id="303" r:id="rId8"/>
    <p:sldId id="302" r:id="rId9"/>
    <p:sldId id="304" r:id="rId10"/>
    <p:sldId id="305" r:id="rId11"/>
    <p:sldId id="298" r:id="rId12"/>
    <p:sldId id="308" r:id="rId13"/>
    <p:sldId id="312" r:id="rId14"/>
    <p:sldId id="313" r:id="rId15"/>
    <p:sldId id="314" r:id="rId16"/>
    <p:sldId id="316" r:id="rId17"/>
    <p:sldId id="416" r:id="rId18"/>
    <p:sldId id="261" r:id="rId19"/>
    <p:sldId id="262" r:id="rId20"/>
    <p:sldId id="272" r:id="rId21"/>
    <p:sldId id="419" r:id="rId22"/>
    <p:sldId id="273" r:id="rId23"/>
    <p:sldId id="264" r:id="rId24"/>
    <p:sldId id="413" r:id="rId25"/>
    <p:sldId id="279" r:id="rId26"/>
    <p:sldId id="417" r:id="rId27"/>
    <p:sldId id="418" r:id="rId28"/>
    <p:sldId id="280" r:id="rId29"/>
    <p:sldId id="265" r:id="rId30"/>
    <p:sldId id="266" r:id="rId31"/>
    <p:sldId id="267" r:id="rId32"/>
    <p:sldId id="269" r:id="rId33"/>
    <p:sldId id="270" r:id="rId34"/>
    <p:sldId id="335" r:id="rId35"/>
    <p:sldId id="258" r:id="rId36"/>
    <p:sldId id="320" r:id="rId37"/>
    <p:sldId id="321" r:id="rId38"/>
    <p:sldId id="322" r:id="rId39"/>
    <p:sldId id="324" r:id="rId40"/>
    <p:sldId id="325" r:id="rId41"/>
    <p:sldId id="326" r:id="rId42"/>
    <p:sldId id="327" r:id="rId43"/>
    <p:sldId id="328" r:id="rId44"/>
    <p:sldId id="329" r:id="rId45"/>
    <p:sldId id="274" r:id="rId46"/>
    <p:sldId id="276" r:id="rId47"/>
    <p:sldId id="330" r:id="rId48"/>
    <p:sldId id="331" r:id="rId49"/>
    <p:sldId id="332" r:id="rId50"/>
    <p:sldId id="333" r:id="rId51"/>
    <p:sldId id="334" r:id="rId52"/>
    <p:sldId id="282" r:id="rId53"/>
    <p:sldId id="283" r:id="rId54"/>
    <p:sldId id="284" r:id="rId55"/>
    <p:sldId id="285" r:id="rId56"/>
    <p:sldId id="286" r:id="rId57"/>
    <p:sldId id="287" r:id="rId58"/>
    <p:sldId id="288" r:id="rId59"/>
    <p:sldId id="289" r:id="rId60"/>
    <p:sldId id="400" r:id="rId61"/>
    <p:sldId id="340" r:id="rId62"/>
    <p:sldId id="409" r:id="rId63"/>
    <p:sldId id="410" r:id="rId64"/>
    <p:sldId id="411" r:id="rId65"/>
    <p:sldId id="420" r:id="rId66"/>
    <p:sldId id="421" r:id="rId67"/>
    <p:sldId id="342" r:id="rId68"/>
    <p:sldId id="422" r:id="rId69"/>
    <p:sldId id="424" r:id="rId70"/>
    <p:sldId id="431" r:id="rId71"/>
    <p:sldId id="425" r:id="rId72"/>
    <p:sldId id="426" r:id="rId73"/>
    <p:sldId id="430" r:id="rId74"/>
    <p:sldId id="427" r:id="rId75"/>
    <p:sldId id="414" r:id="rId76"/>
    <p:sldId id="428" r:id="rId77"/>
    <p:sldId id="429" r:id="rId78"/>
    <p:sldId id="412" r:id="rId79"/>
    <p:sldId id="401" r:id="rId80"/>
    <p:sldId id="402" r:id="rId81"/>
    <p:sldId id="380" r:id="rId82"/>
    <p:sldId id="310" r:id="rId83"/>
    <p:sldId id="403" r:id="rId84"/>
    <p:sldId id="405" r:id="rId85"/>
    <p:sldId id="404" r:id="rId86"/>
    <p:sldId id="406" r:id="rId87"/>
    <p:sldId id="407" r:id="rId88"/>
    <p:sldId id="408" r:id="rId89"/>
    <p:sldId id="415" r:id="rId90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07871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28"/>
    <p:restoredTop sz="94590"/>
  </p:normalViewPr>
  <p:slideViewPr>
    <p:cSldViewPr>
      <p:cViewPr>
        <p:scale>
          <a:sx n="133" d="100"/>
          <a:sy n="133" d="100"/>
        </p:scale>
        <p:origin x="-184" y="2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29.10.2024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rval.cz/clanky/jak-se-vlastne-tvori-web-a-proc-stoji-vic-nez-cekame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@robertsmith_co/validating-your-product-design-ideas-with-low-fidelity-wireframes-fba03b84af23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splitmetrics.com/resources/what-is-ab-testing-and-why-it-matters-for-mobile-developers/" TargetMode="External"/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plama.cz/wordpress-gutenberg/" TargetMode="External"/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plama.cz/wordpress-gutenberg/" TargetMode="External"/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2300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https://www.ovh.cz/webhosting/website/porovnani-cms/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2701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https://www.ovh.cz/webhosting/website/porovnani-cms/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24951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https://coumiwp.cz/co-je-wordpress/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04250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https://coumiwp.cz/co-je-wordpress/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72731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 err="1"/>
              <a:t>Dle</a:t>
            </a:r>
            <a:r>
              <a:rPr lang="en-CA" dirty="0"/>
              <a:t> Jana </a:t>
            </a:r>
            <a:r>
              <a:rPr lang="en-CA" dirty="0" err="1"/>
              <a:t>Řezáče</a:t>
            </a:r>
            <a:r>
              <a:rPr lang="en-CA" dirty="0"/>
              <a:t> (Web </a:t>
            </a:r>
            <a:r>
              <a:rPr lang="en-CA" dirty="0" err="1"/>
              <a:t>ostrý</a:t>
            </a:r>
            <a:r>
              <a:rPr lang="en-CA" dirty="0"/>
              <a:t> </a:t>
            </a:r>
            <a:r>
              <a:rPr lang="en-CA" dirty="0" err="1"/>
              <a:t>jako</a:t>
            </a:r>
            <a:r>
              <a:rPr lang="en-CA" dirty="0"/>
              <a:t> </a:t>
            </a:r>
            <a:r>
              <a:rPr lang="en-CA" dirty="0" err="1"/>
              <a:t>břitva</a:t>
            </a:r>
            <a:r>
              <a:rPr lang="en-CA" dirty="0"/>
              <a:t>)</a:t>
            </a:r>
            <a:endParaRPr dirty="0"/>
          </a:p>
        </p:txBody>
      </p:sp>
      <p:sp>
        <p:nvSpPr>
          <p:cNvPr id="68" name="Google Shape;6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49492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u="sng" dirty="0">
                <a:solidFill>
                  <a:schemeClr val="hlink"/>
                </a:solidFill>
                <a:hlinkClick r:id="rId3"/>
              </a:rPr>
              <a:t>https://www.interval.cz/clanky/jak-se-vlastne-tvori-web-a-proc-stoji-vic-nez-cekame/</a:t>
            </a:r>
            <a:endParaRPr dirty="0"/>
          </a:p>
        </p:txBody>
      </p:sp>
      <p:sp>
        <p:nvSpPr>
          <p:cNvPr id="77" name="Google Shape;7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18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19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csvukrs</a:t>
            </a:r>
            <a:endParaRPr/>
          </a:p>
        </p:txBody>
      </p:sp>
      <p:sp>
        <p:nvSpPr>
          <p:cNvPr id="176" name="Google Shape;17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20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csvukrs</a:t>
            </a:r>
            <a:endParaRPr/>
          </a:p>
        </p:txBody>
      </p:sp>
      <p:sp>
        <p:nvSpPr>
          <p:cNvPr id="176" name="Google Shape;17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50357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csvukrs</a:t>
            </a:r>
            <a:endParaRPr/>
          </a:p>
        </p:txBody>
      </p:sp>
      <p:sp>
        <p:nvSpPr>
          <p:cNvPr id="185" name="Google Shape;185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22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90661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4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23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https://mladypodnikatel.cz/informacni-architektura-webu-t26202</a:t>
            </a:r>
            <a:endParaRPr dirty="0"/>
          </a:p>
        </p:txBody>
      </p:sp>
      <p:sp>
        <p:nvSpPr>
          <p:cNvPr id="231" name="Google Shape;231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67438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csvukrs</a:t>
            </a:r>
            <a:endParaRPr/>
          </a:p>
        </p:txBody>
      </p:sp>
      <p:sp>
        <p:nvSpPr>
          <p:cNvPr id="240" name="Google Shape;240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25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4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79686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csvukrs</a:t>
            </a:r>
            <a:endParaRPr/>
          </a:p>
        </p:txBody>
      </p:sp>
      <p:sp>
        <p:nvSpPr>
          <p:cNvPr id="240" name="Google Shape;240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79009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u="sng">
                <a:solidFill>
                  <a:schemeClr val="hlink"/>
                </a:solidFill>
                <a:hlinkClick r:id="rId3"/>
              </a:rPr>
              <a:t>https://medium.com/@robertsmith_co/validating-your-product-design-ideas-with-low-fidelity-wireframes-fba03b84af23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28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13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29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22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30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31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31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9" name="Google Shape;149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32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33080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8" name="Google Shape;158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33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" name="Google Shape;4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https://medium.com/house-of-%C5%99ez%C3%A1%C4%8D/ned%C4%9Blejte-u%C5%BEivatelsk%C3%BD-v%C3%BDzkum-d0724c3fde7c</a:t>
            </a:r>
            <a:endParaRPr/>
          </a:p>
        </p:txBody>
      </p:sp>
      <p:sp>
        <p:nvSpPr>
          <p:cNvPr id="49" name="Google Shape;4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35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36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37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38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39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40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41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42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43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https://hosting.cz/nevite-si-rady/co-je-to-hosting-35/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11338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44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45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46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47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u="sng">
                <a:solidFill>
                  <a:schemeClr val="hlink"/>
                </a:solidFill>
                <a:hlinkClick r:id="rId3"/>
              </a:rPr>
              <a:t>https://splitmetrics.com/resources/what-is-ab-testing-and-why-it-matters-for-mobile-developers/</a:t>
            </a:r>
            <a:endParaRPr/>
          </a:p>
        </p:txBody>
      </p:sp>
      <p:sp>
        <p:nvSpPr>
          <p:cNvPr id="235" name="Google Shape;235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48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49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50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51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52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53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638597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" name="Google Shape;289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54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Google Shape;299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55</a:t>
            </a:fld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8" name="Google Shape;308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56</a:t>
            </a:fld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7" name="Google Shape;317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57</a:t>
            </a:fld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6" name="Google Shape;326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58</a:t>
            </a:fld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5" name="Google Shape;335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59</a:t>
            </a:fld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257002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548653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093426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2154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502662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http://www.ivt.mzf.cz/seminar/7-redakcni-systemy/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877722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http://www.ivt.mzf.cz/seminar/7-redakcni-systemy/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361787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https://www.wplama.cz/wordpress-gutenberg/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337483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http://www.ivt.mzf.cz/seminar/7-redakcni-systemy/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110118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http://www.ivt.mzf.cz/seminar/7-redakcni-systemy/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045059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http://www.ivt.mzf.cz/seminar/7-redakcni-systemy/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003240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http://www.ivt.mzf.cz/seminar/7-redakcni-systemy/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437932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http://www.ivt.mzf.cz/seminar/7-redakcni-systemy/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718238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https://www.wplama.cz/wordpress-gutenberg/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967150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http://www.ivt.mzf.cz/seminar/7-redakcni-systemy/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4676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025518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http://www.ivt.mzf.cz/seminar/7-redakcni-systemy/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381883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http://www.ivt.mzf.cz/seminar/7-redakcni-systemy/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5621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http://www.ivt.mzf.cz/seminar/7-redakcni-systemy/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347264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http://www.ivt.mzf.cz/seminar/7-redakcni-systemy/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999620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611914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078577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601465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3237089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90072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1802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017094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https://www.laporte.cz/kolejnice-na-dvere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9779957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https://www.laporte.cz/p/horni-vodici-kolejnice-terno-scorrevoli-s-otvory-hlinik-elox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9563529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https://www.laporte.cz/p/horni-vodici-kolejnice-terno-scorrevoli-s-otvory-hlinik-elox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9027995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8138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897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Možnosti tvorby webové stránky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ordpress.or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press.org/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804" y="143849"/>
            <a:ext cx="1411467" cy="110094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59532" y="267494"/>
            <a:ext cx="38164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40624" y="1707654"/>
            <a:ext cx="3600400" cy="293931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cs-CZ" sz="3000" b="1" dirty="0">
                <a:solidFill>
                  <a:schemeClr val="bg1"/>
                </a:solidFill>
                <a:cs typeface="Times New Roman" panose="02020603050405020304" pitchFamily="18" charset="0"/>
              </a:rPr>
              <a:t>2. TUTORIÁL</a:t>
            </a:r>
            <a:br>
              <a:rPr lang="cs-CZ" sz="3000" b="1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cs-CZ" sz="3000" b="1" dirty="0">
                <a:solidFill>
                  <a:schemeClr val="bg1"/>
                </a:solidFill>
                <a:cs typeface="Times New Roman" panose="02020603050405020304" pitchFamily="18" charset="0"/>
              </a:rPr>
              <a:t>Design a správa webové stránky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8E9B0C0-3BDA-A54A-B3CD-02C4270FE5A9}"/>
              </a:ext>
            </a:extLst>
          </p:cNvPr>
          <p:cNvSpPr txBox="1">
            <a:spLocks/>
          </p:cNvSpPr>
          <p:nvPr/>
        </p:nvSpPr>
        <p:spPr>
          <a:xfrm>
            <a:off x="7130447" y="4308326"/>
            <a:ext cx="2016224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Martin </a:t>
            </a:r>
            <a:r>
              <a:rPr lang="cs-CZ" altLang="cs-CZ" sz="9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Klepek</a:t>
            </a:r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Ph.D.</a:t>
            </a:r>
          </a:p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Tereza Pražáková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a správa webové stránky 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WEB POSTAVENÝ NA MÍRU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92290" y="894075"/>
            <a:ext cx="836814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Vhodný pro projekty:</a:t>
            </a:r>
            <a:br>
              <a:rPr lang="cs-CZ" sz="2000" b="1" dirty="0"/>
            </a:br>
            <a:endParaRPr lang="cs-CZ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Při kterých je web strategickým nástrojem podnikatelské činnosti. </a:t>
            </a:r>
            <a:br>
              <a:rPr lang="cs-CZ" sz="2000" dirty="0"/>
            </a:b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Když požadujeme velmi specifické funkce. Např. web firmy Mixit.cz, kde si uživatel seskládá sám vlastní müsli. Tento interakční design šablonové řešení ani </a:t>
            </a:r>
            <a:r>
              <a:rPr lang="cs-CZ" sz="2000" dirty="0" err="1"/>
              <a:t>drag&amp;drop</a:t>
            </a:r>
            <a:r>
              <a:rPr lang="cs-CZ" sz="2000" dirty="0"/>
              <a:t> editory nesvedou.</a:t>
            </a:r>
            <a:br>
              <a:rPr lang="cs-CZ" sz="2000" dirty="0"/>
            </a:b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Web na míru vyžaduje zapojení vývojářů ovládajících programovací jazyky, jako jsou například HTML, PHP, </a:t>
            </a:r>
            <a:r>
              <a:rPr lang="cs-CZ" sz="2000" dirty="0" err="1"/>
              <a:t>Javacsript</a:t>
            </a:r>
            <a:r>
              <a:rPr lang="cs-CZ" sz="2000" dirty="0"/>
              <a:t> a mnohé další.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0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cs typeface="Times New Roman" panose="02020603050405020304" pitchFamily="18" charset="0"/>
              </a:rPr>
              <a:t>Možnosti tvorby webové stránky</a:t>
            </a:r>
          </a:p>
        </p:txBody>
      </p:sp>
    </p:spTree>
    <p:extLst>
      <p:ext uri="{BB962C8B-B14F-4D97-AF65-F5344CB8AC3E}">
        <p14:creationId xmlns:p14="http://schemas.microsoft.com/office/powerpoint/2010/main" val="1727498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1839"/>
            <a:ext cx="8280920" cy="507703"/>
          </a:xfrm>
        </p:spPr>
        <p:txBody>
          <a:bodyPr/>
          <a:lstStyle/>
          <a:p>
            <a:r>
              <a:rPr lang="cs-CZ" sz="2000" b="1" dirty="0"/>
              <a:t>REDAKČNÍ SYSTÉM = CMS = CONTENT MANAGEMENT SYSTEM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75416" y="818713"/>
            <a:ext cx="47566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Redakční systém se používá pro správu a publikování obsahu webu.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Nejčastěji pro správu: </a:t>
            </a:r>
            <a:r>
              <a:rPr lang="cs-CZ" sz="2000" dirty="0"/>
              <a:t>příspěvků, diskusí, komentářů, pro publikování obrázků nebo jiných multimediálních souborů.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CMS jsou vytvořeny tak, aby je i laik mohl jednoduše a efektivně ovládat.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CMS umožňují </a:t>
            </a:r>
            <a:r>
              <a:rPr lang="cs-CZ" sz="2000" b="1" dirty="0"/>
              <a:t>určovat práva jednotlivým uživatelům. 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>
                <a:cs typeface="Times New Roman" panose="02020603050405020304" pitchFamily="18" charset="0"/>
              </a:rPr>
              <a:t>Možnosti tvorby webové stránky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pic>
        <p:nvPicPr>
          <p:cNvPr id="1026" name="Picture 2" descr="VÃ½sledek obrÃ¡zku pro redakÄnÃ­ systÃ©m">
            <a:extLst>
              <a:ext uri="{FF2B5EF4-FFF2-40B4-BE49-F238E27FC236}">
                <a16:creationId xmlns:a16="http://schemas.microsoft.com/office/drawing/2014/main" id="{88A9CD19-C07B-4D88-B2B7-F5F360364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24032"/>
            <a:ext cx="2957950" cy="249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547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REDAKČNÍ SYSTÉM - Výhody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92290" y="894075"/>
            <a:ext cx="836814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b="1" dirty="0" err="1"/>
              <a:t>Jednoduché</a:t>
            </a:r>
            <a:r>
              <a:rPr lang="en-CA" sz="2000" b="1" dirty="0"/>
              <a:t> </a:t>
            </a:r>
            <a:r>
              <a:rPr lang="en-CA" sz="2000" b="1" dirty="0" err="1"/>
              <a:t>ovládání</a:t>
            </a:r>
            <a:r>
              <a:rPr lang="en-CA" sz="2000" b="1" dirty="0"/>
              <a:t> </a:t>
            </a:r>
            <a:r>
              <a:rPr lang="en-CA" sz="2000" dirty="0"/>
              <a:t>–WYSIWYG</a:t>
            </a:r>
            <a:r>
              <a:rPr lang="cs-CZ" sz="2000" dirty="0"/>
              <a:t> editor</a:t>
            </a:r>
            <a:r>
              <a:rPr lang="en-CA" sz="2000" dirty="0"/>
              <a:t> (What You See Is What You Get)</a:t>
            </a:r>
            <a:r>
              <a:rPr lang="cs-CZ" sz="2000" dirty="0"/>
              <a:t>, díky kterého vidíte prováděné změny v reálném čase.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b="1" dirty="0"/>
              <a:t>Mobile friendly - </a:t>
            </a:r>
            <a:r>
              <a:rPr lang="cs-CZ" sz="2000" dirty="0"/>
              <a:t>R</a:t>
            </a:r>
            <a:r>
              <a:rPr lang="en-CA" sz="2000" dirty="0" err="1"/>
              <a:t>edakční</a:t>
            </a:r>
            <a:r>
              <a:rPr lang="en-CA" sz="2000" dirty="0"/>
              <a:t> </a:t>
            </a:r>
            <a:r>
              <a:rPr lang="en-CA" sz="2000" dirty="0" err="1"/>
              <a:t>systémy</a:t>
            </a:r>
            <a:r>
              <a:rPr lang="en-CA" sz="2000" dirty="0"/>
              <a:t> </a:t>
            </a:r>
            <a:r>
              <a:rPr lang="en-CA" sz="2000" dirty="0" err="1"/>
              <a:t>obsahují</a:t>
            </a:r>
            <a:r>
              <a:rPr lang="en-CA" sz="2000" dirty="0"/>
              <a:t> </a:t>
            </a:r>
            <a:r>
              <a:rPr lang="en-CA" sz="2000" dirty="0" err="1"/>
              <a:t>šablony</a:t>
            </a:r>
            <a:r>
              <a:rPr lang="en-CA" sz="2000" dirty="0"/>
              <a:t> pro r</a:t>
            </a:r>
            <a:r>
              <a:rPr lang="cs-CZ" sz="2000" dirty="0"/>
              <a:t>e</a:t>
            </a:r>
            <a:r>
              <a:rPr lang="en-CA" sz="2000" dirty="0" err="1"/>
              <a:t>sponzivní</a:t>
            </a:r>
            <a:r>
              <a:rPr lang="en-CA" sz="2000" dirty="0"/>
              <a:t> </a:t>
            </a:r>
            <a:r>
              <a:rPr lang="en-CA" sz="2000" dirty="0" err="1"/>
              <a:t>webové</a:t>
            </a:r>
            <a:r>
              <a:rPr lang="en-CA" sz="2000" dirty="0"/>
              <a:t> </a:t>
            </a:r>
            <a:r>
              <a:rPr lang="en-CA" sz="2000" dirty="0" err="1"/>
              <a:t>stránky</a:t>
            </a:r>
            <a:r>
              <a:rPr lang="cs-CZ" sz="2000" dirty="0"/>
              <a:t> (stránky optimalizované pro telefon)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Pokročilá personalizace </a:t>
            </a:r>
            <a:r>
              <a:rPr lang="cs-CZ" sz="2000" dirty="0"/>
              <a:t>– Stránky lze rozšířit o „plug-iny“, které dodávají systému další funkcionality a jsou zdarma ke stažení přímo v redakčním systému.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b="1" dirty="0"/>
              <a:t>Multi-users - </a:t>
            </a:r>
            <a:r>
              <a:rPr lang="en-CA" sz="2000" dirty="0" err="1"/>
              <a:t>Každému</a:t>
            </a:r>
            <a:r>
              <a:rPr lang="en-CA" sz="2000" dirty="0"/>
              <a:t> </a:t>
            </a:r>
            <a:r>
              <a:rPr lang="cs-CZ" sz="2000" dirty="0"/>
              <a:t>uživateli</a:t>
            </a:r>
            <a:r>
              <a:rPr lang="en-CA" sz="2000" dirty="0"/>
              <a:t> </a:t>
            </a:r>
            <a:r>
              <a:rPr lang="en-CA" sz="2000" dirty="0" err="1"/>
              <a:t>lze</a:t>
            </a:r>
            <a:r>
              <a:rPr lang="en-CA" sz="2000" dirty="0"/>
              <a:t> </a:t>
            </a:r>
            <a:r>
              <a:rPr lang="en-CA" sz="2000" dirty="0" err="1"/>
              <a:t>přidělit</a:t>
            </a:r>
            <a:r>
              <a:rPr lang="en-CA" sz="2000" dirty="0"/>
              <a:t> </a:t>
            </a:r>
            <a:r>
              <a:rPr lang="en-CA" sz="2000" dirty="0" err="1"/>
              <a:t>specifická</a:t>
            </a:r>
            <a:r>
              <a:rPr lang="en-CA" sz="2000" dirty="0"/>
              <a:t> </a:t>
            </a:r>
            <a:r>
              <a:rPr lang="en-CA" sz="2000" dirty="0" err="1"/>
              <a:t>práva</a:t>
            </a:r>
            <a:r>
              <a:rPr lang="cs-CZ" sz="2000" dirty="0"/>
              <a:t> pro úpravy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b="1" dirty="0" err="1"/>
              <a:t>Komunita</a:t>
            </a:r>
            <a:r>
              <a:rPr lang="en-CA" sz="2000" dirty="0"/>
              <a:t> – </a:t>
            </a:r>
            <a:r>
              <a:rPr lang="cs-CZ" sz="2000" dirty="0"/>
              <a:t>fóra, návody, </a:t>
            </a:r>
            <a:r>
              <a:rPr lang="cs-CZ" sz="2000" dirty="0" err="1"/>
              <a:t>WordCamp</a:t>
            </a:r>
            <a:endParaRPr lang="en-C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b="1" dirty="0"/>
              <a:t>SEO</a:t>
            </a:r>
            <a:r>
              <a:rPr lang="en-CA" sz="2000" dirty="0"/>
              <a:t> – </a:t>
            </a:r>
            <a:r>
              <a:rPr lang="cs-CZ" sz="2000" dirty="0"/>
              <a:t>CMS </a:t>
            </a:r>
            <a:r>
              <a:rPr lang="en-CA" sz="2000" dirty="0" err="1"/>
              <a:t>disponují</a:t>
            </a:r>
            <a:r>
              <a:rPr lang="en-CA" sz="2000" dirty="0"/>
              <a:t> </a:t>
            </a:r>
            <a:r>
              <a:rPr lang="en-CA" sz="2000" dirty="0" err="1"/>
              <a:t>mechanismy</a:t>
            </a:r>
            <a:r>
              <a:rPr lang="en-CA" sz="2000" dirty="0"/>
              <a:t> pro </a:t>
            </a:r>
            <a:r>
              <a:rPr lang="en-CA" sz="2000" dirty="0" err="1"/>
              <a:t>optimalizaci</a:t>
            </a:r>
            <a:r>
              <a:rPr lang="en-CA" sz="2000" dirty="0"/>
              <a:t> </a:t>
            </a:r>
            <a:r>
              <a:rPr lang="en-CA" sz="2000" dirty="0" err="1"/>
              <a:t>stránek</a:t>
            </a:r>
            <a:r>
              <a:rPr lang="en-CA" sz="2000" dirty="0"/>
              <a:t> pro </a:t>
            </a:r>
            <a:r>
              <a:rPr lang="en-CA" sz="2000" dirty="0" err="1"/>
              <a:t>internetové</a:t>
            </a:r>
            <a:r>
              <a:rPr lang="en-CA" sz="2000" dirty="0"/>
              <a:t> </a:t>
            </a:r>
            <a:r>
              <a:rPr lang="en-CA" sz="2000" dirty="0" err="1"/>
              <a:t>vyhledávače</a:t>
            </a:r>
            <a:endParaRPr lang="en-CA" sz="20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cs typeface="Times New Roman" panose="02020603050405020304" pitchFamily="18" charset="0"/>
              </a:rPr>
              <a:t>Možnosti tvorby webové stránky</a:t>
            </a:r>
          </a:p>
        </p:txBody>
      </p:sp>
    </p:spTree>
    <p:extLst>
      <p:ext uri="{BB962C8B-B14F-4D97-AF65-F5344CB8AC3E}">
        <p14:creationId xmlns:p14="http://schemas.microsoft.com/office/powerpoint/2010/main" val="2219121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40943" y="1717526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POUŽITÍ REDAKČNÍHO SYSTÉMU A ŠABLONY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92290" y="894075"/>
            <a:ext cx="44797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Mezi oblíbené redakční systémy patří </a:t>
            </a:r>
            <a:r>
              <a:rPr lang="cs-CZ" sz="2000" b="1" dirty="0" err="1"/>
              <a:t>Wordpress</a:t>
            </a:r>
            <a:r>
              <a:rPr lang="cs-CZ" sz="2000" dirty="0"/>
              <a:t>, </a:t>
            </a:r>
            <a:r>
              <a:rPr lang="cs-CZ" sz="2000" dirty="0" err="1"/>
              <a:t>Joomla</a:t>
            </a:r>
            <a:r>
              <a:rPr lang="cs-CZ" sz="2000" dirty="0"/>
              <a:t> nebo </a:t>
            </a:r>
            <a:r>
              <a:rPr lang="cs-CZ" sz="2000" dirty="0" err="1"/>
              <a:t>Drupal</a:t>
            </a:r>
            <a:r>
              <a:rPr lang="cs-CZ" sz="2000" dirty="0"/>
              <a:t>.</a:t>
            </a:r>
            <a:br>
              <a:rPr lang="cs-CZ" sz="2000" dirty="0"/>
            </a:b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Všechny tyto systémy jsou zdarma, nicméně existují samozřejmě i placená řešení. 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cs typeface="Times New Roman" panose="02020603050405020304" pitchFamily="18" charset="0"/>
              </a:rPr>
              <a:t>Možnosti tvorby webové stránky</a:t>
            </a:r>
          </a:p>
        </p:txBody>
      </p:sp>
      <p:pic>
        <p:nvPicPr>
          <p:cNvPr id="6146" name="Picture 2" descr="VÃ½sledek obrÃ¡zku pro wordpress logo">
            <a:extLst>
              <a:ext uri="{FF2B5EF4-FFF2-40B4-BE49-F238E27FC236}">
                <a16:creationId xmlns:a16="http://schemas.microsoft.com/office/drawing/2014/main" id="{A8ABB40C-5B6E-41DA-A33D-B9985FD9C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99542"/>
            <a:ext cx="291465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VÃ½sledek obrÃ¡zku pro joomla logo">
            <a:extLst>
              <a:ext uri="{FF2B5EF4-FFF2-40B4-BE49-F238E27FC236}">
                <a16:creationId xmlns:a16="http://schemas.microsoft.com/office/drawing/2014/main" id="{4D9AE4C6-B888-4DA5-889E-E25833E90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72538"/>
            <a:ext cx="3714750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VÃ½sledek obrÃ¡zku pro drupallogo">
            <a:extLst>
              <a:ext uri="{FF2B5EF4-FFF2-40B4-BE49-F238E27FC236}">
                <a16:creationId xmlns:a16="http://schemas.microsoft.com/office/drawing/2014/main" id="{46444208-333B-4C83-807A-EC7A26373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131226"/>
            <a:ext cx="1157773" cy="147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182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WORDPRESS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92290" y="894075"/>
            <a:ext cx="83681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hlinkClick r:id="rId3"/>
              </a:rPr>
              <a:t>http://wordpress.org</a:t>
            </a:r>
            <a:r>
              <a:rPr lang="cs-CZ" sz="2000" dirty="0"/>
              <a:t> (Pozor! Neplést s wordpress.com.)</a:t>
            </a:r>
            <a:br>
              <a:rPr lang="cs-CZ" sz="2000" dirty="0"/>
            </a:b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err="1"/>
              <a:t>WordPress</a:t>
            </a:r>
            <a:r>
              <a:rPr lang="cs-CZ" sz="2000" dirty="0"/>
              <a:t> je software patřící mezi redakční systémy. </a:t>
            </a:r>
            <a:br>
              <a:rPr lang="cs-CZ" sz="2000" dirty="0"/>
            </a:b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Má 2 části: </a:t>
            </a:r>
            <a:r>
              <a:rPr lang="cs-CZ" sz="2000" dirty="0"/>
              <a:t>administraci webového obsahu (</a:t>
            </a:r>
            <a:r>
              <a:rPr lang="cs-CZ" sz="2000" dirty="0" err="1"/>
              <a:t>backend</a:t>
            </a:r>
            <a:r>
              <a:rPr lang="cs-CZ" sz="2000" dirty="0"/>
              <a:t>, obslužnou aplikaci) a samotný výsledný webový obsah (</a:t>
            </a:r>
            <a:r>
              <a:rPr lang="cs-CZ" sz="2000" dirty="0" err="1"/>
              <a:t>frontend</a:t>
            </a:r>
            <a:r>
              <a:rPr lang="cs-CZ" sz="2000" dirty="0"/>
              <a:t>, webové stránky – to, co vidí návštěvník). </a:t>
            </a:r>
            <a:br>
              <a:rPr lang="cs-CZ" sz="2000" dirty="0"/>
            </a:b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Instaluje se na webový </a:t>
            </a:r>
            <a:r>
              <a:rPr lang="cs-CZ" sz="2000" dirty="0" err="1"/>
              <a:t>hosting</a:t>
            </a:r>
            <a:r>
              <a:rPr lang="cs-CZ" sz="2000" dirty="0"/>
              <a:t> nebo server a k jeho obsluze potřebujete webový prohlížeč (tedy počítač, což je dnes také laptop, tablet nebo i chytrý mobil).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0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cs typeface="Times New Roman" panose="02020603050405020304" pitchFamily="18" charset="0"/>
              </a:rPr>
              <a:t>Možnosti tvorby webové stránky</a:t>
            </a:r>
          </a:p>
        </p:txBody>
      </p:sp>
    </p:spTree>
    <p:extLst>
      <p:ext uri="{BB962C8B-B14F-4D97-AF65-F5344CB8AC3E}">
        <p14:creationId xmlns:p14="http://schemas.microsoft.com/office/powerpoint/2010/main" val="1424552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WORDPRESS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92290" y="894075"/>
            <a:ext cx="836814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err="1"/>
              <a:t>WordPress</a:t>
            </a:r>
            <a:r>
              <a:rPr lang="cs-CZ" sz="2000" dirty="0"/>
              <a:t> dokáže fungovat jako e-shop, magazín s redakční radou, firemní prezentace nebo mobilní aplikace. </a:t>
            </a:r>
            <a:br>
              <a:rPr lang="cs-CZ" sz="2000" dirty="0"/>
            </a:b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Umí se napojit na jiný software a číst z něj data nebo je tam posílat.</a:t>
            </a:r>
            <a:br>
              <a:rPr lang="cs-CZ" sz="2000" dirty="0"/>
            </a:b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Web na </a:t>
            </a:r>
            <a:r>
              <a:rPr lang="cs-CZ" sz="2000" dirty="0" err="1"/>
              <a:t>WordPressu</a:t>
            </a:r>
            <a:r>
              <a:rPr lang="cs-CZ" sz="2000" dirty="0"/>
              <a:t> si můžete vyrobit sami, nebo si najmout dodavatele (firmu nebo konzultanta). </a:t>
            </a:r>
            <a:br>
              <a:rPr lang="cs-CZ" sz="2000" dirty="0"/>
            </a:b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Vzhled výsledných stránek určují šablony vzhledu, které lze získat zdarma, koupit si je, nebo si je nechat naprogramovat na míru.</a:t>
            </a:r>
            <a:endParaRPr lang="en-CA" sz="20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cs typeface="Times New Roman" panose="02020603050405020304" pitchFamily="18" charset="0"/>
              </a:rPr>
              <a:t>Možnosti tvorby webové stránky</a:t>
            </a:r>
          </a:p>
        </p:txBody>
      </p:sp>
    </p:spTree>
    <p:extLst>
      <p:ext uri="{BB962C8B-B14F-4D97-AF65-F5344CB8AC3E}">
        <p14:creationId xmlns:p14="http://schemas.microsoft.com/office/powerpoint/2010/main" val="1133394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804" y="143849"/>
            <a:ext cx="1411467" cy="110094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59532" y="267494"/>
            <a:ext cx="38164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40624" y="1707654"/>
            <a:ext cx="3600400" cy="293931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cs-CZ" sz="3000" b="1" dirty="0">
                <a:solidFill>
                  <a:schemeClr val="bg1"/>
                </a:solidFill>
                <a:cs typeface="Times New Roman" panose="02020603050405020304" pitchFamily="18" charset="0"/>
              </a:rPr>
              <a:t>Proces tvorby webové stránky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8E9B0C0-3BDA-A54A-B3CD-02C4270FE5A9}"/>
              </a:ext>
            </a:extLst>
          </p:cNvPr>
          <p:cNvSpPr txBox="1">
            <a:spLocks/>
          </p:cNvSpPr>
          <p:nvPr/>
        </p:nvSpPr>
        <p:spPr>
          <a:xfrm>
            <a:off x="4716016" y="1851670"/>
            <a:ext cx="3096344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 tvorby webu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Objevování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Výzkum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Tvorba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Evaluace</a:t>
            </a:r>
          </a:p>
        </p:txBody>
      </p:sp>
    </p:spTree>
    <p:extLst>
      <p:ext uri="{BB962C8B-B14F-4D97-AF65-F5344CB8AC3E}">
        <p14:creationId xmlns:p14="http://schemas.microsoft.com/office/powerpoint/2010/main" val="33626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PROCES TVORBY WEBU</a:t>
            </a:r>
            <a:endParaRPr lang="cs-CZ" dirty="0"/>
          </a:p>
        </p:txBody>
      </p:sp>
      <p:sp>
        <p:nvSpPr>
          <p:cNvPr id="72" name="Google Shape;72;p5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Proces tvorby webové stránky</a:t>
            </a:r>
            <a:endParaRPr/>
          </a:p>
        </p:txBody>
      </p:sp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04CB53C7-06F2-C52A-75F0-90B2A98E5DFB}"/>
              </a:ext>
            </a:extLst>
          </p:cNvPr>
          <p:cNvSpPr txBox="1">
            <a:spLocks/>
          </p:cNvSpPr>
          <p:nvPr/>
        </p:nvSpPr>
        <p:spPr>
          <a:xfrm>
            <a:off x="126829" y="2738411"/>
            <a:ext cx="1729748" cy="37945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1600" b="1" dirty="0">
                <a:latin typeface="+mj-lt"/>
              </a:rPr>
              <a:t>OBJEVOVÁNÍ</a:t>
            </a: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D4DA325C-3DAB-ACB7-0852-512D106A7BE8}"/>
              </a:ext>
            </a:extLst>
          </p:cNvPr>
          <p:cNvCxnSpPr>
            <a:cxnSpLocks/>
          </p:cNvCxnSpPr>
          <p:nvPr/>
        </p:nvCxnSpPr>
        <p:spPr>
          <a:xfrm>
            <a:off x="971600" y="2427734"/>
            <a:ext cx="705678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B2136944-F8C6-D045-89DD-20DE3BC4A8CC}"/>
              </a:ext>
            </a:extLst>
          </p:cNvPr>
          <p:cNvSpPr txBox="1">
            <a:spLocks/>
          </p:cNvSpPr>
          <p:nvPr/>
        </p:nvSpPr>
        <p:spPr>
          <a:xfrm>
            <a:off x="6686773" y="2759254"/>
            <a:ext cx="2317750" cy="578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1600" b="1" dirty="0">
                <a:latin typeface="+mj-lt"/>
              </a:rPr>
              <a:t>EVALUACE</a:t>
            </a: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AAFFF61F-FBFD-892C-281D-66B072AC2114}"/>
              </a:ext>
            </a:extLst>
          </p:cNvPr>
          <p:cNvSpPr txBox="1">
            <a:spLocks/>
          </p:cNvSpPr>
          <p:nvPr/>
        </p:nvSpPr>
        <p:spPr>
          <a:xfrm>
            <a:off x="1972965" y="2738295"/>
            <a:ext cx="2317750" cy="578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1600" b="1" dirty="0">
                <a:latin typeface="+mj-lt"/>
              </a:rPr>
              <a:t>VÝZKUM</a:t>
            </a: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6545C494-404B-5368-BBF3-572E4062A96E}"/>
              </a:ext>
            </a:extLst>
          </p:cNvPr>
          <p:cNvSpPr txBox="1">
            <a:spLocks/>
          </p:cNvSpPr>
          <p:nvPr/>
        </p:nvSpPr>
        <p:spPr>
          <a:xfrm>
            <a:off x="4369023" y="2759254"/>
            <a:ext cx="2317750" cy="578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1600" b="1" dirty="0">
                <a:latin typeface="+mj-lt"/>
              </a:rPr>
              <a:t>TVORBA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D41EB10A-5509-4E49-3C15-8A272760C0F8}"/>
              </a:ext>
            </a:extLst>
          </p:cNvPr>
          <p:cNvSpPr/>
          <p:nvPr/>
        </p:nvSpPr>
        <p:spPr>
          <a:xfrm>
            <a:off x="955725" y="2326140"/>
            <a:ext cx="203188" cy="20318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33E9F462-FFCB-2672-CEE3-5D5820CFE8B0}"/>
              </a:ext>
            </a:extLst>
          </p:cNvPr>
          <p:cNvSpPr/>
          <p:nvPr/>
        </p:nvSpPr>
        <p:spPr>
          <a:xfrm>
            <a:off x="3089420" y="2321759"/>
            <a:ext cx="203188" cy="20318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AE454C33-6F15-4299-C8E3-7FD5A2E55478}"/>
              </a:ext>
            </a:extLst>
          </p:cNvPr>
          <p:cNvSpPr/>
          <p:nvPr/>
        </p:nvSpPr>
        <p:spPr>
          <a:xfrm>
            <a:off x="7841071" y="2326140"/>
            <a:ext cx="203188" cy="20318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F9573DB8-3C53-4B1A-3AF5-94FC179C2C86}"/>
              </a:ext>
            </a:extLst>
          </p:cNvPr>
          <p:cNvSpPr/>
          <p:nvPr/>
        </p:nvSpPr>
        <p:spPr>
          <a:xfrm>
            <a:off x="5426304" y="2365619"/>
            <a:ext cx="203188" cy="20318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1774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"/>
          <p:cNvSpPr txBox="1"/>
          <p:nvPr/>
        </p:nvSpPr>
        <p:spPr>
          <a:xfrm>
            <a:off x="395536" y="1059582"/>
            <a:ext cx="7848872" cy="295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PROCES TVORBY WEBU – OBJEVOVÁNÍ</a:t>
            </a:r>
            <a:endParaRPr dirty="0"/>
          </a:p>
        </p:txBody>
      </p:sp>
      <p:sp>
        <p:nvSpPr>
          <p:cNvPr id="81" name="Google Shape;81;p6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Proces tvorby webové stránky</a:t>
            </a:r>
            <a:endParaRPr/>
          </a:p>
        </p:txBody>
      </p:sp>
      <p:sp>
        <p:nvSpPr>
          <p:cNvPr id="82" name="Google Shape;82;p6"/>
          <p:cNvSpPr txBox="1"/>
          <p:nvPr/>
        </p:nvSpPr>
        <p:spPr>
          <a:xfrm>
            <a:off x="92290" y="894075"/>
            <a:ext cx="8368141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cs-CZ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Objevování klienta, jeho podnikání, strategických cílů atd.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lang="cs-CZ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Otázky na podnikání, mise, vize, hodnoty</a:t>
            </a: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Pochopení business modelu</a:t>
            </a: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Pochopení zákazníků</a:t>
            </a: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Pochopení, jakou roli hraje web v businessu dané firmy</a:t>
            </a: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Potřebuje klient pro naplnění svých cílů webovou stránku?</a:t>
            </a: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Stanovení cílů webu</a:t>
            </a:r>
            <a:r>
              <a:rPr lang="en-CA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CA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Více</a:t>
            </a:r>
            <a:r>
              <a:rPr lang="en-CA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CA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poptávek</a:t>
            </a:r>
            <a:r>
              <a:rPr lang="en-CA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 </a:t>
            </a:r>
            <a:r>
              <a:rPr lang="en-CA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Vyšší</a:t>
            </a:r>
            <a:r>
              <a:rPr lang="en-CA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CA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návštěvnost</a:t>
            </a:r>
            <a:r>
              <a:rPr lang="en-CA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?)</a:t>
            </a:r>
            <a:endParaRPr lang="cs-CZ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Rozpočet projektu</a:t>
            </a: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7"/>
          <p:cNvSpPr txBox="1"/>
          <p:nvPr/>
        </p:nvSpPr>
        <p:spPr>
          <a:xfrm>
            <a:off x="395536" y="1059582"/>
            <a:ext cx="7848872" cy="295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" name="Google Shape;89;p7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PROCES TVORBY WEBU – VÝZKUM</a:t>
            </a:r>
            <a:endParaRPr dirty="0"/>
          </a:p>
        </p:txBody>
      </p:sp>
      <p:sp>
        <p:nvSpPr>
          <p:cNvPr id="90" name="Google Shape;90;p7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Proces tvorby webové stránky</a:t>
            </a:r>
            <a:endParaRPr/>
          </a:p>
        </p:txBody>
      </p:sp>
      <p:sp>
        <p:nvSpPr>
          <p:cNvPr id="91" name="Google Shape;91;p7"/>
          <p:cNvSpPr txBox="1"/>
          <p:nvPr/>
        </p:nvSpPr>
        <p:spPr>
          <a:xfrm>
            <a:off x="179512" y="843558"/>
            <a:ext cx="8198994" cy="3477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 první schůzce zpracuje agentura </a:t>
            </a:r>
            <a:r>
              <a:rPr lang="cs-CZ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úvodní analýzu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Nejčastěji jde o analýzu konkurence, tržního prostředí a klíčových slov (SEO analýza).</a:t>
            </a: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 analýze má agentura představu, o jak velký projekt pravděpodobně půjde, a zasílá klientovi </a:t>
            </a:r>
            <a:r>
              <a:rPr lang="cs-CZ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nabídku s cenou za své služby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Ten ji může přijmout/odmítnout.</a:t>
            </a:r>
          </a:p>
          <a:p>
            <a:pPr marR="0"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lang="cs-CZ" sz="20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R="0"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cs-CZ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Proč je analytická část důležitá?</a:t>
            </a:r>
            <a:endParaRPr lang="cs-CZ" sz="2000" b="1" dirty="0"/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Aby agentura pochopila klienta a trh, na kterém působí, včetně jeho zákonitostí, co je na něm běžné, důležité, nebo co má naopak ignorovat.</a:t>
            </a: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Dále jaké je postavení klienta na trhu, co jeho zákazníci hledají a chtějí a jak jim to nakonec co nejlépe podat.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804" y="143849"/>
            <a:ext cx="1411467" cy="110094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59532" y="267494"/>
            <a:ext cx="38164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40624" y="1707654"/>
            <a:ext cx="3600400" cy="293931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cs-CZ" sz="3000" b="1" dirty="0">
                <a:solidFill>
                  <a:schemeClr val="bg1"/>
                </a:solidFill>
                <a:cs typeface="Times New Roman" panose="02020603050405020304" pitchFamily="18" charset="0"/>
              </a:rPr>
              <a:t>Možnosti tvorby webové stránky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8E9B0C0-3BDA-A54A-B3CD-02C4270FE5A9}"/>
              </a:ext>
            </a:extLst>
          </p:cNvPr>
          <p:cNvSpPr txBox="1">
            <a:spLocks/>
          </p:cNvSpPr>
          <p:nvPr/>
        </p:nvSpPr>
        <p:spPr>
          <a:xfrm>
            <a:off x="4716016" y="1851670"/>
            <a:ext cx="3096344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Doména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Přístupy k tvorbě webové stránky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Redakční systémy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altLang="cs-CZ" sz="1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Wordpress</a:t>
            </a:r>
            <a:endParaRPr lang="cs-CZ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4514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PROCES TVORBY WEBU – VÝZKUM </a:t>
            </a:r>
            <a:r>
              <a:rPr lang="cs-CZ" sz="1400" b="1" dirty="0"/>
              <a:t>(ANALÝZA KONKURENCE)</a:t>
            </a:r>
            <a:endParaRPr dirty="0"/>
          </a:p>
        </p:txBody>
      </p:sp>
      <p:sp>
        <p:nvSpPr>
          <p:cNvPr id="180" name="Google Shape;180;p18"/>
          <p:cNvSpPr txBox="1"/>
          <p:nvPr/>
        </p:nvSpPr>
        <p:spPr>
          <a:xfrm>
            <a:off x="92290" y="894075"/>
            <a:ext cx="8368141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Analýza současného webu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Analýza webů konkurence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Analýza klíčových slov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STP (segmentace, 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cs typeface="Times New Roman"/>
              </a:rPr>
              <a:t>targeting</a:t>
            </a: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, positioning)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Hloubkové/strukturované rozhovory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Uživatelské testování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err="1">
                <a:solidFill>
                  <a:schemeClr val="dk1"/>
                </a:solidFill>
                <a:latin typeface="Times New Roman"/>
                <a:cs typeface="Times New Roman"/>
              </a:rPr>
              <a:t>Eye</a:t>
            </a: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 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cs typeface="Times New Roman"/>
              </a:rPr>
              <a:t>tracking</a:t>
            </a:r>
            <a:endParaRPr lang="cs-CZ" sz="2000" dirty="0">
              <a:solidFill>
                <a:schemeClr val="dk1"/>
              </a:solidFill>
              <a:latin typeface="Times New Roman"/>
              <a:cs typeface="Times New Roman"/>
            </a:endParaRPr>
          </a:p>
        </p:txBody>
      </p:sp>
      <p:sp>
        <p:nvSpPr>
          <p:cNvPr id="181" name="Google Shape;181;p18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Proces tvorby webové stránky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PROCES TVORBY WEBU – VÝZKUM </a:t>
            </a:r>
            <a:r>
              <a:rPr lang="cs-CZ" sz="1400" b="1" dirty="0"/>
              <a:t>(ANALÝZA KONKURENCE)</a:t>
            </a:r>
            <a:endParaRPr dirty="0"/>
          </a:p>
        </p:txBody>
      </p:sp>
      <p:sp>
        <p:nvSpPr>
          <p:cNvPr id="180" name="Google Shape;180;p18"/>
          <p:cNvSpPr txBox="1"/>
          <p:nvPr/>
        </p:nvSpPr>
        <p:spPr>
          <a:xfrm>
            <a:off x="107504" y="824126"/>
            <a:ext cx="8368141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Přihlaste se k odběru jejich newsletteru.</a:t>
            </a:r>
            <a:endParaRPr lang="cs-CZ" sz="2000" dirty="0"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Sledujte jejich stránky na sociálních sítích.</a:t>
            </a:r>
            <a:endParaRPr lang="cs-CZ" sz="2000" dirty="0"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Pozorujte změny na jejich e-shopu. </a:t>
            </a:r>
            <a:endParaRPr lang="cs-CZ" sz="2000" dirty="0"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Všímejte si cenové politiky, zavádění novinek na trh a prezentace slev či akcí.</a:t>
            </a:r>
            <a:endParaRPr lang="cs-CZ" sz="2000" dirty="0"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Prozkoumejte jejich bonusový program, pokud nějaký nabízí.</a:t>
            </a:r>
            <a:r>
              <a:rPr lang="cs-CZ" sz="2000" dirty="0"/>
              <a:t> 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Projděte si důkladně e-shopy a vypozorujte jejich funkce.</a:t>
            </a: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Zjistěte, kde všude inzerují jak na internetu, tak případně i v 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offline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světě.</a:t>
            </a:r>
            <a:endParaRPr lang="cs-CZ" sz="2000" dirty="0"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Dohledejte názory jejich zákazníků, např. na srovnávačích zboží a v diskuzích.</a:t>
            </a:r>
            <a:endParaRPr lang="cs-CZ" sz="2000" dirty="0"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Navštivte jejich kamenné prodejny a sledujte práci zaměstnanců.</a:t>
            </a:r>
            <a:endParaRPr lang="cs-CZ" sz="2000" dirty="0"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Najděte na jejich e-shopech konkurenční výhody, kterými se prezentují.</a:t>
            </a:r>
            <a:endParaRPr lang="cs-CZ" sz="2000" dirty="0"/>
          </a:p>
        </p:txBody>
      </p:sp>
      <p:sp>
        <p:nvSpPr>
          <p:cNvPr id="181" name="Google Shape;181;p18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Proces tvorby webové stránky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001950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9"/>
          <p:cNvSpPr txBox="1"/>
          <p:nvPr/>
        </p:nvSpPr>
        <p:spPr>
          <a:xfrm>
            <a:off x="395536" y="1059582"/>
            <a:ext cx="7848872" cy="295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8" name="Google Shape;188;p19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PROCES TVORBY WEBU – VÝZKUM </a:t>
            </a:r>
            <a:r>
              <a:rPr lang="cs-CZ" sz="1400" b="1" dirty="0"/>
              <a:t>(ANALÝZA KLÍČOVÝCH SLOV)</a:t>
            </a:r>
            <a:endParaRPr dirty="0"/>
          </a:p>
        </p:txBody>
      </p:sp>
      <p:sp>
        <p:nvSpPr>
          <p:cNvPr id="189" name="Google Shape;189;p19"/>
          <p:cNvSpPr txBox="1"/>
          <p:nvPr/>
        </p:nvSpPr>
        <p:spPr>
          <a:xfrm>
            <a:off x="92290" y="894075"/>
            <a:ext cx="8368200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Soupis toho, co lidé nejčastěji hledají na internetu.</a:t>
            </a:r>
            <a:b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cs-CZ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indent="-285750"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Naslouchání cílové skupině v tom, jaké konkrétní slova a slovní spojení vyhledávají v souvislosti s oblastí, které se má webová stránka týkat. </a:t>
            </a:r>
            <a:b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cs-CZ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indent="-285750"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 základě ní pak vznikají např. požadavky na vstupní stránky, návrh kategorií na e-shopu nebo filtrů pro zboží. </a:t>
            </a: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endParaRPr lang="cs-CZ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Pokud text na webu zahrnuje oblíbená klíčová slova, podpoří to jeho návštěvnost a pozici ve vyhledávání.</a:t>
            </a: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endParaRPr lang="cs-CZ" sz="2000" dirty="0">
              <a:solidFill>
                <a:schemeClr val="dk1"/>
              </a:solidFill>
              <a:latin typeface="Times New Roman"/>
              <a:cs typeface="Times New Roman"/>
              <a:sym typeface="Times New Roman"/>
            </a:endParaRP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endParaRPr lang="cs-CZ" sz="2000" dirty="0"/>
          </a:p>
        </p:txBody>
      </p:sp>
      <p:sp>
        <p:nvSpPr>
          <p:cNvPr id="190" name="Google Shape;190;p19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Proces tvorby webové stránky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9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PROCES TVORBY WEBU – TVORBA </a:t>
            </a:r>
            <a:r>
              <a:rPr lang="cs-CZ" sz="1400" b="1" dirty="0"/>
              <a:t>(INFORMAČNÍ ARCHITEKTURA)</a:t>
            </a:r>
            <a:endParaRPr dirty="0"/>
          </a:p>
        </p:txBody>
      </p:sp>
      <p:sp>
        <p:nvSpPr>
          <p:cNvPr id="108" name="Google Shape;108;p9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Proces tvorby webové stránky</a:t>
            </a:r>
            <a:endParaRPr/>
          </a:p>
        </p:txBody>
      </p:sp>
      <p:sp>
        <p:nvSpPr>
          <p:cNvPr id="109" name="Google Shape;109;p9"/>
          <p:cNvSpPr txBox="1"/>
          <p:nvPr/>
        </p:nvSpPr>
        <p:spPr>
          <a:xfrm>
            <a:off x="184823" y="1004936"/>
            <a:ext cx="8368141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Dříve, než se designéři pustí do tvorby, je potřeba promyslet, jak bude celý web strukturován z hlediska podstránek.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cs-CZ" sz="2000" dirty="0">
              <a:solidFill>
                <a:schemeClr val="dk1"/>
              </a:solidFill>
              <a:latin typeface="Times New Roman"/>
              <a:cs typeface="Times New Roman"/>
              <a:sym typeface="Times New Roman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K tomu si můžete sestavit například 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myšlenkovou mapu, která vám vizualizuje, jaké podstránky má web mít a jaké informace musí obsahovat.</a:t>
            </a:r>
            <a:b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cs-CZ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Nikdy bychom stránky neměli vytvářet „do počtu“. Vždy by pro jejich existenci měl být důvod.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4"/>
          <p:cNvSpPr txBox="1"/>
          <p:nvPr/>
        </p:nvSpPr>
        <p:spPr>
          <a:xfrm>
            <a:off x="395536" y="1059582"/>
            <a:ext cx="7848872" cy="295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4" name="Google Shape;234;p24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PROCES TVORBY WEBU – TVORBA </a:t>
            </a:r>
            <a:r>
              <a:rPr lang="cs-CZ" sz="1400" b="1" dirty="0"/>
              <a:t>(INFORMAČNÍ ARCHITEKTURA)</a:t>
            </a:r>
            <a:endParaRPr dirty="0"/>
          </a:p>
        </p:txBody>
      </p:sp>
      <p:sp>
        <p:nvSpPr>
          <p:cNvPr id="236" name="Google Shape;236;p24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Proces tvorby webové stránky</a:t>
            </a:r>
            <a:endParaRPr/>
          </a:p>
        </p:txBody>
      </p:sp>
      <p:pic>
        <p:nvPicPr>
          <p:cNvPr id="1026" name="Picture 2" descr="Informační architektura webu">
            <a:extLst>
              <a:ext uri="{FF2B5EF4-FFF2-40B4-BE49-F238E27FC236}">
                <a16:creationId xmlns:a16="http://schemas.microsoft.com/office/drawing/2014/main" id="{AD6FCAD6-C0D5-45B6-2F8D-D7A950C5C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66973"/>
            <a:ext cx="7776864" cy="386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0334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5"/>
          <p:cNvSpPr txBox="1"/>
          <p:nvPr/>
        </p:nvSpPr>
        <p:spPr>
          <a:xfrm>
            <a:off x="395536" y="1059582"/>
            <a:ext cx="7848872" cy="295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3" name="Google Shape;243;p25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PROCES TVORBY WEBU – TVORBA </a:t>
            </a:r>
            <a:r>
              <a:rPr lang="cs-CZ" sz="1400" b="1" dirty="0"/>
              <a:t>(</a:t>
            </a:r>
            <a:r>
              <a:rPr lang="cs-CZ" sz="1400" b="1" dirty="0" err="1"/>
              <a:t>Wireframe</a:t>
            </a:r>
            <a:r>
              <a:rPr lang="cs-CZ" sz="1400" b="1" dirty="0"/>
              <a:t>)</a:t>
            </a:r>
            <a:endParaRPr dirty="0"/>
          </a:p>
        </p:txBody>
      </p:sp>
      <p:sp>
        <p:nvSpPr>
          <p:cNvPr id="244" name="Google Shape;244;p25"/>
          <p:cNvSpPr txBox="1"/>
          <p:nvPr/>
        </p:nvSpPr>
        <p:spPr>
          <a:xfrm>
            <a:off x="135901" y="807571"/>
            <a:ext cx="8368141" cy="3477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Jakmile víme, jaké podstránky má web mít, potřebujeme si je rozvrhnout, jak budou vypadat. Bezcílná tvorba podstránky a ”zkoušení” skládání elementů bez dobrého plánu, je ztráta času a zejména peněz. Proto se tvoří tzv. 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wireframy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b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cs-CZ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Wireframy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jsou podkladem pro zpracování grafického návrhu webové stránky. </a:t>
            </a:r>
            <a:b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cs-CZ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Wireframe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definuje </a:t>
            </a:r>
            <a:r>
              <a:rPr lang="cs-CZ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rozmístění funkčních prvků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Nejedná se v žádném případě o grafický návrh, neobsahuje obrázky a je tvořen pouze pomocí čar a textu (odtud drátěný model).</a:t>
            </a:r>
          </a:p>
        </p:txBody>
      </p:sp>
      <p:sp>
        <p:nvSpPr>
          <p:cNvPr id="245" name="Google Shape;245;p25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Proces tvorby webové stránky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9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PROCES TVORBY WEBU – TVORBA </a:t>
            </a:r>
            <a:r>
              <a:rPr lang="cs-CZ" sz="1400" b="1" dirty="0"/>
              <a:t>(UX)</a:t>
            </a:r>
            <a:endParaRPr dirty="0"/>
          </a:p>
        </p:txBody>
      </p:sp>
      <p:sp>
        <p:nvSpPr>
          <p:cNvPr id="108" name="Google Shape;108;p9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Proces tvorby webové stránky</a:t>
            </a:r>
            <a:endParaRPr/>
          </a:p>
        </p:txBody>
      </p:sp>
      <p:sp>
        <p:nvSpPr>
          <p:cNvPr id="109" name="Google Shape;109;p9"/>
          <p:cNvSpPr txBox="1"/>
          <p:nvPr/>
        </p:nvSpPr>
        <p:spPr>
          <a:xfrm>
            <a:off x="179512" y="915858"/>
            <a:ext cx="8368141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UX 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deisgnér</a:t>
            </a: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 (UX = user 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experience</a:t>
            </a: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 neboli „uživatelský prožitek) v rámci plánovaného webu řeší to, aby zážitek jeho návštěvníků z prohlížení webu byl co nejlepší.</a:t>
            </a: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cs-CZ" sz="2000" dirty="0">
              <a:solidFill>
                <a:schemeClr val="dk1"/>
              </a:solidFill>
              <a:latin typeface="Times New Roman"/>
              <a:cs typeface="Times New Roman"/>
              <a:sym typeface="Times New Roman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Jedná se o odbourání bariér, které lidem v prohlížení překáží (např. příliš agresivní pop-up okna) a šperkuje web tak, aby jeho prohlížení pro lidi bylo co nejpříjemnější a nejzáživnější (apeluje na zrychlení webu, snaží se vyzdvihnout nejdůležitější informace na webu atd.)</a:t>
            </a: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cs-CZ" sz="2000" dirty="0">
              <a:solidFill>
                <a:schemeClr val="dk1"/>
              </a:solidFill>
              <a:latin typeface="Times New Roman"/>
              <a:cs typeface="Times New Roman"/>
              <a:sym typeface="Times New Roman"/>
            </a:endParaRPr>
          </a:p>
          <a:p>
            <a:pPr marL="285750" indent="-285750" algn="just"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UX designer zpracuje svůj návrh v jedné ze tří podob: textové zadání, 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wireframe</a:t>
            </a: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 nebo v podobě prototypu (funkční model webu, kde se před nakreslením vše vyzkouší vč. toho, jak jednotlivé prvky fungují).</a:t>
            </a:r>
          </a:p>
        </p:txBody>
      </p:sp>
    </p:spTree>
    <p:extLst>
      <p:ext uri="{BB962C8B-B14F-4D97-AF65-F5344CB8AC3E}">
        <p14:creationId xmlns:p14="http://schemas.microsoft.com/office/powerpoint/2010/main" val="5415218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5"/>
          <p:cNvSpPr txBox="1"/>
          <p:nvPr/>
        </p:nvSpPr>
        <p:spPr>
          <a:xfrm>
            <a:off x="395536" y="1059582"/>
            <a:ext cx="7848872" cy="295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3" name="Google Shape;243;p25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PROCES TVORBY WEBU – TVORBA </a:t>
            </a:r>
            <a:r>
              <a:rPr lang="cs-CZ" sz="1400" b="1" dirty="0"/>
              <a:t>(</a:t>
            </a:r>
            <a:r>
              <a:rPr lang="cs-CZ" sz="1400" b="1" dirty="0" err="1"/>
              <a:t>Wireframe</a:t>
            </a:r>
            <a:r>
              <a:rPr lang="cs-CZ" sz="1400" b="1" dirty="0"/>
              <a:t>)</a:t>
            </a:r>
            <a:endParaRPr dirty="0"/>
          </a:p>
        </p:txBody>
      </p:sp>
      <p:sp>
        <p:nvSpPr>
          <p:cNvPr id="244" name="Google Shape;244;p25"/>
          <p:cNvSpPr txBox="1"/>
          <p:nvPr/>
        </p:nvSpPr>
        <p:spPr>
          <a:xfrm>
            <a:off x="135901" y="807571"/>
            <a:ext cx="8368141" cy="317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Nedoporučuje se použití barev, model by měl být co 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nejjednoduší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b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cs-CZ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Wireframe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připravuje informační architekt ve spolupráci s UX designérem. Do nákresů jsou přeneseny požadavky klienta.</a:t>
            </a:r>
            <a:b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cs-CZ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Rozložení podstránek by mělo odpovídat domu, co lidé na webu hledají. Nejdůležitější informace jim předat ”na zlatém podnose”.</a:t>
            </a:r>
            <a:b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cs-CZ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Důležité je nenutit uživatele přemýšlet. Tím přicházíme o možné konverze – lidé nemají čas a chuť zjišťovat, co a jak designéři webu mysleli.</a:t>
            </a:r>
          </a:p>
        </p:txBody>
      </p:sp>
      <p:sp>
        <p:nvSpPr>
          <p:cNvPr id="245" name="Google Shape;245;p25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Proces tvorby webové stránky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095896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6"/>
          <p:cNvSpPr txBox="1"/>
          <p:nvPr/>
        </p:nvSpPr>
        <p:spPr>
          <a:xfrm>
            <a:off x="395536" y="1059582"/>
            <a:ext cx="7848872" cy="295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2" name="Google Shape;252;p26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PROCES TVORBY WEBU – TVORBA </a:t>
            </a:r>
            <a:r>
              <a:rPr lang="cs-CZ" sz="1400" b="1" dirty="0"/>
              <a:t>(</a:t>
            </a:r>
            <a:r>
              <a:rPr lang="cs-CZ" sz="1400" b="1" dirty="0" err="1"/>
              <a:t>Wireframe</a:t>
            </a:r>
            <a:r>
              <a:rPr lang="cs-CZ" sz="1400" b="1" dirty="0"/>
              <a:t>)</a:t>
            </a:r>
            <a:endParaRPr dirty="0"/>
          </a:p>
        </p:txBody>
      </p:sp>
      <p:sp>
        <p:nvSpPr>
          <p:cNvPr id="253" name="Google Shape;253;p26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Proces tvorby webové stránky</a:t>
            </a:r>
            <a:endParaRPr/>
          </a:p>
        </p:txBody>
      </p:sp>
      <p:pic>
        <p:nvPicPr>
          <p:cNvPr id="254" name="Google Shape;254;p26" descr="VÃ½sledek obrÃ¡zku pro wirefram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699542"/>
            <a:ext cx="7596336" cy="39867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0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PROCES TVORBY WEBU – TVORBA </a:t>
            </a:r>
            <a:r>
              <a:rPr lang="cs-CZ" sz="1400" b="1" dirty="0"/>
              <a:t>(Grafika)</a:t>
            </a:r>
            <a:endParaRPr dirty="0"/>
          </a:p>
        </p:txBody>
      </p:sp>
      <p:sp>
        <p:nvSpPr>
          <p:cNvPr id="117" name="Google Shape;117;p10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Proces tvorby webové stránky</a:t>
            </a:r>
            <a:endParaRPr/>
          </a:p>
        </p:txBody>
      </p:sp>
      <p:sp>
        <p:nvSpPr>
          <p:cNvPr id="118" name="Google Shape;118;p10"/>
          <p:cNvSpPr txBox="1"/>
          <p:nvPr/>
        </p:nvSpPr>
        <p:spPr>
          <a:xfrm>
            <a:off x="107504" y="915566"/>
            <a:ext cx="8368141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Když je vymyšlená celková vize vzhledu webu a jeho funkcí, předá se zadání grafikovi, který ho zpracuje do výsledné podoby.</a:t>
            </a:r>
            <a:endParaRPr lang="cs-CZ" dirty="0"/>
          </a:p>
          <a:p>
            <a:pPr marL="285750" marR="0" lvl="0" indent="-158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lang="cs-CZ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Tato fáze je poměrně drahou záležitostí - U profesionálních webů totiž design nevychází pouze z jednoho návrhu, ale každá podstránka se kreslí atypicky svému obsahu, což vyžaduje mnohem více času.</a:t>
            </a:r>
            <a:b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cs-CZ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Grafik při tvorbě vychází z 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wireframů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DOMÉNA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92290" y="894075"/>
            <a:ext cx="83681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Doménu lze chápat ve smyslu adresy.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Tak jako vaše trvalé bydliště je na nějaké adrese, tak i webová stránka je na nějaké adrese, což je doména. </a:t>
            </a:r>
            <a:br>
              <a:rPr lang="cs-CZ" sz="2000" dirty="0"/>
            </a:b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Doména</a:t>
            </a:r>
            <a:r>
              <a:rPr lang="cs-CZ" sz="2000" dirty="0"/>
              <a:t> - Určuje jednoznačnou pozici vašich webových stránek v internetovém prostředí a za žádných okolností byste její výběr neměli podceňovat. </a:t>
            </a:r>
            <a:endParaRPr lang="en-CA" sz="20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cs typeface="Times New Roman" panose="02020603050405020304" pitchFamily="18" charset="0"/>
              </a:rPr>
              <a:t>Možnosti tvorby webové stránky</a:t>
            </a:r>
          </a:p>
        </p:txBody>
      </p:sp>
    </p:spTree>
    <p:extLst>
      <p:ext uri="{BB962C8B-B14F-4D97-AF65-F5344CB8AC3E}">
        <p14:creationId xmlns:p14="http://schemas.microsoft.com/office/powerpoint/2010/main" val="18958494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1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PROCES TVORBY WEBU – TVORBA </a:t>
            </a:r>
            <a:r>
              <a:rPr lang="cs-CZ" sz="1400" b="1" dirty="0"/>
              <a:t>(Kódování/Design)</a:t>
            </a:r>
            <a:endParaRPr dirty="0"/>
          </a:p>
        </p:txBody>
      </p:sp>
      <p:sp>
        <p:nvSpPr>
          <p:cNvPr id="126" name="Google Shape;126;p11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Proces tvorby webové stránky</a:t>
            </a:r>
            <a:endParaRPr/>
          </a:p>
        </p:txBody>
      </p:sp>
      <p:sp>
        <p:nvSpPr>
          <p:cNvPr id="127" name="Google Shape;127;p11"/>
          <p:cNvSpPr txBox="1"/>
          <p:nvPr/>
        </p:nvSpPr>
        <p:spPr>
          <a:xfrm>
            <a:off x="172546" y="843558"/>
            <a:ext cx="8368141" cy="317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 grafikovi se práce předává člověku, který z grafického návrhu tvoří funkční web. V případě, že se web tvoří na míru, předá se zadání </a:t>
            </a:r>
            <a:r>
              <a:rPr lang="cs-CZ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kodérovi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v případě redakčního systému, kde se řešení nasadí prostřednictvím šablony, předá se </a:t>
            </a:r>
            <a:r>
              <a:rPr lang="cs-CZ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web designérovi 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který grafický návrh přivede k životu.</a:t>
            </a:r>
            <a:b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cs-CZ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Při kódování dochází k přepsání grafického návrhu do jazyka, kterému weby rozumí. Výsledkem je webová stránka.</a:t>
            </a: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endParaRPr lang="cs-CZ" sz="2000" dirty="0"/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Vše se musí 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nakódovat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zvlášť pro desktop a mobilní zařízení, které navíc mají různé operační systémy.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2"/>
          <p:cNvSpPr txBox="1"/>
          <p:nvPr/>
        </p:nvSpPr>
        <p:spPr>
          <a:xfrm>
            <a:off x="395536" y="1059582"/>
            <a:ext cx="7848872" cy="295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" name="Google Shape;134;p12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PROCES TVORBY WEBU – TVORBA </a:t>
            </a:r>
            <a:r>
              <a:rPr lang="cs-CZ" sz="1400" b="1" dirty="0"/>
              <a:t>(CMS)</a:t>
            </a:r>
            <a:endParaRPr dirty="0"/>
          </a:p>
        </p:txBody>
      </p:sp>
      <p:sp>
        <p:nvSpPr>
          <p:cNvPr id="135" name="Google Shape;135;p12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Proces tvorby webové stránky</a:t>
            </a:r>
            <a:endParaRPr/>
          </a:p>
        </p:txBody>
      </p:sp>
      <p:sp>
        <p:nvSpPr>
          <p:cNvPr id="136" name="Google Shape;136;p12"/>
          <p:cNvSpPr txBox="1"/>
          <p:nvPr/>
        </p:nvSpPr>
        <p:spPr>
          <a:xfrm>
            <a:off x="222461" y="1032468"/>
            <a:ext cx="8368141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CMS (systém pro správu obsahu, redakční systém) - administrační systém, do kterého se web nasadí.</a:t>
            </a:r>
            <a:b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cs-CZ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CMS může obsahovat pouhou správu textů a fotografií, ale také přes něj můžete zpracovávat objednávky, přidávat příspěvky na blog, vést firemní databáze, spravovat poptávky, rezervační systém, distribuční sítě atp. </a:t>
            </a:r>
            <a:b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cs-CZ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Dodatečné funkcionality se přidávají pomocí plug-inů.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4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PROCES TVORBY WEBU – EVALUACE</a:t>
            </a:r>
            <a:endParaRPr dirty="0"/>
          </a:p>
        </p:txBody>
      </p:sp>
      <p:sp>
        <p:nvSpPr>
          <p:cNvPr id="153" name="Google Shape;153;p14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Proces tvorby webové stránky</a:t>
            </a:r>
            <a:endParaRPr/>
          </a:p>
        </p:txBody>
      </p:sp>
      <p:sp>
        <p:nvSpPr>
          <p:cNvPr id="154" name="Google Shape;154;p14"/>
          <p:cNvSpPr txBox="1"/>
          <p:nvPr/>
        </p:nvSpPr>
        <p:spPr>
          <a:xfrm>
            <a:off x="238937" y="954574"/>
            <a:ext cx="8368141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Vytvořením webu </a:t>
            </a:r>
            <a:r>
              <a:rPr lang="cs-CZ" sz="2000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dobrá</a:t>
            </a:r>
            <a:r>
              <a:rPr lang="cs-CZ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práce nekončí.</a:t>
            </a: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Sledování návštěvnosti</a:t>
            </a: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Sledování požadovaných konverzí</a:t>
            </a: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Sledování plnění požadovaného 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cílu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webu</a:t>
            </a:r>
          </a:p>
          <a:p>
            <a:pPr marR="0"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lang="cs-CZ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Ověření, že nový web je skutečně navržen dobře:</a:t>
            </a: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Přináší požadované konverze</a:t>
            </a: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Uživatelské testování</a:t>
            </a: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Eye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trackingový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experiment</a:t>
            </a: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A/B testování</a:t>
            </a: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Dotazníky/průzkumy (nejméně efektivní)</a:t>
            </a: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endParaRPr lang="cs-CZ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5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PROCES TVORBY WEBU - EVALUACE </a:t>
            </a:r>
            <a:r>
              <a:rPr lang="cs-CZ" sz="1400" b="1" dirty="0"/>
              <a:t>(Uživatelské testování)</a:t>
            </a:r>
            <a:endParaRPr sz="1600" dirty="0"/>
          </a:p>
        </p:txBody>
      </p:sp>
      <p:sp>
        <p:nvSpPr>
          <p:cNvPr id="162" name="Google Shape;162;p15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Proces tvorby webové stránky</a:t>
            </a:r>
            <a:endParaRPr/>
          </a:p>
        </p:txBody>
      </p:sp>
      <p:sp>
        <p:nvSpPr>
          <p:cNvPr id="163" name="Google Shape;163;p15"/>
          <p:cNvSpPr txBox="1"/>
          <p:nvPr/>
        </p:nvSpPr>
        <p:spPr>
          <a:xfrm>
            <a:off x="236240" y="976848"/>
            <a:ext cx="8368141" cy="3477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Skuteční uživatelé testují web za účelem identifikace možných problémů a zlepšení uživatelského zážitku.</a:t>
            </a:r>
            <a:b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</a:br>
            <a:endParaRPr lang="cs-CZ" sz="2000" dirty="0">
              <a:solidFill>
                <a:schemeClr val="dk1"/>
              </a:solidFill>
              <a:latin typeface="Times New Roman"/>
              <a:cs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Uživateli zadáte úkol (aniž byste mu vysvětlovali, jak jej na webu vyřešit) a pozorujete jeho kroky.</a:t>
            </a:r>
            <a:b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</a:br>
            <a:endParaRPr lang="cs-CZ" sz="2000" dirty="0">
              <a:solidFill>
                <a:schemeClr val="dk1"/>
              </a:solidFill>
              <a:latin typeface="Times New Roman"/>
              <a:cs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Uživatel musí spadat do vybrané cílové skupiny webu.</a:t>
            </a:r>
            <a:b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</a:br>
            <a:endParaRPr lang="cs-CZ" sz="2000" dirty="0">
              <a:solidFill>
                <a:schemeClr val="dk1"/>
              </a:solidFill>
              <a:latin typeface="Times New Roman"/>
              <a:cs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cs typeface="Times New Roman"/>
              </a:rPr>
              <a:t>Na základě výsledků můžete určit slabá místa webu, nalézt nefunkčnosti či nejasnosti v designu.</a:t>
            </a: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lang="cs-CZ" sz="2000" dirty="0">
              <a:solidFill>
                <a:schemeClr val="dk1"/>
              </a:solidFill>
              <a:latin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804" y="143849"/>
            <a:ext cx="1411467" cy="110094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59532" y="267494"/>
            <a:ext cx="38164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40624" y="1707654"/>
            <a:ext cx="3600400" cy="293931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cs-CZ" sz="3000" b="1" dirty="0">
                <a:solidFill>
                  <a:schemeClr val="bg1"/>
                </a:solidFill>
                <a:cs typeface="Times New Roman" panose="02020603050405020304" pitchFamily="18" charset="0"/>
              </a:rPr>
              <a:t>Využití výzkumu při tvorbě a správě webové stránky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8E9B0C0-3BDA-A54A-B3CD-02C4270FE5A9}"/>
              </a:ext>
            </a:extLst>
          </p:cNvPr>
          <p:cNvSpPr txBox="1">
            <a:spLocks/>
          </p:cNvSpPr>
          <p:nvPr/>
        </p:nvSpPr>
        <p:spPr>
          <a:xfrm>
            <a:off x="4716016" y="1851670"/>
            <a:ext cx="3096344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Testování použitelnosti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Mouse </a:t>
            </a:r>
            <a:r>
              <a:rPr lang="cs-CZ" altLang="cs-CZ" sz="1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tracking</a:t>
            </a:r>
            <a:endParaRPr lang="cs-CZ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altLang="cs-CZ" sz="1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Eye</a:t>
            </a: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tracking</a:t>
            </a:r>
            <a:endParaRPr lang="cs-CZ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A/B testování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Případová studie HOTJAR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4707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cs-CZ" sz="2000" b="1" dirty="0"/>
              <a:t>VÝZKUM</a:t>
            </a:r>
            <a:endParaRPr dirty="0"/>
          </a:p>
        </p:txBody>
      </p:sp>
      <p:sp>
        <p:nvSpPr>
          <p:cNvPr id="53" name="Google Shape;53;p3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Využití výzkumu při designu a správě webové stránky</a:t>
            </a:r>
            <a:endParaRPr/>
          </a:p>
        </p:txBody>
      </p:sp>
      <p:pic>
        <p:nvPicPr>
          <p:cNvPr id="54" name="Google Shape;5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7665" y="1139551"/>
            <a:ext cx="6048670" cy="3152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7"/>
          <p:cNvSpPr txBox="1"/>
          <p:nvPr/>
        </p:nvSpPr>
        <p:spPr>
          <a:xfrm>
            <a:off x="395536" y="1059582"/>
            <a:ext cx="7848872" cy="295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" name="Google Shape;89;p7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 sz="2000" b="1" dirty="0"/>
              <a:t>VÝZKUM – TESTOVÁNÍ POUŽITELNOSTI</a:t>
            </a:r>
            <a:endParaRPr sz="2000" dirty="0"/>
          </a:p>
        </p:txBody>
      </p:sp>
      <p:sp>
        <p:nvSpPr>
          <p:cNvPr id="90" name="Google Shape;90;p7"/>
          <p:cNvSpPr txBox="1"/>
          <p:nvPr/>
        </p:nvSpPr>
        <p:spPr>
          <a:xfrm>
            <a:off x="27508" y="699542"/>
            <a:ext cx="8648948" cy="424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Použitelnost je definována 5 komponenty:</a:t>
            </a:r>
            <a:endParaRPr dirty="0"/>
          </a:p>
          <a:p>
            <a:pPr marL="342900" marR="0" lvl="0" indent="-34290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cs-CZ" sz="2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Naučitelnost</a:t>
            </a:r>
            <a:r>
              <a:rPr lang="cs-CZ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Jak snadné je pro uživatele splnit základní úkoly při prvním se-tkání s rozhraním?</a:t>
            </a:r>
            <a:endParaRPr dirty="0"/>
          </a:p>
          <a:p>
            <a:pPr marL="342900" marR="0" lvl="0" indent="-34290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cs-CZ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Účinnost: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Jakmile se uživatelé naučili rozhraní, jak rychle mohou provádět úkoly?</a:t>
            </a:r>
            <a:endParaRPr dirty="0"/>
          </a:p>
          <a:p>
            <a:pPr marL="342900" marR="0" lvl="0" indent="-34290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cs-CZ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Zapamatovatelnost: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Když se uživatelé vrátí k návrhu po období, kdy ho 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nepo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-užívají, jak snadno mohou provádět úkoly?</a:t>
            </a:r>
            <a:endParaRPr dirty="0"/>
          </a:p>
          <a:p>
            <a:pPr marL="342900" marR="0" lvl="0" indent="-34290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cs-CZ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Chyby: 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Kolik chyb udělají uživatelé, jak závažné jsou tyto chyby a jak snadno mohou tyto chyby napravit?</a:t>
            </a:r>
            <a:endParaRPr dirty="0"/>
          </a:p>
          <a:p>
            <a:pPr marL="342900" marR="0" lvl="0" indent="-34290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cs-CZ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Spokojenost: 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Jak příjemné je používat design?</a:t>
            </a:r>
            <a:endParaRPr dirty="0"/>
          </a:p>
          <a:p>
            <a:pPr marL="342900" marR="0" lvl="0" indent="-21590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" name="Google Shape;91;p7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Využití výzkumu při designu a správě webové stránky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 sz="2000" b="1" dirty="0"/>
              <a:t>VÝZKUM – TESTOVÁNÍ POUŽITELNOSTI</a:t>
            </a:r>
            <a:endParaRPr sz="2000" dirty="0"/>
          </a:p>
        </p:txBody>
      </p:sp>
      <p:sp>
        <p:nvSpPr>
          <p:cNvPr id="99" name="Google Shape;99;p8"/>
          <p:cNvSpPr txBox="1"/>
          <p:nvPr/>
        </p:nvSpPr>
        <p:spPr>
          <a:xfrm>
            <a:off x="236240" y="1389641"/>
            <a:ext cx="3896420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Je možné testovat stávající web, konkurenční web, 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wireframy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nebo prototyp. 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Testování se skládá z několika hlavních částí, jejichž rozsah se může různit, opomenutí některé z nich však může mít na jeho přínos negativní dopad</a:t>
            </a: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" name="Google Shape;100;p8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Využití výzkumu při designu a správě webové stránky</a:t>
            </a:r>
            <a:endParaRPr/>
          </a:p>
        </p:txBody>
      </p:sp>
      <p:pic>
        <p:nvPicPr>
          <p:cNvPr id="101" name="Google Shape;101;p8" descr="VÃ½sledek obrÃ¡zku pro usability tes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7818" y="1249871"/>
            <a:ext cx="4400646" cy="2834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9"/>
          <p:cNvSpPr txBox="1"/>
          <p:nvPr/>
        </p:nvSpPr>
        <p:spPr>
          <a:xfrm>
            <a:off x="395536" y="1059582"/>
            <a:ext cx="7848872" cy="295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p9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 sz="2000" b="1" dirty="0"/>
              <a:t>VÝZKUM – TESTOVÁNÍ POUŽITELNOSTI </a:t>
            </a:r>
            <a:r>
              <a:rPr lang="cs-CZ" sz="1400" b="1" dirty="0"/>
              <a:t>(postup)</a:t>
            </a:r>
            <a:endParaRPr dirty="0"/>
          </a:p>
        </p:txBody>
      </p:sp>
      <p:sp>
        <p:nvSpPr>
          <p:cNvPr id="109" name="Google Shape;109;p9"/>
          <p:cNvSpPr txBox="1"/>
          <p:nvPr/>
        </p:nvSpPr>
        <p:spPr>
          <a:xfrm>
            <a:off x="99516" y="843558"/>
            <a:ext cx="8648948" cy="3554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cs-CZ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Analýza cílových skupin webu a jejich potřeb 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Kdo jsou zákazníci? Co jim má web nabídnout?</a:t>
            </a:r>
            <a:endParaRPr sz="2000" dirty="0"/>
          </a:p>
          <a:p>
            <a:pPr marL="457200" marR="0" lvl="0" indent="-4572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cs-CZ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Vytvoření scénáře testování 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seznam úkolů, které jsou jednotlivým testerům uloženy. Jedná se o většinou typické akce cílových skupin webu.</a:t>
            </a:r>
          </a:p>
          <a:p>
            <a:pPr marL="457200" marR="0" lvl="0" indent="-4572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cs-CZ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Výběr testerů 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vzorek účastníků testování by měl odpovídat cílové skupině webu. Rovněž je třeba získat zhruba rovnoměrný podíl pokročilých a nezkušených uživatelů internetu – každá skupina totiž narazí na zcela jiný typ problémů.</a:t>
            </a:r>
            <a:endParaRPr lang="cs-CZ" sz="2000" dirty="0"/>
          </a:p>
          <a:p>
            <a:pPr marL="457200" marR="0" lvl="0" indent="-4572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cs-CZ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Samotný průběh testování 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pod dohledem zkušeného odborníka na použitelnost plní testeři úkoly dle scénáře testování.</a:t>
            </a: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" name="Google Shape;110;p9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Využití výzkumu při designu a správě webové stránky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 sz="2000" b="1" dirty="0"/>
              <a:t>VÝZKUM – TESTOVÁNÍ POUŽITELNOSTI </a:t>
            </a:r>
            <a:r>
              <a:rPr lang="cs-CZ" sz="1400" b="1" dirty="0"/>
              <a:t>(postup)</a:t>
            </a:r>
            <a:endParaRPr dirty="0"/>
          </a:p>
        </p:txBody>
      </p:sp>
      <p:sp>
        <p:nvSpPr>
          <p:cNvPr id="127" name="Google Shape;127;p11"/>
          <p:cNvSpPr txBox="1"/>
          <p:nvPr/>
        </p:nvSpPr>
        <p:spPr>
          <a:xfrm>
            <a:off x="99516" y="987574"/>
            <a:ext cx="8648948" cy="2195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 startAt="5"/>
            </a:pPr>
            <a:r>
              <a:rPr lang="cs-CZ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Analýza výsledků testování 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je potřeba setřídit poznatky získané během testování, zanalyzovat je, a především vymyslet nejvhodnější řešení vedoucí ke zvýšení použitelnosti webu.</a:t>
            </a:r>
            <a:endParaRPr sz="2000" dirty="0"/>
          </a:p>
          <a:p>
            <a:pPr marL="457200" marR="0" lvl="0" indent="-45720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 startAt="5"/>
            </a:pPr>
            <a:r>
              <a:rPr lang="cs-CZ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Prezentace výsledků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seznámení s průběhem testování, komentář k výsledkům a detailní výklad aplikace doporučených opatření.</a:t>
            </a:r>
            <a:endParaRPr sz="2000" dirty="0"/>
          </a:p>
          <a:p>
            <a:pPr marL="584200" marR="0" lvl="0" indent="-45720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 startAt="5"/>
            </a:pP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" name="Google Shape;128;p11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Využití výzkumu při designu a správě webové stránky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DOMÉNA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92290" y="894075"/>
            <a:ext cx="83681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Požadavky na doménu:</a:t>
            </a:r>
            <a:br>
              <a:rPr lang="cs-CZ" sz="2000" b="1" dirty="0"/>
            </a:br>
            <a:endParaRPr lang="cs-CZ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b="1" dirty="0" err="1"/>
              <a:t>Krátká</a:t>
            </a:r>
            <a:r>
              <a:rPr lang="en-CA" sz="2000" dirty="0"/>
              <a:t> – </a:t>
            </a:r>
            <a:r>
              <a:rPr lang="en-CA" sz="2000" dirty="0" err="1"/>
              <a:t>vyhněte</a:t>
            </a:r>
            <a:r>
              <a:rPr lang="en-CA" sz="2000" dirty="0"/>
              <a:t> se </a:t>
            </a:r>
            <a:r>
              <a:rPr lang="en-CA" sz="2000" dirty="0" err="1"/>
              <a:t>víceslovným</a:t>
            </a:r>
            <a:r>
              <a:rPr lang="en-CA" sz="2000" dirty="0"/>
              <a:t> </a:t>
            </a:r>
            <a:r>
              <a:rPr lang="en-CA" sz="2000" dirty="0" err="1"/>
              <a:t>výrazům</a:t>
            </a:r>
            <a:endParaRPr lang="en-C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b="1" dirty="0" err="1"/>
              <a:t>Výstižná</a:t>
            </a:r>
            <a:r>
              <a:rPr lang="en-CA" sz="2000" dirty="0"/>
              <a:t> – </a:t>
            </a:r>
            <a:r>
              <a:rPr lang="en-CA" sz="2000" dirty="0" err="1"/>
              <a:t>charakterizuje</a:t>
            </a:r>
            <a:r>
              <a:rPr lang="en-CA" sz="2000" dirty="0"/>
              <a:t> co </a:t>
            </a:r>
            <a:r>
              <a:rPr lang="en-CA" sz="2000" dirty="0" err="1"/>
              <a:t>nejpřesněji</a:t>
            </a:r>
            <a:r>
              <a:rPr lang="en-CA" sz="2000" dirty="0"/>
              <a:t> </a:t>
            </a:r>
            <a:r>
              <a:rPr lang="en-CA" sz="2000" dirty="0" err="1"/>
              <a:t>obor</a:t>
            </a:r>
            <a:r>
              <a:rPr lang="en-CA" sz="2000" dirty="0"/>
              <a:t> </a:t>
            </a:r>
            <a:r>
              <a:rPr lang="en-CA" sz="2000" dirty="0" err="1"/>
              <a:t>vaší</a:t>
            </a:r>
            <a:r>
              <a:rPr lang="en-CA" sz="2000" dirty="0"/>
              <a:t> </a:t>
            </a:r>
            <a:r>
              <a:rPr lang="en-CA" sz="2000" dirty="0" err="1"/>
              <a:t>činnosti</a:t>
            </a:r>
            <a:endParaRPr lang="en-C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b="1" dirty="0" err="1"/>
              <a:t>Dobře</a:t>
            </a:r>
            <a:r>
              <a:rPr lang="en-CA" sz="2000" b="1" dirty="0"/>
              <a:t> </a:t>
            </a:r>
            <a:r>
              <a:rPr lang="en-CA" sz="2000" b="1" dirty="0" err="1"/>
              <a:t>zapamatovatelná</a:t>
            </a:r>
            <a:r>
              <a:rPr lang="en-CA" sz="2000" b="1" dirty="0"/>
              <a:t> </a:t>
            </a:r>
            <a:r>
              <a:rPr lang="en-CA" sz="2000" dirty="0"/>
              <a:t>– </a:t>
            </a:r>
            <a:r>
              <a:rPr lang="en-CA" sz="2000" dirty="0" err="1"/>
              <a:t>zákazník</a:t>
            </a:r>
            <a:r>
              <a:rPr lang="en-CA" sz="2000" dirty="0"/>
              <a:t> </a:t>
            </a:r>
            <a:r>
              <a:rPr lang="en-CA" sz="2000" dirty="0" err="1"/>
              <a:t>si</a:t>
            </a:r>
            <a:r>
              <a:rPr lang="en-CA" sz="2000" dirty="0"/>
              <a:t> </a:t>
            </a:r>
            <a:r>
              <a:rPr lang="en-CA" sz="2000" dirty="0" err="1"/>
              <a:t>vás</a:t>
            </a:r>
            <a:r>
              <a:rPr lang="en-CA" sz="2000" dirty="0"/>
              <a:t> </a:t>
            </a:r>
            <a:r>
              <a:rPr lang="en-CA" sz="2000" dirty="0" err="1"/>
              <a:t>může</a:t>
            </a:r>
            <a:r>
              <a:rPr lang="en-CA" sz="2000" dirty="0"/>
              <a:t> </a:t>
            </a:r>
            <a:r>
              <a:rPr lang="en-CA" sz="2000" dirty="0" err="1"/>
              <a:t>podruhé</a:t>
            </a:r>
            <a:r>
              <a:rPr lang="en-CA" sz="2000" dirty="0"/>
              <a:t> </a:t>
            </a:r>
            <a:r>
              <a:rPr lang="en-CA" sz="2000" dirty="0" err="1"/>
              <a:t>lépe</a:t>
            </a:r>
            <a:r>
              <a:rPr lang="en-CA" sz="2000" dirty="0"/>
              <a:t> </a:t>
            </a:r>
            <a:r>
              <a:rPr lang="en-CA" sz="2000" dirty="0" err="1"/>
              <a:t>najít</a:t>
            </a:r>
            <a:endParaRPr lang="en-C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b="1" dirty="0" err="1"/>
              <a:t>Snadná</a:t>
            </a:r>
            <a:r>
              <a:rPr lang="en-CA" sz="2000" b="1" dirty="0"/>
              <a:t> </a:t>
            </a:r>
            <a:r>
              <a:rPr lang="en-CA" sz="2000" b="1" dirty="0" err="1"/>
              <a:t>písemná</a:t>
            </a:r>
            <a:r>
              <a:rPr lang="en-CA" sz="2000" b="1" dirty="0"/>
              <a:t> </a:t>
            </a:r>
            <a:r>
              <a:rPr lang="en-CA" sz="2000" b="1" dirty="0" err="1"/>
              <a:t>verze</a:t>
            </a:r>
            <a:r>
              <a:rPr lang="en-CA" sz="2000" b="1" dirty="0"/>
              <a:t> </a:t>
            </a:r>
            <a:r>
              <a:rPr lang="en-CA" sz="2000" dirty="0"/>
              <a:t>– </a:t>
            </a:r>
            <a:r>
              <a:rPr lang="en-CA" sz="2000" dirty="0" err="1"/>
              <a:t>snažte</a:t>
            </a:r>
            <a:r>
              <a:rPr lang="en-CA" sz="2000" dirty="0"/>
              <a:t> se o </a:t>
            </a:r>
            <a:r>
              <a:rPr lang="en-CA" sz="2000" dirty="0" err="1"/>
              <a:t>soulad</a:t>
            </a:r>
            <a:r>
              <a:rPr lang="en-CA" sz="2000" dirty="0"/>
              <a:t> </a:t>
            </a:r>
            <a:r>
              <a:rPr lang="en-CA" sz="2000" dirty="0" err="1"/>
              <a:t>písenmé</a:t>
            </a:r>
            <a:r>
              <a:rPr lang="en-CA" sz="2000" dirty="0"/>
              <a:t> </a:t>
            </a:r>
            <a:r>
              <a:rPr lang="en-CA" sz="2000" dirty="0" err="1"/>
              <a:t>i</a:t>
            </a:r>
            <a:r>
              <a:rPr lang="en-CA" sz="2000" dirty="0"/>
              <a:t> </a:t>
            </a:r>
            <a:r>
              <a:rPr lang="en-CA" sz="2000" dirty="0" err="1"/>
              <a:t>slovná</a:t>
            </a:r>
            <a:r>
              <a:rPr lang="en-CA" sz="2000" dirty="0"/>
              <a:t> </a:t>
            </a:r>
            <a:r>
              <a:rPr lang="en-CA" sz="2000" dirty="0" err="1"/>
              <a:t>podoby</a:t>
            </a:r>
            <a:endParaRPr lang="en-C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b="1" dirty="0"/>
              <a:t>Bez </a:t>
            </a:r>
            <a:r>
              <a:rPr lang="en-CA" sz="2000" b="1" dirty="0" err="1"/>
              <a:t>hanlivých</a:t>
            </a:r>
            <a:r>
              <a:rPr lang="en-CA" sz="2000" b="1" dirty="0"/>
              <a:t> </a:t>
            </a:r>
            <a:r>
              <a:rPr lang="en-CA" sz="2000" b="1" dirty="0" err="1"/>
              <a:t>výrazů</a:t>
            </a:r>
            <a:r>
              <a:rPr lang="en-CA" sz="2000" b="1" dirty="0"/>
              <a:t> </a:t>
            </a:r>
            <a:r>
              <a:rPr lang="en-CA" sz="2000" dirty="0"/>
              <a:t>– </a:t>
            </a:r>
            <a:r>
              <a:rPr lang="en-CA" sz="2000" dirty="0" err="1"/>
              <a:t>vyvarujte</a:t>
            </a:r>
            <a:r>
              <a:rPr lang="en-CA" sz="2000" dirty="0"/>
              <a:t> se </a:t>
            </a:r>
            <a:r>
              <a:rPr lang="en-CA" sz="2000" dirty="0" err="1"/>
              <a:t>dvojsmyslným</a:t>
            </a:r>
            <a:r>
              <a:rPr lang="en-CA" sz="2000" dirty="0"/>
              <a:t> </a:t>
            </a:r>
            <a:r>
              <a:rPr lang="en-CA" sz="2000" dirty="0" err="1"/>
              <a:t>výrazům</a:t>
            </a:r>
            <a:endParaRPr lang="en-C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0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>
                <a:cs typeface="Times New Roman" panose="02020603050405020304" pitchFamily="18" charset="0"/>
              </a:rPr>
              <a:t>Možnosti tvorby webové stránky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9165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2"/>
          <p:cNvSpPr txBox="1"/>
          <p:nvPr/>
        </p:nvSpPr>
        <p:spPr>
          <a:xfrm>
            <a:off x="395536" y="1059582"/>
            <a:ext cx="7848872" cy="295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12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 sz="2000" b="1" dirty="0"/>
              <a:t>VÝZKUM – MOUSE TRACKING</a:t>
            </a:r>
            <a:endParaRPr sz="2000" dirty="0"/>
          </a:p>
        </p:txBody>
      </p:sp>
      <p:sp>
        <p:nvSpPr>
          <p:cNvPr id="136" name="Google Shape;136;p12"/>
          <p:cNvSpPr txBox="1"/>
          <p:nvPr/>
        </p:nvSpPr>
        <p:spPr>
          <a:xfrm>
            <a:off x="83038" y="976848"/>
            <a:ext cx="8648948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Pokud chce marketér přesně sledovat, jak se zákaznici pohybují na webu, může použít metody pozorování pohybu myši, kterým se odborně říká 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mouse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tracking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nebo 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cursor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tracking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Instalovaný software sleduje pohyb myši uživatele na webové stránce a poskytuje informace o nejčastějších návštěvách.</a:t>
            </a:r>
          </a:p>
          <a:p>
            <a:pPr marL="342900" indent="-342900" algn="just"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 marketéra či designéra webové stránky tak tato technika přináší cenné informace o celkovém designu webového rozhraní.</a:t>
            </a:r>
          </a:p>
          <a:p>
            <a:pPr marL="342900" indent="-342900" algn="just"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Výstupem takového výzkumu jsou nejčastěji tepelné mapy, které ukazují na nejfrekventovanější místa výskytu kurzoru. </a:t>
            </a:r>
          </a:p>
        </p:txBody>
      </p:sp>
      <p:sp>
        <p:nvSpPr>
          <p:cNvPr id="137" name="Google Shape;137;p12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Využití výzkumu při designu a správě webové stránky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4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 sz="2000" b="1" dirty="0"/>
              <a:t>VÝZKUM – MOUSE TRACKING</a:t>
            </a:r>
            <a:endParaRPr sz="2000" dirty="0"/>
          </a:p>
        </p:txBody>
      </p:sp>
      <p:sp>
        <p:nvSpPr>
          <p:cNvPr id="154" name="Google Shape;154;p14"/>
          <p:cNvSpPr txBox="1"/>
          <p:nvPr/>
        </p:nvSpPr>
        <p:spPr>
          <a:xfrm>
            <a:off x="99516" y="987574"/>
            <a:ext cx="3176340" cy="2374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Výstup v podobě 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clickmapy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tepelné mapy.</a:t>
            </a:r>
            <a:endParaRPr sz="2000" dirty="0"/>
          </a:p>
          <a:p>
            <a:pPr marL="342900" marR="0" lvl="0" indent="-3429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Červená teplá místa zobrazují kde se pohyboval kurzor uživatele.</a:t>
            </a: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" name="Google Shape;155;p14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Využití výzkumu při designu a správě webové stránky</a:t>
            </a:r>
            <a:endParaRPr/>
          </a:p>
        </p:txBody>
      </p:sp>
      <p:pic>
        <p:nvPicPr>
          <p:cNvPr id="156" name="Google Shape;156;p14" descr="VÃ½sledek obrÃ¡zku pro clickma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40414" y="1028432"/>
            <a:ext cx="5367637" cy="3515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5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 sz="2000" b="1" dirty="0"/>
              <a:t>VÝZKUM – EYE TRACKING</a:t>
            </a:r>
            <a:endParaRPr sz="2000" dirty="0"/>
          </a:p>
        </p:txBody>
      </p:sp>
      <p:sp>
        <p:nvSpPr>
          <p:cNvPr id="164" name="Google Shape;164;p15"/>
          <p:cNvSpPr txBox="1"/>
          <p:nvPr/>
        </p:nvSpPr>
        <p:spPr>
          <a:xfrm>
            <a:off x="99516" y="987574"/>
            <a:ext cx="8648948" cy="3913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>
                <a:solidFill>
                  <a:schemeClr val="dk1"/>
                </a:solidFill>
                <a:cs typeface="Times New Roman"/>
              </a:rPr>
              <a:t>Eye</a:t>
            </a:r>
            <a:r>
              <a:rPr lang="cs-CZ" sz="2000" dirty="0">
                <a:solidFill>
                  <a:schemeClr val="dk1"/>
                </a:solidFill>
                <a:cs typeface="Times New Roman"/>
              </a:rPr>
              <a:t> </a:t>
            </a:r>
            <a:r>
              <a:rPr lang="cs-CZ" sz="2000" dirty="0" err="1">
                <a:solidFill>
                  <a:schemeClr val="dk1"/>
                </a:solidFill>
                <a:cs typeface="Times New Roman"/>
              </a:rPr>
              <a:t>tracking</a:t>
            </a:r>
            <a:r>
              <a:rPr lang="cs-CZ" sz="2000" dirty="0">
                <a:solidFill>
                  <a:schemeClr val="dk1"/>
                </a:solidFill>
                <a:cs typeface="Times New Roman"/>
              </a:rPr>
              <a:t> je technologie, která sleduje pohyby a fixace oka, čímž zaznamenává, kam se osoba dívá.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cs typeface="Times New Roman"/>
              </a:rPr>
              <a:t>Umožňuje analyzovat, na které části obrazovky nebo materiálu uživatel nejvíce zaměřuje svůj pohled.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cs typeface="Times New Roman"/>
              </a:rPr>
              <a:t>Usadíte respondenta za počítač, zapnete </a:t>
            </a:r>
            <a:r>
              <a:rPr lang="cs-CZ" sz="2000" dirty="0" err="1">
                <a:solidFill>
                  <a:schemeClr val="dk1"/>
                </a:solidFill>
                <a:cs typeface="Times New Roman"/>
              </a:rPr>
              <a:t>eye</a:t>
            </a:r>
            <a:r>
              <a:rPr lang="cs-CZ" sz="2000" dirty="0">
                <a:solidFill>
                  <a:schemeClr val="dk1"/>
                </a:solidFill>
                <a:cs typeface="Times New Roman"/>
              </a:rPr>
              <a:t> </a:t>
            </a:r>
            <a:r>
              <a:rPr lang="cs-CZ" sz="2000" dirty="0" err="1">
                <a:solidFill>
                  <a:schemeClr val="dk1"/>
                </a:solidFill>
                <a:cs typeface="Times New Roman"/>
              </a:rPr>
              <a:t>tracking</a:t>
            </a:r>
            <a:r>
              <a:rPr lang="cs-CZ" sz="2000" dirty="0">
                <a:solidFill>
                  <a:schemeClr val="dk1"/>
                </a:solidFill>
                <a:cs typeface="Times New Roman"/>
              </a:rPr>
              <a:t>, provedete kalibraci a zadáte respondentovi úkol na daném webu.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cs typeface="Times New Roman"/>
              </a:rPr>
              <a:t>Výsledkem jsou fixační mapy či </a:t>
            </a:r>
            <a:r>
              <a:rPr lang="cs-CZ" sz="2000" dirty="0" err="1">
                <a:solidFill>
                  <a:schemeClr val="dk1"/>
                </a:solidFill>
                <a:cs typeface="Times New Roman"/>
              </a:rPr>
              <a:t>heat</a:t>
            </a:r>
            <a:r>
              <a:rPr lang="cs-CZ" sz="2000" dirty="0">
                <a:solidFill>
                  <a:schemeClr val="dk1"/>
                </a:solidFill>
                <a:cs typeface="Times New Roman"/>
              </a:rPr>
              <a:t> mapy, které znázorňují, kam se respondent díval a jak dlouho.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dk1"/>
                </a:solidFill>
                <a:cs typeface="Times New Roman"/>
              </a:rPr>
              <a:t>Nezbytná fyzická účast při testování – nelze realizovat na dálku.</a:t>
            </a:r>
          </a:p>
          <a:p>
            <a:endParaRPr lang="cs-CZ" sz="2000" dirty="0">
              <a:solidFill>
                <a:schemeClr val="dk1"/>
              </a:solidFill>
              <a:cs typeface="Times New Roman"/>
            </a:endParaRP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lang="cs-CZ" sz="2000" dirty="0">
              <a:solidFill>
                <a:schemeClr val="dk1"/>
              </a:solidFill>
              <a:cs typeface="Times New Roman"/>
              <a:sym typeface="Times New Roman"/>
            </a:endParaRPr>
          </a:p>
          <a:p>
            <a:pPr marL="342900" marR="0" lvl="0" indent="-34290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sz="2000" dirty="0">
              <a:solidFill>
                <a:schemeClr val="dk1"/>
              </a:solidFill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5" name="Google Shape;165;p15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Využití výzkumu při designu a správě webové stránky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7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 sz="2000" b="1" dirty="0"/>
              <a:t>VÝZKUM – EYE TRACKING</a:t>
            </a:r>
            <a:endParaRPr sz="2000" dirty="0"/>
          </a:p>
        </p:txBody>
      </p:sp>
      <p:sp>
        <p:nvSpPr>
          <p:cNvPr id="182" name="Google Shape;182;p17"/>
          <p:cNvSpPr txBox="1"/>
          <p:nvPr/>
        </p:nvSpPr>
        <p:spPr>
          <a:xfrm>
            <a:off x="99516" y="987574"/>
            <a:ext cx="3680396" cy="145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Výstup v podobě </a:t>
            </a:r>
            <a:r>
              <a:rPr lang="cs-CZ" sz="2000" dirty="0" err="1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clickmapy</a:t>
            </a:r>
            <a:r>
              <a:rPr lang="cs-CZ" sz="2000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 – tepelné mapy.</a:t>
            </a:r>
            <a:endParaRPr sz="2000" dirty="0"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Červená teplá místa zobrazují kde se uživatel díval.</a:t>
            </a:r>
            <a:endParaRPr sz="2000" dirty="0">
              <a:solidFill>
                <a:schemeClr val="dk1"/>
              </a:solidFill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17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Využití výzkumu při designu a správě webové stránky</a:t>
            </a:r>
            <a:endParaRPr/>
          </a:p>
        </p:txBody>
      </p:sp>
      <p:pic>
        <p:nvPicPr>
          <p:cNvPr id="184" name="Google Shape;184;p17" descr="SouvisejÃ­cÃ­ obrÃ¡ze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74151" y="771550"/>
            <a:ext cx="3387989" cy="3867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8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 sz="2000" b="1" dirty="0"/>
              <a:t>VÝZKUM – EYE TRACKING</a:t>
            </a:r>
            <a:endParaRPr sz="2000" dirty="0"/>
          </a:p>
        </p:txBody>
      </p:sp>
      <p:sp>
        <p:nvSpPr>
          <p:cNvPr id="192" name="Google Shape;192;p18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Využití výzkumu při designu a správě webové stránky</a:t>
            </a:r>
            <a:endParaRPr/>
          </a:p>
        </p:txBody>
      </p:sp>
      <p:pic>
        <p:nvPicPr>
          <p:cNvPr id="193" name="Google Shape;193;p18" descr="VÃ½sledek obrÃ¡zku pro heatmaps eyetrack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17910" y="699542"/>
            <a:ext cx="5804123" cy="400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9"/>
          <p:cNvSpPr txBox="1"/>
          <p:nvPr/>
        </p:nvSpPr>
        <p:spPr>
          <a:xfrm>
            <a:off x="395536" y="1059582"/>
            <a:ext cx="7848872" cy="295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0" name="Google Shape;200;p19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 sz="2000" b="1" dirty="0"/>
              <a:t>VÝZKUM – EYE TRACKING</a:t>
            </a:r>
            <a:endParaRPr sz="2000" dirty="0"/>
          </a:p>
        </p:txBody>
      </p:sp>
      <p:sp>
        <p:nvSpPr>
          <p:cNvPr id="201" name="Google Shape;201;p19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Využití výzkumu při designu a správě webové stránky</a:t>
            </a:r>
            <a:endParaRPr/>
          </a:p>
        </p:txBody>
      </p:sp>
      <p:pic>
        <p:nvPicPr>
          <p:cNvPr id="202" name="Google Shape;202;p19" descr="SouvisejÃ­cÃ­ obrÃ¡ze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95936" y="655618"/>
            <a:ext cx="2992040" cy="4182144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9"/>
          <p:cNvSpPr txBox="1"/>
          <p:nvPr/>
        </p:nvSpPr>
        <p:spPr>
          <a:xfrm>
            <a:off x="99516" y="987574"/>
            <a:ext cx="3608388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Testování ukazuje lepší čitelnost textů pokud je dítě otočeno a není mu vidět tvář. Ta poutá v marketingové komunikaci pozornost.</a:t>
            </a: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1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 sz="2000" b="1" dirty="0"/>
              <a:t>VÝZKUM – EYE TRACKING</a:t>
            </a:r>
            <a:endParaRPr sz="2000" b="1" dirty="0"/>
          </a:p>
        </p:txBody>
      </p:sp>
      <p:sp>
        <p:nvSpPr>
          <p:cNvPr id="220" name="Google Shape;220;p21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Využití výzkumu při designu a správě webové stránky</a:t>
            </a:r>
            <a:endParaRPr/>
          </a:p>
        </p:txBody>
      </p:sp>
      <p:pic>
        <p:nvPicPr>
          <p:cNvPr id="221" name="Google Shape;221;p21" descr="VÃ½sledek obrÃ¡zku pro path eyetrack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51920" y="931471"/>
            <a:ext cx="3921434" cy="3507854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1"/>
          <p:cNvSpPr txBox="1"/>
          <p:nvPr/>
        </p:nvSpPr>
        <p:spPr>
          <a:xfrm>
            <a:off x="99516" y="987574"/>
            <a:ext cx="3608388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Path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analysis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neboli analýza cesty pohybu očí umožňuje oproti tepelným mapám zobrazit, jak oči uživatele putovaly po webové stránce. </a:t>
            </a: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2"/>
          <p:cNvSpPr txBox="1"/>
          <p:nvPr/>
        </p:nvSpPr>
        <p:spPr>
          <a:xfrm>
            <a:off x="395536" y="1059582"/>
            <a:ext cx="7848872" cy="295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9" name="Google Shape;229;p22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 sz="2000" b="1" dirty="0"/>
              <a:t>VÝZKUM – A/B TESTOVÁNÍ</a:t>
            </a:r>
            <a:endParaRPr sz="2000" dirty="0"/>
          </a:p>
        </p:txBody>
      </p:sp>
      <p:sp>
        <p:nvSpPr>
          <p:cNvPr id="230" name="Google Shape;230;p22"/>
          <p:cNvSpPr txBox="1"/>
          <p:nvPr/>
        </p:nvSpPr>
        <p:spPr>
          <a:xfrm>
            <a:off x="99516" y="987574"/>
            <a:ext cx="8648948" cy="2810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A/B testování představuje metody, které umožňují na reálných uživatelích testovat dvě či více variant určité webové stránky. </a:t>
            </a:r>
            <a:endParaRPr sz="2000" dirty="0"/>
          </a:p>
          <a:p>
            <a:pPr marL="342900" marR="0" lvl="0" indent="-34290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Výzkumník pak pozoruje rozdíly v konverzních poměrech a je schopný vyhodnotit, která testovaná stránky je pro uživatele přívětivější, snadnější na ovládání, atraktivnější a tím také lépe plní svůj účel. </a:t>
            </a:r>
            <a:endParaRPr sz="2000" dirty="0"/>
          </a:p>
          <a:p>
            <a:pPr marL="342900" marR="0" lvl="0" indent="-34290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Oproti metodám dotazování je experiment formou techniky A/B testování věrohodnější, jelikož se uživatel chová zcela přirozeně a v podstatě ani neví, že je součástí výzkumu.</a:t>
            </a: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1" name="Google Shape;231;p22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Využití výzkumu při designu a správě webové stránky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3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 sz="2000" b="1" dirty="0"/>
              <a:t>VÝZKUM – A/B TESTOVÁNÍ</a:t>
            </a:r>
            <a:endParaRPr sz="2000" dirty="0"/>
          </a:p>
        </p:txBody>
      </p:sp>
      <p:sp>
        <p:nvSpPr>
          <p:cNvPr id="239" name="Google Shape;239;p23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Využití výzkumu při designu a správě webové stránky</a:t>
            </a:r>
            <a:endParaRPr/>
          </a:p>
        </p:txBody>
      </p:sp>
      <p:pic>
        <p:nvPicPr>
          <p:cNvPr id="240" name="Google Shape;240;p23" descr="VÃ½sledek obrÃ¡zku pro ab test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5813" y="853827"/>
            <a:ext cx="5128318" cy="3435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4"/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 sz="2000" b="1" dirty="0"/>
              <a:t>VÝZKUM </a:t>
            </a:r>
            <a:r>
              <a:rPr lang="cs-CZ" sz="1400" b="1" dirty="0"/>
              <a:t>(PŘÍPADOVÁ STUDIE HOT JAR)</a:t>
            </a:r>
            <a:endParaRPr sz="2000" dirty="0"/>
          </a:p>
        </p:txBody>
      </p:sp>
      <p:sp>
        <p:nvSpPr>
          <p:cNvPr id="248" name="Google Shape;248;p24"/>
          <p:cNvSpPr txBox="1"/>
          <p:nvPr/>
        </p:nvSpPr>
        <p:spPr>
          <a:xfrm>
            <a:off x="99516" y="987574"/>
            <a:ext cx="8648948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Hotjar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patří do sekce nástrojů pro na analýzu a získávání zpětné vazby z webové stránky, eshopu či webové aplikace.</a:t>
            </a:r>
            <a:b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cs-CZ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Poskytuje přehled o chování návštěvníků, které se opírá data zpracovaná ve formě tepelných map, nahrávání návštěvníků a jejich chování na webu.</a:t>
            </a: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9" name="Google Shape;249;p24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Využití výzkumu při designu a správě webové stránky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WEBHOSTING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92290" y="894075"/>
            <a:ext cx="83681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Webhosting (hosting) </a:t>
            </a:r>
            <a:r>
              <a:rPr lang="cs-CZ" sz="2000" dirty="0"/>
              <a:t>- pronájem místa na internetu pro vaše webové stránky. Je to něco jako pozemek pro váš dům – stránky. </a:t>
            </a:r>
            <a:br>
              <a:rPr lang="cs-CZ" sz="2000" dirty="0"/>
            </a:b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Na webhostingu je umístěn web. Například redakční systém, ve kterém si stránky vytváříte a spravujete.</a:t>
            </a:r>
            <a:br>
              <a:rPr lang="cs-CZ" sz="2000" dirty="0"/>
            </a:b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Dále jsou na hostingu nahrané všechny obrázky a fotky, které chcete na svých stránkách ukázat, a také sem směřuje vaše doména. </a:t>
            </a:r>
            <a:endParaRPr lang="en-CA" sz="20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>
                <a:cs typeface="Times New Roman" panose="02020603050405020304" pitchFamily="18" charset="0"/>
              </a:rPr>
              <a:t>Možnosti tvorby webové stránky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4225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5"/>
          <p:cNvSpPr txBox="1"/>
          <p:nvPr/>
        </p:nvSpPr>
        <p:spPr>
          <a:xfrm>
            <a:off x="99516" y="987574"/>
            <a:ext cx="8648948" cy="1143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Využití tepelných map (</a:t>
            </a:r>
            <a:r>
              <a:rPr lang="cs-CZ" sz="2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clickmapy</a:t>
            </a:r>
            <a:r>
              <a:rPr lang="cs-CZ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lang="cs-CZ" sz="2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scrollmapy</a:t>
            </a:r>
            <a:r>
              <a:rPr lang="cs-CZ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endParaRPr sz="2000" dirty="0"/>
          </a:p>
          <a:p>
            <a:pPr marL="342900" marR="0" lvl="0" indent="-34290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 potřeby případové studie jsme vybrali internetový obchod s kováním pro posuvné dveře Laporte.cz</a:t>
            </a:r>
          </a:p>
        </p:txBody>
      </p:sp>
      <p:sp>
        <p:nvSpPr>
          <p:cNvPr id="258" name="Google Shape;258;p25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Využití výzkumu při designu a správě webové stránky</a:t>
            </a:r>
            <a:endParaRPr/>
          </a:p>
        </p:txBody>
      </p:sp>
      <p:sp>
        <p:nvSpPr>
          <p:cNvPr id="4" name="Google Shape;247;p24">
            <a:extLst>
              <a:ext uri="{FF2B5EF4-FFF2-40B4-BE49-F238E27FC236}">
                <a16:creationId xmlns:a16="http://schemas.microsoft.com/office/drawing/2014/main" id="{E4CF8D06-EC64-24A0-CE02-974130A952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 sz="2000" b="1" dirty="0"/>
              <a:t>VÝZKUM </a:t>
            </a:r>
            <a:r>
              <a:rPr lang="cs-CZ" sz="1400" b="1" dirty="0"/>
              <a:t>(PŘÍPADOVÁ STUDIE HOT JAR)</a:t>
            </a:r>
            <a:endParaRPr sz="20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6"/>
          <p:cNvSpPr txBox="1"/>
          <p:nvPr/>
        </p:nvSpPr>
        <p:spPr>
          <a:xfrm>
            <a:off x="395536" y="1059582"/>
            <a:ext cx="7848872" cy="295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6" name="Google Shape;266;p26"/>
          <p:cNvSpPr txBox="1"/>
          <p:nvPr/>
        </p:nvSpPr>
        <p:spPr>
          <a:xfrm>
            <a:off x="319381" y="976848"/>
            <a:ext cx="4544492" cy="3477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Nejdříve se podíváme jak využít </a:t>
            </a:r>
            <a:r>
              <a:rPr lang="cs-CZ" sz="2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clickmapy</a:t>
            </a:r>
            <a:r>
              <a:rPr lang="cs-CZ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 obrázku vidíme screenshot ze vzorku 1000 návštěv všech kategorií, což je pro potřeby naší analýzy dostačující vzorek. Jak vidíme, nejvíce uživatelé klikají na první produkty, kategorie a poté na průvodce výběrem kování a kontakty na hlavní navigaci. </a:t>
            </a:r>
            <a:b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7" name="Google Shape;267;p26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Využití výzkumu při designu a správě webové stránky</a:t>
            </a:r>
            <a:endParaRPr/>
          </a:p>
        </p:txBody>
      </p:sp>
      <p:pic>
        <p:nvPicPr>
          <p:cNvPr id="268" name="Google Shape;268;p26" descr="https://lh5.googleusercontent.com/tY_rI-0rusjEPQ1DQSYdbzApaaehCPw_lg35d2ged42VYEKS7arxKcQx807qijf8LX0mtQTX6uYPaDSebRBuA9vFksa5bkDSD7921_mbp1Pf4cQhDcjyG3sCi6neCGAJ4ulo8-5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4048" y="678091"/>
            <a:ext cx="3960440" cy="441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47;p24">
            <a:extLst>
              <a:ext uri="{FF2B5EF4-FFF2-40B4-BE49-F238E27FC236}">
                <a16:creationId xmlns:a16="http://schemas.microsoft.com/office/drawing/2014/main" id="{55E2B46F-1B05-4F31-6DC1-0E5A61682B6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 sz="2000" b="1" dirty="0"/>
              <a:t>VÝZKUM </a:t>
            </a:r>
            <a:r>
              <a:rPr lang="cs-CZ" sz="1400" b="1" dirty="0"/>
              <a:t>(PŘÍPADOVÁ STUDIE HOT JAR)</a:t>
            </a:r>
            <a:endParaRPr sz="20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7"/>
          <p:cNvSpPr txBox="1"/>
          <p:nvPr/>
        </p:nvSpPr>
        <p:spPr>
          <a:xfrm>
            <a:off x="151871" y="843558"/>
            <a:ext cx="8648948" cy="214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 návštěvníci ale minimálně využívají jsou filtry. </a:t>
            </a:r>
            <a:endParaRPr sz="2000" dirty="0"/>
          </a:p>
          <a:p>
            <a:pPr marL="342900" marR="0" lvl="0" indent="-34290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Zde vzniká otázka proč? </a:t>
            </a:r>
            <a:endParaRPr sz="2000" dirty="0"/>
          </a:p>
          <a:p>
            <a:pPr marL="342900" marR="0" lvl="0" indent="-34290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Jsou snad špatně vyřešené designově? </a:t>
            </a:r>
            <a:endParaRPr sz="2000" dirty="0"/>
          </a:p>
          <a:p>
            <a:pPr marL="342900" marR="0" lvl="0" indent="-34290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Nebo jsou v takto specifickém oboru nevyužitelné? </a:t>
            </a:r>
            <a:endParaRPr sz="2000" dirty="0"/>
          </a:p>
          <a:p>
            <a:pPr marL="342900" marR="0" lvl="0" indent="-34290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Nebo na e-shopu není velké množství produktů, aby by byly filtry přínosné?</a:t>
            </a:r>
            <a:endParaRPr sz="2000" dirty="0"/>
          </a:p>
        </p:txBody>
      </p:sp>
      <p:sp>
        <p:nvSpPr>
          <p:cNvPr id="277" name="Google Shape;277;p27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Využití výzkumu při designu a správě webové stránky</a:t>
            </a:r>
            <a:endParaRPr/>
          </a:p>
        </p:txBody>
      </p:sp>
      <p:sp>
        <p:nvSpPr>
          <p:cNvPr id="5" name="Google Shape;247;p24">
            <a:extLst>
              <a:ext uri="{FF2B5EF4-FFF2-40B4-BE49-F238E27FC236}">
                <a16:creationId xmlns:a16="http://schemas.microsoft.com/office/drawing/2014/main" id="{362F8269-E6A0-133B-8F14-CDE04703C6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 sz="2000" b="1" dirty="0"/>
              <a:t>VÝZKUM </a:t>
            </a:r>
            <a:r>
              <a:rPr lang="cs-CZ" sz="1400" b="1" dirty="0"/>
              <a:t>(PŘÍPADOVÁ STUDIE HOT JAR)</a:t>
            </a:r>
            <a:endParaRPr sz="20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8"/>
          <p:cNvSpPr txBox="1"/>
          <p:nvPr/>
        </p:nvSpPr>
        <p:spPr>
          <a:xfrm>
            <a:off x="395536" y="1059582"/>
            <a:ext cx="7848872" cy="295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5" name="Google Shape;285;p28"/>
          <p:cNvSpPr txBox="1"/>
          <p:nvPr/>
        </p:nvSpPr>
        <p:spPr>
          <a:xfrm>
            <a:off x="236239" y="915566"/>
            <a:ext cx="8430683" cy="2631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Hotjar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nám v tomto případě sloužil jako dobrý nástroj na zjištění problému a stanovení předpokladů. </a:t>
            </a:r>
            <a:endParaRPr sz="2000" dirty="0"/>
          </a:p>
          <a:p>
            <a:pPr marL="342900" marR="0" lvl="0" indent="-34290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 už nám ale neprozradí je proč tomu tak je. </a:t>
            </a:r>
            <a:endParaRPr sz="2000" dirty="0"/>
          </a:p>
          <a:p>
            <a:pPr marL="342900" marR="0" lvl="0" indent="-34290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Tuto cenou informaci je potřeba dále otestovat, abychom na otázky získali odpovědi. </a:t>
            </a:r>
            <a:endParaRPr sz="2000" dirty="0"/>
          </a:p>
          <a:p>
            <a:pPr marL="342900" marR="0" lvl="0" indent="-34290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 našem případě nepoužívaných filtrů je vhodné využít uživatelské testování či a/b testování. </a:t>
            </a:r>
            <a:endParaRPr sz="2000" dirty="0"/>
          </a:p>
        </p:txBody>
      </p:sp>
      <p:sp>
        <p:nvSpPr>
          <p:cNvPr id="286" name="Google Shape;286;p28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Využití výzkumu při designu a správě webové stránky</a:t>
            </a:r>
            <a:endParaRPr/>
          </a:p>
        </p:txBody>
      </p:sp>
      <p:sp>
        <p:nvSpPr>
          <p:cNvPr id="4" name="Google Shape;247;p24">
            <a:extLst>
              <a:ext uri="{FF2B5EF4-FFF2-40B4-BE49-F238E27FC236}">
                <a16:creationId xmlns:a16="http://schemas.microsoft.com/office/drawing/2014/main" id="{EE66F508-EC5F-7BEA-2BEF-8AC2B9DC87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 sz="2000" b="1" dirty="0"/>
              <a:t>VÝZKUM </a:t>
            </a:r>
            <a:r>
              <a:rPr lang="cs-CZ" sz="1400" b="1" dirty="0"/>
              <a:t>(PŘÍPADOVÁ STUDIE HOT JAR)</a:t>
            </a:r>
            <a:endParaRPr sz="20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9"/>
          <p:cNvSpPr txBox="1"/>
          <p:nvPr/>
        </p:nvSpPr>
        <p:spPr>
          <a:xfrm>
            <a:off x="236239" y="843558"/>
            <a:ext cx="6325043" cy="1759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Scrollmapa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je další velice užitečná funkce, která nám ukazuje, jak daleko uživatelé “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doscrollují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”. </a:t>
            </a:r>
            <a:endParaRPr sz="2000" dirty="0"/>
          </a:p>
          <a:p>
            <a:pPr marL="342900" marR="0" lvl="0" indent="-34290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 obrázku jde vidět, že se jedná o stránku s produktem, kde je předpoklad, že uživatel má zájem si o produktu zjistit něco více. </a:t>
            </a:r>
            <a:endParaRPr sz="2000" dirty="0"/>
          </a:p>
        </p:txBody>
      </p:sp>
      <p:sp>
        <p:nvSpPr>
          <p:cNvPr id="295" name="Google Shape;295;p29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Využití výzkumu při designu a správě webové stránky</a:t>
            </a:r>
            <a:endParaRPr/>
          </a:p>
        </p:txBody>
      </p:sp>
      <p:pic>
        <p:nvPicPr>
          <p:cNvPr id="296" name="Google Shape;296;p29" descr="https://lh5.googleusercontent.com/Y-t8IzLbtWr5yky2DfK9iOu3zQmHmk-Q3_qKB8A1vT1fR9cHuFMr2qeM8Mm17VQqCvH3rGzup5Nnx2S9LraKYXb8XizyAaWi-K8YJSyl6GN2-Ne47kdS0fdbuBr2zh1qjBbo2Jh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20272" y="1"/>
            <a:ext cx="215105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47;p24">
            <a:extLst>
              <a:ext uri="{FF2B5EF4-FFF2-40B4-BE49-F238E27FC236}">
                <a16:creationId xmlns:a16="http://schemas.microsoft.com/office/drawing/2014/main" id="{64B69FEB-7A3B-D4A3-1BF5-C5AAFD7B5F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6552728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 sz="2000" b="1" dirty="0"/>
              <a:t>VÝZKUM </a:t>
            </a:r>
            <a:r>
              <a:rPr lang="cs-CZ" sz="1400" b="1" dirty="0"/>
              <a:t>(PŘÍPADOVÁ STUDIE HOT JAR)</a:t>
            </a:r>
            <a:endParaRPr sz="20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0"/>
          <p:cNvSpPr txBox="1"/>
          <p:nvPr/>
        </p:nvSpPr>
        <p:spPr>
          <a:xfrm>
            <a:off x="179512" y="1045447"/>
            <a:ext cx="8280920" cy="157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Jako první věc v popisu produktu se momentálně nachází video. </a:t>
            </a:r>
            <a:endParaRPr sz="2000" dirty="0"/>
          </a:p>
          <a:p>
            <a:pPr marL="342900" marR="0" lvl="0" indent="-34290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Ještě do nedávna bylo video úplně dole a dostalo se k němu pouze</a:t>
            </a:r>
            <a:b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20 % uživatelů a přitom mělo pořád slušnou 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proklikovost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2000" dirty="0"/>
          </a:p>
          <a:p>
            <a:pPr marL="342900" marR="0" lvl="0" indent="-34290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Jakmile jsme ale video přemístili nahoru, narostl zájem o video přes 400 %. </a:t>
            </a:r>
            <a:endParaRPr sz="2000" dirty="0"/>
          </a:p>
        </p:txBody>
      </p:sp>
      <p:sp>
        <p:nvSpPr>
          <p:cNvPr id="305" name="Google Shape;305;p30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Využití výzkumu při designu a správě webové stránky</a:t>
            </a:r>
            <a:endParaRPr/>
          </a:p>
        </p:txBody>
      </p:sp>
      <p:sp>
        <p:nvSpPr>
          <p:cNvPr id="4" name="Google Shape;247;p24">
            <a:extLst>
              <a:ext uri="{FF2B5EF4-FFF2-40B4-BE49-F238E27FC236}">
                <a16:creationId xmlns:a16="http://schemas.microsoft.com/office/drawing/2014/main" id="{E35C360C-C4EF-08F9-D4B3-7C5E0D38FB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 sz="2000" b="1" dirty="0"/>
              <a:t>VÝZKUM </a:t>
            </a:r>
            <a:r>
              <a:rPr lang="cs-CZ" sz="1400" b="1" dirty="0"/>
              <a:t>(PŘÍPADOVÁ STUDIE HOT JAR)</a:t>
            </a:r>
            <a:endParaRPr sz="20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1"/>
          <p:cNvSpPr txBox="1"/>
          <p:nvPr/>
        </p:nvSpPr>
        <p:spPr>
          <a:xfrm>
            <a:off x="179512" y="1045447"/>
            <a:ext cx="8502972" cy="1759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Využití </a:t>
            </a:r>
            <a:r>
              <a:rPr lang="cs-CZ" sz="2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funnelu</a:t>
            </a:r>
            <a:r>
              <a:rPr lang="cs-CZ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nahrávání uživatelů</a:t>
            </a:r>
            <a:endParaRPr sz="2000" dirty="0"/>
          </a:p>
          <a:p>
            <a:pPr marL="342900" marR="0" lvl="0" indent="-34290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Hotjar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nabízí možnost sledování uživatelů pomocí nahrávání obrazovky. Sledování všech záznamů je časově neefektivní a pro nás nemá úplně vypovídající hodnotu, pokud nesledujeme konkrétní věci, jako například využívání určitého prvku na webu. (Filtrace, navigace, formuláře…).</a:t>
            </a:r>
            <a:endParaRPr sz="2000" dirty="0"/>
          </a:p>
        </p:txBody>
      </p:sp>
      <p:sp>
        <p:nvSpPr>
          <p:cNvPr id="314" name="Google Shape;314;p31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Využití výzkumu při designu a správě webové stránky</a:t>
            </a:r>
            <a:endParaRPr/>
          </a:p>
        </p:txBody>
      </p:sp>
      <p:sp>
        <p:nvSpPr>
          <p:cNvPr id="5" name="Google Shape;247;p24">
            <a:extLst>
              <a:ext uri="{FF2B5EF4-FFF2-40B4-BE49-F238E27FC236}">
                <a16:creationId xmlns:a16="http://schemas.microsoft.com/office/drawing/2014/main" id="{3D0BFB96-0B76-BFFD-D9A4-8F631035C8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 sz="2000" b="1" dirty="0"/>
              <a:t>VÝZKUM </a:t>
            </a:r>
            <a:r>
              <a:rPr lang="cs-CZ" sz="1400" b="1" dirty="0"/>
              <a:t>(PŘÍPADOVÁ STUDIE HOT JAR)</a:t>
            </a:r>
            <a:endParaRPr sz="20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2"/>
          <p:cNvSpPr txBox="1"/>
          <p:nvPr/>
        </p:nvSpPr>
        <p:spPr>
          <a:xfrm>
            <a:off x="179512" y="1045447"/>
            <a:ext cx="8502972" cy="2195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Dobře optimalizovaný objednávkový proces je jednou z nejdůležitějších věcí na internetovém obchodu. </a:t>
            </a:r>
            <a:endParaRPr sz="2000" dirty="0"/>
          </a:p>
          <a:p>
            <a:pPr marL="457200" marR="0" lvl="0" indent="-45720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Hotjaru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si můžeme nastavit trychtýř (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funnel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), který nám ukáže kolik lidí došlo až na “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thank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 stránku, viz obrázek. </a:t>
            </a:r>
            <a:endParaRPr sz="2000" dirty="0"/>
          </a:p>
          <a:p>
            <a:pPr marL="457200" marR="0" lvl="0" indent="-45720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Takže vidíme, kolik návštěvníků se dostalo z košíku přes pokladnu až k odeslání objednávky a děkovné stránce.</a:t>
            </a:r>
            <a:endParaRPr sz="2000" dirty="0"/>
          </a:p>
        </p:txBody>
      </p:sp>
      <p:sp>
        <p:nvSpPr>
          <p:cNvPr id="323" name="Google Shape;323;p32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Využití výzkumu při designu a správě webové stránky</a:t>
            </a:r>
            <a:endParaRPr/>
          </a:p>
        </p:txBody>
      </p:sp>
      <p:sp>
        <p:nvSpPr>
          <p:cNvPr id="4" name="Google Shape;247;p24">
            <a:extLst>
              <a:ext uri="{FF2B5EF4-FFF2-40B4-BE49-F238E27FC236}">
                <a16:creationId xmlns:a16="http://schemas.microsoft.com/office/drawing/2014/main" id="{95F583FE-6118-D629-B90E-7E34639A62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 sz="2000" b="1" dirty="0"/>
              <a:t>VÝZKUM </a:t>
            </a:r>
            <a:r>
              <a:rPr lang="cs-CZ" sz="1400" b="1" dirty="0"/>
              <a:t>(PŘÍPADOVÁ STUDIE HOT JAR)</a:t>
            </a:r>
            <a:endParaRPr sz="20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3"/>
          <p:cNvSpPr txBox="1"/>
          <p:nvPr/>
        </p:nvSpPr>
        <p:spPr>
          <a:xfrm>
            <a:off x="395536" y="1059582"/>
            <a:ext cx="7848872" cy="295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1" name="Google Shape;331;p33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Využití výzkumu při designu a správě webové stránky</a:t>
            </a:r>
            <a:endParaRPr/>
          </a:p>
        </p:txBody>
      </p:sp>
      <p:pic>
        <p:nvPicPr>
          <p:cNvPr id="332" name="Google Shape;332;p33" descr="https://lh5.googleusercontent.com/vBsQzfiRFB-EJNYMKNirrpiCx57swCx_78mwKpEXjJ10zE2Llw-TSMvnDKHzdFuR6lbOYm3dk5D6BzcllQ2oAQUWlevgBqIoJJFm2Xa2n8_chyOdoZxtTpKnx6C5aTebiu6Usd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6610" y="1203599"/>
            <a:ext cx="7250780" cy="273630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47;p24">
            <a:extLst>
              <a:ext uri="{FF2B5EF4-FFF2-40B4-BE49-F238E27FC236}">
                <a16:creationId xmlns:a16="http://schemas.microsoft.com/office/drawing/2014/main" id="{44DE7608-C815-4669-9FCA-4D3412EAC9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 sz="2000" b="1" dirty="0"/>
              <a:t>VÝZKUM </a:t>
            </a:r>
            <a:r>
              <a:rPr lang="cs-CZ" sz="1400" b="1" dirty="0"/>
              <a:t>(PŘÍPADOVÁ STUDIE HOT JAR)</a:t>
            </a:r>
            <a:endParaRPr sz="200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4"/>
          <p:cNvSpPr txBox="1"/>
          <p:nvPr/>
        </p:nvSpPr>
        <p:spPr>
          <a:xfrm>
            <a:off x="395536" y="1059582"/>
            <a:ext cx="7848872" cy="295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0" name="Google Shape;340;p34"/>
          <p:cNvSpPr txBox="1"/>
          <p:nvPr/>
        </p:nvSpPr>
        <p:spPr>
          <a:xfrm>
            <a:off x="236240" y="1045447"/>
            <a:ext cx="8446244" cy="1759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Jak vidíme na obrázku tak konverzní poměr z pokladny na “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thank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 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je relativně dobrý (tyto data si můžeme ještě překontrolovat také v Google 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Analytics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 </a:t>
            </a:r>
            <a:endParaRPr sz="2000" dirty="0"/>
          </a:p>
          <a:p>
            <a:pPr marL="457200" marR="0" lvl="0" indent="-45720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Ovšem jak vidíme tak je 67 procentní </a:t>
            </a:r>
            <a:r>
              <a:rPr lang="cs-CZ" sz="20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dropout</a:t>
            </a:r>
            <a:r>
              <a:rPr lang="cs-CZ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(úbytek) při kroku z košíku do pokladny, což už může značit jistý problém. </a:t>
            </a:r>
            <a:endParaRPr sz="2000" dirty="0"/>
          </a:p>
        </p:txBody>
      </p:sp>
      <p:sp>
        <p:nvSpPr>
          <p:cNvPr id="341" name="Google Shape;341;p34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Využití výzkumu při designu a správě webové stránky</a:t>
            </a:r>
            <a:endParaRPr/>
          </a:p>
        </p:txBody>
      </p:sp>
      <p:sp>
        <p:nvSpPr>
          <p:cNvPr id="4" name="Google Shape;247;p24">
            <a:extLst>
              <a:ext uri="{FF2B5EF4-FFF2-40B4-BE49-F238E27FC236}">
                <a16:creationId xmlns:a16="http://schemas.microsoft.com/office/drawing/2014/main" id="{A12E90AC-58DF-342E-45C3-FC3D75D9BF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 sz="2000" b="1" dirty="0"/>
              <a:t>VÝZKUM </a:t>
            </a:r>
            <a:r>
              <a:rPr lang="cs-CZ" sz="1400" b="1" dirty="0"/>
              <a:t>(PŘÍPADOVÁ STUDIE HOT JAR)</a:t>
            </a:r>
            <a:endParaRPr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WEBHOSTING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35901" y="814242"/>
            <a:ext cx="83681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Za hosting platí </a:t>
            </a:r>
            <a:r>
              <a:rPr lang="cs-CZ" sz="2000" b="1" dirty="0"/>
              <a:t>provozovatel</a:t>
            </a:r>
            <a:r>
              <a:rPr lang="cs-CZ" sz="2000" dirty="0"/>
              <a:t> webových stránek provozovateli webhostingu pravidelné splátky. (Nejčastěji na roční bázi).</a:t>
            </a:r>
            <a:br>
              <a:rPr lang="cs-CZ" sz="2000" dirty="0"/>
            </a:b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Uživatel, nájemce webového prostoru, má </a:t>
            </a:r>
            <a:r>
              <a:rPr lang="cs-CZ" sz="2000" b="1" dirty="0"/>
              <a:t>neomezený přístup </a:t>
            </a:r>
            <a:r>
              <a:rPr lang="cs-CZ" sz="2000" dirty="0"/>
              <a:t>ke svým webovým stránkám. Ty může libovolně upravovat, přidávat nebo mazat.</a:t>
            </a:r>
            <a:br>
              <a:rPr lang="cs-CZ" sz="2000" dirty="0"/>
            </a:b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Celková velikost stránek je přitom ohraničena velikostí vyhrazeného diskového prostoru na daném </a:t>
            </a:r>
            <a:r>
              <a:rPr lang="cs-CZ" sz="2000" dirty="0" err="1"/>
              <a:t>hostingu</a:t>
            </a:r>
            <a:r>
              <a:rPr lang="cs-CZ" sz="2000" dirty="0"/>
              <a:t>. Ta se dnes pohybuje v řádu gigabajtů.</a:t>
            </a:r>
            <a:endParaRPr lang="en-CA" sz="20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cs typeface="Times New Roman" panose="02020603050405020304" pitchFamily="18" charset="0"/>
              </a:rPr>
              <a:t>Možnosti tvorby webové stránky</a:t>
            </a:r>
          </a:p>
        </p:txBody>
      </p:sp>
    </p:spTree>
    <p:extLst>
      <p:ext uri="{BB962C8B-B14F-4D97-AF65-F5344CB8AC3E}">
        <p14:creationId xmlns:p14="http://schemas.microsoft.com/office/powerpoint/2010/main" val="349988420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804" y="143849"/>
            <a:ext cx="1411467" cy="110094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59532" y="267494"/>
            <a:ext cx="38164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40624" y="1707654"/>
            <a:ext cx="3600400" cy="293931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cs-CZ" sz="3000" b="1" dirty="0">
                <a:solidFill>
                  <a:schemeClr val="bg1"/>
                </a:solidFill>
                <a:cs typeface="Times New Roman" panose="02020603050405020304" pitchFamily="18" charset="0"/>
              </a:rPr>
              <a:t>Práce v redakčním systému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8E9B0C0-3BDA-A54A-B3CD-02C4270FE5A9}"/>
              </a:ext>
            </a:extLst>
          </p:cNvPr>
          <p:cNvSpPr txBox="1">
            <a:spLocks/>
          </p:cNvSpPr>
          <p:nvPr/>
        </p:nvSpPr>
        <p:spPr>
          <a:xfrm>
            <a:off x="4705863" y="1604130"/>
            <a:ext cx="3600400" cy="3384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Redakční systém </a:t>
            </a:r>
            <a:r>
              <a:rPr lang="cs-CZ" altLang="cs-CZ" sz="18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Wordpress</a:t>
            </a:r>
            <a:endParaRPr lang="cs-CZ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Instalace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Pracovní prostředí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Práce v redakčním systému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41797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PRÁCE V CMS – ZÁKLADNÍ INFORMACE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35901" y="771550"/>
            <a:ext cx="836814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 err="1"/>
              <a:t>WordPress</a:t>
            </a:r>
            <a:r>
              <a:rPr lang="cs-CZ" sz="2000" dirty="0"/>
              <a:t> je CMS platforma.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/>
              <a:t>Slouží pro tvorbu a správu webů.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/>
              <a:t>Vznikl v roce 2003.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/>
              <a:t>Je nejrozšířenější CMS na světě.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/>
              <a:t>Vhodný pro blogy, firemní web, e-shopy.</a:t>
            </a:r>
            <a:br>
              <a:rPr lang="cs-CZ" sz="2000" dirty="0"/>
            </a:br>
            <a:endParaRPr lang="cs-CZ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 err="1"/>
              <a:t>Frontend</a:t>
            </a:r>
            <a:r>
              <a:rPr lang="cs-CZ" sz="2000" dirty="0"/>
              <a:t> se nazývá část webu, kterou vidí návštěvníci.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 err="1"/>
              <a:t>Backend</a:t>
            </a:r>
            <a:r>
              <a:rPr lang="cs-CZ" sz="2000" dirty="0"/>
              <a:t> je část webu, kde se odehrává správa webu a vidí ji administrátoři.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/>
              <a:t>Uživatelé </a:t>
            </a:r>
            <a:r>
              <a:rPr lang="cs-CZ" sz="2000" dirty="0" err="1"/>
              <a:t>Wordpressu</a:t>
            </a:r>
            <a:r>
              <a:rPr lang="cs-CZ" sz="2000" dirty="0"/>
              <a:t> mají různé role, které určují jejich oprávnění (to, co mohou a nemohou v systému dělat).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/>
              <a:t>Příspěvky </a:t>
            </a:r>
            <a:r>
              <a:rPr lang="cs-CZ" sz="2000" dirty="0" err="1"/>
              <a:t>Wordpress</a:t>
            </a:r>
            <a:r>
              <a:rPr lang="cs-CZ" sz="2000" dirty="0"/>
              <a:t> využívá pro aktuální obsah.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/>
              <a:t>Stránky </a:t>
            </a:r>
            <a:r>
              <a:rPr lang="cs-CZ" sz="2000" dirty="0" err="1"/>
              <a:t>Wordpress</a:t>
            </a:r>
            <a:r>
              <a:rPr lang="cs-CZ" sz="2000" dirty="0"/>
              <a:t> využívá pro stálý obsah.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>
                <a:cs typeface="Times New Roman" panose="02020603050405020304" pitchFamily="18" charset="0"/>
              </a:rPr>
              <a:t>Práce s redakčním systémem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87164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92290" y="894075"/>
            <a:ext cx="83681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000" dirty="0"/>
              <a:t>Stáhnete si </a:t>
            </a:r>
            <a:r>
              <a:rPr lang="cs-CZ" sz="2000" dirty="0" err="1"/>
              <a:t>Wordpress</a:t>
            </a:r>
            <a:r>
              <a:rPr lang="cs-CZ" sz="2000" dirty="0"/>
              <a:t> na </a:t>
            </a:r>
            <a:r>
              <a:rPr lang="cs-CZ" sz="2000" dirty="0">
                <a:hlinkClick r:id="rId3"/>
              </a:rPr>
              <a:t>www.wordpress.org</a:t>
            </a:r>
            <a:endParaRPr lang="cs-CZ" sz="2000" dirty="0"/>
          </a:p>
          <a:p>
            <a:pPr marL="457200" indent="-457200">
              <a:buFont typeface="+mj-lt"/>
              <a:buAutoNum type="arabicPeriod"/>
            </a:pPr>
            <a:r>
              <a:rPr lang="cs-CZ" sz="2000" dirty="0"/>
              <a:t>Stažené soubory umístíte do složky na hostingu.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/>
              <a:t>Najedete na svou webovou stránku.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/>
              <a:t>Spustí se instalace.</a:t>
            </a:r>
          </a:p>
          <a:p>
            <a:endParaRPr lang="cs-CZ" sz="20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>
                <a:cs typeface="Times New Roman" panose="02020603050405020304" pitchFamily="18" charset="0"/>
              </a:rPr>
              <a:t>Práce s redakčním systémem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8" name="Nadpis 5">
            <a:extLst>
              <a:ext uri="{FF2B5EF4-FFF2-40B4-BE49-F238E27FC236}">
                <a16:creationId xmlns:a16="http://schemas.microsoft.com/office/drawing/2014/main" id="{8DCFA11B-9291-A414-2174-0166FCFAE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PRÁCE V CMS – INSTALACE</a:t>
            </a:r>
          </a:p>
        </p:txBody>
      </p:sp>
    </p:spTree>
    <p:extLst>
      <p:ext uri="{BB962C8B-B14F-4D97-AF65-F5344CB8AC3E}">
        <p14:creationId xmlns:p14="http://schemas.microsoft.com/office/powerpoint/2010/main" val="325983615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>
                <a:cs typeface="Times New Roman" panose="02020603050405020304" pitchFamily="18" charset="0"/>
              </a:rPr>
              <a:t>Práce s redakčním systémem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C4E2BA0-503C-1479-EBE4-5D61E2F09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40" y="889831"/>
            <a:ext cx="1946977" cy="365187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2A55B098-E493-8398-F6CD-9A451E13D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768" y="763464"/>
            <a:ext cx="5062749" cy="3904604"/>
          </a:xfrm>
          <a:prstGeom prst="rect">
            <a:avLst/>
          </a:prstGeom>
        </p:spPr>
      </p:pic>
      <p:sp>
        <p:nvSpPr>
          <p:cNvPr id="7" name="Nadpis 5">
            <a:extLst>
              <a:ext uri="{FF2B5EF4-FFF2-40B4-BE49-F238E27FC236}">
                <a16:creationId xmlns:a16="http://schemas.microsoft.com/office/drawing/2014/main" id="{5DEAB4FC-C44F-9ACB-711F-18D5B5CA6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PRÁCE V CMS – INSTALACE</a:t>
            </a:r>
          </a:p>
        </p:txBody>
      </p:sp>
    </p:spTree>
    <p:extLst>
      <p:ext uri="{BB962C8B-B14F-4D97-AF65-F5344CB8AC3E}">
        <p14:creationId xmlns:p14="http://schemas.microsoft.com/office/powerpoint/2010/main" val="234482342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>
                <a:cs typeface="Times New Roman" panose="02020603050405020304" pitchFamily="18" charset="0"/>
              </a:rPr>
              <a:t>Práce s redakčním systémem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47367BB-7270-41B0-CBFC-7F390D835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36" y="1220341"/>
            <a:ext cx="7315200" cy="2990850"/>
          </a:xfrm>
          <a:prstGeom prst="rect">
            <a:avLst/>
          </a:prstGeom>
        </p:spPr>
      </p:pic>
      <p:sp>
        <p:nvSpPr>
          <p:cNvPr id="8" name="Nadpis 5">
            <a:extLst>
              <a:ext uri="{FF2B5EF4-FFF2-40B4-BE49-F238E27FC236}">
                <a16:creationId xmlns:a16="http://schemas.microsoft.com/office/drawing/2014/main" id="{160AE8AA-20D7-3D4E-A008-7B914FFFD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PRÁCE V CMS – INSTALACE</a:t>
            </a:r>
          </a:p>
        </p:txBody>
      </p:sp>
    </p:spTree>
    <p:extLst>
      <p:ext uri="{BB962C8B-B14F-4D97-AF65-F5344CB8AC3E}">
        <p14:creationId xmlns:p14="http://schemas.microsoft.com/office/powerpoint/2010/main" val="61267513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35901" y="987574"/>
            <a:ext cx="83681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Dashboard (nástěnka) - poskytuje přehled o stavu webu. Jeho vzhled a zobrazované informace si lze nastavit.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Boční menu pro navigaci.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Rychlý přístup k funkcím.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Jednoduchá administrace.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Přizpůsobení – různorodá nastavení, zejména co se týče vzhledu webu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cs typeface="Times New Roman" panose="02020603050405020304" pitchFamily="18" charset="0"/>
              </a:rPr>
              <a:t>Práce s redakčním systémem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FB2207B4-592B-21CA-76CA-0614FD840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PRÁCE V CMS – PRACOVNÍ PROSTŘEDÍ WORDPRESSU</a:t>
            </a:r>
          </a:p>
        </p:txBody>
      </p:sp>
    </p:spTree>
    <p:extLst>
      <p:ext uri="{BB962C8B-B14F-4D97-AF65-F5344CB8AC3E}">
        <p14:creationId xmlns:p14="http://schemas.microsoft.com/office/powerpoint/2010/main" val="425951112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35901" y="1001797"/>
            <a:ext cx="836814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/>
              <a:t>Jsou určeny pro blogové články a krátkodobý obsah.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/>
              <a:t>Příspěvky se vytváří v editoru příspěvků. Jeho vzhled a obsah se může lišit dle zvolené šablony.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/>
              <a:t>Přidání obrázků a videí.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/>
              <a:t>Články lze organizovat do různých kategorií (rubrik).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/>
              <a:t>Taktéž lze využívat štítky, které návštěvníkům usnadní vyhledávání napříč blogem.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/>
              <a:t>Články lze plánovat (směrem do budoucna) a publikovat. Také mohou být ve stavu konceptu, kdy jsou viditelné pouze pro administrátora a lidi, kterým je to v systému povoleno.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cs typeface="Times New Roman" panose="02020603050405020304" pitchFamily="18" charset="0"/>
              </a:rPr>
              <a:t>Práce s redakčním systémem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FB2207B4-592B-21CA-76CA-0614FD840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PRÁCE V CMS – PŘÍSPĚVKY</a:t>
            </a:r>
          </a:p>
        </p:txBody>
      </p:sp>
    </p:spTree>
    <p:extLst>
      <p:ext uri="{BB962C8B-B14F-4D97-AF65-F5344CB8AC3E}">
        <p14:creationId xmlns:p14="http://schemas.microsoft.com/office/powerpoint/2010/main" val="173204999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>
                <a:cs typeface="Times New Roman" panose="02020603050405020304" pitchFamily="18" charset="0"/>
              </a:rPr>
              <a:t>Práce s redakčním systémem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pic>
        <p:nvPicPr>
          <p:cNvPr id="8" name="Obrázek 7" descr="Tvorba příspěvku">
            <a:extLst>
              <a:ext uri="{FF2B5EF4-FFF2-40B4-BE49-F238E27FC236}">
                <a16:creationId xmlns:a16="http://schemas.microsoft.com/office/drawing/2014/main" id="{A1967550-E4AE-4B0A-B470-ECDBEE2F581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10498"/>
            <a:ext cx="7088464" cy="302195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Nadpis 5">
            <a:extLst>
              <a:ext uri="{FF2B5EF4-FFF2-40B4-BE49-F238E27FC236}">
                <a16:creationId xmlns:a16="http://schemas.microsoft.com/office/drawing/2014/main" id="{23DB4D7D-AE7E-D935-05DF-3BEE98F19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PRÁCE V CMS – PŘÍSPĚVKY</a:t>
            </a:r>
          </a:p>
        </p:txBody>
      </p:sp>
    </p:spTree>
    <p:extLst>
      <p:ext uri="{BB962C8B-B14F-4D97-AF65-F5344CB8AC3E}">
        <p14:creationId xmlns:p14="http://schemas.microsoft.com/office/powerpoint/2010/main" val="180229161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36240" y="1001797"/>
            <a:ext cx="836814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/>
              <a:t>Jsou určeny pro stálý a nezměněný obsah. Typickou stránkou může být třeba </a:t>
            </a:r>
            <a:r>
              <a:rPr lang="cs-CZ" sz="2000" dirty="0" err="1"/>
              <a:t>homepage</a:t>
            </a:r>
            <a:r>
              <a:rPr lang="cs-CZ" sz="2000" dirty="0"/>
              <a:t> – domovská stránka.</a:t>
            </a:r>
            <a:br>
              <a:rPr lang="cs-CZ" sz="2000" dirty="0"/>
            </a:br>
            <a:endParaRPr lang="cs-CZ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/>
              <a:t>Další příklady: 'O nás', 'Kontakt‘.</a:t>
            </a:r>
            <a:br>
              <a:rPr lang="cs-CZ" sz="2000" dirty="0"/>
            </a:br>
            <a:endParaRPr lang="cs-CZ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/>
              <a:t>Nezobrazují se v blogovém archivu.</a:t>
            </a:r>
            <a:br>
              <a:rPr lang="cs-CZ" sz="2000" dirty="0"/>
            </a:br>
            <a:endParaRPr lang="cs-CZ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/>
              <a:t>Jsou součástí hlavní navigace webu.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cs typeface="Times New Roman" panose="02020603050405020304" pitchFamily="18" charset="0"/>
              </a:rPr>
              <a:t>Práce s redakčním systémem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FB2207B4-592B-21CA-76CA-0614FD840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PRÁCE V CMS – STRÁNKY</a:t>
            </a:r>
          </a:p>
        </p:txBody>
      </p:sp>
    </p:spTree>
    <p:extLst>
      <p:ext uri="{BB962C8B-B14F-4D97-AF65-F5344CB8AC3E}">
        <p14:creationId xmlns:p14="http://schemas.microsoft.com/office/powerpoint/2010/main" val="20565287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36240" y="1001797"/>
            <a:ext cx="836814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/>
              <a:t>Vytváření a úprava navigačního menu jsou klíčové pro zlepšení uživatelské zkušenosti a umožňují návštěvníkům snadno najít obsah, který hledají.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 err="1"/>
              <a:t>WordPress</a:t>
            </a:r>
            <a:r>
              <a:rPr lang="cs-CZ" sz="2000" dirty="0"/>
              <a:t> umožňuje přidávat do menu položky jako jsou stránky, kategorie, příspěvky a vlastní odkazy.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/>
              <a:t>Menu lze také strukturovat do více úrovní, což je ideální pro velké weby s bohatou strukturou.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/>
              <a:t>Při tvorbě menu je důležité zvážit responzivní design, aby bylo menu funkční i na mobilních zařízeních. Často se na mobilech a tabletech řeší tak, že se menu sbalí pod ikonku „hamburgeru“.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cs typeface="Times New Roman" panose="02020603050405020304" pitchFamily="18" charset="0"/>
              </a:rPr>
              <a:t>Práce s redakčním systémem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FB2207B4-592B-21CA-76CA-0614FD840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PRÁCE V CMS – MENU A NAVIGACE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E3DB11B-AB44-7280-C191-5E4841F5A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345" y="3819207"/>
            <a:ext cx="8001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278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PŘÍSTUPY K TVORBĚ WEBOVÉ STRÁNKY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69139" y="894075"/>
            <a:ext cx="83681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Možnosti zpracování webové stránky jsou různorodé a zahrnují činnosti od situace, kdy se nevyhneme programování až po „</a:t>
            </a:r>
            <a:r>
              <a:rPr lang="cs-CZ" sz="2000" dirty="0" err="1"/>
              <a:t>naklikání</a:t>
            </a:r>
            <a:r>
              <a:rPr lang="cs-CZ" sz="2000" dirty="0"/>
              <a:t>“ webové prezentace úplným laikem bez znalosti programovacích jazyků. </a:t>
            </a:r>
            <a:br>
              <a:rPr lang="cs-CZ" sz="2000" dirty="0"/>
            </a:br>
            <a:endParaRPr lang="cs-CZ" sz="2000" dirty="0"/>
          </a:p>
          <a:p>
            <a:r>
              <a:rPr lang="cs-CZ" sz="2000" b="1" dirty="0"/>
              <a:t>Rozhodovací kritéria pro výběr: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cíl webu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role webu v podnikové strategii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rozpočet projektu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časové možnosti (jak moc to spěchá)</a:t>
            </a:r>
            <a:endParaRPr lang="en-CA" sz="20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cs typeface="Times New Roman" panose="02020603050405020304" pitchFamily="18" charset="0"/>
              </a:rPr>
              <a:t>Možnosti tvorby webové stránky</a:t>
            </a:r>
          </a:p>
        </p:txBody>
      </p:sp>
    </p:spTree>
    <p:extLst>
      <p:ext uri="{BB962C8B-B14F-4D97-AF65-F5344CB8AC3E}">
        <p14:creationId xmlns:p14="http://schemas.microsoft.com/office/powerpoint/2010/main" val="100156755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cs typeface="Times New Roman" panose="02020603050405020304" pitchFamily="18" charset="0"/>
              </a:rPr>
              <a:t>Práce s redakčním systémem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FB2207B4-592B-21CA-76CA-0614FD840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PRÁCE V CMS – MENU A NAVIGACE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D0E5913-5E93-4840-7B71-945BD6A0B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80" y="756566"/>
            <a:ext cx="7630796" cy="393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42777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36240" y="1001797"/>
            <a:ext cx="836814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/>
              <a:t>Mediální knihovna ve </a:t>
            </a:r>
            <a:r>
              <a:rPr lang="cs-CZ" sz="2000" dirty="0" err="1"/>
              <a:t>WordPressu</a:t>
            </a:r>
            <a:r>
              <a:rPr lang="cs-CZ" sz="2000" dirty="0"/>
              <a:t> je centrální místo, kde jsou uloženy všechny obrázky, videa a další soubory, které můžete použít v příspěvcích a na stránkách.</a:t>
            </a:r>
            <a:br>
              <a:rPr lang="cs-CZ" sz="2000" dirty="0"/>
            </a:br>
            <a:endParaRPr lang="cs-CZ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/>
              <a:t>Obrázky a soubory do knihovny lze snadno nahrát a poté je možné je vkládat do obsahu pomocí editoru.</a:t>
            </a:r>
            <a:br>
              <a:rPr lang="cs-CZ" sz="2000" dirty="0"/>
            </a:br>
            <a:endParaRPr lang="cs-CZ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 err="1"/>
              <a:t>WordPress</a:t>
            </a:r>
            <a:r>
              <a:rPr lang="cs-CZ" sz="2000" dirty="0"/>
              <a:t> také nabízí základní nástroje pro úpravu obrázků, jako je ořezávání, otáčení a změna velikosti.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cs typeface="Times New Roman" panose="02020603050405020304" pitchFamily="18" charset="0"/>
              </a:rPr>
              <a:t>Práce s redakčním systémem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FB2207B4-592B-21CA-76CA-0614FD840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PRÁCE V CMS – MÉDIA</a:t>
            </a:r>
          </a:p>
        </p:txBody>
      </p:sp>
    </p:spTree>
    <p:extLst>
      <p:ext uri="{BB962C8B-B14F-4D97-AF65-F5344CB8AC3E}">
        <p14:creationId xmlns:p14="http://schemas.microsoft.com/office/powerpoint/2010/main" val="343082871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36240" y="1001797"/>
            <a:ext cx="83681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/>
              <a:t>Pluginy slouží pro rozšíření funkcionalit standardního </a:t>
            </a:r>
            <a:r>
              <a:rPr lang="cs-CZ" sz="2000" dirty="0" err="1"/>
              <a:t>WordPressu</a:t>
            </a:r>
            <a:r>
              <a:rPr lang="cs-CZ" sz="2000" dirty="0"/>
              <a:t> (např. zlepšení SEO, zvýšení bezpečnosti webu, …)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/>
              <a:t>Instalace nových pluginů je snadná díky vestavěnému správci pluginů, který umožňuje vyhledávat, instalovat a aktualizovat pluginy přímo z administračního rozhraní </a:t>
            </a:r>
            <a:r>
              <a:rPr lang="cs-CZ" sz="2000" dirty="0" err="1"/>
              <a:t>Wordpressu</a:t>
            </a:r>
            <a:r>
              <a:rPr lang="cs-CZ" sz="2000" dirty="0"/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/>
              <a:t>Při výběru pluginů je důležité se zaměřit na jejich kvalitu, hodnocení, kompatibilitu a frekvenci aktualizací.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/>
              <a:t>Důležité je také pravidelně prověřovat pluginy a odstranit ty, které již nejsou potřebné, aby se zajistilo, že web zůstává rychlý a bezpečný.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cs typeface="Times New Roman" panose="02020603050405020304" pitchFamily="18" charset="0"/>
              </a:rPr>
              <a:t>Práce s redakčním systémem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FB2207B4-592B-21CA-76CA-0614FD840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PRÁCE V CMS – PLUGINY</a:t>
            </a:r>
          </a:p>
        </p:txBody>
      </p:sp>
    </p:spTree>
    <p:extLst>
      <p:ext uri="{BB962C8B-B14F-4D97-AF65-F5344CB8AC3E}">
        <p14:creationId xmlns:p14="http://schemas.microsoft.com/office/powerpoint/2010/main" val="329163202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>
                <a:cs typeface="Times New Roman" panose="02020603050405020304" pitchFamily="18" charset="0"/>
              </a:rPr>
              <a:t>Práce s redakčním systémem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66273F6-24B6-9A4C-E817-B07ADF309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753647"/>
            <a:ext cx="7560840" cy="3903798"/>
          </a:xfrm>
          <a:prstGeom prst="rect">
            <a:avLst/>
          </a:prstGeom>
        </p:spPr>
      </p:pic>
      <p:sp>
        <p:nvSpPr>
          <p:cNvPr id="6" name="Nadpis 5">
            <a:extLst>
              <a:ext uri="{FF2B5EF4-FFF2-40B4-BE49-F238E27FC236}">
                <a16:creationId xmlns:a16="http://schemas.microsoft.com/office/drawing/2014/main" id="{FEF07368-A571-4D0A-372F-1D930F91D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PRÁCE V CMS – PLUGINY</a:t>
            </a:r>
          </a:p>
        </p:txBody>
      </p:sp>
    </p:spTree>
    <p:extLst>
      <p:ext uri="{BB962C8B-B14F-4D97-AF65-F5344CB8AC3E}">
        <p14:creationId xmlns:p14="http://schemas.microsoft.com/office/powerpoint/2010/main" val="7655372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36240" y="1001797"/>
            <a:ext cx="83681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/>
              <a:t>Výběr vhodného tématu je klíčový pro design a uživatelskou přívětivost vašeho webu, </a:t>
            </a:r>
            <a:r>
              <a:rPr lang="cs-CZ" sz="2000" dirty="0" err="1"/>
              <a:t>WordPress</a:t>
            </a:r>
            <a:r>
              <a:rPr lang="cs-CZ" sz="2000" dirty="0"/>
              <a:t> nabízí tisíce volně dostupných i placených témat (šablon).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/>
              <a:t>Po instalaci šablony můžete přizpůsobit její vzhled a funkce podle vašich potřeb.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/>
              <a:t>Pro pokročilé úpravy nebo pro uchování změn při aktualizacích je vhodné vytvořit „</a:t>
            </a:r>
            <a:r>
              <a:rPr lang="cs-CZ" sz="2000" dirty="0" err="1"/>
              <a:t>child</a:t>
            </a:r>
            <a:r>
              <a:rPr lang="cs-CZ" sz="2000" dirty="0"/>
              <a:t> </a:t>
            </a:r>
            <a:r>
              <a:rPr lang="cs-CZ" sz="2000" dirty="0" err="1"/>
              <a:t>theme</a:t>
            </a:r>
            <a:r>
              <a:rPr lang="cs-CZ" sz="2000" dirty="0"/>
              <a:t>“, které umožňuje upravit kód šablony bez rizika ztráty změn.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cs typeface="Times New Roman" panose="02020603050405020304" pitchFamily="18" charset="0"/>
              </a:rPr>
              <a:t>Práce s redakčním systémem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FB2207B4-592B-21CA-76CA-0614FD840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PRÁCE V CMS – VZHLED A ŠABLONY (TÉMATA)</a:t>
            </a:r>
          </a:p>
        </p:txBody>
      </p:sp>
    </p:spTree>
    <p:extLst>
      <p:ext uri="{BB962C8B-B14F-4D97-AF65-F5344CB8AC3E}">
        <p14:creationId xmlns:p14="http://schemas.microsoft.com/office/powerpoint/2010/main" val="193754058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35901" y="859109"/>
            <a:ext cx="8368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Volba šablony</a:t>
            </a: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cs typeface="Times New Roman" panose="02020603050405020304" pitchFamily="18" charset="0"/>
              </a:rPr>
              <a:t>Práce s redakčním systémem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D720E5F-2539-0D52-3EE9-CA01C74BD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97" y="1419622"/>
            <a:ext cx="7452320" cy="3215567"/>
          </a:xfrm>
          <a:prstGeom prst="rect">
            <a:avLst/>
          </a:prstGeom>
        </p:spPr>
      </p:pic>
      <p:sp>
        <p:nvSpPr>
          <p:cNvPr id="8" name="Nadpis 5">
            <a:extLst>
              <a:ext uri="{FF2B5EF4-FFF2-40B4-BE49-F238E27FC236}">
                <a16:creationId xmlns:a16="http://schemas.microsoft.com/office/drawing/2014/main" id="{BF00DDD6-A952-FDF4-4668-0F83E7C87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PRÁCE V CMS – VZHLED A ŠABLONY (TÉMATA)</a:t>
            </a:r>
          </a:p>
        </p:txBody>
      </p:sp>
    </p:spTree>
    <p:extLst>
      <p:ext uri="{BB962C8B-B14F-4D97-AF65-F5344CB8AC3E}">
        <p14:creationId xmlns:p14="http://schemas.microsoft.com/office/powerpoint/2010/main" val="143961425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36240" y="1001797"/>
            <a:ext cx="836814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/>
              <a:t>Komentáře jsou důležitou součástí mnoha </a:t>
            </a:r>
            <a:r>
              <a:rPr lang="cs-CZ" sz="2000" dirty="0" err="1"/>
              <a:t>WordPress</a:t>
            </a:r>
            <a:r>
              <a:rPr lang="cs-CZ" sz="2000" dirty="0"/>
              <a:t> webů, protože umožňují interakci s návštěvníky a podporují komunitu okolo vašeho obsahu.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 err="1"/>
              <a:t>WordPress</a:t>
            </a:r>
            <a:r>
              <a:rPr lang="cs-CZ" sz="2000" dirty="0"/>
              <a:t> poskytuje rozsáhlé možnosti správy komentářů, včetně nastavení, která umožňují moderovat komentáře a bojovat proti spamu.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/>
              <a:t>Je také důležité nastavit pravidla pro diskuzi, abyste měli kontrolu nad tím, co uživatelé na vašem webu zveřejňují.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/>
              <a:t>Spam je častý problémem </a:t>
            </a:r>
            <a:r>
              <a:rPr lang="cs-CZ" sz="2000" dirty="0" err="1"/>
              <a:t>Wordpress</a:t>
            </a:r>
            <a:r>
              <a:rPr lang="cs-CZ" sz="2000" dirty="0"/>
              <a:t> webů. Pokud víte, že se nechcete zabývat moderací komentářů – doporučuji sekci pro komentáře na webu vůbec nepoužívat.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cs typeface="Times New Roman" panose="02020603050405020304" pitchFamily="18" charset="0"/>
              </a:rPr>
              <a:t>Práce s redakčním systémem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FB2207B4-592B-21CA-76CA-0614FD840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PRÁCE V CMS – KOMENTÁŘE</a:t>
            </a:r>
          </a:p>
        </p:txBody>
      </p:sp>
    </p:spTree>
    <p:extLst>
      <p:ext uri="{BB962C8B-B14F-4D97-AF65-F5344CB8AC3E}">
        <p14:creationId xmlns:p14="http://schemas.microsoft.com/office/powerpoint/2010/main" val="380242084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36240" y="1001797"/>
            <a:ext cx="836814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/>
              <a:t>Pravidelné zálohování vašeho </a:t>
            </a:r>
            <a:r>
              <a:rPr lang="cs-CZ" sz="2000" dirty="0" err="1"/>
              <a:t>WordPress</a:t>
            </a:r>
            <a:r>
              <a:rPr lang="cs-CZ" sz="2000" dirty="0"/>
              <a:t> webu je nezbytné pro ochranu vašeho obsahu a nastavení před potenciálními problémy jako jsou chyby serveru, uživatelské chyby nebo útoky hackerů.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/>
              <a:t>Existuje mnoho způsobů, jak zálohovat </a:t>
            </a:r>
            <a:r>
              <a:rPr lang="cs-CZ" sz="2000" dirty="0" err="1"/>
              <a:t>WordPress</a:t>
            </a:r>
            <a:r>
              <a:rPr lang="cs-CZ" sz="2000" dirty="0"/>
              <a:t>, včetně ručních metod či pluginů, které proces automatizují.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/>
              <a:t>Udržování </a:t>
            </a:r>
            <a:r>
              <a:rPr lang="cs-CZ" sz="2000" dirty="0" err="1"/>
              <a:t>WordPressu</a:t>
            </a:r>
            <a:r>
              <a:rPr lang="cs-CZ" sz="2000" dirty="0"/>
              <a:t>, témat a pluginů v aktuálním stavu je kriticky důležité pro zabezpečení a funkčnost vašeho webu.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cs typeface="Times New Roman" panose="02020603050405020304" pitchFamily="18" charset="0"/>
              </a:rPr>
              <a:t>Práce s redakčním systémem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FB2207B4-592B-21CA-76CA-0614FD840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PRÁCE V CMS – ZÁLOHOVÁNÍ</a:t>
            </a:r>
          </a:p>
        </p:txBody>
      </p:sp>
    </p:spTree>
    <p:extLst>
      <p:ext uri="{BB962C8B-B14F-4D97-AF65-F5344CB8AC3E}">
        <p14:creationId xmlns:p14="http://schemas.microsoft.com/office/powerpoint/2010/main" val="194540046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35901" y="859109"/>
            <a:ext cx="836814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b="1" dirty="0"/>
              <a:t>Administrátor</a:t>
            </a:r>
            <a:r>
              <a:rPr lang="cs-CZ" sz="2000" dirty="0"/>
              <a:t> – neomezený přístup ke všem nastavením </a:t>
            </a:r>
            <a:r>
              <a:rPr lang="cs-CZ" sz="2000" dirty="0" err="1"/>
              <a:t>WordPressu</a:t>
            </a:r>
            <a:r>
              <a:rPr lang="cs-CZ" sz="2000" dirty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b="1" dirty="0"/>
              <a:t>Šéfredaktor</a:t>
            </a:r>
            <a:r>
              <a:rPr lang="cs-CZ" sz="2000" dirty="0"/>
              <a:t> – může nejen publikovat a spravovat své vlastní příspěvky, ale třeba i zasahovat do příspěvků ostatních uživatelů.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b="1" dirty="0"/>
              <a:t>Redaktor</a:t>
            </a:r>
            <a:r>
              <a:rPr lang="cs-CZ" sz="2000" dirty="0"/>
              <a:t> –  může publikovat a spravovat své vlastní příspěvky, stejně tak jako nahrávat soubory.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b="1" dirty="0"/>
              <a:t>Spolupracovník</a:t>
            </a:r>
            <a:r>
              <a:rPr lang="cs-CZ" sz="2000" dirty="0"/>
              <a:t> – může vytvářet a spravovat své příspěvky, ale nemůže je sám veřejně publikovat. Nemá povoleno nahrávat mediální soubory.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b="1" dirty="0"/>
              <a:t>Návštěvník </a:t>
            </a:r>
            <a:r>
              <a:rPr lang="cs-CZ" sz="2000" dirty="0"/>
              <a:t>–  prakticky se jedná pouze jen o zaregistrovaného uživatele bez speciálních pravomocí v administraci </a:t>
            </a:r>
            <a:r>
              <a:rPr lang="cs-CZ" sz="2000" dirty="0" err="1"/>
              <a:t>WordPressu</a:t>
            </a:r>
            <a:r>
              <a:rPr lang="cs-CZ" sz="2000" dirty="0"/>
              <a:t>. Může pouze vkládat komentáře. Nemůže se podílet na tvorbě a správě obsahu webu.</a:t>
            </a:r>
            <a:endParaRPr lang="cs-CZ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cs typeface="Times New Roman" panose="02020603050405020304" pitchFamily="18" charset="0"/>
              </a:rPr>
              <a:t>Práce s redakčním systémem</a:t>
            </a:r>
          </a:p>
        </p:txBody>
      </p:sp>
      <p:sp>
        <p:nvSpPr>
          <p:cNvPr id="8" name="Nadpis 5">
            <a:extLst>
              <a:ext uri="{FF2B5EF4-FFF2-40B4-BE49-F238E27FC236}">
                <a16:creationId xmlns:a16="http://schemas.microsoft.com/office/drawing/2014/main" id="{00E12B5D-7AB9-642E-9A08-440EE401D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PRÁCE V CMS – NASTAVENÍ ROLÍ</a:t>
            </a:r>
          </a:p>
        </p:txBody>
      </p:sp>
    </p:spTree>
    <p:extLst>
      <p:ext uri="{BB962C8B-B14F-4D97-AF65-F5344CB8AC3E}">
        <p14:creationId xmlns:p14="http://schemas.microsoft.com/office/powerpoint/2010/main" val="278841972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804" y="143849"/>
            <a:ext cx="1411467" cy="110094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59532" y="267494"/>
            <a:ext cx="38164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40624" y="1707654"/>
            <a:ext cx="3600400" cy="293931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cs-CZ" sz="3000" b="1" dirty="0">
                <a:solidFill>
                  <a:schemeClr val="bg1"/>
                </a:solidFill>
                <a:cs typeface="Times New Roman" panose="02020603050405020304" pitchFamily="18" charset="0"/>
              </a:rPr>
              <a:t>Obsah webu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8E9B0C0-3BDA-A54A-B3CD-02C4270FE5A9}"/>
              </a:ext>
            </a:extLst>
          </p:cNvPr>
          <p:cNvSpPr txBox="1">
            <a:spLocks/>
          </p:cNvSpPr>
          <p:nvPr/>
        </p:nvSpPr>
        <p:spPr>
          <a:xfrm>
            <a:off x="4716016" y="1851670"/>
            <a:ext cx="3096344" cy="21602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Příspěvky a stránky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Galerie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GDPR a cookies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Produktová kategorie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Produktová stránka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980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Přístupy k tvorbě webové stránky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92290" y="894075"/>
            <a:ext cx="83681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Na míru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Šablona s redakčním systémem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 err="1"/>
              <a:t>Drag</a:t>
            </a:r>
            <a:r>
              <a:rPr lang="cs-CZ" sz="2000" dirty="0"/>
              <a:t> and drop systémy</a:t>
            </a:r>
            <a:endParaRPr lang="en-CA" sz="20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cs typeface="Times New Roman" panose="02020603050405020304" pitchFamily="18" charset="0"/>
              </a:rPr>
              <a:t>Možnosti tvorby webové stránky</a:t>
            </a:r>
          </a:p>
        </p:txBody>
      </p:sp>
      <p:pic>
        <p:nvPicPr>
          <p:cNvPr id="4098" name="Picture 2" descr="VÃ½sledek obrÃ¡zku pro stavba domu">
            <a:extLst>
              <a:ext uri="{FF2B5EF4-FFF2-40B4-BE49-F238E27FC236}">
                <a16:creationId xmlns:a16="http://schemas.microsoft.com/office/drawing/2014/main" id="{226D817F-384B-4FCC-AEDB-7E18CB284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970" y="2395785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Ã½sledek obrÃ¡zku pro stavba domu">
            <a:extLst>
              <a:ext uri="{FF2B5EF4-FFF2-40B4-BE49-F238E27FC236}">
                <a16:creationId xmlns:a16="http://schemas.microsoft.com/office/drawing/2014/main" id="{BAA28A22-AF8D-4DA4-8F7E-0F788FA6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90" y="2443410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VÃ½sledek obrÃ¡zku pro stavba domu svÃ©pomocÃ­">
            <a:extLst>
              <a:ext uri="{FF2B5EF4-FFF2-40B4-BE49-F238E27FC236}">
                <a16:creationId xmlns:a16="http://schemas.microsoft.com/office/drawing/2014/main" id="{2B035756-4EF9-4B02-ACE1-F5E14973B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208" y="2292823"/>
            <a:ext cx="2608803" cy="195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63287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2267744" y="4731990"/>
            <a:ext cx="4992555" cy="275893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1067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 na webu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E05BE847-7096-87D6-6ADB-949A437587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910021"/>
              </p:ext>
            </p:extLst>
          </p:nvPr>
        </p:nvGraphicFramePr>
        <p:xfrm>
          <a:off x="395536" y="793582"/>
          <a:ext cx="8208912" cy="3752170"/>
        </p:xfrm>
        <a:graphic>
          <a:graphicData uri="http://schemas.openxmlformats.org/drawingml/2006/table">
            <a:tbl>
              <a:tblPr/>
              <a:tblGrid>
                <a:gridCol w="4104456">
                  <a:extLst>
                    <a:ext uri="{9D8B030D-6E8A-4147-A177-3AD203B41FA5}">
                      <a16:colId xmlns:a16="http://schemas.microsoft.com/office/drawing/2014/main" val="3040591885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1319847617"/>
                    </a:ext>
                  </a:extLst>
                </a:gridCol>
              </a:tblGrid>
              <a:tr h="18951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</a:rPr>
                        <a:t>Příspěvky (blog)</a:t>
                      </a:r>
                    </a:p>
                  </a:txBody>
                  <a:tcPr marL="33841" marR="33841" marT="33841" marB="338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</a:rPr>
                        <a:t>Stránky (podstránky webu)</a:t>
                      </a:r>
                    </a:p>
                  </a:txBody>
                  <a:tcPr marL="33841" marR="33841" marT="33841" marB="338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673090"/>
                  </a:ext>
                </a:extLst>
              </a:tr>
              <a:tr h="798657"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b="1" dirty="0">
                          <a:effectLst/>
                        </a:rPr>
                        <a:t>S časovou známkou</a:t>
                      </a:r>
                      <a:r>
                        <a:rPr lang="cs-CZ" sz="1600" b="0" dirty="0">
                          <a:effectLst/>
                        </a:rPr>
                        <a:t> - řazené dle času zveřejnění, informace se mohou časem stát neaktuální, struktura vhodná pro blog</a:t>
                      </a:r>
                    </a:p>
                  </a:txBody>
                  <a:tcPr marL="33841" marR="33841" marT="33841" marB="3384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b="1" dirty="0">
                          <a:effectLst/>
                        </a:rPr>
                        <a:t>Bez časové známky</a:t>
                      </a:r>
                      <a:r>
                        <a:rPr lang="cs-CZ" sz="1600" b="0" dirty="0">
                          <a:effectLst/>
                        </a:rPr>
                        <a:t> - bez zobrazené informace o publikování, obsah s trvalou hodnotou, vhodné například pro stránku kontakt, o nás nebo služby.</a:t>
                      </a:r>
                    </a:p>
                  </a:txBody>
                  <a:tcPr marL="33841" marR="33841" marT="33841" marB="3384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11705"/>
                  </a:ext>
                </a:extLst>
              </a:tr>
              <a:tr h="676828"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b="1" dirty="0">
                          <a:effectLst/>
                        </a:rPr>
                        <a:t>Dynamické</a:t>
                      </a:r>
                      <a:r>
                        <a:rPr lang="cs-CZ" sz="1600" b="0" dirty="0">
                          <a:effectLst/>
                        </a:rPr>
                        <a:t> - obsah může být zobrazen na více místech a souvislostech (archiv kategorie, štítku, řazení podle času).</a:t>
                      </a:r>
                    </a:p>
                  </a:txBody>
                  <a:tcPr marL="33841" marR="33841" marT="33841" marB="3384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600" b="1">
                          <a:effectLst/>
                        </a:rPr>
                        <a:t>Statické</a:t>
                      </a:r>
                      <a:r>
                        <a:rPr lang="pl-PL" sz="1600" b="0">
                          <a:effectLst/>
                        </a:rPr>
                        <a:t> - obsah je zobrazen jen na dané URL.</a:t>
                      </a:r>
                    </a:p>
                  </a:txBody>
                  <a:tcPr marL="33841" marR="33841" marT="33841" marB="3384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886880"/>
                  </a:ext>
                </a:extLst>
              </a:tr>
              <a:tr h="554999"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b="1">
                          <a:effectLst/>
                        </a:rPr>
                        <a:t>Tříditelné</a:t>
                      </a:r>
                      <a:r>
                        <a:rPr lang="cs-CZ" sz="1600" b="0">
                          <a:effectLst/>
                        </a:rPr>
                        <a:t> - mohou být vkládány do rubrik a štítků.</a:t>
                      </a:r>
                    </a:p>
                  </a:txBody>
                  <a:tcPr marL="33841" marR="33841" marT="33841" marB="3384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b="1">
                          <a:effectLst/>
                        </a:rPr>
                        <a:t>Hierarchické</a:t>
                      </a:r>
                      <a:r>
                        <a:rPr lang="cs-CZ" sz="1600" b="0">
                          <a:effectLst/>
                        </a:rPr>
                        <a:t> - mohou být řazeny do hierarchické struktury (může ovlivnit složení URL).</a:t>
                      </a:r>
                    </a:p>
                  </a:txBody>
                  <a:tcPr marL="33841" marR="33841" marT="33841" marB="3384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35938"/>
                  </a:ext>
                </a:extLst>
              </a:tr>
              <a:tr h="1042315"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b="1" dirty="0">
                          <a:effectLst/>
                        </a:rPr>
                        <a:t>Různé formáty</a:t>
                      </a:r>
                      <a:r>
                        <a:rPr lang="cs-CZ" sz="1600" b="0" dirty="0">
                          <a:effectLst/>
                        </a:rPr>
                        <a:t> - dle obsahu lze vybírat z předpřipravených formátů, které ovlivňují zobrazení příspěvku. Jedná se například o video, audio, obrázek, galerie atd.</a:t>
                      </a:r>
                    </a:p>
                  </a:txBody>
                  <a:tcPr marL="33841" marR="33841" marT="33841" marB="3384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600" b="1" dirty="0">
                          <a:effectLst/>
                        </a:rPr>
                        <a:t>Šablony</a:t>
                      </a:r>
                      <a:r>
                        <a:rPr lang="cs-CZ" sz="1600" b="0" dirty="0">
                          <a:effectLst/>
                        </a:rPr>
                        <a:t> - může být zobrazeno za pomocí předdefinovaných šablon stránky. Tyto šablony jsou součástí </a:t>
                      </a:r>
                      <a:r>
                        <a:rPr lang="cs-CZ" sz="1600" b="0" dirty="0" err="1">
                          <a:effectLst/>
                        </a:rPr>
                        <a:t>WordPress</a:t>
                      </a:r>
                      <a:r>
                        <a:rPr lang="cs-CZ" sz="1600" b="0" dirty="0">
                          <a:effectLst/>
                        </a:rPr>
                        <a:t> šablony.</a:t>
                      </a:r>
                    </a:p>
                  </a:txBody>
                  <a:tcPr marL="33841" marR="33841" marT="33841" marB="3384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331640"/>
                  </a:ext>
                </a:extLst>
              </a:tr>
            </a:tbl>
          </a:graphicData>
        </a:graphic>
      </p:graphicFrame>
      <p:sp>
        <p:nvSpPr>
          <p:cNvPr id="5" name="Nadpis 5">
            <a:extLst>
              <a:ext uri="{FF2B5EF4-FFF2-40B4-BE49-F238E27FC236}">
                <a16:creationId xmlns:a16="http://schemas.microsoft.com/office/drawing/2014/main" id="{BD05CBC7-3931-6B3F-CCE7-B239ADDF1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OBSAH WEBU – PŘÍSPĚVKY A STRÁNKY</a:t>
            </a:r>
          </a:p>
        </p:txBody>
      </p:sp>
    </p:spTree>
    <p:extLst>
      <p:ext uri="{BB962C8B-B14F-4D97-AF65-F5344CB8AC3E}">
        <p14:creationId xmlns:p14="http://schemas.microsoft.com/office/powerpoint/2010/main" val="156408116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2267744" y="4731990"/>
            <a:ext cx="4992555" cy="275893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1067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 na webu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89756" y="741154"/>
            <a:ext cx="8460432" cy="4144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Blog  firmě dodává lidskou tvář, která jí mnohdy schází. </a:t>
            </a:r>
          </a:p>
          <a:p>
            <a:pPr marL="285750" indent="-28575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Blog ke čtenářům promlouvá jazykem jim blízkým, a často jim přináší informace, které by se jinak z oficiálních zdrojů nedozvěděli. </a:t>
            </a:r>
          </a:p>
          <a:p>
            <a:pPr marL="285750" indent="-28575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Díky blogu může firma čtenáře vtáhnout do dění firmy přes pohled pod pokličku.</a:t>
            </a:r>
          </a:p>
          <a:p>
            <a:pPr marL="285750" indent="-28575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Skvělý nástroj pro budování SEO (optimalizace pro vyhledávače)</a:t>
            </a:r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Nejzásadnější věc, která odlišuje webové stránky s blogy od webových stránek bez nich, je aktuálnost textu. </a:t>
            </a:r>
            <a:endParaRPr lang="en-US" sz="2000" dirty="0"/>
          </a:p>
          <a:p>
            <a:pPr marL="342900" indent="-342900">
              <a:spcAft>
                <a:spcPts val="2000"/>
              </a:spcAft>
              <a:buFont typeface="Arial" panose="020B0604020202020204" pitchFamily="34" charset="0"/>
              <a:buChar char="•"/>
            </a:pPr>
            <a:endParaRPr lang="sk-SK" sz="2000" dirty="0"/>
          </a:p>
        </p:txBody>
      </p:sp>
      <p:sp>
        <p:nvSpPr>
          <p:cNvPr id="4" name="Nadpis 5">
            <a:extLst>
              <a:ext uri="{FF2B5EF4-FFF2-40B4-BE49-F238E27FC236}">
                <a16:creationId xmlns:a16="http://schemas.microsoft.com/office/drawing/2014/main" id="{1861E45F-3E26-6C87-35C4-6422EB2CF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OBSAH WEBU – BLOG</a:t>
            </a:r>
          </a:p>
        </p:txBody>
      </p:sp>
    </p:spTree>
    <p:extLst>
      <p:ext uri="{BB962C8B-B14F-4D97-AF65-F5344CB8AC3E}">
        <p14:creationId xmlns:p14="http://schemas.microsoft.com/office/powerpoint/2010/main" val="372382078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2267744" y="4731990"/>
            <a:ext cx="4992555" cy="275893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1067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 na webu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79512" y="619185"/>
            <a:ext cx="860546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cs-CZ" sz="2000" dirty="0"/>
              <a:t>Existuje několik zásad, které se firmám vyplatí dodržovat:</a:t>
            </a:r>
            <a:endParaRPr lang="en-US" sz="2000" dirty="0"/>
          </a:p>
          <a:p>
            <a:pPr marL="342900" lvl="0" indent="-342900">
              <a:buAutoNum type="arabicPeriod"/>
            </a:pPr>
            <a:r>
              <a:rPr lang="cs-CZ" sz="2000" b="1" dirty="0"/>
              <a:t>Výběr jednoho autora </a:t>
            </a:r>
            <a:r>
              <a:rPr lang="cs-CZ" sz="2000" dirty="0"/>
              <a:t>– aby blog působil nenuceně a autenticky. </a:t>
            </a:r>
            <a:br>
              <a:rPr lang="cs-CZ" sz="2000" dirty="0"/>
            </a:br>
            <a:endParaRPr lang="en-US" sz="2000" dirty="0"/>
          </a:p>
          <a:p>
            <a:pPr marL="342900" lvl="0" indent="-342900">
              <a:buAutoNum type="arabicPeriod"/>
            </a:pPr>
            <a:r>
              <a:rPr lang="en-US" sz="2000" b="1" dirty="0" err="1"/>
              <a:t>Nepř</a:t>
            </a:r>
            <a:r>
              <a:rPr lang="cs-CZ" sz="2000" b="1" dirty="0"/>
              <a:t>etržité aktualizování obsahu </a:t>
            </a:r>
            <a:r>
              <a:rPr lang="cs-CZ" sz="2000" dirty="0"/>
              <a:t>– mrtvé blogy nikdo nečte</a:t>
            </a:r>
            <a:br>
              <a:rPr lang="cs-CZ" sz="2000" dirty="0"/>
            </a:br>
            <a:endParaRPr lang="cs-CZ" sz="2000" dirty="0"/>
          </a:p>
          <a:p>
            <a:pPr marL="342900" lvl="0" indent="-342900">
              <a:buAutoNum type="arabicPeriod"/>
            </a:pPr>
            <a:r>
              <a:rPr lang="cs-CZ" sz="2000" b="1" dirty="0"/>
              <a:t>Podněcování k diskuzi </a:t>
            </a:r>
            <a:r>
              <a:rPr lang="cs-CZ" sz="2000" dirty="0"/>
              <a:t>- Firma by měla čtenářům umožnit reagovat na její příspěvky, vybízet je k reakcím a okořenit diskusi. Kredibilita blogu vychází z velikosti komunity, které členové se opakovaně vrací a diskutují.</a:t>
            </a:r>
          </a:p>
          <a:p>
            <a:pPr lvl="0"/>
            <a:endParaRPr lang="en-US" sz="2000" dirty="0"/>
          </a:p>
          <a:p>
            <a:pPr lvl="0"/>
            <a:endParaRPr lang="sk-SK" sz="2000" dirty="0"/>
          </a:p>
        </p:txBody>
      </p:sp>
      <p:sp>
        <p:nvSpPr>
          <p:cNvPr id="4" name="Nadpis 5">
            <a:extLst>
              <a:ext uri="{FF2B5EF4-FFF2-40B4-BE49-F238E27FC236}">
                <a16:creationId xmlns:a16="http://schemas.microsoft.com/office/drawing/2014/main" id="{985D4D51-854F-F9C0-3B0A-F9D776B31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OBSAH WEBU – BLOG</a:t>
            </a:r>
          </a:p>
        </p:txBody>
      </p:sp>
    </p:spTree>
    <p:extLst>
      <p:ext uri="{BB962C8B-B14F-4D97-AF65-F5344CB8AC3E}">
        <p14:creationId xmlns:p14="http://schemas.microsoft.com/office/powerpoint/2010/main" val="196366316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2267744" y="4731990"/>
            <a:ext cx="4992555" cy="275893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1067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 na webu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E2408F4-53F2-B2D1-BBF8-5D50899D5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771550"/>
            <a:ext cx="7776864" cy="3786640"/>
          </a:xfrm>
          <a:prstGeom prst="rect">
            <a:avLst/>
          </a:prstGeom>
        </p:spPr>
      </p:pic>
      <p:sp>
        <p:nvSpPr>
          <p:cNvPr id="5" name="Nadpis 5">
            <a:extLst>
              <a:ext uri="{FF2B5EF4-FFF2-40B4-BE49-F238E27FC236}">
                <a16:creationId xmlns:a16="http://schemas.microsoft.com/office/drawing/2014/main" id="{6496C937-7D1C-C947-9A8B-4CF97A6FF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OBSAH WEBU – GALERIE</a:t>
            </a:r>
          </a:p>
        </p:txBody>
      </p:sp>
    </p:spTree>
    <p:extLst>
      <p:ext uri="{BB962C8B-B14F-4D97-AF65-F5344CB8AC3E}">
        <p14:creationId xmlns:p14="http://schemas.microsoft.com/office/powerpoint/2010/main" val="68687897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2267744" y="4731990"/>
            <a:ext cx="4992555" cy="275893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1067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 na webu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CF64522-7537-1EF2-7AB5-93C2422A1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800" y="1055018"/>
            <a:ext cx="7668344" cy="3630588"/>
          </a:xfrm>
          <a:prstGeom prst="rect">
            <a:avLst/>
          </a:prstGeom>
        </p:spPr>
      </p:pic>
      <p:sp>
        <p:nvSpPr>
          <p:cNvPr id="5" name="Nadpis 5">
            <a:extLst>
              <a:ext uri="{FF2B5EF4-FFF2-40B4-BE49-F238E27FC236}">
                <a16:creationId xmlns:a16="http://schemas.microsoft.com/office/drawing/2014/main" id="{0E3B92AE-52BA-1882-68A6-0D4F73790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OBSAH WEBU – VIDEA</a:t>
            </a:r>
          </a:p>
        </p:txBody>
      </p:sp>
    </p:spTree>
    <p:extLst>
      <p:ext uri="{BB962C8B-B14F-4D97-AF65-F5344CB8AC3E}">
        <p14:creationId xmlns:p14="http://schemas.microsoft.com/office/powerpoint/2010/main" val="340293462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2267744" y="4731990"/>
            <a:ext cx="4992555" cy="275893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1067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 na webu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9079B5B-CCC8-12DD-2000-6F6495B0A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" y="847725"/>
            <a:ext cx="8058150" cy="3448050"/>
          </a:xfrm>
          <a:prstGeom prst="rect">
            <a:avLst/>
          </a:prstGeom>
        </p:spPr>
      </p:pic>
      <p:sp>
        <p:nvSpPr>
          <p:cNvPr id="5" name="Nadpis 5">
            <a:extLst>
              <a:ext uri="{FF2B5EF4-FFF2-40B4-BE49-F238E27FC236}">
                <a16:creationId xmlns:a16="http://schemas.microsoft.com/office/drawing/2014/main" id="{3ACD0A53-C810-0CF7-EFEE-79500BA6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OBSAH WEBU – COOKIES A GDPR</a:t>
            </a:r>
          </a:p>
        </p:txBody>
      </p:sp>
    </p:spTree>
    <p:extLst>
      <p:ext uri="{BB962C8B-B14F-4D97-AF65-F5344CB8AC3E}">
        <p14:creationId xmlns:p14="http://schemas.microsoft.com/office/powerpoint/2010/main" val="157921235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2267744" y="4731990"/>
            <a:ext cx="4992555" cy="275893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1067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 na webu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F801B59-4D0A-D2CD-EDC9-A521A29BC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846818"/>
            <a:ext cx="5857494" cy="3525132"/>
          </a:xfrm>
          <a:prstGeom prst="rect">
            <a:avLst/>
          </a:prstGeom>
        </p:spPr>
      </p:pic>
      <p:sp>
        <p:nvSpPr>
          <p:cNvPr id="5" name="Nadpis 5">
            <a:extLst>
              <a:ext uri="{FF2B5EF4-FFF2-40B4-BE49-F238E27FC236}">
                <a16:creationId xmlns:a16="http://schemas.microsoft.com/office/drawing/2014/main" id="{90BC35D8-D0E5-509C-63C5-35232896D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OBSAH WEBU – PRODUKTOVÁ KATEGORIE (E-SHOP)</a:t>
            </a:r>
          </a:p>
        </p:txBody>
      </p:sp>
    </p:spTree>
    <p:extLst>
      <p:ext uri="{BB962C8B-B14F-4D97-AF65-F5344CB8AC3E}">
        <p14:creationId xmlns:p14="http://schemas.microsoft.com/office/powerpoint/2010/main" val="107151502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 txBox="1">
            <a:spLocks/>
          </p:cNvSpPr>
          <p:nvPr/>
        </p:nvSpPr>
        <p:spPr>
          <a:xfrm>
            <a:off x="2267744" y="4731990"/>
            <a:ext cx="4992555" cy="275893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1067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 na webu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3EB1902-8949-149B-40D0-4497B21AA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9" y="715725"/>
            <a:ext cx="5256584" cy="3944707"/>
          </a:xfrm>
          <a:prstGeom prst="rect">
            <a:avLst/>
          </a:prstGeom>
        </p:spPr>
      </p:pic>
      <p:sp>
        <p:nvSpPr>
          <p:cNvPr id="5" name="Nadpis 5">
            <a:extLst>
              <a:ext uri="{FF2B5EF4-FFF2-40B4-BE49-F238E27FC236}">
                <a16:creationId xmlns:a16="http://schemas.microsoft.com/office/drawing/2014/main" id="{8D49D1C8-F424-7B9A-412C-226710497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OBSAH WEBU – PRODUKTOVÁ STRÁNKA (E-SHOP)</a:t>
            </a:r>
          </a:p>
        </p:txBody>
      </p:sp>
    </p:spTree>
    <p:extLst>
      <p:ext uri="{BB962C8B-B14F-4D97-AF65-F5344CB8AC3E}">
        <p14:creationId xmlns:p14="http://schemas.microsoft.com/office/powerpoint/2010/main" val="306864007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 txBox="1">
            <a:spLocks/>
          </p:cNvSpPr>
          <p:nvPr/>
        </p:nvSpPr>
        <p:spPr>
          <a:xfrm>
            <a:off x="2267744" y="4731990"/>
            <a:ext cx="4992555" cy="275893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1067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 na webu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B87A688-C436-CD88-CC78-B9502E1F8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140" y="836687"/>
            <a:ext cx="3219720" cy="3696444"/>
          </a:xfrm>
          <a:prstGeom prst="rect">
            <a:avLst/>
          </a:prstGeom>
        </p:spPr>
      </p:pic>
      <p:sp>
        <p:nvSpPr>
          <p:cNvPr id="5" name="Nadpis 5">
            <a:extLst>
              <a:ext uri="{FF2B5EF4-FFF2-40B4-BE49-F238E27FC236}">
                <a16:creationId xmlns:a16="http://schemas.microsoft.com/office/drawing/2014/main" id="{536EA82B-BC5E-3F97-EAEF-05E262279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OBSAH WEBU – UŽIVATELSKÉ ROZHRANÍ</a:t>
            </a:r>
          </a:p>
        </p:txBody>
      </p:sp>
    </p:spTree>
    <p:extLst>
      <p:ext uri="{BB962C8B-B14F-4D97-AF65-F5344CB8AC3E}">
        <p14:creationId xmlns:p14="http://schemas.microsoft.com/office/powerpoint/2010/main" val="301441067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73170" y="2355726"/>
            <a:ext cx="7776864" cy="507703"/>
          </a:xfrm>
        </p:spPr>
        <p:txBody>
          <a:bodyPr/>
          <a:lstStyle/>
          <a:p>
            <a:pPr algn="ctr"/>
            <a:r>
              <a:rPr lang="pl-PL" b="1" dirty="0"/>
              <a:t>Děkujeme za pozornost.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2267744" y="4731990"/>
            <a:ext cx="4992555" cy="275893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1067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 na webu</a:t>
            </a:r>
          </a:p>
        </p:txBody>
      </p:sp>
    </p:spTree>
    <p:extLst>
      <p:ext uri="{BB962C8B-B14F-4D97-AF65-F5344CB8AC3E}">
        <p14:creationId xmlns:p14="http://schemas.microsoft.com/office/powerpoint/2010/main" val="1210577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PŘÍSTUPY K TVORBĚ WEBOVÉ STRÁNKY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35901" y="822940"/>
            <a:ext cx="836814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Obecně můžeme mluvit o třech základních situacích. </a:t>
            </a:r>
          </a:p>
          <a:p>
            <a:endParaRPr lang="cs-CZ" sz="2000" dirty="0"/>
          </a:p>
          <a:p>
            <a:pPr marL="457200" indent="-457200">
              <a:buFont typeface="+mj-lt"/>
              <a:buAutoNum type="arabicPeriod"/>
            </a:pPr>
            <a:r>
              <a:rPr lang="cs-CZ" sz="2000" b="1" dirty="0"/>
              <a:t>Web na míru </a:t>
            </a:r>
            <a:r>
              <a:rPr lang="cs-CZ" sz="2000" dirty="0"/>
              <a:t>- staví profesionální studio s programátory a webdesignery. </a:t>
            </a:r>
            <a:br>
              <a:rPr lang="cs-CZ" sz="2000" dirty="0"/>
            </a:br>
            <a:endParaRPr lang="cs-CZ" sz="2000" dirty="0"/>
          </a:p>
          <a:p>
            <a:pPr marL="457200" indent="-457200">
              <a:buFont typeface="+mj-lt"/>
              <a:buAutoNum type="arabicPeriod"/>
            </a:pPr>
            <a:r>
              <a:rPr lang="cs-CZ" sz="2000" b="1" dirty="0"/>
              <a:t>Redakční systém </a:t>
            </a:r>
            <a:r>
              <a:rPr lang="cs-CZ" sz="2000" dirty="0"/>
              <a:t>– předpřipravená šablona, kde je možné upravovat na webu barvy písmo, položky menu, texty, vkládat obrázky ale už méně můžeme měnit celkové rozvržení stránky. Základní nastavení zvládne i amatér ale častěji se při tvorbě obracíme na konzultanty a </a:t>
            </a:r>
            <a:r>
              <a:rPr lang="cs-CZ" sz="2000" dirty="0" err="1"/>
              <a:t>webdevelopery</a:t>
            </a:r>
            <a:r>
              <a:rPr lang="cs-CZ" sz="2000" dirty="0"/>
              <a:t>. Díky menší náročnosti to bude menší tým lidí. </a:t>
            </a:r>
            <a:br>
              <a:rPr lang="cs-CZ" sz="2000" dirty="0"/>
            </a:br>
            <a:endParaRPr lang="cs-CZ" sz="2000" dirty="0"/>
          </a:p>
          <a:p>
            <a:pPr marL="457200" indent="-457200">
              <a:buFont typeface="+mj-lt"/>
              <a:buAutoNum type="arabicPeriod"/>
            </a:pPr>
            <a:r>
              <a:rPr lang="cs-CZ" sz="2000" b="1" dirty="0"/>
              <a:t>Cloudové služby </a:t>
            </a:r>
            <a:r>
              <a:rPr lang="cs-CZ" sz="2000" dirty="0"/>
              <a:t>- které využívají drag and drop  systémy – umisťování prvků a celkovou editaci tak zvládne skutečně každý.</a:t>
            </a:r>
            <a:endParaRPr lang="en-CA" sz="20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cs typeface="Times New Roman" panose="02020603050405020304" pitchFamily="18" charset="0"/>
              </a:rPr>
              <a:t>Možnosti tvorby webové stránky</a:t>
            </a:r>
          </a:p>
        </p:txBody>
      </p:sp>
    </p:spTree>
    <p:extLst>
      <p:ext uri="{BB962C8B-B14F-4D97-AF65-F5344CB8AC3E}">
        <p14:creationId xmlns:p14="http://schemas.microsoft.com/office/powerpoint/2010/main" val="859205508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4738</TotalTime>
  <Words>5516</Words>
  <Application>Microsoft Macintosh PowerPoint</Application>
  <PresentationFormat>Předvádění na obrazovce (16:9)</PresentationFormat>
  <Paragraphs>594</Paragraphs>
  <Slides>89</Slides>
  <Notes>83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89</vt:i4>
      </vt:variant>
    </vt:vector>
  </HeadingPairs>
  <TitlesOfParts>
    <vt:vector size="93" baseType="lpstr">
      <vt:lpstr>Arial</vt:lpstr>
      <vt:lpstr>Calibri</vt:lpstr>
      <vt:lpstr>Times New Roman</vt:lpstr>
      <vt:lpstr>SLU</vt:lpstr>
      <vt:lpstr>2. TUTORIÁL Design a správa webové stránky</vt:lpstr>
      <vt:lpstr>Možnosti tvorby webové stránky</vt:lpstr>
      <vt:lpstr>DOMÉNA</vt:lpstr>
      <vt:lpstr>DOMÉNA</vt:lpstr>
      <vt:lpstr>WEBHOSTING</vt:lpstr>
      <vt:lpstr>WEBHOSTING</vt:lpstr>
      <vt:lpstr>PŘÍSTUPY K TVORBĚ WEBOVÉ STRÁNKY</vt:lpstr>
      <vt:lpstr>Přístupy k tvorbě webové stránky</vt:lpstr>
      <vt:lpstr>PŘÍSTUPY K TVORBĚ WEBOVÉ STRÁNKY</vt:lpstr>
      <vt:lpstr>WEB POSTAVENÝ NA MÍRU</vt:lpstr>
      <vt:lpstr>REDAKČNÍ SYSTÉM = CMS = CONTENT MANAGEMENT SYSTEM</vt:lpstr>
      <vt:lpstr>REDAKČNÍ SYSTÉM - Výhody</vt:lpstr>
      <vt:lpstr>POUŽITÍ REDAKČNÍHO SYSTÉMU A ŠABLONY</vt:lpstr>
      <vt:lpstr>WORDPRESS</vt:lpstr>
      <vt:lpstr>WORDPRESS</vt:lpstr>
      <vt:lpstr>Proces tvorby webové stránky</vt:lpstr>
      <vt:lpstr>PROCES TVORBY WEBU</vt:lpstr>
      <vt:lpstr>PROCES TVORBY WEBU – OBJEVOVÁNÍ</vt:lpstr>
      <vt:lpstr>PROCES TVORBY WEBU – VÝZKUM</vt:lpstr>
      <vt:lpstr>PROCES TVORBY WEBU – VÝZKUM (ANALÝZA KONKURENCE)</vt:lpstr>
      <vt:lpstr>PROCES TVORBY WEBU – VÝZKUM (ANALÝZA KONKURENCE)</vt:lpstr>
      <vt:lpstr>PROCES TVORBY WEBU – VÝZKUM (ANALÝZA KLÍČOVÝCH SLOV)</vt:lpstr>
      <vt:lpstr>PROCES TVORBY WEBU – TVORBA (INFORMAČNÍ ARCHITEKTURA)</vt:lpstr>
      <vt:lpstr>PROCES TVORBY WEBU – TVORBA (INFORMAČNÍ ARCHITEKTURA)</vt:lpstr>
      <vt:lpstr>PROCES TVORBY WEBU – TVORBA (Wireframe)</vt:lpstr>
      <vt:lpstr>PROCES TVORBY WEBU – TVORBA (UX)</vt:lpstr>
      <vt:lpstr>PROCES TVORBY WEBU – TVORBA (Wireframe)</vt:lpstr>
      <vt:lpstr>PROCES TVORBY WEBU – TVORBA (Wireframe)</vt:lpstr>
      <vt:lpstr>PROCES TVORBY WEBU – TVORBA (Grafika)</vt:lpstr>
      <vt:lpstr>PROCES TVORBY WEBU – TVORBA (Kódování/Design)</vt:lpstr>
      <vt:lpstr>PROCES TVORBY WEBU – TVORBA (CMS)</vt:lpstr>
      <vt:lpstr>PROCES TVORBY WEBU – EVALUACE</vt:lpstr>
      <vt:lpstr>PROCES TVORBY WEBU - EVALUACE (Uživatelské testování)</vt:lpstr>
      <vt:lpstr>Využití výzkumu při tvorbě a správě webové stránky</vt:lpstr>
      <vt:lpstr>VÝZKUM</vt:lpstr>
      <vt:lpstr>VÝZKUM – TESTOVÁNÍ POUŽITELNOSTI</vt:lpstr>
      <vt:lpstr>VÝZKUM – TESTOVÁNÍ POUŽITELNOSTI</vt:lpstr>
      <vt:lpstr>VÝZKUM – TESTOVÁNÍ POUŽITELNOSTI (postup)</vt:lpstr>
      <vt:lpstr>VÝZKUM – TESTOVÁNÍ POUŽITELNOSTI (postup)</vt:lpstr>
      <vt:lpstr>VÝZKUM – MOUSE TRACKING</vt:lpstr>
      <vt:lpstr>VÝZKUM – MOUSE TRACKING</vt:lpstr>
      <vt:lpstr>VÝZKUM – EYE TRACKING</vt:lpstr>
      <vt:lpstr>VÝZKUM – EYE TRACKING</vt:lpstr>
      <vt:lpstr>VÝZKUM – EYE TRACKING</vt:lpstr>
      <vt:lpstr>VÝZKUM – EYE TRACKING</vt:lpstr>
      <vt:lpstr>VÝZKUM – EYE TRACKING</vt:lpstr>
      <vt:lpstr>VÝZKUM – A/B TESTOVÁNÍ</vt:lpstr>
      <vt:lpstr>VÝZKUM – A/B TESTOVÁNÍ</vt:lpstr>
      <vt:lpstr>VÝZKUM (PŘÍPADOVÁ STUDIE HOT JAR)</vt:lpstr>
      <vt:lpstr>VÝZKUM (PŘÍPADOVÁ STUDIE HOT JAR)</vt:lpstr>
      <vt:lpstr>VÝZKUM (PŘÍPADOVÁ STUDIE HOT JAR)</vt:lpstr>
      <vt:lpstr>VÝZKUM (PŘÍPADOVÁ STUDIE HOT JAR)</vt:lpstr>
      <vt:lpstr>VÝZKUM (PŘÍPADOVÁ STUDIE HOT JAR)</vt:lpstr>
      <vt:lpstr>VÝZKUM (PŘÍPADOVÁ STUDIE HOT JAR)</vt:lpstr>
      <vt:lpstr>VÝZKUM (PŘÍPADOVÁ STUDIE HOT JAR)</vt:lpstr>
      <vt:lpstr>VÝZKUM (PŘÍPADOVÁ STUDIE HOT JAR)</vt:lpstr>
      <vt:lpstr>VÝZKUM (PŘÍPADOVÁ STUDIE HOT JAR)</vt:lpstr>
      <vt:lpstr>VÝZKUM (PŘÍPADOVÁ STUDIE HOT JAR)</vt:lpstr>
      <vt:lpstr>VÝZKUM (PŘÍPADOVÁ STUDIE HOT JAR)</vt:lpstr>
      <vt:lpstr>Práce v redakčním systému</vt:lpstr>
      <vt:lpstr>PRÁCE V CMS – ZÁKLADNÍ INFORMACE</vt:lpstr>
      <vt:lpstr>PRÁCE V CMS – INSTALACE</vt:lpstr>
      <vt:lpstr>PRÁCE V CMS – INSTALACE</vt:lpstr>
      <vt:lpstr>PRÁCE V CMS – INSTALACE</vt:lpstr>
      <vt:lpstr>PRÁCE V CMS – PRACOVNÍ PROSTŘEDÍ WORDPRESSU</vt:lpstr>
      <vt:lpstr>PRÁCE V CMS – PŘÍSPĚVKY</vt:lpstr>
      <vt:lpstr>PRÁCE V CMS – PŘÍSPĚVKY</vt:lpstr>
      <vt:lpstr>PRÁCE V CMS – STRÁNKY</vt:lpstr>
      <vt:lpstr>PRÁCE V CMS – MENU A NAVIGACE</vt:lpstr>
      <vt:lpstr>PRÁCE V CMS – MENU A NAVIGACE</vt:lpstr>
      <vt:lpstr>PRÁCE V CMS – MÉDIA</vt:lpstr>
      <vt:lpstr>PRÁCE V CMS – PLUGINY</vt:lpstr>
      <vt:lpstr>PRÁCE V CMS – PLUGINY</vt:lpstr>
      <vt:lpstr>PRÁCE V CMS – VZHLED A ŠABLONY (TÉMATA)</vt:lpstr>
      <vt:lpstr>PRÁCE V CMS – VZHLED A ŠABLONY (TÉMATA)</vt:lpstr>
      <vt:lpstr>PRÁCE V CMS – KOMENTÁŘE</vt:lpstr>
      <vt:lpstr>PRÁCE V CMS – ZÁLOHOVÁNÍ</vt:lpstr>
      <vt:lpstr>PRÁCE V CMS – NASTAVENÍ ROLÍ</vt:lpstr>
      <vt:lpstr>Obsah webu</vt:lpstr>
      <vt:lpstr>OBSAH WEBU – PŘÍSPĚVKY A STRÁNKY</vt:lpstr>
      <vt:lpstr>OBSAH WEBU – BLOG</vt:lpstr>
      <vt:lpstr>OBSAH WEBU – BLOG</vt:lpstr>
      <vt:lpstr>OBSAH WEBU – GALERIE</vt:lpstr>
      <vt:lpstr>OBSAH WEBU – VIDEA</vt:lpstr>
      <vt:lpstr>OBSAH WEBU – COOKIES A GDPR</vt:lpstr>
      <vt:lpstr>OBSAH WEBU – PRODUKTOVÁ KATEGORIE (E-SHOP)</vt:lpstr>
      <vt:lpstr>OBSAH WEBU – PRODUKTOVÁ STRÁNKA (E-SHOP)</vt:lpstr>
      <vt:lpstr>OBSAH WEBU – UŽIVATELSKÉ ROZHRANÍ</vt:lpstr>
      <vt:lpstr>Děkujeme za pozornost.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Tereza Pražáková</cp:lastModifiedBy>
  <cp:revision>182</cp:revision>
  <dcterms:created xsi:type="dcterms:W3CDTF">2016-07-06T15:42:34Z</dcterms:created>
  <dcterms:modified xsi:type="dcterms:W3CDTF">2024-10-29T11:02:47Z</dcterms:modified>
</cp:coreProperties>
</file>