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BF0DB-9F02-4BAF-939B-4F74C4801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53955C-78A4-4916-B00C-B5B3DB92B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BF179E-6215-4584-A636-88306C605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746B8A-CD49-4E51-86C6-80A35D271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6B2D21-C130-428D-9F79-9B59D3BC5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04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2D528-406D-4BC3-B9FD-745E0E180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7523E4-A80B-4DF0-AFEE-3EAA3CDE0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CEB89E-3088-4CC8-9720-F8D05F1E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92C4BA-53AD-46FA-BFE3-1DA25A23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780CAA-8DD0-43B4-AB40-CCB209C2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478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96A1C5-271E-447B-BC21-6E703ABFD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A5E4F7-AB3E-48FC-A5A4-A0ABF3F64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4957FE-9373-42FC-B7AD-DB4BD0667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21C44B-2CF0-4380-B572-8FE272309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2E974B-23F0-43EC-AFCC-E5790A31B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24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A83B2-A8B8-4B58-A4E4-3D4ECBA31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4213F0-04BC-4883-A777-7D45DFAC8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B2E185-6A73-4DA0-ADCC-60DD60FB7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CBFCF3-FF6B-4DC0-886A-9C5B0CA1A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4BBBC0-C22A-4D99-81DC-A961E8F9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76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A9918-F2BC-4BC4-982A-DA607C6B8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7805712-0281-452E-A710-AA51B75A9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AEBD50-61A8-4BF8-9633-E6C4F6079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8D183C-68D6-4B16-8E98-5708EB7FC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4B1770-8A2C-487D-AFB5-587D3B04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99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8D899-7C08-4F11-A89E-56FF1C2B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322F05-AA91-4F2D-9135-B6FE4F3C1E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B7DDB6D-F292-4091-9E26-B1D640F04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BA15A4-73C1-418B-84A7-B151A0852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B6AB95-FC33-481D-853D-CD63E094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AD62D1-9624-4499-AE02-43F6F9CC7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673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15E36-97AE-44E8-A371-6C20BE24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297C57E-4E49-43E1-B151-42D2CB4F9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0003D2-DF35-420B-8038-73A94265C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0F2167E-0A46-4F95-A5F5-D5BFF9185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0474D51-592D-4C0C-BAC5-007FD0C10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7217194-38B1-4B75-A3C1-8C104B52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C0E370-64FE-4B5A-A2C4-0A559D942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6D4661-E87A-4C40-8A1A-F39998B8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41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4D607-8F0B-47F9-B2CC-772282F0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6E98674-0EC3-4A15-9E1A-63EEA1AD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D33BE6-B3B0-4CDE-8B80-C3BBA81E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390C6D-A296-4459-8BD4-6587D2775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00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A1155DF-E7DA-4BB2-B04B-59A430874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D05852-F908-4910-A5AC-606D8E215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6CB183-FDD2-4AB6-AC80-B08D5F89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16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07827-ABF5-4EA1-B520-40143B2B8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1CBB11-742B-494E-930A-1DA6C2AF0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0668275-7B5B-469F-96AD-B6056D985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384E63-4C6B-4B88-B53A-31DFB390B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25BC33-8365-4E3C-9914-66AD05C2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2827D8-DC55-4CA5-93EF-93123E34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66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51E2E3-A6D2-4CBA-A427-D6729E13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B3D2C2-363B-46DF-965F-4FFE3AC173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F5B70B2-7315-403D-BDD7-DA65AC79D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1AA067-5F0C-4FFA-953D-F180DA9D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7A1475-21CA-428D-BDA3-A36987465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E06400-D13E-4E51-92D4-7C2227A3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30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ED0C562-F331-416D-A08C-6B02B38C3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9A51EC1-2E02-4CA8-BC9E-607012BF3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22D3AA-776E-47B9-9D98-0EF0F3456C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BE67-76E1-459C-BC41-0F4CE05575B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2149BB-00C4-448F-92CD-FC2C2D825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A47E52-F8FF-4F2A-A737-7F1376CC2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37EB0-310E-4231-8CB8-C73B97EC6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80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96C31-9FA8-4731-806B-10B7704676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Tutorial</a:t>
            </a:r>
            <a:r>
              <a:rPr lang="cs-CZ" dirty="0"/>
              <a:t> 2 - řešení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EF2B6C-7361-433E-BA0A-BBD2700DD5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Nákup, výroba, prodej</a:t>
            </a:r>
          </a:p>
        </p:txBody>
      </p:sp>
    </p:spTree>
    <p:extLst>
      <p:ext uri="{BB962C8B-B14F-4D97-AF65-F5344CB8AC3E}">
        <p14:creationId xmlns:p14="http://schemas.microsoft.com/office/powerpoint/2010/main" val="2720210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492C0-69C1-4B9B-8A80-ABE46C877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 </a:t>
            </a:r>
            <a:r>
              <a:rPr lang="cs-CZ" b="1" dirty="0"/>
              <a:t>Normování zásob - řešení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010F99-63AB-4BA2-A2D4-16D582C003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33500"/>
                <a:ext cx="10515600" cy="4843463"/>
              </a:xfrm>
            </p:spPr>
            <p:txBody>
              <a:bodyPr>
                <a:normAutofit fontScale="77500" lnSpcReduction="20000"/>
              </a:bodyPr>
              <a:lstStyle/>
              <a:p>
                <a:pPr fontAlgn="base"/>
                <a:r>
                  <a:rPr lang="cs-CZ" dirty="0"/>
                  <a:t>Máme podnik pracující s dřevěnými deskami, dodávaných v m</a:t>
                </a:r>
                <a:r>
                  <a:rPr lang="cs-CZ" baseline="30000" dirty="0"/>
                  <a:t>2</a:t>
                </a:r>
                <a:r>
                  <a:rPr lang="cs-CZ" dirty="0"/>
                  <a:t>.  Roční poptávka a zároveň spotřeba desek je 3 648 m</a:t>
                </a:r>
                <a:r>
                  <a:rPr lang="cs-CZ" baseline="30000" dirty="0"/>
                  <a:t>2</a:t>
                </a:r>
                <a:r>
                  <a:rPr lang="cs-CZ" dirty="0"/>
                  <a:t>. Dodávka se uskutečňuje v pravidelných intervalech 2x měsíčně. Firma má i jiné zásoby jako je pojistná zásoba, která vystačí na 3 týdny a technickou zásobu na jeden týden. Počítejte s tím, že materiál je do výroby odebírán rovnoměrně a při plánování zásob pracujeme s průměrným rokem (360 dní). </a:t>
                </a:r>
              </a:p>
              <a:p>
                <a:pPr lvl="0" fontAlgn="base"/>
                <a:r>
                  <a:rPr lang="cs-CZ" dirty="0"/>
                  <a:t>Jaká je velikost jedné dodávky? </a:t>
                </a:r>
              </a:p>
              <a:p>
                <a:pPr fontAlgn="base"/>
                <a:r>
                  <a:rPr lang="cs-CZ" dirty="0">
                    <a:solidFill>
                      <a:srgbClr val="FF0000"/>
                    </a:solidFill>
                  </a:rPr>
                  <a:t>Máme 2*12 dodávek, celkem 24, Jedna dodávka = 3 648/24 = 152 m2/dodávka</a:t>
                </a:r>
              </a:p>
              <a:p>
                <a:pPr lvl="0" fontAlgn="base"/>
                <a:r>
                  <a:rPr lang="cs-CZ" dirty="0"/>
                  <a:t>Na kolik dní nám celá zásoba, včetně všech složek podniku, vydrží? 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𝑪𝑵𝒁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</m:sSub>
                      </m:num>
                      <m:den>
                        <m: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  <m:r>
                      <a:rPr lang="cs-CZ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endParaRPr lang="cs-CZ" dirty="0">
                  <a:solidFill>
                    <a:srgbClr val="FF0000"/>
                  </a:solidFill>
                </a:endParaRPr>
              </a:p>
              <a:p>
                <a:pPr lvl="0"/>
                <a:r>
                  <a:rPr lang="cs-CZ" dirty="0">
                    <a:solidFill>
                      <a:srgbClr val="FF0000"/>
                    </a:solidFill>
                  </a:rPr>
                  <a:t>CNZ (týdny) = 2/2 + 3 + 1 = 5 týdnů, 5*7 = 35 dní</a:t>
                </a:r>
              </a:p>
              <a:p>
                <a:pPr lvl="0"/>
                <a:r>
                  <a:rPr lang="cs-CZ" dirty="0"/>
                  <a:t>Jaký je průměrný stav zásoby (norma zásob) v podniku a kolik váže financí (normativ), když jeden m</a:t>
                </a:r>
                <a:r>
                  <a:rPr lang="cs-CZ" baseline="30000" dirty="0"/>
                  <a:t>2</a:t>
                </a:r>
                <a:r>
                  <a:rPr lang="cs-CZ" dirty="0"/>
                  <a:t> bukového dřeva stojí podnik 430 Kč/ m</a:t>
                </a:r>
                <a:r>
                  <a:rPr lang="cs-CZ" baseline="30000" dirty="0"/>
                  <a:t>2</a:t>
                </a:r>
                <a:r>
                  <a:rPr lang="cs-CZ" dirty="0"/>
                  <a:t> 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cs-CZ" i="1" smtClean="0">
                        <a:solidFill>
                          <a:srgbClr val="FF0000"/>
                        </a:solidFill>
                      </a:rPr>
                      <m:t>𝑁𝑍</m:t>
                    </m:r>
                    <m:r>
                      <a:rPr lang="cs-CZ" i="1" smtClean="0">
                        <a:solidFill>
                          <a:srgbClr val="FF0000"/>
                        </a:solidFill>
                      </a:rPr>
                      <m:t>=</m:t>
                    </m:r>
                    <m:r>
                      <a:rPr lang="cs-CZ" i="1" smtClean="0">
                        <a:solidFill>
                          <a:srgbClr val="FF0000"/>
                        </a:solidFill>
                      </a:rPr>
                      <m:t>𝐶𝑁𝑍</m:t>
                    </m:r>
                    <m:r>
                      <a:rPr lang="cs-CZ" i="1" smtClean="0">
                        <a:solidFill>
                          <a:srgbClr val="FF0000"/>
                        </a:solidFill>
                      </a:rPr>
                      <m:t>∙</m:t>
                    </m:r>
                    <m:r>
                      <a:rPr lang="cs-CZ" i="1" smtClean="0">
                        <a:solidFill>
                          <a:srgbClr val="FF0000"/>
                        </a:solidFill>
                      </a:rPr>
                      <m:t>𝑠</m:t>
                    </m:r>
                  </m:oMath>
                </a14:m>
                <a:endParaRPr lang="cs-CZ" dirty="0">
                  <a:solidFill>
                    <a:srgbClr val="FF0000"/>
                  </a:solidFill>
                </a:endParaRPr>
              </a:p>
              <a:p>
                <a:pPr lvl="0"/>
                <a:r>
                  <a:rPr lang="cs-CZ" dirty="0">
                    <a:solidFill>
                      <a:srgbClr val="FF0000"/>
                    </a:solidFill>
                  </a:rPr>
                  <a:t>NZ = 35 * 3648/360 = 35 * 10,13 = 354,55 m2 * 430 = 152 456,50 Kč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010F99-63AB-4BA2-A2D4-16D582C003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33500"/>
                <a:ext cx="10515600" cy="4843463"/>
              </a:xfrm>
              <a:blipFill>
                <a:blip r:embed="rId2"/>
                <a:stretch>
                  <a:fillRect l="-696" t="-27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476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C179E95-3EAF-46B5-A944-7A3FD4C8F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Výroba, výrobní kapacita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A3260AE-51DD-4040-A144-A542755E11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440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E4D9569-6B6C-42D0-9C61-9062F3BFF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Proces výroby – teoretický vstup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9EC6BA7-F0EE-4E0F-8E60-82A5F67AA88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00"/>
          <a:stretch/>
        </p:blipFill>
        <p:spPr>
          <a:xfrm>
            <a:off x="1152525" y="1247775"/>
            <a:ext cx="8420099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14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6F0CE-F9A6-4800-BD5E-8B2AE748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2547A9-B265-4A22-92E4-F4123F41F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783E0C-C975-4EA1-A262-EF7BE0DB2D8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365125"/>
            <a:ext cx="11439525" cy="6016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6602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1E05A-74BC-4978-8ECC-1B57AB6FF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4C6E7D-A803-415D-9AE0-176CBC952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43FA0D7-20CB-4BE4-AEBC-5AF5033FE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137" y="336550"/>
            <a:ext cx="10753725" cy="664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99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25E88-BF2F-4CAE-A893-197D06AB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 Výrobní kapacita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3A21A7-1A5B-4B79-B83E-A01FB220B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Výroba probíhá 200 dní v roce, 8 hodin denně s plánovanými prostoji 6 %. Pracnost 1 výrobku je 35 minut. </a:t>
            </a:r>
          </a:p>
          <a:p>
            <a:r>
              <a:rPr lang="cs-CZ" b="1" i="1" dirty="0"/>
              <a:t>Úkol 1: </a:t>
            </a:r>
            <a:r>
              <a:rPr lang="cs-CZ" i="1" dirty="0"/>
              <a:t>Jaká je kapacita zařízení? Jaké je využití kapacity, je-li skutečně vyrobených výrobků 1 500 ks? </a:t>
            </a:r>
            <a:endParaRPr lang="cs-CZ" dirty="0"/>
          </a:p>
          <a:p>
            <a:r>
              <a:rPr lang="cs-CZ" b="1" i="1" dirty="0"/>
              <a:t>Úkol 2:</a:t>
            </a:r>
            <a:r>
              <a:rPr lang="cs-CZ" i="1" dirty="0"/>
              <a:t> Díky reorganizaci pracoviště (výrobní hala o velikosti 600 m2) se nám podařilo zajistit, že jedno pracoviště nyní potřebuje pouze 100 m2 prostoru a 50 m2 představuje přístupovou cestu ke každému pracovišti. Jak se změní výrobní kapacity?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993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25E88-BF2F-4CAE-A893-197D06AB7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 3 Výrobní kapacita - řešení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3A21A7-1A5B-4B79-B83E-A01FB220B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3925"/>
            <a:ext cx="10515600" cy="1800225"/>
          </a:xfrm>
        </p:spPr>
        <p:txBody>
          <a:bodyPr/>
          <a:lstStyle/>
          <a:p>
            <a:r>
              <a:rPr lang="cs-CZ" dirty="0"/>
              <a:t>Výroba probíhá 200 dní v roce, 8 hodin denně s plánovanými prostoji 6 %. Pracnost 1 výrobku je 35 minut. </a:t>
            </a:r>
          </a:p>
          <a:p>
            <a:r>
              <a:rPr lang="cs-CZ" b="1" i="1" dirty="0"/>
              <a:t>Úkol 1: </a:t>
            </a:r>
            <a:r>
              <a:rPr lang="cs-CZ" i="1" dirty="0"/>
              <a:t>Jaká je kapacita zařízení? Jaké je využití kapacity, je-li skutečně vyrobených výrobků 1 500 ks? </a:t>
            </a:r>
            <a:endParaRPr lang="cs-CZ" dirty="0"/>
          </a:p>
          <a:p>
            <a:endParaRPr lang="cs-CZ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78BEDE87-AE1D-4917-A131-FB7F8892F936}"/>
              </a:ext>
            </a:extLst>
          </p:cNvPr>
          <p:cNvSpPr/>
          <p:nvPr/>
        </p:nvSpPr>
        <p:spPr>
          <a:xfrm>
            <a:off x="1362074" y="2444742"/>
            <a:ext cx="5705475" cy="4413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Tpp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200 *8  – (200*8*0,06)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Tpp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1504 hodin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tkp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35/60 = 0,583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Qp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Tpp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tkp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Qp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1504 / 0,583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Qp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2 579,75 = 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zaokr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2 579 kusů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kc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Qs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Qp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471930" algn="ctr"/>
              </a:tabLst>
            </a:pP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kc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1500/2579 * 100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kc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58,16 %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F8FAB3E5-EDE0-44C6-BB05-8594DA27797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237" y="2967990"/>
            <a:ext cx="2481263" cy="708660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B08E3B6A-6948-411C-BC45-2B4EA11E022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25" y="4133851"/>
            <a:ext cx="4486275" cy="180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28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25E88-BF2F-4CAE-A893-197D06AB7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8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 3 Výrobní kapacita - řešení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3A21A7-1A5B-4B79-B83E-A01FB220B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2976"/>
            <a:ext cx="10515600" cy="5233987"/>
          </a:xfrm>
        </p:spPr>
        <p:txBody>
          <a:bodyPr/>
          <a:lstStyle/>
          <a:p>
            <a:r>
              <a:rPr lang="cs-CZ" dirty="0"/>
              <a:t>Výroba probíhá 200 dní v roce, 8 hodin denně s plánovanými prostoji 6 %. Pracnost 1 výrobku je 35 minut. </a:t>
            </a:r>
          </a:p>
          <a:p>
            <a:r>
              <a:rPr lang="cs-CZ" b="1" i="1" dirty="0"/>
              <a:t>Úkol 2:</a:t>
            </a:r>
            <a:r>
              <a:rPr lang="cs-CZ" i="1" dirty="0"/>
              <a:t> Díky reorganizaci pracoviště (výrobní hala o velikosti 600 m2) se nám podařilo zajistit, že jedno pracoviště nyní potřebuje pouze 100 m2 prostoru a 50 m2 představuje přístupovou cestu ke každému pracovišti. Jak se změní výrobní kapacity?</a:t>
            </a:r>
            <a:endParaRPr lang="cs-CZ" dirty="0"/>
          </a:p>
          <a:p>
            <a:r>
              <a:rPr lang="cs-CZ" b="1" dirty="0"/>
              <a:t>2) </a:t>
            </a:r>
            <a:r>
              <a:rPr lang="cs-CZ" b="1" dirty="0">
                <a:solidFill>
                  <a:srgbClr val="FF0000"/>
                </a:solidFill>
              </a:rPr>
              <a:t>plocha 1 pracoviště = 100+50 = 150m2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M/m = 600/150 = 4 pracoviště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 err="1">
                <a:solidFill>
                  <a:srgbClr val="FF0000"/>
                </a:solidFill>
              </a:rPr>
              <a:t>Qp</a:t>
            </a:r>
            <a:r>
              <a:rPr lang="cs-CZ" b="1" dirty="0">
                <a:solidFill>
                  <a:srgbClr val="FF0000"/>
                </a:solidFill>
              </a:rPr>
              <a:t> = M/m x </a:t>
            </a:r>
            <a:r>
              <a:rPr lang="cs-CZ" b="1" dirty="0" err="1">
                <a:solidFill>
                  <a:srgbClr val="FF0000"/>
                </a:solidFill>
              </a:rPr>
              <a:t>Tp</a:t>
            </a:r>
            <a:r>
              <a:rPr lang="cs-CZ" b="1" dirty="0">
                <a:solidFill>
                  <a:srgbClr val="FF0000"/>
                </a:solidFill>
              </a:rPr>
              <a:t>/</a:t>
            </a:r>
            <a:r>
              <a:rPr lang="cs-CZ" b="1" dirty="0" err="1">
                <a:solidFill>
                  <a:srgbClr val="FF0000"/>
                </a:solidFill>
              </a:rPr>
              <a:t>tk</a:t>
            </a:r>
            <a:r>
              <a:rPr lang="cs-CZ" b="1" dirty="0">
                <a:solidFill>
                  <a:srgbClr val="FF0000"/>
                </a:solidFill>
              </a:rPr>
              <a:t>; 4 x 1504 / 0,583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 err="1">
                <a:solidFill>
                  <a:srgbClr val="FF0000"/>
                </a:solidFill>
              </a:rPr>
              <a:t>Qp</a:t>
            </a:r>
            <a:r>
              <a:rPr lang="cs-CZ" b="1" dirty="0">
                <a:solidFill>
                  <a:srgbClr val="FF0000"/>
                </a:solidFill>
              </a:rPr>
              <a:t> = 10 319,03 = 10 319 ks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Obrázek 3" descr="Obsah obrázku text, Písmo, snímek obrazovky, účtenka&#10;&#10;Popis byl vytvořen automaticky">
            <a:extLst>
              <a:ext uri="{FF2B5EF4-FFF2-40B4-BE49-F238E27FC236}">
                <a16:creationId xmlns:a16="http://schemas.microsoft.com/office/drawing/2014/main" id="{862F816A-4CF3-4DB8-B85C-6E4783436FEA}"/>
              </a:ext>
            </a:extLst>
          </p:cNvPr>
          <p:cNvPicPr/>
          <p:nvPr/>
        </p:nvPicPr>
        <p:blipFill rotWithShape="1">
          <a:blip r:embed="rId2"/>
          <a:srcRect t="17501"/>
          <a:stretch/>
        </p:blipFill>
        <p:spPr bwMode="auto">
          <a:xfrm>
            <a:off x="7119301" y="3305175"/>
            <a:ext cx="4929823" cy="27336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21594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E08FA25B-4062-4F28-AAFA-16FB9898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F6B32E4A-A257-4113-8285-E0E9A9220E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40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92B0429-1DB6-49D7-9C62-D3477F1CB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Proces prodeje  - teoretický vstup</a:t>
            </a:r>
            <a:br>
              <a:rPr lang="cs-CZ" dirty="0"/>
            </a:br>
            <a:endParaRPr lang="cs-CZ" dirty="0"/>
          </a:p>
        </p:txBody>
      </p:sp>
      <p:pic>
        <p:nvPicPr>
          <p:cNvPr id="5" name="Obrázek 4" descr="C:\Users\seb0001\AppData\Local\Microsoft\Windows\INetCache\Content.MSO\F201F871.tmp">
            <a:extLst>
              <a:ext uri="{FF2B5EF4-FFF2-40B4-BE49-F238E27FC236}">
                <a16:creationId xmlns:a16="http://schemas.microsoft.com/office/drawing/2014/main" id="{85404DE3-14FE-43D5-9997-FCE3DEBD5A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200150"/>
            <a:ext cx="9648825" cy="4714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205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E0C3981-7D64-46B3-B07D-5CE999571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Nákupní činnost, zásoby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C9FBE51-1967-42BB-9AF1-BF995605A2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90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B2A91773-B0FD-45A1-9910-206C9A838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 4 Plán prodeje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CC630B6-1C5F-4329-8047-726BF0220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Podnik na výrobu irské </a:t>
            </a:r>
            <a:r>
              <a:rPr lang="cs-CZ" dirty="0" err="1"/>
              <a:t>whiskey</a:t>
            </a:r>
            <a:r>
              <a:rPr lang="cs-CZ" dirty="0"/>
              <a:t> </a:t>
            </a:r>
            <a:r>
              <a:rPr lang="cs-CZ" dirty="0" err="1"/>
              <a:t>Peaky</a:t>
            </a:r>
            <a:r>
              <a:rPr lang="cs-CZ" dirty="0"/>
              <a:t> </a:t>
            </a:r>
            <a:r>
              <a:rPr lang="cs-CZ" dirty="0" err="1"/>
              <a:t>Blinder</a:t>
            </a:r>
            <a:r>
              <a:rPr lang="cs-CZ" dirty="0"/>
              <a:t> má na příští rok zajištěný odbyt na tuzemském trhu ve výši 60 000 ks. Zahraniční odběratelé mají zájem o 25 000 ks výrobků. Podnik plánuje k 1.1. příštího roku zásoby ve výši 10 000 ks a má zájem si držet konečnou zásobu příštího roku ve výši 8 000 ks. Jaká je plánovaná výroba pro zajištění požadovaného odbytu? 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575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B2A91773-B0FD-45A1-9910-206C9A838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 4 Plán prodeje řešení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CC630B6-1C5F-4329-8047-726BF0220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196975"/>
            <a:ext cx="10515600" cy="2232025"/>
          </a:xfrm>
        </p:spPr>
        <p:txBody>
          <a:bodyPr>
            <a:normAutofit lnSpcReduction="10000"/>
          </a:bodyPr>
          <a:lstStyle/>
          <a:p>
            <a:pPr fontAlgn="base"/>
            <a:r>
              <a:rPr lang="cs-CZ" dirty="0"/>
              <a:t>Podnik na výrobu irské </a:t>
            </a:r>
            <a:r>
              <a:rPr lang="cs-CZ" dirty="0" err="1"/>
              <a:t>whiskey</a:t>
            </a:r>
            <a:r>
              <a:rPr lang="cs-CZ" dirty="0"/>
              <a:t> </a:t>
            </a:r>
            <a:r>
              <a:rPr lang="cs-CZ" dirty="0" err="1"/>
              <a:t>Peaky</a:t>
            </a:r>
            <a:r>
              <a:rPr lang="cs-CZ" dirty="0"/>
              <a:t> </a:t>
            </a:r>
            <a:r>
              <a:rPr lang="cs-CZ" dirty="0" err="1"/>
              <a:t>Blinder</a:t>
            </a:r>
            <a:r>
              <a:rPr lang="cs-CZ" dirty="0"/>
              <a:t> má na příští rok zajištěný odbyt na tuzemském trhu ve výši 60 000 ks. Zahraniční odběratelé mají zájem o 25 000 ks výrobků. Podnik plánuje k 1.1. příštího roku zásoby ve výši 10 000 ks a má zájem si držet konečnou zásobu příštího roku ve výši 8 000 ks. Jaká je plánovaná výroba pro zajištění požadovaného odbytu?  </a:t>
            </a:r>
          </a:p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2DACC58-B5FA-4840-9FB2-59E0D84D9A4D}"/>
              </a:ext>
            </a:extLst>
          </p:cNvPr>
          <p:cNvSpPr/>
          <p:nvPr/>
        </p:nvSpPr>
        <p:spPr>
          <a:xfrm>
            <a:off x="1362075" y="3544001"/>
            <a:ext cx="8896350" cy="276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8320" indent="449580">
              <a:lnSpc>
                <a:spcPct val="107000"/>
              </a:lnSpc>
              <a:spcAft>
                <a:spcPts val="800"/>
              </a:spcAft>
            </a:pPr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Bilance prodeje</a:t>
            </a:r>
            <a:endParaRPr lang="cs-CZ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Potřeby prodeje 		              	Zdroje prodeje</a:t>
            </a:r>
            <a:endParaRPr lang="cs-CZ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Tuzemský trh 60 000 ks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Plánovaná výroba?</a:t>
            </a:r>
            <a:endParaRPr lang="cs-CZ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Zahraniční trh 25 000 ks		    Vlastní zdroje 2 000 ks</a:t>
            </a:r>
            <a:endParaRPr lang="cs-CZ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		   potřeby = zdroje, 85 000 ks</a:t>
            </a:r>
            <a:endParaRPr lang="cs-CZ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Prodej na prodejně = 85 000 – 2 000= 83 000 ks</a:t>
            </a:r>
            <a:endParaRPr lang="cs-CZ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383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F9911-38FC-4602-BACF-987750FC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 Odbytový plán dle poptávky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4BE6BA5-A46A-4855-BCC9-DADB99A1BA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081"/>
          <a:stretch/>
        </p:blipFill>
        <p:spPr>
          <a:xfrm>
            <a:off x="695325" y="1734313"/>
            <a:ext cx="10791825" cy="365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925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F9911-38FC-4602-BACF-987750FC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 Odbytový plán dle poptávky - řešení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6982035-E996-4A20-99E5-10D2196317C8}"/>
              </a:ext>
            </a:extLst>
          </p:cNvPr>
          <p:cNvSpPr/>
          <p:nvPr/>
        </p:nvSpPr>
        <p:spPr>
          <a:xfrm>
            <a:off x="1057275" y="1501741"/>
            <a:ext cx="10296525" cy="4048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Podnik udržuje na skladě hotových výrobků pojistnou zásobu na 12 dní, na přepravu k expedici potřebuje 2 dny, kompletace výrobku trvá 1 den. Průměrné denní odvádění z výrobny na sklad je 250 ks. Odbytový cyklus k zákazníkovi je 14 dní. </a:t>
            </a:r>
            <a:r>
              <a:rPr lang="cs-CZ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Stanovte normu zásob hotových výrobků na skladě v kusech a normativ v Kč, když víte, že výrobní náklady jsou 452 Kč/ks.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CNZ = 14/2 + 3 + 12 = 7+3+12=22 dní (časová norma)</a:t>
            </a:r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NZ = 22 x 250 = 5 500 ks (norma zásob)</a:t>
            </a:r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Normativ v Kč = 5500 * 452 = 2 486 000 Kč</a:t>
            </a:r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 descr="C:\Users\seb0001\AppData\Local\Microsoft\Windows\INetCache\Content.MSO\F86704A7.tmp">
            <a:extLst>
              <a:ext uri="{FF2B5EF4-FFF2-40B4-BE49-F238E27FC236}">
                <a16:creationId xmlns:a16="http://schemas.microsoft.com/office/drawing/2014/main" id="{22C2473D-ACBD-464A-BAF3-52EBBD5603F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8275" y="3954462"/>
            <a:ext cx="1828800" cy="87471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EC0F4BCF-EEF1-4EA4-B084-ED927ADF2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0225" y="468586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169" name="Obrázek 23" descr="74F7C4D">
            <a:extLst>
              <a:ext uri="{FF2B5EF4-FFF2-40B4-BE49-F238E27FC236}">
                <a16:creationId xmlns:a16="http://schemas.microsoft.com/office/drawing/2014/main" id="{50621175-5E81-4A8C-A749-4DEAA78F9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823" y="4685868"/>
            <a:ext cx="2665704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6DC2F55-6A38-4F13-B4CD-833031270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0225" y="54542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51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841AD-E3C9-44F7-A031-527E5F35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</a:t>
            </a:r>
            <a:r>
              <a:rPr lang="cs-CZ" alt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alt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n</a:t>
            </a:r>
            <a:r>
              <a:rPr lang="cs-CZ" alt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alt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kupu/z</a:t>
            </a:r>
            <a:r>
              <a:rPr lang="cs-CZ" alt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alt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sob </a:t>
            </a:r>
            <a:r>
              <a:rPr lang="cs-CZ" alt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alt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teoretický vstup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cs-CZ" dirty="0"/>
          </a:p>
        </p:txBody>
      </p:sp>
      <p:pic>
        <p:nvPicPr>
          <p:cNvPr id="1025" name="Obrázek 1" descr="4BA0218A">
            <a:extLst>
              <a:ext uri="{FF2B5EF4-FFF2-40B4-BE49-F238E27FC236}">
                <a16:creationId xmlns:a16="http://schemas.microsoft.com/office/drawing/2014/main" id="{2D8254A5-79BC-477B-8818-51C1540220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4" y="1690687"/>
            <a:ext cx="7028909" cy="263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923F4752-53E8-449D-8418-546340BB1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1" y="4241969"/>
            <a:ext cx="95631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Bilanční rovnice: Spotřeba + konečná z = počáteční + nákup. Spotřebu bude ovlivňovat potom plán výroby, nákup nepřímo také odbyt – pokud něco bude chybět z hlediska objednávek, budeme muset dokoupit.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466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5840D-C62A-47F8-8DBE-2749AB23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Hospodaření se zásobami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BF0C3F-940E-44E5-BE72-68FD34146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1027906"/>
            <a:ext cx="9639300" cy="4676006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BD76C87B-03F8-4776-BD84-A8AEC977C963}"/>
              </a:ext>
            </a:extLst>
          </p:cNvPr>
          <p:cNvSpPr/>
          <p:nvPr/>
        </p:nvSpPr>
        <p:spPr>
          <a:xfrm>
            <a:off x="2581275" y="5526072"/>
            <a:ext cx="6096000" cy="966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Zásoba celková je součtem běžné zásoby, zásoby pojistné, technické atd.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cs-CZ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Z </a:t>
            </a:r>
            <a:r>
              <a:rPr lang="cs-CZ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+…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90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76A38-748F-46BB-B9BC-0A2B2D9F2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9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Základní propočty :</a:t>
            </a: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D3548302-C738-44BF-8B13-256386621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812292"/>
            <a:ext cx="10020300" cy="523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29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EF298-E075-427B-B1BC-C0DCAD1B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b="1" dirty="0"/>
              <a:t>Příklad 1</a:t>
            </a:r>
            <a:br>
              <a:rPr lang="cs-CZ" dirty="0"/>
            </a:br>
            <a:r>
              <a:rPr lang="cs-CZ" b="1" dirty="0"/>
              <a:t>Sestavení jednoduchého plánu zásob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14EDD0-1177-431C-BB92-3BCB5C3C2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cs-CZ" dirty="0"/>
              <a:t>Podnik může v příštím půlroce (6 měsíců) vyrobit a prodat 7 200 pytlů steliva pro kočky. Na 1 pytel steliva se spotřebuje 12 kg bentonitu; cena bentonitu včetně dopravy je 2 100 Kč/t. Zásoba suroviny ke dni sestavování bilance (15.8.2024) je 3 000 kg, předpokládaná spotřeba do konce roku je 8 500 kg a podnik očekává ještě v tomto roce dodávky suroviny (nákup) ve výši 9 500 kg. Nutná zásoba suroviny ke konci období se předpokládá ve výši 2 500 kg. </a:t>
            </a:r>
          </a:p>
          <a:p>
            <a:pPr fontAlgn="base"/>
            <a:r>
              <a:rPr lang="cs-CZ" i="1" dirty="0"/>
              <a:t>Úkoly: </a:t>
            </a:r>
            <a:endParaRPr lang="cs-CZ" dirty="0"/>
          </a:p>
          <a:p>
            <a:pPr lvl="0" fontAlgn="base"/>
            <a:r>
              <a:rPr lang="cs-CZ" i="1" dirty="0"/>
              <a:t>Vypočtěte plánovanou spotřebu surovin pro příští půlrok v Kč. </a:t>
            </a:r>
            <a:endParaRPr lang="cs-CZ" dirty="0"/>
          </a:p>
          <a:p>
            <a:pPr lvl="0" fontAlgn="base"/>
            <a:r>
              <a:rPr lang="cs-CZ" i="1" dirty="0"/>
              <a:t>Určete celkovou výši nákupu bentonitu v kg v příštím půlroce na základě sestavení bilanční rovnice/plánu nákupu.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36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EF298-E075-427B-B1BC-C0DCAD1B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b="1" dirty="0"/>
              <a:t>Příklad 1</a:t>
            </a:r>
            <a:br>
              <a:rPr lang="cs-CZ" dirty="0"/>
            </a:br>
            <a:r>
              <a:rPr lang="cs-CZ" b="1" dirty="0"/>
              <a:t>Sestavení jednoduchého plánu zásob - řešení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14EDD0-1177-431C-BB92-3BCB5C3C2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i="1" dirty="0"/>
              <a:t>Úkoly: </a:t>
            </a:r>
            <a:endParaRPr lang="cs-CZ" dirty="0"/>
          </a:p>
          <a:p>
            <a:pPr lvl="0" fontAlgn="base"/>
            <a:r>
              <a:rPr lang="cs-CZ" i="1" dirty="0"/>
              <a:t>Vypočtěte plánovanou spotřebu surovin pro příští půlrok v Kč. </a:t>
            </a:r>
            <a:endParaRPr lang="cs-CZ" dirty="0"/>
          </a:p>
          <a:p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Spotřeba v kg = Q * spotřeba/ kus = 7 200 * 12 = 86 400 kg, 86,4 tuny</a:t>
            </a:r>
          </a:p>
          <a:p>
            <a:r>
              <a:rPr lang="cs-CZ" dirty="0">
                <a:solidFill>
                  <a:srgbClr val="FF0000"/>
                </a:solidFill>
              </a:rPr>
              <a:t>Spotřeba v Kč = 86,4 * 2100 = 181 440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408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EF298-E075-427B-B1BC-C0DCAD1B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cs-CZ" b="1" dirty="0"/>
              <a:t>Příklad 1</a:t>
            </a:r>
            <a:br>
              <a:rPr lang="cs-CZ" dirty="0"/>
            </a:br>
            <a:r>
              <a:rPr lang="cs-CZ" b="1" dirty="0"/>
              <a:t>Sestavení jednoduchého plánu zásob – řešení 2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14EDD0-1177-431C-BB92-3BCB5C3C2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41375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cs-CZ" i="1" dirty="0"/>
              <a:t>Určete celkovou výši nákupu bentonitu v kg v příštím půlroce na základě sestavení bilanční rovnice/plánu nákupu. 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AA91605-A1AD-4651-B213-5051161F7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204310"/>
              </p:ext>
            </p:extLst>
          </p:nvPr>
        </p:nvGraphicFramePr>
        <p:xfrm>
          <a:off x="1743075" y="2552700"/>
          <a:ext cx="7230110" cy="2306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7129">
                  <a:extLst>
                    <a:ext uri="{9D8B030D-6E8A-4147-A177-3AD203B41FA5}">
                      <a16:colId xmlns:a16="http://schemas.microsoft.com/office/drawing/2014/main" val="4216555557"/>
                    </a:ext>
                  </a:extLst>
                </a:gridCol>
                <a:gridCol w="1807129">
                  <a:extLst>
                    <a:ext uri="{9D8B030D-6E8A-4147-A177-3AD203B41FA5}">
                      <a16:colId xmlns:a16="http://schemas.microsoft.com/office/drawing/2014/main" val="3238244635"/>
                    </a:ext>
                  </a:extLst>
                </a:gridCol>
                <a:gridCol w="1807926">
                  <a:extLst>
                    <a:ext uri="{9D8B030D-6E8A-4147-A177-3AD203B41FA5}">
                      <a16:colId xmlns:a16="http://schemas.microsoft.com/office/drawing/2014/main" val="1214008055"/>
                    </a:ext>
                  </a:extLst>
                </a:gridCol>
                <a:gridCol w="1807926">
                  <a:extLst>
                    <a:ext uri="{9D8B030D-6E8A-4147-A177-3AD203B41FA5}">
                      <a16:colId xmlns:a16="http://schemas.microsoft.com/office/drawing/2014/main" val="3166450997"/>
                    </a:ext>
                  </a:extLst>
                </a:gridCol>
              </a:tblGrid>
              <a:tr h="380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Potřeba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kg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Zdroje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kg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5726313"/>
                  </a:ext>
                </a:extLst>
              </a:tr>
              <a:tr h="77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Spotřeba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86 400 kg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Počáteční zásoba 1.1.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4 000 kg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7314159"/>
                  </a:ext>
                </a:extLst>
              </a:tr>
              <a:tr h="380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Konečná zásoba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2 500 kg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Nákup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84 900 kg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4163370"/>
                  </a:ext>
                </a:extLst>
              </a:tr>
              <a:tr h="380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Suma: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88 900 kg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Suma: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88 900 kg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3320738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B33667D9-8816-42E1-B4E4-BEB2D79EB677}"/>
              </a:ext>
            </a:extLst>
          </p:cNvPr>
          <p:cNvSpPr/>
          <p:nvPr/>
        </p:nvSpPr>
        <p:spPr>
          <a:xfrm>
            <a:off x="2190750" y="5122605"/>
            <a:ext cx="6096000" cy="6704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Počáteční zásoba vychází z konečné zásoby minulého roku: 3 000 – 8 500 + 9 500 = 4000 kg.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852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492C0-69C1-4B9B-8A80-ABE46C877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 </a:t>
            </a:r>
            <a:r>
              <a:rPr lang="cs-CZ" b="1" dirty="0"/>
              <a:t>Normování zásob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010F99-63AB-4BA2-A2D4-16D582C00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dirty="0"/>
              <a:t>Máme podnik pracující s dřevěnými deskami, dodávaných v m</a:t>
            </a:r>
            <a:r>
              <a:rPr lang="cs-CZ" baseline="30000" dirty="0"/>
              <a:t>2</a:t>
            </a:r>
            <a:r>
              <a:rPr lang="cs-CZ" dirty="0"/>
              <a:t>.  Roční poptávka a zároveň spotřeba desek je 3 648 m</a:t>
            </a:r>
            <a:r>
              <a:rPr lang="cs-CZ" baseline="30000" dirty="0"/>
              <a:t>2</a:t>
            </a:r>
            <a:r>
              <a:rPr lang="cs-CZ" dirty="0"/>
              <a:t>. Dodávka se uskutečňuje v pravidelných intervalech 2x měsíčně. Firma má i jiné zásoby jako je pojistná zásoba, která vystačí na 3 týdny a technickou zásobu na jeden týden. Počítejte s tím, že materiál je do výroby odebírán rovnoměrně a při plánování zásob pracujeme s průměrným rokem (360 dní). </a:t>
            </a:r>
          </a:p>
          <a:p>
            <a:pPr lvl="0" fontAlgn="base"/>
            <a:r>
              <a:rPr lang="cs-CZ" dirty="0"/>
              <a:t>Jaká je velikost jedné dodávky? </a:t>
            </a:r>
          </a:p>
          <a:p>
            <a:pPr lvl="0" fontAlgn="base"/>
            <a:r>
              <a:rPr lang="cs-CZ" dirty="0"/>
              <a:t>Na kolik dní nám celá zásoba, včetně všech složek podniku, vydrží? </a:t>
            </a:r>
          </a:p>
          <a:p>
            <a:pPr lvl="0" fontAlgn="base"/>
            <a:r>
              <a:rPr lang="cs-CZ" dirty="0"/>
              <a:t>Jaký je průměrný stav zásoby (norma zásob) v podniku a kolik váže financí (normativ), když jeden m</a:t>
            </a:r>
            <a:r>
              <a:rPr lang="cs-CZ" baseline="30000" dirty="0"/>
              <a:t>2</a:t>
            </a:r>
            <a:r>
              <a:rPr lang="cs-CZ" dirty="0"/>
              <a:t> bukového dřeva stojí podnik 430 Kč/ m</a:t>
            </a:r>
            <a:r>
              <a:rPr lang="cs-CZ" baseline="30000" dirty="0"/>
              <a:t>2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753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1365</Words>
  <Application>Microsoft Office PowerPoint</Application>
  <PresentationFormat>Širokoúhlá obrazovka</PresentationFormat>
  <Paragraphs>98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Times New Roman</vt:lpstr>
      <vt:lpstr>Motiv Office</vt:lpstr>
      <vt:lpstr>Tutorial 2 - řešení</vt:lpstr>
      <vt:lpstr>Nákupní činnost, zásoby</vt:lpstr>
      <vt:lpstr>Plán nákupu/zásob – teoretický vstup </vt:lpstr>
      <vt:lpstr>Hospodaření se zásobami </vt:lpstr>
      <vt:lpstr>Základní propočty :  </vt:lpstr>
      <vt:lpstr>Příklad 1 Sestavení jednoduchého plánu zásob </vt:lpstr>
      <vt:lpstr>Příklad 1 Sestavení jednoduchého plánu zásob - řešení </vt:lpstr>
      <vt:lpstr>Příklad 1 Sestavení jednoduchého plánu zásob – řešení 2 </vt:lpstr>
      <vt:lpstr>Příklad 2 Normování zásob</vt:lpstr>
      <vt:lpstr>Příklad 2 Normování zásob - řešení</vt:lpstr>
      <vt:lpstr>Výroba, výrobní kapacita</vt:lpstr>
      <vt:lpstr>Proces výroby – teoretický vstup</vt:lpstr>
      <vt:lpstr>Prezentace aplikace PowerPoint</vt:lpstr>
      <vt:lpstr>Prezentace aplikace PowerPoint</vt:lpstr>
      <vt:lpstr>Příklad 3 Výrobní kapacita </vt:lpstr>
      <vt:lpstr>Příklad 3 Výrobní kapacita - řešení </vt:lpstr>
      <vt:lpstr>Příklad 3 Výrobní kapacita - řešení </vt:lpstr>
      <vt:lpstr>Prodej</vt:lpstr>
      <vt:lpstr>Proces prodeje  - teoretický vstup </vt:lpstr>
      <vt:lpstr>Příklad  4 Plán prodeje </vt:lpstr>
      <vt:lpstr>Příklad  4 Plán prodeje řešení </vt:lpstr>
      <vt:lpstr>Příklad 5 Odbytový plán dle poptávky</vt:lpstr>
      <vt:lpstr>Příklad 5 Odbytový plán dle poptávky - 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2 - řešení</dc:title>
  <dc:creator>Jarmila</dc:creator>
  <cp:lastModifiedBy>Jarmila</cp:lastModifiedBy>
  <cp:revision>4</cp:revision>
  <dcterms:created xsi:type="dcterms:W3CDTF">2024-11-14T07:54:33Z</dcterms:created>
  <dcterms:modified xsi:type="dcterms:W3CDTF">2024-11-14T08:20:16Z</dcterms:modified>
</cp:coreProperties>
</file>