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24"/>
  </p:handoutMasterIdLst>
  <p:sldIdLst>
    <p:sldId id="262" r:id="rId5"/>
    <p:sldId id="263" r:id="rId6"/>
    <p:sldId id="264" r:id="rId7"/>
    <p:sldId id="279" r:id="rId8"/>
    <p:sldId id="280" r:id="rId9"/>
    <p:sldId id="281" r:id="rId10"/>
    <p:sldId id="272" r:id="rId11"/>
    <p:sldId id="282" r:id="rId12"/>
    <p:sldId id="273" r:id="rId13"/>
    <p:sldId id="265" r:id="rId14"/>
    <p:sldId id="275" r:id="rId15"/>
    <p:sldId id="283" r:id="rId16"/>
    <p:sldId id="284" r:id="rId17"/>
    <p:sldId id="285" r:id="rId18"/>
    <p:sldId id="286" r:id="rId19"/>
    <p:sldId id="287" r:id="rId20"/>
    <p:sldId id="288" r:id="rId21"/>
    <p:sldId id="276" r:id="rId22"/>
    <p:sldId id="266" r:id="rId23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6" userDrawn="1">
          <p15:clr>
            <a:srgbClr val="A4A3A4"/>
          </p15:clr>
        </p15:guide>
        <p15:guide id="2" pos="43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55BBB1"/>
    <a:srgbClr val="ACDED9"/>
    <a:srgbClr val="1B4541"/>
    <a:srgbClr val="839ECF"/>
    <a:srgbClr val="B1C2E1"/>
    <a:srgbClr val="385890"/>
    <a:srgbClr val="6587C3"/>
    <a:srgbClr val="223558"/>
    <a:srgbClr val="F5D3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940" y="52"/>
      </p:cViewPr>
      <p:guideLst>
        <p:guide orient="horz" pos="3026"/>
        <p:guide pos="43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7" d="100"/>
          <a:sy n="87" d="100"/>
        </p:scale>
        <p:origin x="309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70135AE5-81D3-44E6-A59B-B021E1FCED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C9066C1-7F0F-45F8-ABD0-75892C0FB00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5C83FC-E443-4837-A0C8-5C903D60FF95}" type="datetimeFigureOut">
              <a:rPr lang="cs-CZ" smtClean="0"/>
              <a:t>07.09.2024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BF468A7-4853-4CEE-8A35-F48A276FC7F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F32276D-BA84-4CDE-843C-3F96E2D1BC6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1A11C6-7F78-4A59-8AEC-860400BC44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3851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07.09.2024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07.09.2024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5246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07.09.2024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211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07.09.2024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07.09.2024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5551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07.09.2024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3483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07.09.2024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697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07.09.2024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8680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07.09.2024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822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07.09.2024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3997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07.09.2024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6398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C8B1C-927A-47B0-A48E-07839BA1748C}" type="datetimeFigureOut">
              <a:rPr lang="cs-CZ" smtClean="0"/>
              <a:t>07.09.2024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3">
            <a:extLst>
              <a:ext uri="{FF2B5EF4-FFF2-40B4-BE49-F238E27FC236}">
                <a16:creationId xmlns:a16="http://schemas.microsoft.com/office/drawing/2014/main" id="{CF937454-C819-4C95-813A-73E6A1E76613}"/>
              </a:ext>
            </a:extLst>
          </p:cNvPr>
          <p:cNvGrpSpPr/>
          <p:nvPr/>
        </p:nvGrpSpPr>
        <p:grpSpPr>
          <a:xfrm>
            <a:off x="-163148" y="0"/>
            <a:ext cx="9307148" cy="5143500"/>
            <a:chOff x="-163148" y="0"/>
            <a:chExt cx="9307148" cy="5143500"/>
          </a:xfrm>
        </p:grpSpPr>
        <p:pic>
          <p:nvPicPr>
            <p:cNvPr id="3" name="Obrázek 2">
              <a:extLst>
                <a:ext uri="{FF2B5EF4-FFF2-40B4-BE49-F238E27FC236}">
                  <a16:creationId xmlns:a16="http://schemas.microsoft.com/office/drawing/2014/main" id="{3DB907D3-9F92-4892-8CBE-EA7F3D6838D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0" y="0"/>
              <a:ext cx="9144000" cy="5143500"/>
            </a:xfrm>
            <a:prstGeom prst="rect">
              <a:avLst/>
            </a:prstGeom>
          </p:spPr>
        </p:pic>
        <p:sp>
          <p:nvSpPr>
            <p:cNvPr id="13" name="Obdélník: se zakulacenými rohy 12">
              <a:extLst>
                <a:ext uri="{FF2B5EF4-FFF2-40B4-BE49-F238E27FC236}">
                  <a16:creationId xmlns:a16="http://schemas.microsoft.com/office/drawing/2014/main" id="{85237D80-94D7-45A4-A3FA-12A54210D606}"/>
                </a:ext>
              </a:extLst>
            </p:cNvPr>
            <p:cNvSpPr/>
            <p:nvPr/>
          </p:nvSpPr>
          <p:spPr>
            <a:xfrm>
              <a:off x="-163148" y="4515966"/>
              <a:ext cx="2480595" cy="288032"/>
            </a:xfrm>
            <a:prstGeom prst="roundRect">
              <a:avLst>
                <a:gd name="adj" fmla="val 50000"/>
              </a:avLst>
            </a:prstGeom>
            <a:solidFill>
              <a:srgbClr val="3078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4" name="TextovéPole 13">
              <a:extLst>
                <a:ext uri="{FF2B5EF4-FFF2-40B4-BE49-F238E27FC236}">
                  <a16:creationId xmlns:a16="http://schemas.microsoft.com/office/drawing/2014/main" id="{7524115B-EB76-44B4-A8B2-02837B9EB826}"/>
                </a:ext>
              </a:extLst>
            </p:cNvPr>
            <p:cNvSpPr txBox="1"/>
            <p:nvPr/>
          </p:nvSpPr>
          <p:spPr>
            <a:xfrm>
              <a:off x="611559" y="4496221"/>
              <a:ext cx="17058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b="1" dirty="0">
                  <a:solidFill>
                    <a:schemeClr val="bg1"/>
                  </a:solidFill>
                </a:rPr>
                <a:t>www.slu.cz/opf/cz</a:t>
              </a:r>
            </a:p>
          </p:txBody>
        </p:sp>
        <p:pic>
          <p:nvPicPr>
            <p:cNvPr id="16" name="Obrázek 15">
              <a:extLst>
                <a:ext uri="{FF2B5EF4-FFF2-40B4-BE49-F238E27FC236}">
                  <a16:creationId xmlns:a16="http://schemas.microsoft.com/office/drawing/2014/main" id="{A0950B4E-DAB5-43A2-898E-94A6A076921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42392" y="325900"/>
              <a:ext cx="1953684" cy="956834"/>
            </a:xfrm>
            <a:prstGeom prst="rect">
              <a:avLst/>
            </a:prstGeom>
          </p:spPr>
        </p:pic>
      </p:grpSp>
      <p:sp>
        <p:nvSpPr>
          <p:cNvPr id="9" name="Nadpis 1">
            <a:extLst>
              <a:ext uri="{FF2B5EF4-FFF2-40B4-BE49-F238E27FC236}">
                <a16:creationId xmlns:a16="http://schemas.microsoft.com/office/drawing/2014/main" id="{687E8438-E225-4B7F-A764-FEFBC2D78C02}"/>
              </a:ext>
            </a:extLst>
          </p:cNvPr>
          <p:cNvSpPr txBox="1">
            <a:spLocks/>
          </p:cNvSpPr>
          <p:nvPr/>
        </p:nvSpPr>
        <p:spPr>
          <a:xfrm>
            <a:off x="611560" y="1563639"/>
            <a:ext cx="5040560" cy="12241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Personalistika </a:t>
            </a:r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5C589846-0791-43CE-8FFB-8E00A7889DA2}"/>
              </a:ext>
            </a:extLst>
          </p:cNvPr>
          <p:cNvSpPr txBox="1">
            <a:spLocks/>
          </p:cNvSpPr>
          <p:nvPr/>
        </p:nvSpPr>
        <p:spPr>
          <a:xfrm>
            <a:off x="5292080" y="3867894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000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Ing. Helena Marková, Ph.D.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78A62DA0-465C-4E19-B567-BEF2445B33A3}"/>
              </a:ext>
            </a:extLst>
          </p:cNvPr>
          <p:cNvSpPr txBox="1">
            <a:spLocks/>
          </p:cNvSpPr>
          <p:nvPr/>
        </p:nvSpPr>
        <p:spPr>
          <a:xfrm>
            <a:off x="630089" y="2922814"/>
            <a:ext cx="3672408" cy="1017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1600" dirty="0">
                <a:latin typeface="+mj-lt"/>
                <a:cs typeface="Times New Roman" panose="02020603050405020304" pitchFamily="18" charset="0"/>
              </a:rPr>
              <a:t>Současné trendy</a:t>
            </a:r>
            <a:r>
              <a:rPr lang="cs-CZ" sz="1600">
                <a:latin typeface="+mj-lt"/>
                <a:cs typeface="Times New Roman" panose="02020603050405020304" pitchFamily="18" charset="0"/>
              </a:rPr>
              <a:t>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1600">
                <a:latin typeface="+mj-lt"/>
                <a:cs typeface="Times New Roman" panose="02020603050405020304" pitchFamily="18" charset="0"/>
              </a:rPr>
              <a:t>Udržitelnost </a:t>
            </a:r>
            <a:r>
              <a:rPr lang="cs-CZ" sz="1600" dirty="0">
                <a:latin typeface="+mj-lt"/>
                <a:cs typeface="Times New Roman" panose="02020603050405020304" pitchFamily="18" charset="0"/>
              </a:rPr>
              <a:t>v personalistice.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1600" dirty="0">
                <a:latin typeface="+mj-lt"/>
                <a:cs typeface="Times New Roman" panose="02020603050405020304" pitchFamily="18" charset="0"/>
              </a:rPr>
              <a:t>přednáška 2</a:t>
            </a:r>
          </a:p>
        </p:txBody>
      </p: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FB0B3410-AB3B-4EDF-9D45-E78871371410}"/>
              </a:ext>
            </a:extLst>
          </p:cNvPr>
          <p:cNvCxnSpPr>
            <a:cxnSpLocks/>
          </p:cNvCxnSpPr>
          <p:nvPr/>
        </p:nvCxnSpPr>
        <p:spPr>
          <a:xfrm flipH="1">
            <a:off x="709604" y="229529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8063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5A29A1F-AA48-4914-BEA8-EA2AA88A4B1D}"/>
              </a:ext>
            </a:extLst>
          </p:cNvPr>
          <p:cNvSpPr txBox="1">
            <a:spLocks/>
          </p:cNvSpPr>
          <p:nvPr/>
        </p:nvSpPr>
        <p:spPr>
          <a:xfrm>
            <a:off x="611560" y="1347614"/>
            <a:ext cx="4176464" cy="2706317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/>
              <a:t>3 principy udržitelnosti</a:t>
            </a:r>
          </a:p>
          <a:p>
            <a:pPr>
              <a:buAutoNum type="arabicPeriod"/>
            </a:pPr>
            <a:r>
              <a:rPr lang="cs-CZ" sz="1400" b="1" dirty="0"/>
              <a:t>ekonomický pilíř</a:t>
            </a:r>
          </a:p>
          <a:p>
            <a:pPr>
              <a:buAutoNum type="arabicPeriod"/>
            </a:pPr>
            <a:r>
              <a:rPr lang="cs-CZ" sz="1400" b="1" dirty="0"/>
              <a:t>sociální pilíř</a:t>
            </a:r>
          </a:p>
          <a:p>
            <a:pPr>
              <a:buAutoNum type="arabicPeriod"/>
            </a:pPr>
            <a:r>
              <a:rPr lang="cs-CZ" sz="1400" b="1" dirty="0"/>
              <a:t>enviromentální pilíř</a:t>
            </a:r>
          </a:p>
          <a:p>
            <a:pPr marL="0" indent="0">
              <a:buNone/>
            </a:pPr>
            <a:endParaRPr lang="cs-CZ" sz="1400" b="1" dirty="0"/>
          </a:p>
          <a:p>
            <a:pPr marL="0" indent="0" algn="just">
              <a:buNone/>
            </a:pPr>
            <a:r>
              <a:rPr lang="cs-CZ" sz="1400" dirty="0"/>
              <a:t>Udržitelnost v personalistice znamená vytváření dlouhodobě udržitelných strategií, které nejen zlepšují ekonomickou výkonnost firem, ale také zohledňují sociální a environmentální aspekty.</a:t>
            </a:r>
          </a:p>
          <a:p>
            <a:pPr marL="0" indent="0">
              <a:buNone/>
            </a:pPr>
            <a:endParaRPr lang="cs-CZ" altLang="cs-CZ" sz="1400" dirty="0">
              <a:cs typeface="Times New Roman" panose="02020603050405020304" pitchFamily="18" charset="0"/>
            </a:endParaRP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233250B5-5D43-4BD1-B3EB-7AE0324A16D2}"/>
              </a:ext>
            </a:extLst>
          </p:cNvPr>
          <p:cNvSpPr txBox="1">
            <a:spLocks/>
          </p:cNvSpPr>
          <p:nvPr/>
        </p:nvSpPr>
        <p:spPr>
          <a:xfrm>
            <a:off x="5220072" y="880540"/>
            <a:ext cx="3214324" cy="31733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0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000" dirty="0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426A6329-F9AB-424C-8AEB-35B0C8CE7476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4191272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udržitelnost</a:t>
            </a: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6B91CD0D-A66E-4BF4-9C1E-97E6D1C981A4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Skupina 2">
            <a:extLst>
              <a:ext uri="{FF2B5EF4-FFF2-40B4-BE49-F238E27FC236}">
                <a16:creationId xmlns:a16="http://schemas.microsoft.com/office/drawing/2014/main" id="{9A0B36A6-B1C5-DFEC-E8B2-C4B949DF5B28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5" name="Přímá spojnice 4">
              <a:extLst>
                <a:ext uri="{FF2B5EF4-FFF2-40B4-BE49-F238E27FC236}">
                  <a16:creationId xmlns:a16="http://schemas.microsoft.com/office/drawing/2014/main" id="{9784AE99-9537-0A62-4797-F4FF16FF7DA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ovéPole 12">
              <a:extLst>
                <a:ext uri="{FF2B5EF4-FFF2-40B4-BE49-F238E27FC236}">
                  <a16:creationId xmlns:a16="http://schemas.microsoft.com/office/drawing/2014/main" id="{420A8B5E-A77E-CFAE-C380-82FDDBEB9C1A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  <p:pic>
        <p:nvPicPr>
          <p:cNvPr id="4" name="Obrázek 3">
            <a:extLst>
              <a:ext uri="{FF2B5EF4-FFF2-40B4-BE49-F238E27FC236}">
                <a16:creationId xmlns:a16="http://schemas.microsoft.com/office/drawing/2014/main" id="{8CBF2166-9DFE-4DDD-9C65-1C7C8864E61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533" y="797286"/>
            <a:ext cx="3214324" cy="2663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7910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5A29A1F-AA48-4914-BEA8-EA2AA88A4B1D}"/>
              </a:ext>
            </a:extLst>
          </p:cNvPr>
          <p:cNvSpPr txBox="1">
            <a:spLocks/>
          </p:cNvSpPr>
          <p:nvPr/>
        </p:nvSpPr>
        <p:spPr>
          <a:xfrm>
            <a:off x="611559" y="1347614"/>
            <a:ext cx="4730041" cy="2706317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200" b="1" dirty="0">
                <a:solidFill>
                  <a:srgbClr val="000000"/>
                </a:solidFill>
                <a:effectLst/>
              </a:rPr>
              <a:t>1. Nábor a výběr zaměstnanců</a:t>
            </a:r>
            <a:endParaRPr lang="cs-CZ" sz="1200" dirty="0">
              <a:solidFill>
                <a:srgbClr val="000000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1200" b="1" dirty="0">
                <a:solidFill>
                  <a:srgbClr val="000000"/>
                </a:solidFill>
                <a:effectLst/>
              </a:rPr>
              <a:t>Zelené dovednosti</a:t>
            </a:r>
            <a:r>
              <a:rPr lang="cs-CZ" sz="1200" dirty="0">
                <a:solidFill>
                  <a:srgbClr val="000000"/>
                </a:solidFill>
                <a:effectLst/>
              </a:rPr>
              <a:t>: Firmy hledají kandidáty s dovednostmi, které přispívají k udržitelnosti, jako je znalost energeticky úsporných procesů, ekologicky šetrných technologií a inovací.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200" b="1" dirty="0">
                <a:solidFill>
                  <a:srgbClr val="000000"/>
                </a:solidFill>
                <a:effectLst/>
              </a:rPr>
              <a:t>Důraz na firemní kulturu a hodnoty</a:t>
            </a:r>
            <a:r>
              <a:rPr lang="cs-CZ" sz="1200" dirty="0">
                <a:solidFill>
                  <a:srgbClr val="000000"/>
                </a:solidFill>
                <a:effectLst/>
              </a:rPr>
              <a:t>: Kandidáti stále více očekávají, že zaměstnavatelé budou mít pozitivní dopad na životní prostředí a společnost. Proto je důležité komunikovat, jakým způsobem firma prosazuje udržitelnost ve svých procesech a hodnotách.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200" b="1" dirty="0">
                <a:solidFill>
                  <a:srgbClr val="000000"/>
                </a:solidFill>
                <a:effectLst/>
              </a:rPr>
              <a:t>Rovnost a diverzita</a:t>
            </a:r>
            <a:r>
              <a:rPr lang="cs-CZ" sz="1200" dirty="0">
                <a:solidFill>
                  <a:srgbClr val="000000"/>
                </a:solidFill>
                <a:effectLst/>
              </a:rPr>
              <a:t>: Udržitelné HR politiky kladou důraz na rovné příležitosti pro všechny bez ohledu na pohlaví, věk, etnický původ nebo jiné charakteristiky.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233250B5-5D43-4BD1-B3EB-7AE0324A16D2}"/>
              </a:ext>
            </a:extLst>
          </p:cNvPr>
          <p:cNvSpPr txBox="1">
            <a:spLocks/>
          </p:cNvSpPr>
          <p:nvPr/>
        </p:nvSpPr>
        <p:spPr>
          <a:xfrm>
            <a:off x="5220072" y="880540"/>
            <a:ext cx="3214324" cy="31733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0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000" dirty="0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426A6329-F9AB-424C-8AEB-35B0C8CE7476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4191272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udržitelnost v personalistice</a:t>
            </a: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6B91CD0D-A66E-4BF4-9C1E-97E6D1C981A4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Skupina 2">
            <a:extLst>
              <a:ext uri="{FF2B5EF4-FFF2-40B4-BE49-F238E27FC236}">
                <a16:creationId xmlns:a16="http://schemas.microsoft.com/office/drawing/2014/main" id="{9A0B36A6-B1C5-DFEC-E8B2-C4B949DF5B28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5" name="Přímá spojnice 4">
              <a:extLst>
                <a:ext uri="{FF2B5EF4-FFF2-40B4-BE49-F238E27FC236}">
                  <a16:creationId xmlns:a16="http://schemas.microsoft.com/office/drawing/2014/main" id="{9784AE99-9537-0A62-4797-F4FF16FF7DA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ovéPole 12">
              <a:extLst>
                <a:ext uri="{FF2B5EF4-FFF2-40B4-BE49-F238E27FC236}">
                  <a16:creationId xmlns:a16="http://schemas.microsoft.com/office/drawing/2014/main" id="{420A8B5E-A77E-CFAE-C380-82FDDBEB9C1A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927077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5A29A1F-AA48-4914-BEA8-EA2AA88A4B1D}"/>
              </a:ext>
            </a:extLst>
          </p:cNvPr>
          <p:cNvSpPr txBox="1">
            <a:spLocks/>
          </p:cNvSpPr>
          <p:nvPr/>
        </p:nvSpPr>
        <p:spPr>
          <a:xfrm>
            <a:off x="611559" y="1347614"/>
            <a:ext cx="4730041" cy="2706317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200" b="1" dirty="0">
                <a:solidFill>
                  <a:srgbClr val="000000"/>
                </a:solidFill>
                <a:effectLst/>
              </a:rPr>
              <a:t>2. Školení a rozvoj zaměstnanců</a:t>
            </a:r>
            <a:endParaRPr lang="cs-CZ" sz="1200" dirty="0">
              <a:solidFill>
                <a:srgbClr val="000000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1200" b="1" dirty="0">
                <a:solidFill>
                  <a:srgbClr val="000000"/>
                </a:solidFill>
                <a:effectLst/>
              </a:rPr>
              <a:t>Celoživotní vzdělávání a rozvoj</a:t>
            </a:r>
            <a:r>
              <a:rPr lang="cs-CZ" sz="1200" dirty="0">
                <a:solidFill>
                  <a:srgbClr val="000000"/>
                </a:solidFill>
                <a:effectLst/>
              </a:rPr>
              <a:t>: Udržitelná personalistika zahrnuje investice do vzdělávání a rozvoje zaměstnanců, čímž se zvyšuje jejich dlouhodobá hodnota pro firmu. To zahrnuje školení v oblastech jako jsou zelené technologie nebo environmentální odpovědnost.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200" b="1" dirty="0">
                <a:solidFill>
                  <a:srgbClr val="000000"/>
                </a:solidFill>
                <a:effectLst/>
              </a:rPr>
              <a:t>Školení o udržitelnosti</a:t>
            </a:r>
            <a:r>
              <a:rPr lang="cs-CZ" sz="1200" dirty="0">
                <a:solidFill>
                  <a:srgbClr val="000000"/>
                </a:solidFill>
                <a:effectLst/>
              </a:rPr>
              <a:t>: Zaměstnanci jsou školeni, jak integrovat udržitelné praktiky do každodenních pracovních činností, ať už jde o efektivní využívání zdrojů, podporu ekologických iniciativ nebo snižování emisí.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233250B5-5D43-4BD1-B3EB-7AE0324A16D2}"/>
              </a:ext>
            </a:extLst>
          </p:cNvPr>
          <p:cNvSpPr txBox="1">
            <a:spLocks/>
          </p:cNvSpPr>
          <p:nvPr/>
        </p:nvSpPr>
        <p:spPr>
          <a:xfrm>
            <a:off x="5220072" y="880540"/>
            <a:ext cx="3214324" cy="31733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0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000" dirty="0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426A6329-F9AB-424C-8AEB-35B0C8CE7476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4191272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udržitelnost v personalistice</a:t>
            </a: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6B91CD0D-A66E-4BF4-9C1E-97E6D1C981A4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Skupina 2">
            <a:extLst>
              <a:ext uri="{FF2B5EF4-FFF2-40B4-BE49-F238E27FC236}">
                <a16:creationId xmlns:a16="http://schemas.microsoft.com/office/drawing/2014/main" id="{9A0B36A6-B1C5-DFEC-E8B2-C4B949DF5B28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5" name="Přímá spojnice 4">
              <a:extLst>
                <a:ext uri="{FF2B5EF4-FFF2-40B4-BE49-F238E27FC236}">
                  <a16:creationId xmlns:a16="http://schemas.microsoft.com/office/drawing/2014/main" id="{9784AE99-9537-0A62-4797-F4FF16FF7DA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ovéPole 12">
              <a:extLst>
                <a:ext uri="{FF2B5EF4-FFF2-40B4-BE49-F238E27FC236}">
                  <a16:creationId xmlns:a16="http://schemas.microsoft.com/office/drawing/2014/main" id="{420A8B5E-A77E-CFAE-C380-82FDDBEB9C1A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86697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5A29A1F-AA48-4914-BEA8-EA2AA88A4B1D}"/>
              </a:ext>
            </a:extLst>
          </p:cNvPr>
          <p:cNvSpPr txBox="1">
            <a:spLocks/>
          </p:cNvSpPr>
          <p:nvPr/>
        </p:nvSpPr>
        <p:spPr>
          <a:xfrm>
            <a:off x="611559" y="1347614"/>
            <a:ext cx="4730041" cy="2706317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200" b="1" dirty="0">
                <a:solidFill>
                  <a:srgbClr val="000000"/>
                </a:solidFill>
                <a:effectLst/>
              </a:rPr>
              <a:t>3. Pracovní prostředí a pracovní podmínky</a:t>
            </a:r>
            <a:endParaRPr lang="cs-CZ" sz="1200" dirty="0">
              <a:solidFill>
                <a:srgbClr val="000000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1200" b="1" dirty="0">
                <a:solidFill>
                  <a:srgbClr val="000000"/>
                </a:solidFill>
                <a:effectLst/>
              </a:rPr>
              <a:t>Podpora zdraví a pohody zaměstnanců (</a:t>
            </a:r>
            <a:r>
              <a:rPr lang="cs-CZ" sz="1200" b="1" dirty="0" err="1">
                <a:solidFill>
                  <a:srgbClr val="000000"/>
                </a:solidFill>
                <a:effectLst/>
              </a:rPr>
              <a:t>well-being</a:t>
            </a:r>
            <a:r>
              <a:rPr lang="cs-CZ" sz="1200" b="1" dirty="0">
                <a:solidFill>
                  <a:srgbClr val="000000"/>
                </a:solidFill>
                <a:effectLst/>
              </a:rPr>
              <a:t>)</a:t>
            </a:r>
            <a:r>
              <a:rPr lang="cs-CZ" sz="1200" dirty="0">
                <a:solidFill>
                  <a:srgbClr val="000000"/>
                </a:solidFill>
                <a:effectLst/>
              </a:rPr>
              <a:t>: Firmy se zaměřují na vytváření pracovního prostředí, které podporuje fyzické i duševní zdraví zaměstnanců. To zahrnuje vyváženost mezi pracovním a osobním životem, ergonomické pracovní prostředí, možnost práce na dálku a další flexibilní podmínky.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200" b="1" dirty="0">
                <a:solidFill>
                  <a:srgbClr val="000000"/>
                </a:solidFill>
                <a:effectLst/>
              </a:rPr>
              <a:t>Omezení nadměrného pracovního stresu a vyhoření</a:t>
            </a:r>
            <a:r>
              <a:rPr lang="cs-CZ" sz="1200" dirty="0">
                <a:solidFill>
                  <a:srgbClr val="000000"/>
                </a:solidFill>
                <a:effectLst/>
              </a:rPr>
              <a:t>: Udržitelné HR strategie se zaměřují na prevenci vyhoření a vytváření takových pracovních podmínek, které přispívají k dlouhodobé spokojenosti a produktivitě zaměstnanců.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233250B5-5D43-4BD1-B3EB-7AE0324A16D2}"/>
              </a:ext>
            </a:extLst>
          </p:cNvPr>
          <p:cNvSpPr txBox="1">
            <a:spLocks/>
          </p:cNvSpPr>
          <p:nvPr/>
        </p:nvSpPr>
        <p:spPr>
          <a:xfrm>
            <a:off x="5220072" y="880540"/>
            <a:ext cx="3214324" cy="31733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0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000" dirty="0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426A6329-F9AB-424C-8AEB-35B0C8CE7476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4191272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udržitelnost v personalistice</a:t>
            </a: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6B91CD0D-A66E-4BF4-9C1E-97E6D1C981A4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Skupina 2">
            <a:extLst>
              <a:ext uri="{FF2B5EF4-FFF2-40B4-BE49-F238E27FC236}">
                <a16:creationId xmlns:a16="http://schemas.microsoft.com/office/drawing/2014/main" id="{9A0B36A6-B1C5-DFEC-E8B2-C4B949DF5B28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5" name="Přímá spojnice 4">
              <a:extLst>
                <a:ext uri="{FF2B5EF4-FFF2-40B4-BE49-F238E27FC236}">
                  <a16:creationId xmlns:a16="http://schemas.microsoft.com/office/drawing/2014/main" id="{9784AE99-9537-0A62-4797-F4FF16FF7DA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ovéPole 12">
              <a:extLst>
                <a:ext uri="{FF2B5EF4-FFF2-40B4-BE49-F238E27FC236}">
                  <a16:creationId xmlns:a16="http://schemas.microsoft.com/office/drawing/2014/main" id="{420A8B5E-A77E-CFAE-C380-82FDDBEB9C1A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905599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5A29A1F-AA48-4914-BEA8-EA2AA88A4B1D}"/>
              </a:ext>
            </a:extLst>
          </p:cNvPr>
          <p:cNvSpPr txBox="1">
            <a:spLocks/>
          </p:cNvSpPr>
          <p:nvPr/>
        </p:nvSpPr>
        <p:spPr>
          <a:xfrm>
            <a:off x="611559" y="1347614"/>
            <a:ext cx="4730041" cy="2706317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200" b="1" dirty="0">
                <a:solidFill>
                  <a:srgbClr val="000000"/>
                </a:solidFill>
                <a:effectLst/>
              </a:rPr>
              <a:t>4. Diverzita a inkluze</a:t>
            </a:r>
            <a:endParaRPr lang="cs-CZ" sz="1200" dirty="0">
              <a:solidFill>
                <a:srgbClr val="000000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1200" b="1" dirty="0">
                <a:solidFill>
                  <a:srgbClr val="000000"/>
                </a:solidFill>
                <a:effectLst/>
              </a:rPr>
              <a:t>Rovné příležitosti</a:t>
            </a:r>
            <a:r>
              <a:rPr lang="cs-CZ" sz="1200" dirty="0">
                <a:solidFill>
                  <a:srgbClr val="000000"/>
                </a:solidFill>
                <a:effectLst/>
              </a:rPr>
              <a:t>: Udržitelný přístup v personalistice zajišťuje rovný přístup k pracovním příležitostem, spravedlivé mzdy a možnosti kariérního růstu pro všechny zaměstnance bez ohledu na jejich pozadí.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200" b="1" dirty="0">
                <a:solidFill>
                  <a:srgbClr val="000000"/>
                </a:solidFill>
                <a:effectLst/>
              </a:rPr>
              <a:t>Podpora znevýhodněných skupin</a:t>
            </a:r>
            <a:r>
              <a:rPr lang="cs-CZ" sz="1200" dirty="0">
                <a:solidFill>
                  <a:srgbClr val="000000"/>
                </a:solidFill>
                <a:effectLst/>
              </a:rPr>
              <a:t>: Firmy mohou aktivně zaměstnávat znevýhodněné skupiny, jako jsou osoby se zdravotním postižením, osoby staršího věku nebo menšiny, což podporuje sociální udržitelnost.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233250B5-5D43-4BD1-B3EB-7AE0324A16D2}"/>
              </a:ext>
            </a:extLst>
          </p:cNvPr>
          <p:cNvSpPr txBox="1">
            <a:spLocks/>
          </p:cNvSpPr>
          <p:nvPr/>
        </p:nvSpPr>
        <p:spPr>
          <a:xfrm>
            <a:off x="5220072" y="880540"/>
            <a:ext cx="3214324" cy="31733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0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000" dirty="0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426A6329-F9AB-424C-8AEB-35B0C8CE7476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4191272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udržitelnost v personalistice</a:t>
            </a: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6B91CD0D-A66E-4BF4-9C1E-97E6D1C981A4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Skupina 2">
            <a:extLst>
              <a:ext uri="{FF2B5EF4-FFF2-40B4-BE49-F238E27FC236}">
                <a16:creationId xmlns:a16="http://schemas.microsoft.com/office/drawing/2014/main" id="{9A0B36A6-B1C5-DFEC-E8B2-C4B949DF5B28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5" name="Přímá spojnice 4">
              <a:extLst>
                <a:ext uri="{FF2B5EF4-FFF2-40B4-BE49-F238E27FC236}">
                  <a16:creationId xmlns:a16="http://schemas.microsoft.com/office/drawing/2014/main" id="{9784AE99-9537-0A62-4797-F4FF16FF7DA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ovéPole 12">
              <a:extLst>
                <a:ext uri="{FF2B5EF4-FFF2-40B4-BE49-F238E27FC236}">
                  <a16:creationId xmlns:a16="http://schemas.microsoft.com/office/drawing/2014/main" id="{420A8B5E-A77E-CFAE-C380-82FDDBEB9C1A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461828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5A29A1F-AA48-4914-BEA8-EA2AA88A4B1D}"/>
              </a:ext>
            </a:extLst>
          </p:cNvPr>
          <p:cNvSpPr txBox="1">
            <a:spLocks/>
          </p:cNvSpPr>
          <p:nvPr/>
        </p:nvSpPr>
        <p:spPr>
          <a:xfrm>
            <a:off x="611559" y="1347614"/>
            <a:ext cx="4730041" cy="2706317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200" b="1" dirty="0">
                <a:solidFill>
                  <a:srgbClr val="000000"/>
                </a:solidFill>
                <a:effectLst/>
              </a:rPr>
              <a:t>5. Odměňování a benefity</a:t>
            </a:r>
            <a:endParaRPr lang="cs-CZ" sz="1200" dirty="0">
              <a:solidFill>
                <a:srgbClr val="000000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1200" b="1" dirty="0">
                <a:solidFill>
                  <a:srgbClr val="000000"/>
                </a:solidFill>
                <a:effectLst/>
              </a:rPr>
              <a:t>Spravedlivé mzdy</a:t>
            </a:r>
            <a:r>
              <a:rPr lang="cs-CZ" sz="1200" dirty="0">
                <a:solidFill>
                  <a:srgbClr val="000000"/>
                </a:solidFill>
                <a:effectLst/>
              </a:rPr>
              <a:t>: Udržitelné HR strategie zahrnují spravedlivé a transparentní systémy odměňování. Firmy se soustředí na to, aby jejich zaměstnanci byli spravedlivě placeni v závislosti na jejich výkonu a příspěvku.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200" b="1" dirty="0">
                <a:solidFill>
                  <a:srgbClr val="000000"/>
                </a:solidFill>
                <a:effectLst/>
              </a:rPr>
              <a:t>Zaměření na nefinanční benefity</a:t>
            </a:r>
            <a:r>
              <a:rPr lang="cs-CZ" sz="1200" dirty="0">
                <a:solidFill>
                  <a:srgbClr val="000000"/>
                </a:solidFill>
                <a:effectLst/>
              </a:rPr>
              <a:t>: Firmy mohou podporovat udržitelnost tím, že nabízejí benefity zaměřené na </a:t>
            </a:r>
            <a:r>
              <a:rPr lang="cs-CZ" sz="1200" dirty="0" err="1">
                <a:solidFill>
                  <a:srgbClr val="000000"/>
                </a:solidFill>
                <a:effectLst/>
              </a:rPr>
              <a:t>well-being</a:t>
            </a:r>
            <a:r>
              <a:rPr lang="cs-CZ" sz="1200" dirty="0">
                <a:solidFill>
                  <a:srgbClr val="000000"/>
                </a:solidFill>
                <a:effectLst/>
              </a:rPr>
              <a:t> zaměstnanců, jako jsou zdravé pracovní prostory, podpora mentálního zdraví, flexibilní pracovní doba nebo dovolená navíc.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233250B5-5D43-4BD1-B3EB-7AE0324A16D2}"/>
              </a:ext>
            </a:extLst>
          </p:cNvPr>
          <p:cNvSpPr txBox="1">
            <a:spLocks/>
          </p:cNvSpPr>
          <p:nvPr/>
        </p:nvSpPr>
        <p:spPr>
          <a:xfrm>
            <a:off x="5220072" y="880540"/>
            <a:ext cx="3214324" cy="31733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0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000" dirty="0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426A6329-F9AB-424C-8AEB-35B0C8CE7476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4191272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udržitelnost v personalistice</a:t>
            </a: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6B91CD0D-A66E-4BF4-9C1E-97E6D1C981A4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Skupina 2">
            <a:extLst>
              <a:ext uri="{FF2B5EF4-FFF2-40B4-BE49-F238E27FC236}">
                <a16:creationId xmlns:a16="http://schemas.microsoft.com/office/drawing/2014/main" id="{9A0B36A6-B1C5-DFEC-E8B2-C4B949DF5B28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5" name="Přímá spojnice 4">
              <a:extLst>
                <a:ext uri="{FF2B5EF4-FFF2-40B4-BE49-F238E27FC236}">
                  <a16:creationId xmlns:a16="http://schemas.microsoft.com/office/drawing/2014/main" id="{9784AE99-9537-0A62-4797-F4FF16FF7DA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ovéPole 12">
              <a:extLst>
                <a:ext uri="{FF2B5EF4-FFF2-40B4-BE49-F238E27FC236}">
                  <a16:creationId xmlns:a16="http://schemas.microsoft.com/office/drawing/2014/main" id="{420A8B5E-A77E-CFAE-C380-82FDDBEB9C1A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245952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5A29A1F-AA48-4914-BEA8-EA2AA88A4B1D}"/>
              </a:ext>
            </a:extLst>
          </p:cNvPr>
          <p:cNvSpPr txBox="1">
            <a:spLocks/>
          </p:cNvSpPr>
          <p:nvPr/>
        </p:nvSpPr>
        <p:spPr>
          <a:xfrm>
            <a:off x="611559" y="1347614"/>
            <a:ext cx="4730041" cy="2706317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200" b="1" dirty="0">
                <a:solidFill>
                  <a:srgbClr val="000000"/>
                </a:solidFill>
                <a:effectLst/>
              </a:rPr>
              <a:t>6. CSR (</a:t>
            </a:r>
            <a:r>
              <a:rPr lang="cs-CZ" sz="1200" b="1" dirty="0" err="1">
                <a:solidFill>
                  <a:srgbClr val="000000"/>
                </a:solidFill>
                <a:effectLst/>
              </a:rPr>
              <a:t>Corporate</a:t>
            </a:r>
            <a:r>
              <a:rPr lang="cs-CZ" sz="1200" b="1" dirty="0">
                <a:solidFill>
                  <a:srgbClr val="000000"/>
                </a:solidFill>
                <a:effectLst/>
              </a:rPr>
              <a:t> </a:t>
            </a:r>
            <a:r>
              <a:rPr lang="cs-CZ" sz="1200" b="1" dirty="0" err="1">
                <a:solidFill>
                  <a:srgbClr val="000000"/>
                </a:solidFill>
                <a:effectLst/>
              </a:rPr>
              <a:t>Social</a:t>
            </a:r>
            <a:r>
              <a:rPr lang="cs-CZ" sz="1200" b="1" dirty="0">
                <a:solidFill>
                  <a:srgbClr val="000000"/>
                </a:solidFill>
                <a:effectLst/>
              </a:rPr>
              <a:t> </a:t>
            </a:r>
            <a:r>
              <a:rPr lang="cs-CZ" sz="1200" b="1" dirty="0" err="1">
                <a:solidFill>
                  <a:srgbClr val="000000"/>
                </a:solidFill>
                <a:effectLst/>
              </a:rPr>
              <a:t>Responsibility</a:t>
            </a:r>
            <a:r>
              <a:rPr lang="cs-CZ" sz="1200" b="1" dirty="0">
                <a:solidFill>
                  <a:srgbClr val="000000"/>
                </a:solidFill>
                <a:effectLst/>
              </a:rPr>
              <a:t>) a angažovanost zaměstnanců</a:t>
            </a:r>
            <a:endParaRPr lang="cs-CZ" sz="1200" dirty="0">
              <a:solidFill>
                <a:srgbClr val="000000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1200" b="1" dirty="0">
                <a:solidFill>
                  <a:srgbClr val="000000"/>
                </a:solidFill>
                <a:effectLst/>
              </a:rPr>
              <a:t>Zapojení zaměstnanců do společensky odpovědných aktivit</a:t>
            </a:r>
            <a:r>
              <a:rPr lang="cs-CZ" sz="1200" dirty="0">
                <a:solidFill>
                  <a:srgbClr val="000000"/>
                </a:solidFill>
                <a:effectLst/>
              </a:rPr>
              <a:t>: Firmy často podporují své zaměstnance v zapojení do dobrovolnických aktivit nebo projektů, které mají pozitivní vliv na společnost a životní prostředí. Toto zapojení zvyšuje nejen udržitelnost firmy, ale i loajalitu a motivaci zaměstnanců.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200" b="1" dirty="0">
                <a:solidFill>
                  <a:srgbClr val="000000"/>
                </a:solidFill>
                <a:effectLst/>
              </a:rPr>
              <a:t>Zelené iniciativy na pracovišti</a:t>
            </a:r>
            <a:r>
              <a:rPr lang="cs-CZ" sz="1200" dirty="0">
                <a:solidFill>
                  <a:srgbClr val="000000"/>
                </a:solidFill>
                <a:effectLst/>
              </a:rPr>
              <a:t>: Zaměstnanci mohou být motivováni k tomu, aby snižovali spotřebu energie, podporovali recyklaci a další udržitelné praktiky na pracovišti.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233250B5-5D43-4BD1-B3EB-7AE0324A16D2}"/>
              </a:ext>
            </a:extLst>
          </p:cNvPr>
          <p:cNvSpPr txBox="1">
            <a:spLocks/>
          </p:cNvSpPr>
          <p:nvPr/>
        </p:nvSpPr>
        <p:spPr>
          <a:xfrm>
            <a:off x="5220072" y="880540"/>
            <a:ext cx="3214324" cy="31733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0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000" dirty="0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426A6329-F9AB-424C-8AEB-35B0C8CE7476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4191272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udržitelnost v personalistice</a:t>
            </a: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6B91CD0D-A66E-4BF4-9C1E-97E6D1C981A4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Skupina 2">
            <a:extLst>
              <a:ext uri="{FF2B5EF4-FFF2-40B4-BE49-F238E27FC236}">
                <a16:creationId xmlns:a16="http://schemas.microsoft.com/office/drawing/2014/main" id="{9A0B36A6-B1C5-DFEC-E8B2-C4B949DF5B28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5" name="Přímá spojnice 4">
              <a:extLst>
                <a:ext uri="{FF2B5EF4-FFF2-40B4-BE49-F238E27FC236}">
                  <a16:creationId xmlns:a16="http://schemas.microsoft.com/office/drawing/2014/main" id="{9784AE99-9537-0A62-4797-F4FF16FF7DA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ovéPole 12">
              <a:extLst>
                <a:ext uri="{FF2B5EF4-FFF2-40B4-BE49-F238E27FC236}">
                  <a16:creationId xmlns:a16="http://schemas.microsoft.com/office/drawing/2014/main" id="{420A8B5E-A77E-CFAE-C380-82FDDBEB9C1A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346611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5A29A1F-AA48-4914-BEA8-EA2AA88A4B1D}"/>
              </a:ext>
            </a:extLst>
          </p:cNvPr>
          <p:cNvSpPr txBox="1">
            <a:spLocks/>
          </p:cNvSpPr>
          <p:nvPr/>
        </p:nvSpPr>
        <p:spPr>
          <a:xfrm>
            <a:off x="611559" y="1347614"/>
            <a:ext cx="4730041" cy="2706317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cs-CZ" sz="1200" b="1" dirty="0">
                <a:solidFill>
                  <a:srgbClr val="000000"/>
                </a:solidFill>
                <a:effectLst/>
              </a:rPr>
              <a:t>Vyvážení ekonomických, sociálních a environmentálních priorit</a:t>
            </a:r>
            <a:r>
              <a:rPr lang="cs-CZ" sz="1200" dirty="0">
                <a:solidFill>
                  <a:srgbClr val="000000"/>
                </a:solidFill>
                <a:effectLst/>
              </a:rPr>
              <a:t>: Udržitelnost vyžaduje investice, které nemusí přinést okamžité ekonomické výsledky, což může být problém pro krátkodobě orientované firmy.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200" b="1" dirty="0">
                <a:solidFill>
                  <a:srgbClr val="000000"/>
                </a:solidFill>
                <a:effectLst/>
              </a:rPr>
              <a:t>Odpor ke změnám</a:t>
            </a:r>
            <a:r>
              <a:rPr lang="cs-CZ" sz="1200" dirty="0">
                <a:solidFill>
                  <a:srgbClr val="000000"/>
                </a:solidFill>
                <a:effectLst/>
              </a:rPr>
              <a:t>: Zavádění nových, udržitelnějších postupů může narazit na odpor zaměstnanců nebo managementu, zejména pokud vyžadují změny v pracovních návycích nebo organizační struktuře.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200" b="1" dirty="0">
                <a:solidFill>
                  <a:srgbClr val="000000"/>
                </a:solidFill>
                <a:effectLst/>
              </a:rPr>
              <a:t>Etické a právní otázky</a:t>
            </a:r>
            <a:r>
              <a:rPr lang="cs-CZ" sz="1200" dirty="0">
                <a:solidFill>
                  <a:srgbClr val="000000"/>
                </a:solidFill>
                <a:effectLst/>
              </a:rPr>
              <a:t>: Udržitelné personalistické strategie často vyvolávají otázky spojené s ochranou dat, spravedlností, diverzitou a právními požadavky, což vyžaduje pečlivé plánování a transparentnost.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233250B5-5D43-4BD1-B3EB-7AE0324A16D2}"/>
              </a:ext>
            </a:extLst>
          </p:cNvPr>
          <p:cNvSpPr txBox="1">
            <a:spLocks/>
          </p:cNvSpPr>
          <p:nvPr/>
        </p:nvSpPr>
        <p:spPr>
          <a:xfrm>
            <a:off x="5220072" y="880540"/>
            <a:ext cx="3214324" cy="31733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0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000" dirty="0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426A6329-F9AB-424C-8AEB-35B0C8CE7476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4191272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výzvy udržitelné personalistiky</a:t>
            </a: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6B91CD0D-A66E-4BF4-9C1E-97E6D1C981A4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Skupina 2">
            <a:extLst>
              <a:ext uri="{FF2B5EF4-FFF2-40B4-BE49-F238E27FC236}">
                <a16:creationId xmlns:a16="http://schemas.microsoft.com/office/drawing/2014/main" id="{9A0B36A6-B1C5-DFEC-E8B2-C4B949DF5B28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5" name="Přímá spojnice 4">
              <a:extLst>
                <a:ext uri="{FF2B5EF4-FFF2-40B4-BE49-F238E27FC236}">
                  <a16:creationId xmlns:a16="http://schemas.microsoft.com/office/drawing/2014/main" id="{9784AE99-9537-0A62-4797-F4FF16FF7DA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ovéPole 12">
              <a:extLst>
                <a:ext uri="{FF2B5EF4-FFF2-40B4-BE49-F238E27FC236}">
                  <a16:creationId xmlns:a16="http://schemas.microsoft.com/office/drawing/2014/main" id="{420A8B5E-A77E-CFAE-C380-82FDDBEB9C1A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095867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5A29A1F-AA48-4914-BEA8-EA2AA88A4B1D}"/>
              </a:ext>
            </a:extLst>
          </p:cNvPr>
          <p:cNvSpPr txBox="1">
            <a:spLocks/>
          </p:cNvSpPr>
          <p:nvPr/>
        </p:nvSpPr>
        <p:spPr>
          <a:xfrm>
            <a:off x="611559" y="1347614"/>
            <a:ext cx="7380973" cy="2973773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400" cap="all" dirty="0">
                <a:effectLst/>
                <a:ea typeface="Times New Roman" panose="02020603050405020304" pitchFamily="18" charset="0"/>
              </a:rPr>
              <a:t>Armstrong</a:t>
            </a:r>
            <a:r>
              <a:rPr lang="cs-CZ" sz="1400" dirty="0">
                <a:effectLst/>
                <a:ea typeface="Times New Roman" panose="02020603050405020304" pitchFamily="18" charset="0"/>
              </a:rPr>
              <a:t>, M., 2020. </a:t>
            </a:r>
            <a:r>
              <a:rPr lang="cs-CZ" sz="1400" i="1" dirty="0" err="1">
                <a:effectLst/>
                <a:ea typeface="Times New Roman" panose="02020603050405020304" pitchFamily="18" charset="0"/>
              </a:rPr>
              <a:t>Armstrong's</a:t>
            </a:r>
            <a:r>
              <a:rPr lang="cs-CZ" sz="1400" i="1" dirty="0">
                <a:effectLst/>
                <a:ea typeface="Times New Roman" panose="02020603050405020304" pitchFamily="18" charset="0"/>
              </a:rPr>
              <a:t> handbook </a:t>
            </a:r>
            <a:r>
              <a:rPr lang="cs-CZ" sz="1400" i="1" dirty="0" err="1">
                <a:effectLst/>
                <a:ea typeface="Times New Roman" panose="02020603050405020304" pitchFamily="18" charset="0"/>
              </a:rPr>
              <a:t>of</a:t>
            </a:r>
            <a:r>
              <a:rPr lang="cs-CZ" sz="1400" i="1" dirty="0">
                <a:effectLst/>
                <a:ea typeface="Times New Roman" panose="02020603050405020304" pitchFamily="18" charset="0"/>
              </a:rPr>
              <a:t> </a:t>
            </a:r>
            <a:r>
              <a:rPr lang="cs-CZ" sz="1400" i="1" dirty="0" err="1">
                <a:effectLst/>
                <a:ea typeface="Times New Roman" panose="02020603050405020304" pitchFamily="18" charset="0"/>
              </a:rPr>
              <a:t>human</a:t>
            </a:r>
            <a:r>
              <a:rPr lang="cs-CZ" sz="1400" i="1" dirty="0">
                <a:effectLst/>
                <a:ea typeface="Times New Roman" panose="02020603050405020304" pitchFamily="18" charset="0"/>
              </a:rPr>
              <a:t> </a:t>
            </a:r>
            <a:r>
              <a:rPr lang="cs-CZ" sz="1400" i="1" dirty="0" err="1">
                <a:effectLst/>
                <a:ea typeface="Times New Roman" panose="02020603050405020304" pitchFamily="18" charset="0"/>
              </a:rPr>
              <a:t>resource</a:t>
            </a:r>
            <a:r>
              <a:rPr lang="cs-CZ" sz="1400" i="1" dirty="0">
                <a:effectLst/>
                <a:ea typeface="Times New Roman" panose="02020603050405020304" pitchFamily="18" charset="0"/>
              </a:rPr>
              <a:t> management </a:t>
            </a:r>
            <a:r>
              <a:rPr lang="cs-CZ" sz="1400" i="1" dirty="0" err="1">
                <a:effectLst/>
                <a:ea typeface="Times New Roman" panose="02020603050405020304" pitchFamily="18" charset="0"/>
              </a:rPr>
              <a:t>practice</a:t>
            </a:r>
            <a:r>
              <a:rPr lang="cs-CZ" sz="1400" dirty="0">
                <a:effectLst/>
                <a:ea typeface="Times New Roman" panose="02020603050405020304" pitchFamily="18" charset="0"/>
              </a:rPr>
              <a:t>. London: </a:t>
            </a:r>
            <a:r>
              <a:rPr lang="cs-CZ" sz="1400" dirty="0" err="1">
                <a:effectLst/>
                <a:ea typeface="Times New Roman" panose="02020603050405020304" pitchFamily="18" charset="0"/>
              </a:rPr>
              <a:t>Kogan</a:t>
            </a:r>
            <a:r>
              <a:rPr lang="cs-CZ" sz="1400" dirty="0">
                <a:effectLst/>
                <a:ea typeface="Times New Roman" panose="02020603050405020304" pitchFamily="18" charset="0"/>
              </a:rPr>
              <a:t> </a:t>
            </a:r>
            <a:r>
              <a:rPr lang="cs-CZ" sz="1400" dirty="0" err="1">
                <a:effectLst/>
                <a:ea typeface="Times New Roman" panose="02020603050405020304" pitchFamily="18" charset="0"/>
              </a:rPr>
              <a:t>Page</a:t>
            </a:r>
            <a:r>
              <a:rPr lang="cs-CZ" sz="1400" dirty="0">
                <a:effectLst/>
                <a:ea typeface="Times New Roman" panose="02020603050405020304" pitchFamily="18" charset="0"/>
              </a:rPr>
              <a:t>. ISBN: 978-0-7494-9827-6.</a:t>
            </a:r>
          </a:p>
          <a:p>
            <a:pPr algn="just"/>
            <a:r>
              <a:rPr lang="cs-CZ" sz="1400" dirty="0">
                <a:effectLst/>
                <a:ea typeface="Times New Roman" panose="02020603050405020304" pitchFamily="18" charset="0"/>
              </a:rPr>
              <a:t>BRŮHA, D., 2024. </a:t>
            </a:r>
            <a:r>
              <a:rPr lang="cs-CZ" sz="1400" i="1" dirty="0">
                <a:effectLst/>
                <a:ea typeface="Times New Roman" panose="02020603050405020304" pitchFamily="18" charset="0"/>
              </a:rPr>
              <a:t>Abeceda personalisty 2024. </a:t>
            </a:r>
            <a:r>
              <a:rPr lang="cs-CZ" sz="1400" dirty="0">
                <a:effectLst/>
                <a:ea typeface="Times New Roman" panose="02020603050405020304" pitchFamily="18" charset="0"/>
              </a:rPr>
              <a:t>Olomouc: </a:t>
            </a:r>
            <a:r>
              <a:rPr lang="cs-CZ" sz="1400" dirty="0" err="1">
                <a:effectLst/>
                <a:ea typeface="Times New Roman" panose="02020603050405020304" pitchFamily="18" charset="0"/>
              </a:rPr>
              <a:t>Anag</a:t>
            </a:r>
            <a:r>
              <a:rPr lang="cs-CZ" sz="1400" dirty="0">
                <a:effectLst/>
                <a:ea typeface="Times New Roman" panose="02020603050405020304" pitchFamily="18" charset="0"/>
              </a:rPr>
              <a:t>. ISBN 978-80-7554-408-7.</a:t>
            </a:r>
          </a:p>
          <a:p>
            <a:pPr algn="just"/>
            <a:r>
              <a:rPr lang="cs-CZ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CRAWSHAW, J., BUDHWAR, P. a DAVIS, A., 2020. </a:t>
            </a:r>
            <a:r>
              <a:rPr lang="cs-CZ" sz="1400" i="1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Human</a:t>
            </a:r>
            <a:r>
              <a:rPr lang="cs-CZ" sz="14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cs-CZ" sz="1400" i="1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Resource</a:t>
            </a:r>
            <a:r>
              <a:rPr lang="cs-CZ" sz="14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Management.</a:t>
            </a:r>
            <a:r>
              <a:rPr lang="cs-CZ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3rd </a:t>
            </a:r>
            <a:r>
              <a:rPr lang="cs-CZ" sz="14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edition</a:t>
            </a:r>
            <a:r>
              <a:rPr lang="cs-CZ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. SAGE </a:t>
            </a:r>
            <a:r>
              <a:rPr lang="cs-CZ" sz="14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Publications</a:t>
            </a:r>
            <a:r>
              <a:rPr lang="cs-CZ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Ltd., London. ISBN 978-1-5264 9900-4. </a:t>
            </a:r>
            <a:endParaRPr lang="cs-CZ" sz="1400" dirty="0">
              <a:effectLst/>
              <a:ea typeface="Times New Roman" panose="02020603050405020304" pitchFamily="18" charset="0"/>
            </a:endParaRPr>
          </a:p>
          <a:p>
            <a:pPr algn="just"/>
            <a:r>
              <a:rPr lang="cs-CZ" sz="1400" dirty="0">
                <a:effectLst/>
                <a:ea typeface="Times New Roman" panose="02020603050405020304" pitchFamily="18" charset="0"/>
              </a:rPr>
              <a:t>CHLÁDKOVÁ, A. a P. BUKOVJAN, 2015. </a:t>
            </a:r>
            <a:r>
              <a:rPr lang="cs-CZ" sz="1400" i="1" dirty="0">
                <a:effectLst/>
                <a:ea typeface="Times New Roman" panose="02020603050405020304" pitchFamily="18" charset="0"/>
              </a:rPr>
              <a:t>Personalistika. </a:t>
            </a:r>
            <a:r>
              <a:rPr lang="cs-CZ" sz="1400" dirty="0">
                <a:effectLst/>
                <a:ea typeface="Times New Roman" panose="02020603050405020304" pitchFamily="18" charset="0"/>
              </a:rPr>
              <a:t>Praha:  </a:t>
            </a:r>
            <a:r>
              <a:rPr lang="cs-CZ" sz="1400" dirty="0" err="1">
                <a:effectLst/>
                <a:ea typeface="Times New Roman" panose="02020603050405020304" pitchFamily="18" charset="0"/>
              </a:rPr>
              <a:t>Wolters</a:t>
            </a:r>
            <a:r>
              <a:rPr lang="cs-CZ" sz="1400" dirty="0">
                <a:effectLst/>
                <a:ea typeface="Times New Roman" panose="02020603050405020304" pitchFamily="18" charset="0"/>
              </a:rPr>
              <a:t> </a:t>
            </a:r>
            <a:r>
              <a:rPr lang="cs-CZ" sz="1400" dirty="0" err="1">
                <a:effectLst/>
                <a:ea typeface="Times New Roman" panose="02020603050405020304" pitchFamily="18" charset="0"/>
              </a:rPr>
              <a:t>Kluwer</a:t>
            </a:r>
            <a:r>
              <a:rPr lang="cs-CZ" sz="1400" dirty="0">
                <a:effectLst/>
                <a:ea typeface="Times New Roman" panose="02020603050405020304" pitchFamily="18" charset="0"/>
              </a:rPr>
              <a:t>. ISBN 978-80-7478-649-5.</a:t>
            </a:r>
          </a:p>
          <a:p>
            <a:pPr algn="just"/>
            <a:r>
              <a:rPr lang="cs-CZ" sz="1400" cap="all" dirty="0" err="1">
                <a:effectLst/>
                <a:ea typeface="Times New Roman" panose="02020603050405020304" pitchFamily="18" charset="0"/>
              </a:rPr>
              <a:t>Palíšková</a:t>
            </a:r>
            <a:r>
              <a:rPr lang="cs-CZ" sz="1400" dirty="0">
                <a:effectLst/>
                <a:ea typeface="Times New Roman" panose="02020603050405020304" pitchFamily="18" charset="0"/>
              </a:rPr>
              <a:t>, M., K. </a:t>
            </a:r>
            <a:r>
              <a:rPr lang="cs-CZ" sz="1400" cap="all" dirty="0" err="1">
                <a:effectLst/>
                <a:ea typeface="Times New Roman" panose="02020603050405020304" pitchFamily="18" charset="0"/>
              </a:rPr>
              <a:t>Legnerová</a:t>
            </a:r>
            <a:r>
              <a:rPr lang="cs-CZ" sz="1400" cap="all" dirty="0">
                <a:effectLst/>
                <a:ea typeface="Times New Roman" panose="02020603050405020304" pitchFamily="18" charset="0"/>
              </a:rPr>
              <a:t> </a:t>
            </a:r>
            <a:r>
              <a:rPr lang="cs-CZ" sz="1400" dirty="0">
                <a:effectLst/>
                <a:ea typeface="Times New Roman" panose="02020603050405020304" pitchFamily="18" charset="0"/>
              </a:rPr>
              <a:t>a</a:t>
            </a:r>
            <a:r>
              <a:rPr lang="cs-CZ" sz="1400" cap="all" dirty="0">
                <a:effectLst/>
                <a:ea typeface="Times New Roman" panose="02020603050405020304" pitchFamily="18" charset="0"/>
              </a:rPr>
              <a:t> </a:t>
            </a:r>
            <a:r>
              <a:rPr lang="cs-CZ" sz="1400" dirty="0">
                <a:effectLst/>
                <a:ea typeface="Times New Roman" panose="02020603050405020304" pitchFamily="18" charset="0"/>
              </a:rPr>
              <a:t> M. </a:t>
            </a:r>
            <a:r>
              <a:rPr lang="cs-CZ" sz="1400" cap="all" dirty="0">
                <a:effectLst/>
                <a:ea typeface="Times New Roman" panose="02020603050405020304" pitchFamily="18" charset="0"/>
              </a:rPr>
              <a:t>Stříteský, 2021.</a:t>
            </a:r>
            <a:r>
              <a:rPr lang="cs-CZ" sz="1400" dirty="0">
                <a:effectLst/>
                <a:ea typeface="Times New Roman" panose="02020603050405020304" pitchFamily="18" charset="0"/>
              </a:rPr>
              <a:t> </a:t>
            </a:r>
            <a:r>
              <a:rPr lang="cs-CZ" sz="1400" i="1" dirty="0">
                <a:effectLst/>
                <a:ea typeface="Times New Roman" panose="02020603050405020304" pitchFamily="18" charset="0"/>
              </a:rPr>
              <a:t>Personální řízení: úvod do moderní personalistiky</a:t>
            </a:r>
            <a:r>
              <a:rPr lang="cs-CZ" sz="1400" dirty="0">
                <a:effectLst/>
                <a:ea typeface="Times New Roman" panose="02020603050405020304" pitchFamily="18" charset="0"/>
              </a:rPr>
              <a:t>. Praha: C. H. Beck. ISBN: 978-80-7400-702-6.</a:t>
            </a:r>
          </a:p>
          <a:p>
            <a:pPr algn="just"/>
            <a:r>
              <a:rPr lang="cs-CZ" sz="1400" dirty="0">
                <a:ea typeface="Times New Roman" panose="02020603050405020304" pitchFamily="18" charset="0"/>
              </a:rPr>
              <a:t>Distanční studijní opora Personalistika.</a:t>
            </a:r>
            <a:endParaRPr lang="cs-CZ" sz="1400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cs typeface="Times New Roman" panose="02020603050405020304" pitchFamily="18" charset="0"/>
              </a:rPr>
              <a:t>Internetové zdroje – specializované weby zaměřené na personální práci, odborná diskuzní fóra, vzhledem ke značnému množství změn i zprávy z denního tisku. 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233250B5-5D43-4BD1-B3EB-7AE0324A16D2}"/>
              </a:ext>
            </a:extLst>
          </p:cNvPr>
          <p:cNvSpPr txBox="1">
            <a:spLocks/>
          </p:cNvSpPr>
          <p:nvPr/>
        </p:nvSpPr>
        <p:spPr>
          <a:xfrm>
            <a:off x="5220072" y="880540"/>
            <a:ext cx="3214324" cy="31733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0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000" dirty="0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426A6329-F9AB-424C-8AEB-35B0C8CE7476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4191272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Doporučená literatura</a:t>
            </a: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6B91CD0D-A66E-4BF4-9C1E-97E6D1C981A4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Skupina 2">
            <a:extLst>
              <a:ext uri="{FF2B5EF4-FFF2-40B4-BE49-F238E27FC236}">
                <a16:creationId xmlns:a16="http://schemas.microsoft.com/office/drawing/2014/main" id="{9A0B36A6-B1C5-DFEC-E8B2-C4B949DF5B28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5" name="Přímá spojnice 4">
              <a:extLst>
                <a:ext uri="{FF2B5EF4-FFF2-40B4-BE49-F238E27FC236}">
                  <a16:creationId xmlns:a16="http://schemas.microsoft.com/office/drawing/2014/main" id="{9784AE99-9537-0A62-4797-F4FF16FF7DA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ovéPole 12">
              <a:extLst>
                <a:ext uri="{FF2B5EF4-FFF2-40B4-BE49-F238E27FC236}">
                  <a16:creationId xmlns:a16="http://schemas.microsoft.com/office/drawing/2014/main" id="{420A8B5E-A77E-CFAE-C380-82FDDBEB9C1A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002733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3">
            <a:extLst>
              <a:ext uri="{FF2B5EF4-FFF2-40B4-BE49-F238E27FC236}">
                <a16:creationId xmlns:a16="http://schemas.microsoft.com/office/drawing/2014/main" id="{B610EB80-C87B-4447-9825-BAC98404569D}"/>
              </a:ext>
            </a:extLst>
          </p:cNvPr>
          <p:cNvGrpSpPr/>
          <p:nvPr/>
        </p:nvGrpSpPr>
        <p:grpSpPr>
          <a:xfrm>
            <a:off x="-396552" y="-20538"/>
            <a:ext cx="9540552" cy="5143500"/>
            <a:chOff x="-396552" y="0"/>
            <a:chExt cx="9540552" cy="5143500"/>
          </a:xfrm>
        </p:grpSpPr>
        <p:pic>
          <p:nvPicPr>
            <p:cNvPr id="3" name="Obrázek 2">
              <a:extLst>
                <a:ext uri="{FF2B5EF4-FFF2-40B4-BE49-F238E27FC236}">
                  <a16:creationId xmlns:a16="http://schemas.microsoft.com/office/drawing/2014/main" id="{9B2297F0-AFBE-478F-99F6-7560D3C6CC7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0" y="0"/>
              <a:ext cx="9144000" cy="5143500"/>
            </a:xfrm>
            <a:prstGeom prst="rect">
              <a:avLst/>
            </a:prstGeom>
          </p:spPr>
        </p:pic>
        <p:sp>
          <p:nvSpPr>
            <p:cNvPr id="13" name="Obdélník: se zakulacenými rohy 12">
              <a:extLst>
                <a:ext uri="{FF2B5EF4-FFF2-40B4-BE49-F238E27FC236}">
                  <a16:creationId xmlns:a16="http://schemas.microsoft.com/office/drawing/2014/main" id="{85237D80-94D7-45A4-A3FA-12A54210D606}"/>
                </a:ext>
              </a:extLst>
            </p:cNvPr>
            <p:cNvSpPr/>
            <p:nvPr/>
          </p:nvSpPr>
          <p:spPr>
            <a:xfrm>
              <a:off x="-396552" y="4515966"/>
              <a:ext cx="2749938" cy="288032"/>
            </a:xfrm>
            <a:prstGeom prst="roundRect">
              <a:avLst>
                <a:gd name="adj" fmla="val 50000"/>
              </a:avLst>
            </a:prstGeom>
            <a:solidFill>
              <a:srgbClr val="3078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4" name="TextovéPole 13">
              <a:extLst>
                <a:ext uri="{FF2B5EF4-FFF2-40B4-BE49-F238E27FC236}">
                  <a16:creationId xmlns:a16="http://schemas.microsoft.com/office/drawing/2014/main" id="{7524115B-EB76-44B4-A8B2-02837B9EB826}"/>
                </a:ext>
              </a:extLst>
            </p:cNvPr>
            <p:cNvSpPr txBox="1"/>
            <p:nvPr/>
          </p:nvSpPr>
          <p:spPr>
            <a:xfrm>
              <a:off x="611559" y="4496221"/>
              <a:ext cx="16816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b="1" dirty="0">
                  <a:solidFill>
                    <a:schemeClr val="bg1"/>
                  </a:solidFill>
                </a:rPr>
                <a:t>www.slu.cz/opf/cz</a:t>
              </a:r>
            </a:p>
          </p:txBody>
        </p:sp>
        <p:pic>
          <p:nvPicPr>
            <p:cNvPr id="16" name="Obrázek 15">
              <a:extLst>
                <a:ext uri="{FF2B5EF4-FFF2-40B4-BE49-F238E27FC236}">
                  <a16:creationId xmlns:a16="http://schemas.microsoft.com/office/drawing/2014/main" id="{A0950B4E-DAB5-43A2-898E-94A6A076921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99702" y="325900"/>
              <a:ext cx="1953684" cy="956834"/>
            </a:xfrm>
            <a:prstGeom prst="rect">
              <a:avLst/>
            </a:prstGeom>
          </p:spPr>
        </p:pic>
      </p:grpSp>
      <p:sp>
        <p:nvSpPr>
          <p:cNvPr id="9" name="Nadpis 1">
            <a:extLst>
              <a:ext uri="{FF2B5EF4-FFF2-40B4-BE49-F238E27FC236}">
                <a16:creationId xmlns:a16="http://schemas.microsoft.com/office/drawing/2014/main" id="{C51D9093-0704-4F4C-A1A1-D0B3B97BA909}"/>
              </a:ext>
            </a:extLst>
          </p:cNvPr>
          <p:cNvSpPr txBox="1">
            <a:spLocks/>
          </p:cNvSpPr>
          <p:nvPr/>
        </p:nvSpPr>
        <p:spPr>
          <a:xfrm>
            <a:off x="6012160" y="4083918"/>
            <a:ext cx="2538172" cy="86409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3200" b="1" cap="all" dirty="0">
                <a:solidFill>
                  <a:srgbClr val="307871"/>
                </a:solidFill>
              </a:rPr>
              <a:t>Děkujeme</a:t>
            </a:r>
            <a:br>
              <a:rPr lang="cs-CZ" sz="3200" b="1" cap="all" dirty="0">
                <a:solidFill>
                  <a:srgbClr val="307871"/>
                </a:solidFill>
              </a:rPr>
            </a:br>
            <a:r>
              <a:rPr lang="cs-CZ" sz="3200" b="1" cap="all" dirty="0">
                <a:solidFill>
                  <a:srgbClr val="307871"/>
                </a:solidFill>
              </a:rPr>
              <a:t>za pozornost</a:t>
            </a:r>
          </a:p>
        </p:txBody>
      </p:sp>
    </p:spTree>
    <p:extLst>
      <p:ext uri="{BB962C8B-B14F-4D97-AF65-F5344CB8AC3E}">
        <p14:creationId xmlns:p14="http://schemas.microsoft.com/office/powerpoint/2010/main" val="547617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extLst>
              <a:ext uri="{FF2B5EF4-FFF2-40B4-BE49-F238E27FC236}">
                <a16:creationId xmlns:a16="http://schemas.microsoft.com/office/drawing/2014/main" id="{13F11D11-9FCA-4671-BA5C-C8A78A2406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9F32186E-5A08-4375-B0BD-0C87E62A8DFA}"/>
              </a:ext>
            </a:extLst>
          </p:cNvPr>
          <p:cNvSpPr txBox="1">
            <a:spLocks/>
          </p:cNvSpPr>
          <p:nvPr/>
        </p:nvSpPr>
        <p:spPr>
          <a:xfrm>
            <a:off x="4067944" y="1635646"/>
            <a:ext cx="4608512" cy="27363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3"/>
              </a:buBlip>
            </a:pPr>
            <a:r>
              <a:rPr lang="cs-CZ" sz="1400" b="1" dirty="0"/>
              <a:t>výzvy současného trhu práce a vliv automatizace na práci personalisty</a:t>
            </a:r>
          </a:p>
          <a:p>
            <a:pPr>
              <a:buBlip>
                <a:blip r:embed="rId3"/>
              </a:buBlip>
            </a:pPr>
            <a:r>
              <a:rPr lang="cs-CZ" sz="1400" b="1" dirty="0"/>
              <a:t>digitalizace v personálních činnostech</a:t>
            </a:r>
          </a:p>
          <a:p>
            <a:pPr>
              <a:buBlip>
                <a:blip r:embed="rId3"/>
              </a:buBlip>
            </a:pPr>
            <a:r>
              <a:rPr lang="cs-CZ" sz="1400" b="1" dirty="0"/>
              <a:t>využití umělé inteligence</a:t>
            </a:r>
          </a:p>
          <a:p>
            <a:pPr>
              <a:buBlip>
                <a:blip r:embed="rId3"/>
              </a:buBlip>
            </a:pPr>
            <a:r>
              <a:rPr lang="cs-CZ" sz="1400" b="1" dirty="0"/>
              <a:t>udržitelné principy v personální práci</a:t>
            </a:r>
          </a:p>
          <a:p>
            <a:pPr>
              <a:buBlip>
                <a:blip r:embed="rId3"/>
              </a:buBlip>
            </a:pPr>
            <a:r>
              <a:rPr lang="cs-CZ" sz="1400" b="1" dirty="0"/>
              <a:t>přístupy k personální práci v různých typech organizací</a:t>
            </a:r>
          </a:p>
        </p:txBody>
      </p:sp>
      <p:sp>
        <p:nvSpPr>
          <p:cNvPr id="15" name="Zástupný symbol pro obsah 2">
            <a:extLst>
              <a:ext uri="{FF2B5EF4-FFF2-40B4-BE49-F238E27FC236}">
                <a16:creationId xmlns:a16="http://schemas.microsoft.com/office/drawing/2014/main" id="{C67B9D38-D88C-43B4-9B9F-29AB14747A49}"/>
              </a:ext>
            </a:extLst>
          </p:cNvPr>
          <p:cNvSpPr txBox="1">
            <a:spLocks/>
          </p:cNvSpPr>
          <p:nvPr/>
        </p:nvSpPr>
        <p:spPr>
          <a:xfrm>
            <a:off x="611560" y="1635647"/>
            <a:ext cx="3024336" cy="2304256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/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E3EB44EC-C4DB-45B3-B140-89D74BD24ABC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6279504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současné trendy v personální práci a principy udržitelnosti</a:t>
            </a: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5F0C02EF-9092-4081-AAC3-2797EEE80548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4024DE07-41B5-86BA-1F1B-9BB483A781F1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0C8291C8-494C-0945-9236-0EF536F33F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661E9A3-47F9-AC71-EFA6-1AB9369B1CB1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  <p:pic>
        <p:nvPicPr>
          <p:cNvPr id="3" name="Obrázek 2">
            <a:extLst>
              <a:ext uri="{FF2B5EF4-FFF2-40B4-BE49-F238E27FC236}">
                <a16:creationId xmlns:a16="http://schemas.microsoft.com/office/drawing/2014/main" id="{DAF9C679-C01C-43D9-8502-AA6778E4D44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27" y="1347894"/>
            <a:ext cx="3467946" cy="2550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936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6279504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současný trh práce – klíčové trendy a výzvy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3089178"/>
            <a:ext cx="8280920" cy="12827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400" b="1" dirty="0">
                <a:latin typeface="+mj-lt"/>
              </a:rPr>
              <a:t>Práce na dálku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COVID-19 urychlil rozvoj a donutil k překonávání bariér </a:t>
            </a:r>
          </a:p>
          <a:p>
            <a:pPr>
              <a:buBlip>
                <a:blip r:embed="rId3"/>
              </a:buBlip>
            </a:pPr>
            <a:r>
              <a:rPr lang="cs-CZ" sz="1400" b="1" dirty="0" err="1">
                <a:latin typeface="+mj-lt"/>
              </a:rPr>
              <a:t>remote</a:t>
            </a:r>
            <a:r>
              <a:rPr lang="cs-CZ" sz="1400" b="1" dirty="0">
                <a:latin typeface="+mj-lt"/>
              </a:rPr>
              <a:t> </a:t>
            </a:r>
            <a:r>
              <a:rPr lang="cs-CZ" sz="1400" b="1" dirty="0" err="1">
                <a:latin typeface="+mj-lt"/>
              </a:rPr>
              <a:t>work</a:t>
            </a:r>
            <a:r>
              <a:rPr lang="cs-CZ" sz="1400" b="1" dirty="0">
                <a:latin typeface="+mj-lt"/>
              </a:rPr>
              <a:t>, nebo hybridní modely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změna firemní kultury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nové komunikační technologie a způsoby řízení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217D157D-91EF-418E-9BB2-7A3D7E3B070C}"/>
              </a:ext>
            </a:extLst>
          </p:cNvPr>
          <p:cNvSpPr txBox="1">
            <a:spLocks/>
          </p:cNvSpPr>
          <p:nvPr/>
        </p:nvSpPr>
        <p:spPr>
          <a:xfrm>
            <a:off x="611560" y="1347613"/>
            <a:ext cx="6120680" cy="169799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1400" b="1" dirty="0">
                <a:latin typeface="+mj-lt"/>
                <a:cs typeface="Times New Roman" panose="02020603050405020304" pitchFamily="18" charset="0"/>
              </a:rPr>
              <a:t>Digitalizace a automatizace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Blip>
                <a:blip r:embed="rId3"/>
              </a:buBlip>
              <a:tabLst/>
              <a:defRPr/>
            </a:pPr>
            <a:r>
              <a:rPr kumimoji="0" lang="cs-CZ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koncept </a:t>
            </a:r>
            <a:r>
              <a:rPr kumimoji="0" lang="cs-CZ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Industry</a:t>
            </a:r>
            <a:r>
              <a:rPr kumimoji="0" lang="cs-CZ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4.0 – využívání kyberneticko-fyzikálních systémů, vznik nové pracovní třídy (světlemodré límečky), propojení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Blip>
                <a:blip r:embed="rId3"/>
              </a:buBlip>
              <a:tabLst/>
              <a:defRPr/>
            </a:pPr>
            <a:r>
              <a:rPr lang="cs-CZ" sz="1400" b="1" dirty="0">
                <a:solidFill>
                  <a:prstClr val="black"/>
                </a:solidFill>
                <a:latin typeface="Calibri"/>
              </a:rPr>
              <a:t>zánik některých pracovních pozic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Blip>
                <a:blip r:embed="rId3"/>
              </a:buBlip>
              <a:tabLst/>
              <a:defRPr/>
            </a:pPr>
            <a:r>
              <a:rPr kumimoji="0" lang="cs-CZ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zaměření na IT, datovou analýzu, AI, robotiku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Blip>
                <a:blip r:embed="rId3"/>
              </a:buBlip>
              <a:tabLst/>
              <a:defRPr/>
            </a:pPr>
            <a:r>
              <a:rPr kumimoji="0" lang="cs-CZ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automatizace hlavně rutinních úkolů a administrativní práce – potřeba vzdělání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Blip>
                <a:blip r:embed="rId3"/>
              </a:buBlip>
              <a:tabLst/>
              <a:defRPr/>
            </a:pPr>
            <a:r>
              <a:rPr kumimoji="0" lang="cs-CZ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bezpečnost systémových řešení</a:t>
            </a:r>
          </a:p>
          <a:p>
            <a:pPr marL="0" indent="0">
              <a:buNone/>
            </a:pPr>
            <a:endParaRPr lang="cs-CZ" altLang="cs-CZ" sz="1400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  <p:pic>
        <p:nvPicPr>
          <p:cNvPr id="3" name="Grafický objekt 2" descr="Mozek v hlavě se souvislou výplní">
            <a:extLst>
              <a:ext uri="{FF2B5EF4-FFF2-40B4-BE49-F238E27FC236}">
                <a16:creationId xmlns:a16="http://schemas.microsoft.com/office/drawing/2014/main" id="{119E6A8C-1611-4049-B003-AEF1E96CEB1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916896" y="278777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400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6279504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současný trh práce – klíčové trendy a výzvy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2939629"/>
            <a:ext cx="8280920" cy="143232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400" b="1" dirty="0">
                <a:latin typeface="+mj-lt"/>
              </a:rPr>
              <a:t>Flexibilita pracovních úvazků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částečné úvazky, práce na dálku, práce na volné noze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požadavky zaměstnavatelů i zaměstnanců</a:t>
            </a:r>
          </a:p>
          <a:p>
            <a:pPr>
              <a:buBlip>
                <a:blip r:embed="rId3"/>
              </a:buBlip>
            </a:pPr>
            <a:r>
              <a:rPr lang="cs-CZ" sz="1400" b="1" dirty="0" err="1">
                <a:latin typeface="+mj-lt"/>
              </a:rPr>
              <a:t>work-life</a:t>
            </a:r>
            <a:r>
              <a:rPr lang="cs-CZ" sz="1400" b="1" dirty="0">
                <a:latin typeface="+mj-lt"/>
              </a:rPr>
              <a:t> balance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koncept gig </a:t>
            </a:r>
            <a:r>
              <a:rPr lang="cs-CZ" sz="1400" b="1" dirty="0" err="1">
                <a:latin typeface="+mj-lt"/>
              </a:rPr>
              <a:t>economy</a:t>
            </a:r>
            <a:endParaRPr lang="cs-CZ" sz="1400" b="1" dirty="0">
              <a:latin typeface="+mj-lt"/>
            </a:endParaRP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217D157D-91EF-418E-9BB2-7A3D7E3B070C}"/>
              </a:ext>
            </a:extLst>
          </p:cNvPr>
          <p:cNvSpPr txBox="1">
            <a:spLocks/>
          </p:cNvSpPr>
          <p:nvPr/>
        </p:nvSpPr>
        <p:spPr>
          <a:xfrm>
            <a:off x="611560" y="1347613"/>
            <a:ext cx="6120680" cy="16979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1400" b="1" dirty="0">
                <a:latin typeface="+mj-lt"/>
                <a:cs typeface="Times New Roman" panose="02020603050405020304" pitchFamily="18" charset="0"/>
              </a:rPr>
              <a:t>Nedostatek kvalifikované pracovní síly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Blip>
                <a:blip r:embed="rId3"/>
              </a:buBlip>
              <a:tabLst/>
              <a:defRPr/>
            </a:pPr>
            <a:r>
              <a:rPr kumimoji="0" lang="cs-CZ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rychlý technologický pokrok vyvolává potřebu obsazení nových pozic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Blip>
                <a:blip r:embed="rId3"/>
              </a:buBlip>
              <a:tabLst/>
              <a:defRPr/>
            </a:pPr>
            <a:r>
              <a:rPr lang="cs-CZ" sz="1400" b="1" dirty="0">
                <a:solidFill>
                  <a:prstClr val="black"/>
                </a:solidFill>
                <a:latin typeface="Calibri"/>
              </a:rPr>
              <a:t>nutnost investic do vzdělání, zvýšené nároky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Blip>
                <a:blip r:embed="rId3"/>
              </a:buBlip>
              <a:tabLst/>
              <a:defRPr/>
            </a:pPr>
            <a:r>
              <a:rPr kumimoji="0" lang="cs-CZ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změna v požadované kvalifikaci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Blip>
                <a:blip r:embed="rId3"/>
              </a:buBlip>
              <a:tabLst/>
              <a:defRPr/>
            </a:pPr>
            <a:r>
              <a:rPr lang="cs-CZ" sz="1400" b="1" dirty="0">
                <a:solidFill>
                  <a:prstClr val="black"/>
                </a:solidFill>
                <a:latin typeface="Calibri"/>
              </a:rPr>
              <a:t>potřeba celoživotního vzdělávání</a:t>
            </a:r>
            <a:endParaRPr kumimoji="0" lang="cs-CZ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indent="0">
              <a:buNone/>
            </a:pPr>
            <a:endParaRPr lang="cs-CZ" altLang="cs-CZ" sz="1400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42722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6279504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současný trh práce – klíčové trendy a výzvy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2939629"/>
            <a:ext cx="8280920" cy="143232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400" b="1" dirty="0">
                <a:latin typeface="+mj-lt"/>
              </a:rPr>
              <a:t>Stárnutí populace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zapojení starších zaměstnanců, větší věkový rozdíl mezi skupinami zaměstnanců</a:t>
            </a:r>
          </a:p>
          <a:p>
            <a:pPr>
              <a:buBlip>
                <a:blip r:embed="rId3"/>
              </a:buBlip>
            </a:pPr>
            <a:r>
              <a:rPr lang="cs-CZ" sz="1400" b="1" dirty="0" err="1">
                <a:latin typeface="+mj-lt"/>
              </a:rPr>
              <a:t>age</a:t>
            </a:r>
            <a:r>
              <a:rPr lang="cs-CZ" sz="1400" b="1" dirty="0">
                <a:latin typeface="+mj-lt"/>
              </a:rPr>
              <a:t>-management – mezigenerační přístup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přizpůsobování pracovních podmínek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potřeba řešit nástupnictví a obecně důraz na plánování pracovní síly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217D157D-91EF-418E-9BB2-7A3D7E3B070C}"/>
              </a:ext>
            </a:extLst>
          </p:cNvPr>
          <p:cNvSpPr txBox="1">
            <a:spLocks/>
          </p:cNvSpPr>
          <p:nvPr/>
        </p:nvSpPr>
        <p:spPr>
          <a:xfrm>
            <a:off x="611560" y="1347613"/>
            <a:ext cx="6120680" cy="16979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1400" b="1" dirty="0">
                <a:latin typeface="+mj-lt"/>
                <a:cs typeface="Times New Roman" panose="02020603050405020304" pitchFamily="18" charset="0"/>
              </a:rPr>
              <a:t>Zvýšená mobilita a globalizace trhu práce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Blip>
                <a:blip r:embed="rId3"/>
              </a:buBlip>
              <a:tabLst/>
              <a:defRPr/>
            </a:pPr>
            <a:r>
              <a:rPr kumimoji="0" lang="cs-CZ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rozvoj komunikačních technologií umožnil větší geografickou flexibilitu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Blip>
                <a:blip r:embed="rId3"/>
              </a:buBlip>
              <a:tabLst/>
              <a:defRPr/>
            </a:pPr>
            <a:r>
              <a:rPr lang="cs-CZ" sz="1400" b="1" dirty="0">
                <a:solidFill>
                  <a:prstClr val="black"/>
                </a:solidFill>
                <a:latin typeface="Calibri"/>
              </a:rPr>
              <a:t>změny v náborové politice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Blip>
                <a:blip r:embed="rId3"/>
              </a:buBlip>
              <a:tabLst/>
              <a:defRPr/>
            </a:pPr>
            <a:r>
              <a:rPr kumimoji="0" lang="cs-CZ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změny v řízení zaměstnanců – diverzita a inkluze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Blip>
                <a:blip r:embed="rId3"/>
              </a:buBlip>
              <a:tabLst/>
              <a:defRPr/>
            </a:pPr>
            <a:r>
              <a:rPr lang="cs-CZ" sz="1400" b="1" dirty="0">
                <a:solidFill>
                  <a:prstClr val="black"/>
                </a:solidFill>
                <a:latin typeface="Calibri"/>
              </a:rPr>
              <a:t>konkurence mezi zaměstnanci z různých regionů (mzdy, pracovní podmínky)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Blip>
                <a:blip r:embed="rId3"/>
              </a:buBlip>
              <a:tabLst/>
              <a:defRPr/>
            </a:pPr>
            <a:endParaRPr kumimoji="0" lang="cs-CZ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indent="0">
              <a:buNone/>
            </a:pPr>
            <a:endParaRPr lang="cs-CZ" altLang="cs-CZ" sz="1400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21568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6279504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současný trh práce – klíčové trendy a výzvy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2939629"/>
            <a:ext cx="8280920" cy="143232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400" b="1" dirty="0">
                <a:latin typeface="+mj-lt"/>
              </a:rPr>
              <a:t>Růst nároků na rekvalifikaci a celoživotní vzdělávání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rychlejší zánik míst spojených s nižší úrovní vzdělání,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nově vznikající místa mají větší nároky na znalosti a dovednosti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T-</a:t>
            </a:r>
            <a:r>
              <a:rPr lang="cs-CZ" sz="1400" b="1" dirty="0" err="1">
                <a:latin typeface="+mj-lt"/>
              </a:rPr>
              <a:t>shaped</a:t>
            </a:r>
            <a:r>
              <a:rPr lang="cs-CZ" sz="1400" b="1" dirty="0">
                <a:latin typeface="+mj-lt"/>
              </a:rPr>
              <a:t> </a:t>
            </a:r>
            <a:r>
              <a:rPr lang="cs-CZ" sz="1400" b="1" dirty="0" err="1">
                <a:latin typeface="+mj-lt"/>
              </a:rPr>
              <a:t>professional</a:t>
            </a:r>
            <a:r>
              <a:rPr lang="cs-CZ" sz="1400" b="1" dirty="0">
                <a:latin typeface="+mj-lt"/>
              </a:rPr>
              <a:t> – </a:t>
            </a:r>
            <a:r>
              <a:rPr lang="cs-CZ" sz="1400" b="1" dirty="0" err="1">
                <a:latin typeface="+mj-lt"/>
              </a:rPr>
              <a:t>Depth</a:t>
            </a:r>
            <a:r>
              <a:rPr lang="cs-CZ" sz="1400" b="1" dirty="0">
                <a:latin typeface="+mj-lt"/>
              </a:rPr>
              <a:t> </a:t>
            </a:r>
            <a:r>
              <a:rPr lang="cs-CZ" sz="1400" b="1" dirty="0" err="1">
                <a:latin typeface="+mj-lt"/>
              </a:rPr>
              <a:t>of</a:t>
            </a:r>
            <a:r>
              <a:rPr lang="cs-CZ" sz="1400" b="1" dirty="0">
                <a:latin typeface="+mj-lt"/>
              </a:rPr>
              <a:t> </a:t>
            </a:r>
            <a:r>
              <a:rPr lang="cs-CZ" sz="1400" b="1" dirty="0" err="1">
                <a:latin typeface="+mj-lt"/>
              </a:rPr>
              <a:t>Expertise</a:t>
            </a:r>
            <a:r>
              <a:rPr lang="cs-CZ" sz="1400" b="1" dirty="0">
                <a:latin typeface="+mj-lt"/>
              </a:rPr>
              <a:t> x </a:t>
            </a:r>
            <a:r>
              <a:rPr lang="cs-CZ" sz="1400" b="1" dirty="0" err="1">
                <a:latin typeface="+mj-lt"/>
              </a:rPr>
              <a:t>Breadth</a:t>
            </a:r>
            <a:r>
              <a:rPr lang="cs-CZ" sz="1400" b="1" dirty="0">
                <a:latin typeface="+mj-lt"/>
              </a:rPr>
              <a:t> </a:t>
            </a:r>
            <a:r>
              <a:rPr lang="cs-CZ" sz="1400" b="1" dirty="0" err="1">
                <a:latin typeface="+mj-lt"/>
              </a:rPr>
              <a:t>of</a:t>
            </a:r>
            <a:r>
              <a:rPr lang="cs-CZ" sz="1400" b="1" dirty="0">
                <a:latin typeface="+mj-lt"/>
              </a:rPr>
              <a:t> </a:t>
            </a:r>
            <a:r>
              <a:rPr lang="cs-CZ" sz="1400" b="1" dirty="0" err="1">
                <a:latin typeface="+mj-lt"/>
              </a:rPr>
              <a:t>Knowledge</a:t>
            </a:r>
            <a:endParaRPr lang="cs-CZ" sz="1400" b="1" dirty="0">
              <a:latin typeface="+mj-lt"/>
            </a:endParaRP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217D157D-91EF-418E-9BB2-7A3D7E3B070C}"/>
              </a:ext>
            </a:extLst>
          </p:cNvPr>
          <p:cNvSpPr txBox="1">
            <a:spLocks/>
          </p:cNvSpPr>
          <p:nvPr/>
        </p:nvSpPr>
        <p:spPr>
          <a:xfrm>
            <a:off x="611560" y="1347613"/>
            <a:ext cx="6120680" cy="16979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1400" b="1" dirty="0">
                <a:latin typeface="+mj-lt"/>
                <a:cs typeface="Times New Roman" panose="02020603050405020304" pitchFamily="18" charset="0"/>
              </a:rPr>
              <a:t>Zvyšující se význam „soft </a:t>
            </a:r>
            <a:r>
              <a:rPr lang="cs-CZ" altLang="cs-CZ" sz="1400" b="1" dirty="0" err="1">
                <a:latin typeface="+mj-lt"/>
                <a:cs typeface="Times New Roman" panose="02020603050405020304" pitchFamily="18" charset="0"/>
              </a:rPr>
              <a:t>skills</a:t>
            </a:r>
            <a:r>
              <a:rPr lang="cs-CZ" altLang="cs-CZ" sz="1400" b="1" dirty="0">
                <a:latin typeface="+mj-lt"/>
                <a:cs typeface="Times New Roman" panose="02020603050405020304" pitchFamily="18" charset="0"/>
              </a:rPr>
              <a:t>“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Blip>
                <a:blip r:embed="rId3"/>
              </a:buBlip>
              <a:tabLst/>
              <a:defRPr/>
            </a:pPr>
            <a:r>
              <a:rPr kumimoji="0" lang="cs-CZ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jsou nezbytné pro přizpůsobení se rychlým změnám prostředí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Blip>
                <a:blip r:embed="rId3"/>
              </a:buBlip>
              <a:tabLst/>
              <a:defRPr/>
            </a:pPr>
            <a:r>
              <a:rPr lang="cs-CZ" sz="1400" b="1" dirty="0">
                <a:solidFill>
                  <a:prstClr val="black"/>
                </a:solidFill>
                <a:latin typeface="Calibri"/>
              </a:rPr>
              <a:t>příklady jednotlivých dovedností a jejich aplikace v konkrétních situacích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Blip>
                <a:blip r:embed="rId3"/>
              </a:buBlip>
              <a:tabLst/>
              <a:defRPr/>
            </a:pPr>
            <a:r>
              <a:rPr lang="cs-CZ" sz="1400" b="1" dirty="0">
                <a:solidFill>
                  <a:prstClr val="black"/>
                </a:solidFill>
                <a:latin typeface="Calibri"/>
              </a:rPr>
              <a:t>kompetence vedoucích pracovníků</a:t>
            </a:r>
            <a:endParaRPr kumimoji="0" lang="cs-CZ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indent="0">
              <a:buNone/>
            </a:pP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Blip>
                <a:blip r:embed="rId3"/>
              </a:buBlip>
              <a:tabLst/>
              <a:defRPr/>
            </a:pPr>
            <a:endParaRPr kumimoji="0" lang="cs-CZ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indent="0">
              <a:buNone/>
            </a:pPr>
            <a:endParaRPr lang="cs-CZ" altLang="cs-CZ" sz="1400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  <p:pic>
        <p:nvPicPr>
          <p:cNvPr id="10" name="Grafický objekt 9" descr="Mozek v hlavě se souvislou výplní">
            <a:extLst>
              <a:ext uri="{FF2B5EF4-FFF2-40B4-BE49-F238E27FC236}">
                <a16:creationId xmlns:a16="http://schemas.microsoft.com/office/drawing/2014/main" id="{F9D6DA56-8604-4FB0-9350-16E2A224E6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402156" y="915341"/>
            <a:ext cx="914400" cy="9144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A1B417CC-7BA4-4875-BF95-37EE3550552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8196" y="1380492"/>
            <a:ext cx="2574456" cy="3118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09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6279504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vliv digitalizace na personální činnosti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2571751"/>
            <a:ext cx="8280920" cy="198670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400" b="1" dirty="0">
                <a:latin typeface="+mj-lt"/>
              </a:rPr>
              <a:t>Hlavní oblasti, kde se projevuje: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automatizace administrativních procesů (software i cloudová úložiště)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nábor a výběr zaměstnanců (využití sítí, AI, komunikační systémy)</a:t>
            </a:r>
          </a:p>
          <a:p>
            <a:pPr>
              <a:buBlip>
                <a:blip r:embed="rId3"/>
              </a:buBlip>
            </a:pPr>
            <a:r>
              <a:rPr lang="cs-CZ" sz="1400" b="1" dirty="0" err="1">
                <a:latin typeface="+mj-lt"/>
              </a:rPr>
              <a:t>onboarding</a:t>
            </a:r>
            <a:r>
              <a:rPr lang="cs-CZ" sz="1400" b="1" dirty="0">
                <a:latin typeface="+mj-lt"/>
              </a:rPr>
              <a:t> (online vzdělávací systémy, e-learning, digitální příručky)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školení a rozvoj (interaktivní kurzy, VR, AR)</a:t>
            </a:r>
          </a:p>
          <a:p>
            <a:pPr>
              <a:buBlip>
                <a:blip r:embed="rId3"/>
              </a:buBlip>
            </a:pPr>
            <a:r>
              <a:rPr lang="cs-CZ" altLang="cs-CZ" sz="1400" b="1" dirty="0">
                <a:latin typeface="+mj-lt"/>
                <a:cs typeface="Times New Roman" panose="02020603050405020304" pitchFamily="18" charset="0"/>
              </a:rPr>
              <a:t>hodnocení výkonnosti (</a:t>
            </a:r>
            <a:r>
              <a:rPr lang="cs-CZ" altLang="cs-CZ" sz="1400" b="1" dirty="0" err="1">
                <a:latin typeface="+mj-lt"/>
                <a:cs typeface="Times New Roman" panose="02020603050405020304" pitchFamily="18" charset="0"/>
              </a:rPr>
              <a:t>autom</a:t>
            </a:r>
            <a:r>
              <a:rPr lang="cs-CZ" altLang="cs-CZ" sz="1400" b="1" dirty="0">
                <a:latin typeface="+mj-lt"/>
                <a:cs typeface="Times New Roman" panose="02020603050405020304" pitchFamily="18" charset="0"/>
              </a:rPr>
              <a:t>. systémy sledující výkonnost v reálném čase dle cílů a KPI, lepší zpětná vazba)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217D157D-91EF-418E-9BB2-7A3D7E3B070C}"/>
              </a:ext>
            </a:extLst>
          </p:cNvPr>
          <p:cNvSpPr txBox="1">
            <a:spLocks/>
          </p:cNvSpPr>
          <p:nvPr/>
        </p:nvSpPr>
        <p:spPr>
          <a:xfrm>
            <a:off x="611560" y="1347614"/>
            <a:ext cx="6120680" cy="10807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1400" b="1" dirty="0">
                <a:latin typeface="+mj-lt"/>
                <a:cs typeface="Times New Roman" panose="02020603050405020304" pitchFamily="18" charset="0"/>
              </a:rPr>
              <a:t>Digitalizace v personálních činnostech zvyšuje efektivitu, zlepšuje komunikaci, zrychluje procesy a poskytuje více možností pro analýzu dat a strategické rozhodování. Na druhou stranu vyžaduje od firem investice do technologií a školení zaměstnanců, aby mohly využít výhod, které digitalizace přináší.</a:t>
            </a:r>
            <a:endParaRPr lang="cs-CZ" altLang="cs-CZ" sz="1400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84421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6279504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vliv digitalizace na personální činnosti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530774"/>
            <a:ext cx="8280920" cy="3027679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talent management a retenční strategie – HR </a:t>
            </a:r>
            <a:r>
              <a:rPr lang="cs-CZ" sz="1400" b="1" dirty="0" err="1">
                <a:latin typeface="+mj-lt"/>
              </a:rPr>
              <a:t>analytics</a:t>
            </a:r>
            <a:r>
              <a:rPr lang="cs-CZ" sz="1400" b="1" dirty="0">
                <a:latin typeface="+mj-lt"/>
              </a:rPr>
              <a:t> (efektivní sledování kariérní dráhy, identifikace talentů, </a:t>
            </a:r>
            <a:r>
              <a:rPr lang="cs-CZ" sz="1400" b="1" dirty="0" err="1">
                <a:latin typeface="+mj-lt"/>
              </a:rPr>
              <a:t>tailor</a:t>
            </a:r>
            <a:r>
              <a:rPr lang="cs-CZ" sz="1400" b="1" dirty="0">
                <a:latin typeface="+mj-lt"/>
              </a:rPr>
              <a:t> made opatření k rozvoji a udržení, plán kariéry a rozvoje)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zlepšení komunikace a spolupráce (pružnější interakce, online platformy umožňují snadnou komunikaci napříč útvary i lokalitami, videokonference)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analýza dat a prediktivní modely (k analýze výkonnosti, odchodovosti, spokojenosti, účinnosti školení)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rostoucí význam digitální bezpečnosti (GDPR, bezpečnost dat i celého systému)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podpora diverzity a inkluze (základem je transparentnost a to umožňuje digitalizace, algoritmy  pomáhají překonat předsudky)</a:t>
            </a:r>
          </a:p>
          <a:p>
            <a:pPr marL="0" indent="0">
              <a:buNone/>
            </a:pPr>
            <a:endParaRPr lang="cs-CZ" sz="600" b="1" dirty="0">
              <a:latin typeface="+mj-lt"/>
            </a:endParaRPr>
          </a:p>
          <a:p>
            <a:pPr>
              <a:buBlip>
                <a:blip r:embed="rId3"/>
              </a:buBlip>
            </a:pPr>
            <a:endParaRPr lang="cs-CZ" sz="1400" b="1" dirty="0">
              <a:latin typeface="+mj-lt"/>
            </a:endParaRPr>
          </a:p>
          <a:p>
            <a:pPr marL="914400" lvl="2" indent="0">
              <a:buNone/>
            </a:pPr>
            <a:endParaRPr lang="cs-CZ" sz="600" b="1" dirty="0">
              <a:latin typeface="+mj-lt"/>
            </a:endParaRPr>
          </a:p>
          <a:p>
            <a:pPr lvl="1"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Existují i hrozby plynoucí z digitalizace personálních procesů. </a:t>
            </a:r>
          </a:p>
          <a:p>
            <a:pPr lvl="1">
              <a:buBlip>
                <a:blip r:embed="rId3"/>
              </a:buBlip>
            </a:pPr>
            <a:r>
              <a:rPr lang="cs-CZ" sz="1400" b="1" dirty="0" err="1">
                <a:latin typeface="+mj-lt"/>
              </a:rPr>
              <a:t>Teamwork</a:t>
            </a:r>
            <a:r>
              <a:rPr lang="cs-CZ" sz="1400" b="1" dirty="0">
                <a:latin typeface="+mj-lt"/>
              </a:rPr>
              <a:t>: Diskutujte o možných negativních aspektech jednotlivých kroků.</a:t>
            </a:r>
          </a:p>
          <a:p>
            <a:pPr marL="0" indent="0">
              <a:buNone/>
            </a:pPr>
            <a:endParaRPr lang="cs-CZ" sz="1400" b="1" dirty="0">
              <a:latin typeface="+mj-lt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  <p:pic>
        <p:nvPicPr>
          <p:cNvPr id="10" name="Grafický objekt 9" descr="Mozek v hlavě se souvislou výplní">
            <a:extLst>
              <a:ext uri="{FF2B5EF4-FFF2-40B4-BE49-F238E27FC236}">
                <a16:creationId xmlns:a16="http://schemas.microsoft.com/office/drawing/2014/main" id="{C0BE4CD1-C7E6-47C2-9A17-56F11C34D8C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298689" y="358309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674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extLst>
              <a:ext uri="{FF2B5EF4-FFF2-40B4-BE49-F238E27FC236}">
                <a16:creationId xmlns:a16="http://schemas.microsoft.com/office/drawing/2014/main" id="{13F11D11-9FCA-4671-BA5C-C8A78A2406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9F32186E-5A08-4375-B0BD-0C87E62A8DFA}"/>
              </a:ext>
            </a:extLst>
          </p:cNvPr>
          <p:cNvSpPr txBox="1">
            <a:spLocks/>
          </p:cNvSpPr>
          <p:nvPr/>
        </p:nvSpPr>
        <p:spPr>
          <a:xfrm>
            <a:off x="4802292" y="1635646"/>
            <a:ext cx="3874163" cy="24012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cs-CZ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Procesy s možným využitím AI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Blip>
                <a:blip r:embed="rId3"/>
              </a:buBlip>
              <a:tabLst/>
              <a:defRPr/>
            </a:pPr>
            <a:r>
              <a:rPr kumimoji="0" lang="cs-CZ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nábor a výběr zaměstnanců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Blip>
                <a:blip r:embed="rId3"/>
              </a:buBlip>
              <a:tabLst/>
              <a:defRPr/>
            </a:pPr>
            <a:r>
              <a:rPr lang="cs-CZ" sz="1400" b="1" dirty="0">
                <a:solidFill>
                  <a:prstClr val="black"/>
                </a:solidFill>
                <a:latin typeface="Calibri"/>
              </a:rPr>
              <a:t>školení a rozvoj zaměstnanců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Blip>
                <a:blip r:embed="rId3"/>
              </a:buBlip>
              <a:tabLst/>
              <a:defRPr/>
            </a:pPr>
            <a:r>
              <a:rPr lang="cs-CZ" sz="1400" b="1" dirty="0">
                <a:solidFill>
                  <a:prstClr val="black"/>
                </a:solidFill>
                <a:latin typeface="Calibri"/>
              </a:rPr>
              <a:t>hodnocení výkonnosti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Blip>
                <a:blip r:embed="rId3"/>
              </a:buBlip>
              <a:tabLst/>
              <a:defRPr/>
            </a:pPr>
            <a:r>
              <a:rPr lang="cs-CZ" sz="1400" b="1" dirty="0">
                <a:solidFill>
                  <a:prstClr val="black"/>
                </a:solidFill>
                <a:latin typeface="Calibri"/>
              </a:rPr>
              <a:t>talent management a prediktivní analytika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Blip>
                <a:blip r:embed="rId3"/>
              </a:buBlip>
              <a:tabLst/>
              <a:defRPr/>
            </a:pPr>
            <a:r>
              <a:rPr lang="cs-CZ" sz="1400" b="1" dirty="0">
                <a:solidFill>
                  <a:prstClr val="black"/>
                </a:solidFill>
                <a:latin typeface="Calibri"/>
              </a:rPr>
              <a:t>administrativa a HR operace</a:t>
            </a:r>
          </a:p>
        </p:txBody>
      </p:sp>
      <p:sp>
        <p:nvSpPr>
          <p:cNvPr id="15" name="Zástupný symbol pro obsah 2">
            <a:extLst>
              <a:ext uri="{FF2B5EF4-FFF2-40B4-BE49-F238E27FC236}">
                <a16:creationId xmlns:a16="http://schemas.microsoft.com/office/drawing/2014/main" id="{C67B9D38-D88C-43B4-9B9F-29AB14747A49}"/>
              </a:ext>
            </a:extLst>
          </p:cNvPr>
          <p:cNvSpPr txBox="1">
            <a:spLocks/>
          </p:cNvSpPr>
          <p:nvPr/>
        </p:nvSpPr>
        <p:spPr>
          <a:xfrm>
            <a:off x="611559" y="1635647"/>
            <a:ext cx="3445667" cy="2304256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Blip>
                <a:blip r:embed="rId3"/>
              </a:buBlip>
              <a:tabLst/>
              <a:defRPr/>
            </a:pPr>
            <a:r>
              <a:rPr kumimoji="0" lang="cs-CZ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HR oddělení budoucnosti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Blip>
                <a:blip r:embed="rId3"/>
              </a:buBlip>
              <a:tabLst/>
              <a:defRPr/>
            </a:pPr>
            <a:r>
              <a:rPr lang="cs-CZ" sz="1400" b="1" dirty="0">
                <a:solidFill>
                  <a:prstClr val="black"/>
                </a:solidFill>
                <a:latin typeface="Calibri"/>
              </a:rPr>
              <a:t>transformace personálních činností pomocí AI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Blip>
                <a:blip r:embed="rId3"/>
              </a:buBlip>
              <a:tabLst/>
              <a:defRPr/>
            </a:pPr>
            <a:r>
              <a:rPr lang="cs-CZ" sz="1400" b="1" dirty="0">
                <a:solidFill>
                  <a:prstClr val="black"/>
                </a:solidFill>
                <a:latin typeface="Calibri"/>
              </a:rPr>
              <a:t>výhody, nevýhody, etické otázky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Blip>
                <a:blip r:embed="rId3"/>
              </a:buBlip>
              <a:tabLst/>
              <a:defRPr/>
            </a:pPr>
            <a:r>
              <a:rPr kumimoji="0" lang="cs-CZ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výuka formou diskuze a týmové práce</a:t>
            </a:r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E3EB44EC-C4DB-45B3-B140-89D74BD24ABC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6279504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all" spc="0" normalizeH="0" baseline="0" noProof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využití AI v personálních procesech</a:t>
            </a: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5F0C02EF-9092-4081-AAC3-2797EEE80548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4024DE07-41B5-86BA-1F1B-9BB483A781F1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0C8291C8-494C-0945-9236-0EF536F33F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661E9A3-47F9-AC71-EFA6-1AB9369B1CB1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sz="1000" b="1" i="0" u="none" strike="noStrike" kern="1200" cap="all" spc="10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5972745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1623DFD44D9694DB179A25939B4AF7B" ma:contentTypeVersion="15" ma:contentTypeDescription="Vytvoří nový dokument" ma:contentTypeScope="" ma:versionID="4c03369ef162b4819551cb1636e113a0">
  <xsd:schema xmlns:xsd="http://www.w3.org/2001/XMLSchema" xmlns:xs="http://www.w3.org/2001/XMLSchema" xmlns:p="http://schemas.microsoft.com/office/2006/metadata/properties" xmlns:ns2="869f6d21-e2a1-4499-937e-7cd117887e17" xmlns:ns3="648d1b4a-c446-40a4-8600-633a74140010" targetNamespace="http://schemas.microsoft.com/office/2006/metadata/properties" ma:root="true" ma:fieldsID="74b16deee54aa6a477a3150856fd2369" ns2:_="" ns3:_="">
    <xsd:import namespace="869f6d21-e2a1-4499-937e-7cd117887e17"/>
    <xsd:import namespace="648d1b4a-c446-40a4-8600-633a74140010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9f6d21-e2a1-4499-937e-7cd117887e17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Značky obrázků" ma:readOnly="false" ma:fieldId="{5cf76f15-5ced-4ddc-b409-7134ff3c332f}" ma:taxonomyMulti="true" ma:sspId="bce56c0d-8add-4fe5-85a8-9b3e3d2b7a8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8d1b4a-c446-40a4-8600-633a74140010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d1d8f85b-e74d-45d3-ba12-042c44b05bfd}" ma:internalName="TaxCatchAll" ma:showField="CatchAllData" ma:web="648d1b4a-c446-40a4-8600-633a7414001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69f6d21-e2a1-4499-937e-7cd117887e17">
      <Terms xmlns="http://schemas.microsoft.com/office/infopath/2007/PartnerControls"/>
    </lcf76f155ced4ddcb4097134ff3c332f>
    <TaxCatchAll xmlns="648d1b4a-c446-40a4-8600-633a74140010" xsi:nil="true"/>
  </documentManagement>
</p:properties>
</file>

<file path=customXml/itemProps1.xml><?xml version="1.0" encoding="utf-8"?>
<ds:datastoreItem xmlns:ds="http://schemas.openxmlformats.org/officeDocument/2006/customXml" ds:itemID="{D4BF132D-32F7-4CCA-B33B-6E360CFDB6B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847EE3C-3A83-476D-8D23-7355ACE30E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9f6d21-e2a1-4499-937e-7cd117887e17"/>
    <ds:schemaRef ds:uri="648d1b4a-c446-40a4-8600-633a741400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F3937F9-AC47-4E01-87E2-698E64500E49}">
  <ds:schemaRefs>
    <ds:schemaRef ds:uri="http://schemas.microsoft.com/office/2006/metadata/properties"/>
    <ds:schemaRef ds:uri="http://schemas.microsoft.com/office/infopath/2007/PartnerControls"/>
    <ds:schemaRef ds:uri="869f6d21-e2a1-4499-937e-7cd117887e17"/>
    <ds:schemaRef ds:uri="648d1b4a-c446-40a4-8600-633a7414001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1774</TotalTime>
  <Words>1464</Words>
  <Application>Microsoft Office PowerPoint</Application>
  <PresentationFormat>Předvádění na obrazovce (16:9)</PresentationFormat>
  <Paragraphs>149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Calibri</vt:lpstr>
      <vt:lpstr>Times New Roman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Alexandr Ochonský</dc:creator>
  <cp:lastModifiedBy>Helena Marková</cp:lastModifiedBy>
  <cp:revision>100</cp:revision>
  <dcterms:created xsi:type="dcterms:W3CDTF">2016-07-06T15:42:34Z</dcterms:created>
  <dcterms:modified xsi:type="dcterms:W3CDTF">2024-09-07T13:41:35Z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0x010100A1623DFD44D9694DB179A25939B4AF7B</vt:lpwstr>
  </property>
</Properties>
</file>