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4"/>
  </p:handoutMasterIdLst>
  <p:sldIdLst>
    <p:sldId id="262" r:id="rId5"/>
    <p:sldId id="263" r:id="rId6"/>
    <p:sldId id="264" r:id="rId7"/>
    <p:sldId id="279" r:id="rId8"/>
    <p:sldId id="280" r:id="rId9"/>
    <p:sldId id="281" r:id="rId10"/>
    <p:sldId id="272" r:id="rId11"/>
    <p:sldId id="282" r:id="rId12"/>
    <p:sldId id="273" r:id="rId13"/>
    <p:sldId id="265" r:id="rId14"/>
    <p:sldId id="275" r:id="rId15"/>
    <p:sldId id="283" r:id="rId16"/>
    <p:sldId id="284" r:id="rId17"/>
    <p:sldId id="285" r:id="rId18"/>
    <p:sldId id="286" r:id="rId19"/>
    <p:sldId id="287" r:id="rId20"/>
    <p:sldId id="288" r:id="rId21"/>
    <p:sldId id="276" r:id="rId22"/>
    <p:sldId id="266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07.09.2024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Personalistika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2922814"/>
            <a:ext cx="3672408" cy="1017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Současné trendy</a:t>
            </a:r>
            <a:r>
              <a:rPr lang="cs-CZ" sz="1600">
                <a:latin typeface="+mj-lt"/>
                <a:cs typeface="Times New Roman" panose="02020603050405020304" pitchFamily="18" charset="0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>
                <a:latin typeface="+mj-lt"/>
                <a:cs typeface="Times New Roman" panose="02020603050405020304" pitchFamily="18" charset="0"/>
              </a:rPr>
              <a:t>Udržitelnost 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v personalistice.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2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4176464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3 principy udržitelnosti</a:t>
            </a:r>
          </a:p>
          <a:p>
            <a:pPr>
              <a:buAutoNum type="arabicPeriod"/>
            </a:pPr>
            <a:r>
              <a:rPr lang="cs-CZ" sz="1400" b="1" dirty="0"/>
              <a:t>ekonomický pilíř</a:t>
            </a:r>
          </a:p>
          <a:p>
            <a:pPr>
              <a:buAutoNum type="arabicPeriod"/>
            </a:pPr>
            <a:r>
              <a:rPr lang="cs-CZ" sz="1400" b="1" dirty="0"/>
              <a:t>sociální pilíř</a:t>
            </a:r>
          </a:p>
          <a:p>
            <a:pPr>
              <a:buAutoNum type="arabicPeriod"/>
            </a:pPr>
            <a:r>
              <a:rPr lang="cs-CZ" sz="1400" b="1" dirty="0"/>
              <a:t>enviromentální pilíř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 algn="just">
              <a:buNone/>
            </a:pPr>
            <a:r>
              <a:rPr lang="cs-CZ" sz="1400" dirty="0"/>
              <a:t>Udržitelnost v personalistice znamená vytváření dlouhodobě udržitelných strategií, které nejen zlepšují ekonomickou výkonnost firem, ale také zohledňují sociální a environmentální aspekty.</a:t>
            </a:r>
          </a:p>
          <a:p>
            <a:pPr marL="0" indent="0">
              <a:buNone/>
            </a:pPr>
            <a:endParaRPr lang="cs-CZ" altLang="cs-CZ" sz="1400" dirty="0"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udržitelnost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8CBF2166-9DFE-4DDD-9C65-1C7C8864E6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533" y="797286"/>
            <a:ext cx="3214324" cy="266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791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4730041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1. Nábor a výběr zaměstnanců</a:t>
            </a:r>
            <a:endParaRPr lang="cs-CZ" sz="120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Zelené dovednosti</a:t>
            </a:r>
            <a:r>
              <a:rPr lang="cs-CZ" sz="1200" dirty="0">
                <a:solidFill>
                  <a:srgbClr val="000000"/>
                </a:solidFill>
                <a:effectLst/>
              </a:rPr>
              <a:t>: Firmy hledají kandidáty s dovednostmi, které přispívají k udržitelnosti, jako je znalost energeticky úsporných procesů, ekologicky šetrných technologií a inovací.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Důraz na firemní kulturu a hodnoty</a:t>
            </a:r>
            <a:r>
              <a:rPr lang="cs-CZ" sz="1200" dirty="0">
                <a:solidFill>
                  <a:srgbClr val="000000"/>
                </a:solidFill>
                <a:effectLst/>
              </a:rPr>
              <a:t>: Kandidáti stále více očekávají, že zaměstnavatelé budou mít pozitivní dopad na životní prostředí a společnost. Proto je důležité komunikovat, jakým způsobem firma prosazuje udržitelnost ve svých procesech a hodnotách.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Rovnost a diverzita</a:t>
            </a:r>
            <a:r>
              <a:rPr lang="cs-CZ" sz="1200" dirty="0">
                <a:solidFill>
                  <a:srgbClr val="000000"/>
                </a:solidFill>
                <a:effectLst/>
              </a:rPr>
              <a:t>: Udržitelné HR politiky kladou důraz na rovné příležitosti pro všechny bez ohledu na pohlaví, věk, etnický původ nebo jiné charakteristiky.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udržitelnost v personalistice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2707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4730041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2. Školení a rozvoj zaměstnanců</a:t>
            </a:r>
            <a:endParaRPr lang="cs-CZ" sz="120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Celoživotní vzdělávání a rozvoj</a:t>
            </a:r>
            <a:r>
              <a:rPr lang="cs-CZ" sz="1200" dirty="0">
                <a:solidFill>
                  <a:srgbClr val="000000"/>
                </a:solidFill>
                <a:effectLst/>
              </a:rPr>
              <a:t>: Udržitelná personalistika zahrnuje investice do vzdělávání a rozvoje zaměstnanců, čímž se zvyšuje jejich dlouhodobá hodnota pro firmu. To zahrnuje školení v oblastech jako jsou zelené technologie nebo environmentální odpovědnost.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Školení o udržitelnosti</a:t>
            </a:r>
            <a:r>
              <a:rPr lang="cs-CZ" sz="1200" dirty="0">
                <a:solidFill>
                  <a:srgbClr val="000000"/>
                </a:solidFill>
                <a:effectLst/>
              </a:rPr>
              <a:t>: Zaměstnanci jsou školeni, jak integrovat udržitelné praktiky do každodenních pracovních činností, ať už jde o efektivní využívání zdrojů, podporu ekologických iniciativ nebo snižování emisí.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udržitelnost v personalistice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669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4730041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3. Pracovní prostředí a pracovní podmínky</a:t>
            </a:r>
            <a:endParaRPr lang="cs-CZ" sz="120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Podpora zdraví a pohody zaměstnanců (</a:t>
            </a:r>
            <a:r>
              <a:rPr lang="cs-CZ" sz="1200" b="1" dirty="0" err="1">
                <a:solidFill>
                  <a:srgbClr val="000000"/>
                </a:solidFill>
                <a:effectLst/>
              </a:rPr>
              <a:t>well-being</a:t>
            </a:r>
            <a:r>
              <a:rPr lang="cs-CZ" sz="1200" b="1" dirty="0">
                <a:solidFill>
                  <a:srgbClr val="000000"/>
                </a:solidFill>
                <a:effectLst/>
              </a:rPr>
              <a:t>)</a:t>
            </a:r>
            <a:r>
              <a:rPr lang="cs-CZ" sz="1200" dirty="0">
                <a:solidFill>
                  <a:srgbClr val="000000"/>
                </a:solidFill>
                <a:effectLst/>
              </a:rPr>
              <a:t>: Firmy se zaměřují na vytváření pracovního prostředí, které podporuje fyzické i duševní zdraví zaměstnanců. To zahrnuje vyváženost mezi pracovním a osobním životem, ergonomické pracovní prostředí, možnost práce na dálku a další flexibilní podmínky.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Omezení nadměrného pracovního stresu a vyhoření</a:t>
            </a:r>
            <a:r>
              <a:rPr lang="cs-CZ" sz="1200" dirty="0">
                <a:solidFill>
                  <a:srgbClr val="000000"/>
                </a:solidFill>
                <a:effectLst/>
              </a:rPr>
              <a:t>: Udržitelné HR strategie se zaměřují na prevenci vyhoření a vytváření takových pracovních podmínek, které přispívají k dlouhodobé spokojenosti a produktivitě zaměstnanců.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udržitelnost v personalistice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0559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4730041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4. Diverzita a inkluze</a:t>
            </a:r>
            <a:endParaRPr lang="cs-CZ" sz="120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Rovné příležitosti</a:t>
            </a:r>
            <a:r>
              <a:rPr lang="cs-CZ" sz="1200" dirty="0">
                <a:solidFill>
                  <a:srgbClr val="000000"/>
                </a:solidFill>
                <a:effectLst/>
              </a:rPr>
              <a:t>: Udržitelný přístup v personalistice zajišťuje rovný přístup k pracovním příležitostem, spravedlivé mzdy a možnosti kariérního růstu pro všechny zaměstnance bez ohledu na jejich pozadí.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Podpora znevýhodněných skupin</a:t>
            </a:r>
            <a:r>
              <a:rPr lang="cs-CZ" sz="1200" dirty="0">
                <a:solidFill>
                  <a:srgbClr val="000000"/>
                </a:solidFill>
                <a:effectLst/>
              </a:rPr>
              <a:t>: Firmy mohou aktivně zaměstnávat znevýhodněné skupiny, jako jsou osoby se zdravotním postižením, osoby staršího věku nebo menšiny, což podporuje sociální udržitelnost.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udržitelnost v personalistice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6182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4730041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5. Odměňování a benefity</a:t>
            </a:r>
            <a:endParaRPr lang="cs-CZ" sz="120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Spravedlivé mzdy</a:t>
            </a:r>
            <a:r>
              <a:rPr lang="cs-CZ" sz="1200" dirty="0">
                <a:solidFill>
                  <a:srgbClr val="000000"/>
                </a:solidFill>
                <a:effectLst/>
              </a:rPr>
              <a:t>: Udržitelné HR strategie zahrnují spravedlivé a transparentní systémy odměňování. Firmy se soustředí na to, aby jejich zaměstnanci byli spravedlivě placeni v závislosti na jejich výkonu a příspěvku.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Zaměření na nefinanční benefity</a:t>
            </a:r>
            <a:r>
              <a:rPr lang="cs-CZ" sz="1200" dirty="0">
                <a:solidFill>
                  <a:srgbClr val="000000"/>
                </a:solidFill>
                <a:effectLst/>
              </a:rPr>
              <a:t>: Firmy mohou podporovat udržitelnost tím, že nabízejí benefity zaměřené na </a:t>
            </a:r>
            <a:r>
              <a:rPr lang="cs-CZ" sz="1200" dirty="0" err="1">
                <a:solidFill>
                  <a:srgbClr val="000000"/>
                </a:solidFill>
                <a:effectLst/>
              </a:rPr>
              <a:t>well-being</a:t>
            </a:r>
            <a:r>
              <a:rPr lang="cs-CZ" sz="1200" dirty="0">
                <a:solidFill>
                  <a:srgbClr val="000000"/>
                </a:solidFill>
                <a:effectLst/>
              </a:rPr>
              <a:t> zaměstnanců, jako jsou zdravé pracovní prostory, podpora mentálního zdraví, flexibilní pracovní doba nebo dovolená navíc.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udržitelnost v personalistice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4595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4730041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6. CSR (</a:t>
            </a:r>
            <a:r>
              <a:rPr lang="cs-CZ" sz="1200" b="1" dirty="0" err="1">
                <a:solidFill>
                  <a:srgbClr val="000000"/>
                </a:solidFill>
                <a:effectLst/>
              </a:rPr>
              <a:t>Corporate</a:t>
            </a:r>
            <a:r>
              <a:rPr lang="cs-CZ" sz="1200" b="1" dirty="0">
                <a:solidFill>
                  <a:srgbClr val="000000"/>
                </a:solidFill>
                <a:effectLst/>
              </a:rPr>
              <a:t> </a:t>
            </a:r>
            <a:r>
              <a:rPr lang="cs-CZ" sz="1200" b="1" dirty="0" err="1">
                <a:solidFill>
                  <a:srgbClr val="000000"/>
                </a:solidFill>
                <a:effectLst/>
              </a:rPr>
              <a:t>Social</a:t>
            </a:r>
            <a:r>
              <a:rPr lang="cs-CZ" sz="1200" b="1" dirty="0">
                <a:solidFill>
                  <a:srgbClr val="000000"/>
                </a:solidFill>
                <a:effectLst/>
              </a:rPr>
              <a:t> </a:t>
            </a:r>
            <a:r>
              <a:rPr lang="cs-CZ" sz="1200" b="1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cs-CZ" sz="1200" b="1" dirty="0">
                <a:solidFill>
                  <a:srgbClr val="000000"/>
                </a:solidFill>
                <a:effectLst/>
              </a:rPr>
              <a:t>) a angažovanost zaměstnanců</a:t>
            </a:r>
            <a:endParaRPr lang="cs-CZ" sz="120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Zapojení zaměstnanců do společensky odpovědných aktivit</a:t>
            </a:r>
            <a:r>
              <a:rPr lang="cs-CZ" sz="1200" dirty="0">
                <a:solidFill>
                  <a:srgbClr val="000000"/>
                </a:solidFill>
                <a:effectLst/>
              </a:rPr>
              <a:t>: Firmy často podporují své zaměstnance v zapojení do dobrovolnických aktivit nebo projektů, které mají pozitivní vliv na společnost a životní prostředí. Toto zapojení zvyšuje nejen udržitelnost firmy, ale i loajalitu a motivaci zaměstnanců.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Zelené iniciativy na pracovišti</a:t>
            </a:r>
            <a:r>
              <a:rPr lang="cs-CZ" sz="1200" dirty="0">
                <a:solidFill>
                  <a:srgbClr val="000000"/>
                </a:solidFill>
                <a:effectLst/>
              </a:rPr>
              <a:t>: Zaměstnanci mohou být motivováni k tomu, aby snižovali spotřebu energie, podporovali recyklaci a další udržitelné praktiky na pracovišti.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udržitelnost v personalistice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4661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4730041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Vyvážení ekonomických, sociálních a environmentálních priorit</a:t>
            </a:r>
            <a:r>
              <a:rPr lang="cs-CZ" sz="1200" dirty="0">
                <a:solidFill>
                  <a:srgbClr val="000000"/>
                </a:solidFill>
                <a:effectLst/>
              </a:rPr>
              <a:t>: Udržitelnost vyžaduje investice, které nemusí přinést okamžité ekonomické výsledky, což může být problém pro krátkodobě orientované firmy.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Odpor ke změnám</a:t>
            </a:r>
            <a:r>
              <a:rPr lang="cs-CZ" sz="1200" dirty="0">
                <a:solidFill>
                  <a:srgbClr val="000000"/>
                </a:solidFill>
                <a:effectLst/>
              </a:rPr>
              <a:t>: Zavádění nových, udržitelnějších postupů může narazit na odpor zaměstnanců nebo managementu, zejména pokud vyžadují změny v pracovních návycích nebo organizační struktuře.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000000"/>
                </a:solidFill>
                <a:effectLst/>
              </a:rPr>
              <a:t>Etické a právní otázky</a:t>
            </a:r>
            <a:r>
              <a:rPr lang="cs-CZ" sz="1200" dirty="0">
                <a:solidFill>
                  <a:srgbClr val="000000"/>
                </a:solidFill>
                <a:effectLst/>
              </a:rPr>
              <a:t>: Udržitelné personalistické strategie často vyvolávají otázky spojené s ochranou dat, spravedlností, diverzitou a právními požadavky, což vyžaduje pečlivé plánování a transparentnost.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výzvy udržitelné personalistiky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9586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cap="all" dirty="0">
                <a:effectLst/>
                <a:ea typeface="Times New Roman" panose="02020603050405020304" pitchFamily="18" charset="0"/>
              </a:rPr>
              <a:t>Armstrong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, M., 2020.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Armstrong's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handbook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human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resource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management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practice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London: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Kogan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Page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ISBN: 978-0-7494-9827-6.</a:t>
            </a:r>
          </a:p>
          <a:p>
            <a:pPr algn="just"/>
            <a:r>
              <a:rPr lang="cs-CZ" sz="1400" dirty="0">
                <a:effectLst/>
                <a:ea typeface="Times New Roman" panose="02020603050405020304" pitchFamily="18" charset="0"/>
              </a:rPr>
              <a:t>BRŮHA, D., 2024. 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Abeceda personalisty 2024. 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Olomouc: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Anag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ISBN 978-80-7554-408-7.</a:t>
            </a:r>
          </a:p>
          <a:p>
            <a:pPr algn="just"/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4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1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1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Management.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3rd </a:t>
            </a:r>
            <a:r>
              <a:rPr lang="cs-CZ" sz="1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edition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SAGE </a:t>
            </a:r>
            <a:r>
              <a:rPr lang="cs-CZ" sz="1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Publications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Ltd., London. ISBN 978-1-5264 9900-4. </a:t>
            </a:r>
            <a:endParaRPr lang="cs-CZ" sz="14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sz="1400" dirty="0">
                <a:effectLst/>
                <a:ea typeface="Times New Roman" panose="02020603050405020304" pitchFamily="18" charset="0"/>
              </a:rPr>
              <a:t>CHLÁDKOVÁ, A. a P. BUKOVJAN, 2015. 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Personalistika. 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Praha: 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Wolters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Kluwer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ISBN 978-80-7478-649-5.</a:t>
            </a:r>
          </a:p>
          <a:p>
            <a:pPr algn="just"/>
            <a:r>
              <a:rPr lang="cs-CZ" sz="1400" cap="all" dirty="0" err="1">
                <a:effectLst/>
                <a:ea typeface="Times New Roman" panose="02020603050405020304" pitchFamily="18" charset="0"/>
              </a:rPr>
              <a:t>Palíšková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, M., K. </a:t>
            </a:r>
            <a:r>
              <a:rPr lang="cs-CZ" sz="1400" cap="all" dirty="0" err="1">
                <a:effectLst/>
                <a:ea typeface="Times New Roman" panose="02020603050405020304" pitchFamily="18" charset="0"/>
              </a:rPr>
              <a:t>Legnerová</a:t>
            </a:r>
            <a:r>
              <a:rPr lang="cs-CZ" sz="1400" cap="all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a</a:t>
            </a:r>
            <a:r>
              <a:rPr lang="cs-CZ" sz="1400" cap="all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M. </a:t>
            </a:r>
            <a:r>
              <a:rPr lang="cs-CZ" sz="1400" cap="all" dirty="0">
                <a:effectLst/>
                <a:ea typeface="Times New Roman" panose="02020603050405020304" pitchFamily="18" charset="0"/>
              </a:rPr>
              <a:t>Stříteský, 2021.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Personální řízení: úvod do moderní personalistiky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Praha: C. H. Beck. ISBN: 978-80-7400-702-6.</a:t>
            </a:r>
          </a:p>
          <a:p>
            <a:pPr algn="just"/>
            <a:r>
              <a:rPr lang="cs-CZ" sz="1400" dirty="0">
                <a:ea typeface="Times New Roman" panose="02020603050405020304" pitchFamily="18" charset="0"/>
              </a:rPr>
              <a:t>Distanční studijní opora Personalistika.</a:t>
            </a:r>
            <a:endParaRPr lang="cs-CZ" sz="1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výzvy současného trhu práce a vliv automatizace na práci personalisty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digitalizace v personálních činnostech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využití umělé inteligence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udržitelné principy v personální práci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přístupy k personální práci v různých typech organizací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současné trendy v personální práci a principy udržitelnosti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současný trh práce – klíčové trendy a výzvy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3089178"/>
            <a:ext cx="8280920" cy="1282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latin typeface="+mj-lt"/>
              </a:rPr>
              <a:t>Práce na dálku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COVID-19 urychlil rozvoj a donutil k překonávání bariér 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remote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work</a:t>
            </a:r>
            <a:r>
              <a:rPr lang="cs-CZ" sz="1400" b="1" dirty="0">
                <a:latin typeface="+mj-lt"/>
              </a:rPr>
              <a:t>, nebo hybridní modely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změna firemní kultury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nové komunikační technologie a způsoby řízení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6120680" cy="16979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Digitalizace a automatizace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koncept </a:t>
            </a:r>
            <a:r>
              <a:rPr kumimoji="0" lang="cs-CZ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Industry</a:t>
            </a: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4.0 – využívání kyberneticko-fyzikálních systémů, vznik nové pracovní třídy (světlemodré límečky), propojení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zánik některých pracovních pozic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zaměření na IT, datovou analýzu, AI, robotiku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automatizace hlavně rutinních úkolů a administrativní práce – potřeba vzdělání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bezpečnost systémových řešení</a:t>
            </a:r>
          </a:p>
          <a:p>
            <a:pPr marL="0" indent="0">
              <a:buNone/>
            </a:pPr>
            <a:endParaRPr lang="cs-CZ" altLang="cs-CZ" sz="1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Grafický objekt 2" descr="Mozek v hlavě se souvislou výplní">
            <a:extLst>
              <a:ext uri="{FF2B5EF4-FFF2-40B4-BE49-F238E27FC236}">
                <a16:creationId xmlns:a16="http://schemas.microsoft.com/office/drawing/2014/main" id="{119E6A8C-1611-4049-B003-AEF1E96CEB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16896" y="278777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0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současný trh práce – klíčové trendy a výzvy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939629"/>
            <a:ext cx="8280920" cy="14323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latin typeface="+mj-lt"/>
              </a:rPr>
              <a:t>Flexibilita pracovních úvazků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částečné úvazky, práce na dálku, práce na volné noze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požadavky zaměstnavatelů i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work-life</a:t>
            </a:r>
            <a:r>
              <a:rPr lang="cs-CZ" sz="1400" b="1" dirty="0">
                <a:latin typeface="+mj-lt"/>
              </a:rPr>
              <a:t> balance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koncept gig </a:t>
            </a:r>
            <a:r>
              <a:rPr lang="cs-CZ" sz="1400" b="1" dirty="0" err="1">
                <a:latin typeface="+mj-lt"/>
              </a:rPr>
              <a:t>economy</a:t>
            </a:r>
            <a:endParaRPr lang="cs-CZ" sz="1400" b="1" dirty="0">
              <a:latin typeface="+mj-lt"/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6120680" cy="1697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Nedostatek kvalifikované pracovní síly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rychlý technologický pokrok vyvolává potřebu obsazení nových pozic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nutnost investic do vzdělání, zvýšené nároky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změna v požadované kvalifikaci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potřeba celoživotního vzdělávání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endParaRPr lang="cs-CZ" altLang="cs-CZ" sz="1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272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současný trh práce – klíčové trendy a výzvy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939629"/>
            <a:ext cx="8280920" cy="14323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latin typeface="+mj-lt"/>
              </a:rPr>
              <a:t>Stárnutí populace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zapojení starších zaměstnanců, větší věkový rozdíl mezi skupinami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age</a:t>
            </a:r>
            <a:r>
              <a:rPr lang="cs-CZ" sz="1400" b="1" dirty="0">
                <a:latin typeface="+mj-lt"/>
              </a:rPr>
              <a:t>-management – mezigenerační přístup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přizpůsobování pracovních podmínek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potřeba řešit nástupnictví a obecně důraz na plánování pracovní síly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6120680" cy="1697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Zvýšená mobilita a globalizace trhu práce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rozvoj komunikačních technologií umožnil větší geografickou flexibilitu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změny v náborové politice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změny v řízení zaměstnanců – diverzita a inkluze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konkurence mezi zaměstnanci z různých regionů (mzdy, pracovní podmínky)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endParaRPr lang="cs-CZ" altLang="cs-CZ" sz="1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156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současný trh práce – klíčové trendy a výzvy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939629"/>
            <a:ext cx="8280920" cy="14323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latin typeface="+mj-lt"/>
              </a:rPr>
              <a:t>Růst nároků na rekvalifikaci a celoživotní vzdělávání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rychlejší zánik míst spojených s nižší úrovní vzdělání,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nově vznikající místa mají větší nároky na znalosti a dovednosti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T-</a:t>
            </a:r>
            <a:r>
              <a:rPr lang="cs-CZ" sz="1400" b="1" dirty="0" err="1">
                <a:latin typeface="+mj-lt"/>
              </a:rPr>
              <a:t>shaped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professional</a:t>
            </a:r>
            <a:r>
              <a:rPr lang="cs-CZ" sz="1400" b="1" dirty="0">
                <a:latin typeface="+mj-lt"/>
              </a:rPr>
              <a:t> – </a:t>
            </a:r>
            <a:r>
              <a:rPr lang="cs-CZ" sz="1400" b="1" dirty="0" err="1">
                <a:latin typeface="+mj-lt"/>
              </a:rPr>
              <a:t>Depth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of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Expertise</a:t>
            </a:r>
            <a:r>
              <a:rPr lang="cs-CZ" sz="1400" b="1" dirty="0">
                <a:latin typeface="+mj-lt"/>
              </a:rPr>
              <a:t> x </a:t>
            </a:r>
            <a:r>
              <a:rPr lang="cs-CZ" sz="1400" b="1" dirty="0" err="1">
                <a:latin typeface="+mj-lt"/>
              </a:rPr>
              <a:t>Breadth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of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Knowledge</a:t>
            </a:r>
            <a:endParaRPr lang="cs-CZ" sz="1400" b="1" dirty="0">
              <a:latin typeface="+mj-lt"/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6120680" cy="1697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Zvyšující se význam „soft </a:t>
            </a:r>
            <a:r>
              <a:rPr lang="cs-CZ" altLang="cs-CZ" sz="1400" b="1" dirty="0" err="1">
                <a:latin typeface="+mj-lt"/>
                <a:cs typeface="Times New Roman" panose="02020603050405020304" pitchFamily="18" charset="0"/>
              </a:rPr>
              <a:t>skills</a:t>
            </a: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jsou nezbytné pro přizpůsobení se rychlým změnám prostředí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příklady jednotlivých dovedností a jejich aplikace v konkrétních situacích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kompetence vedoucích pracovníků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endParaRPr lang="cs-CZ" altLang="cs-CZ" sz="1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10" name="Grafický objekt 9" descr="Mozek v hlavě se souvislou výplní">
            <a:extLst>
              <a:ext uri="{FF2B5EF4-FFF2-40B4-BE49-F238E27FC236}">
                <a16:creationId xmlns:a16="http://schemas.microsoft.com/office/drawing/2014/main" id="{F9D6DA56-8604-4FB0-9350-16E2A224E6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02156" y="915341"/>
            <a:ext cx="914400" cy="9144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1B417CC-7BA4-4875-BF95-37EE355055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196" y="1380492"/>
            <a:ext cx="2574456" cy="31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09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vliv digitalizace na personální činnosti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571751"/>
            <a:ext cx="8280920" cy="19867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latin typeface="+mj-lt"/>
              </a:rPr>
              <a:t>Hlavní oblasti, kde se projevuje: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automatizace administrativních procesů (software i cloudová úložiště)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nábor a výběr zaměstnanců (využití sítí, AI, komunikační systémy)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onboarding</a:t>
            </a:r>
            <a:r>
              <a:rPr lang="cs-CZ" sz="1400" b="1" dirty="0">
                <a:latin typeface="+mj-lt"/>
              </a:rPr>
              <a:t> (online vzdělávací systémy, e-learning, digitální příručky)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školení a rozvoj (interaktivní kurzy, VR, AR)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hodnocení výkonnosti (</a:t>
            </a:r>
            <a:r>
              <a:rPr lang="cs-CZ" altLang="cs-CZ" sz="1400" b="1" dirty="0" err="1">
                <a:latin typeface="+mj-lt"/>
                <a:cs typeface="Times New Roman" panose="02020603050405020304" pitchFamily="18" charset="0"/>
              </a:rPr>
              <a:t>autom</a:t>
            </a: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. systémy sledující výkonnost v reálném čase dle cílů a KPI, lepší zpětná vazba)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1080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Digitalizace v personálních činnostech zvyšuje efektivitu, zlepšuje komunikaci, zrychluje procesy a poskytuje více možností pro analýzu dat a strategické rozhodování. Na druhou stranu vyžaduje od firem investice do technologií a školení zaměstnanců, aby mohly využít výhod, které digitalizace přináší.</a:t>
            </a:r>
            <a:endParaRPr lang="cs-CZ" altLang="cs-CZ" sz="1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vliv digitalizace na personální činnosti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530774"/>
            <a:ext cx="8280920" cy="3027679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talent management a retenční strategie – HR </a:t>
            </a:r>
            <a:r>
              <a:rPr lang="cs-CZ" sz="1400" b="1" dirty="0" err="1">
                <a:latin typeface="+mj-lt"/>
              </a:rPr>
              <a:t>analytics</a:t>
            </a:r>
            <a:r>
              <a:rPr lang="cs-CZ" sz="1400" b="1" dirty="0">
                <a:latin typeface="+mj-lt"/>
              </a:rPr>
              <a:t> (efektivní sledování kariérní dráhy, identifikace talentů, </a:t>
            </a:r>
            <a:r>
              <a:rPr lang="cs-CZ" sz="1400" b="1" dirty="0" err="1">
                <a:latin typeface="+mj-lt"/>
              </a:rPr>
              <a:t>tailor</a:t>
            </a:r>
            <a:r>
              <a:rPr lang="cs-CZ" sz="1400" b="1" dirty="0">
                <a:latin typeface="+mj-lt"/>
              </a:rPr>
              <a:t> made opatření k rozvoji a udržení, plán kariéry a rozvoje)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zlepšení komunikace a spolupráce (pružnější interakce, online platformy umožňují snadnou komunikaci napříč útvary i lokalitami, videokonference)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analýza dat a prediktivní modely (k analýze výkonnosti, odchodovosti, spokojenosti, účinnosti školení)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rostoucí význam digitální bezpečnosti (GDPR, bezpečnost dat i celého systému)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diverzity a inkluze (základem je transparentnost a to umožňuje digitalizace, algoritmy  pomáhají překonat předsudky)</a:t>
            </a:r>
          </a:p>
          <a:p>
            <a:pPr marL="0" indent="0">
              <a:buNone/>
            </a:pPr>
            <a:endParaRPr lang="cs-CZ" sz="600" b="1" dirty="0">
              <a:latin typeface="+mj-lt"/>
            </a:endParaRPr>
          </a:p>
          <a:p>
            <a:pPr>
              <a:buBlip>
                <a:blip r:embed="rId3"/>
              </a:buBlip>
            </a:pPr>
            <a:endParaRPr lang="cs-CZ" sz="1400" b="1" dirty="0">
              <a:latin typeface="+mj-lt"/>
            </a:endParaRPr>
          </a:p>
          <a:p>
            <a:pPr marL="914400" lvl="2" indent="0">
              <a:buNone/>
            </a:pPr>
            <a:endParaRPr lang="cs-CZ" sz="600" b="1" dirty="0">
              <a:latin typeface="+mj-lt"/>
            </a:endParaRPr>
          </a:p>
          <a:p>
            <a:pPr lvl="1"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Existují i hrozby plynoucí z digitalizace personálních procesů. </a:t>
            </a:r>
          </a:p>
          <a:p>
            <a:pPr lvl="1"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Teamwork</a:t>
            </a:r>
            <a:r>
              <a:rPr lang="cs-CZ" sz="1400" b="1" dirty="0">
                <a:latin typeface="+mj-lt"/>
              </a:rPr>
              <a:t>: Diskutujte o možných negativních aspektech jednotlivých kroků.</a:t>
            </a:r>
          </a:p>
          <a:p>
            <a:pPr marL="0" indent="0">
              <a:buNone/>
            </a:pPr>
            <a:endParaRPr lang="cs-CZ" sz="1400" b="1" dirty="0">
              <a:latin typeface="+mj-lt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10" name="Grafický objekt 9" descr="Mozek v hlavě se souvislou výplní">
            <a:extLst>
              <a:ext uri="{FF2B5EF4-FFF2-40B4-BE49-F238E27FC236}">
                <a16:creationId xmlns:a16="http://schemas.microsoft.com/office/drawing/2014/main" id="{C0BE4CD1-C7E6-47C2-9A17-56F11C34D8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98689" y="35830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67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802292" y="1635646"/>
            <a:ext cx="3874163" cy="24012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Procesy s možným využitím AI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nábor a výběr zaměstnanců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školení a rozvoj zaměstnanců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hodnocení výkonnosti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talent management a prediktivní analytika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administrativa a HR operace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59" y="1635647"/>
            <a:ext cx="3445667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HR oddělení budoucnosti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transformace personálních činností pomocí AI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výhody, nevýhody, etické otázky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výuka formou diskuze a týmové práce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all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využití AI v personálních procesech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000" b="1" i="0" u="none" strike="noStrike" kern="1200" cap="all" spc="10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97274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623DFD44D9694DB179A25939B4AF7B" ma:contentTypeVersion="15" ma:contentTypeDescription="Vytvoří nový dokument" ma:contentTypeScope="" ma:versionID="4c03369ef162b4819551cb1636e113a0">
  <xsd:schema xmlns:xsd="http://www.w3.org/2001/XMLSchema" xmlns:xs="http://www.w3.org/2001/XMLSchema" xmlns:p="http://schemas.microsoft.com/office/2006/metadata/properties" xmlns:ns2="869f6d21-e2a1-4499-937e-7cd117887e17" xmlns:ns3="648d1b4a-c446-40a4-8600-633a74140010" targetNamespace="http://schemas.microsoft.com/office/2006/metadata/properties" ma:root="true" ma:fieldsID="74b16deee54aa6a477a3150856fd2369" ns2:_="" ns3:_="">
    <xsd:import namespace="869f6d21-e2a1-4499-937e-7cd117887e17"/>
    <xsd:import namespace="648d1b4a-c446-40a4-8600-633a741400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6d21-e2a1-4499-937e-7cd117887e1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d1b4a-c446-40a4-8600-633a741400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1d8f85b-e74d-45d3-ba12-042c44b05bfd}" ma:internalName="TaxCatchAll" ma:showField="CatchAllData" ma:web="648d1b4a-c446-40a4-8600-633a741400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9f6d21-e2a1-4499-937e-7cd117887e17">
      <Terms xmlns="http://schemas.microsoft.com/office/infopath/2007/PartnerControls"/>
    </lcf76f155ced4ddcb4097134ff3c332f>
    <TaxCatchAll xmlns="648d1b4a-c446-40a4-8600-633a74140010" xsi:nil="true"/>
  </documentManagement>
</p:properties>
</file>

<file path=customXml/itemProps1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47EE3C-3A83-476D-8D23-7355ACE30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f6d21-e2a1-4499-937e-7cd117887e17"/>
    <ds:schemaRef ds:uri="648d1b4a-c446-40a4-8600-633a74140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1464</Words>
  <Application>Microsoft Office PowerPoint</Application>
  <PresentationFormat>Předvádění na obrazovce (16:9)</PresentationFormat>
  <Paragraphs>149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Helena Marková</cp:lastModifiedBy>
  <cp:revision>100</cp:revision>
  <dcterms:created xsi:type="dcterms:W3CDTF">2016-07-06T15:42:34Z</dcterms:created>
  <dcterms:modified xsi:type="dcterms:W3CDTF">2024-09-07T13:41:35Z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0x010100A1623DFD44D9694DB179A25939B4AF7B</vt:lpwstr>
  </property>
</Properties>
</file>