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7"/>
  </p:handoutMasterIdLst>
  <p:sldIdLst>
    <p:sldId id="262" r:id="rId5"/>
    <p:sldId id="263" r:id="rId6"/>
    <p:sldId id="264" r:id="rId7"/>
    <p:sldId id="306" r:id="rId8"/>
    <p:sldId id="308" r:id="rId9"/>
    <p:sldId id="307" r:id="rId10"/>
    <p:sldId id="309" r:id="rId11"/>
    <p:sldId id="310" r:id="rId12"/>
    <p:sldId id="311" r:id="rId13"/>
    <p:sldId id="312" r:id="rId14"/>
    <p:sldId id="276" r:id="rId15"/>
    <p:sldId id="266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78" y="72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F6A8245B-3249-454D-93B4-28C535F8896B}"/>
    <pc:docChg chg="undo custSel addSld modSld">
      <pc:chgData name="Helena Marková" userId="8ac8855c-4e0e-44ec-b242-4f56ba3c791e" providerId="ADAL" clId="{F6A8245B-3249-454D-93B4-28C535F8896B}" dt="2024-11-03T19:34:02.128" v="978" actId="255"/>
      <pc:docMkLst>
        <pc:docMk/>
      </pc:docMkLst>
      <pc:sldChg chg="modSp mod">
        <pc:chgData name="Helena Marková" userId="8ac8855c-4e0e-44ec-b242-4f56ba3c791e" providerId="ADAL" clId="{F6A8245B-3249-454D-93B4-28C535F8896B}" dt="2024-11-03T19:15:35.403" v="125" actId="20577"/>
        <pc:sldMkLst>
          <pc:docMk/>
          <pc:sldMk cId="2237813379" sldId="310"/>
        </pc:sldMkLst>
        <pc:spChg chg="mod">
          <ac:chgData name="Helena Marková" userId="8ac8855c-4e0e-44ec-b242-4f56ba3c791e" providerId="ADAL" clId="{F6A8245B-3249-454D-93B4-28C535F8896B}" dt="2024-11-03T19:15:35.403" v="125" actId="20577"/>
          <ac:spMkLst>
            <pc:docMk/>
            <pc:sldMk cId="2237813379" sldId="310"/>
            <ac:spMk id="11" creationId="{1492B6E7-538F-3963-7BAD-7A32E90527C2}"/>
          </ac:spMkLst>
        </pc:spChg>
        <pc:spChg chg="mod">
          <ac:chgData name="Helena Marková" userId="8ac8855c-4e0e-44ec-b242-4f56ba3c791e" providerId="ADAL" clId="{F6A8245B-3249-454D-93B4-28C535F8896B}" dt="2024-11-03T19:14:53.078" v="67" actId="20577"/>
          <ac:spMkLst>
            <pc:docMk/>
            <pc:sldMk cId="2237813379" sldId="310"/>
            <ac:spMk id="13" creationId="{1A8FAE8F-F969-673D-22B8-FDEEDE955A4B}"/>
          </ac:spMkLst>
        </pc:spChg>
      </pc:sldChg>
      <pc:sldChg chg="addSp delSp modSp add mod">
        <pc:chgData name="Helena Marková" userId="8ac8855c-4e0e-44ec-b242-4f56ba3c791e" providerId="ADAL" clId="{F6A8245B-3249-454D-93B4-28C535F8896B}" dt="2024-11-03T19:34:02.128" v="978" actId="255"/>
        <pc:sldMkLst>
          <pc:docMk/>
          <pc:sldMk cId="1249886620" sldId="312"/>
        </pc:sldMkLst>
        <pc:spChg chg="add del mod">
          <ac:chgData name="Helena Marková" userId="8ac8855c-4e0e-44ec-b242-4f56ba3c791e" providerId="ADAL" clId="{F6A8245B-3249-454D-93B4-28C535F8896B}" dt="2024-11-03T19:20:35.471" v="144" actId="21"/>
          <ac:spMkLst>
            <pc:docMk/>
            <pc:sldMk cId="1249886620" sldId="312"/>
            <ac:spMk id="3" creationId="{529454D2-8603-4764-8838-ABD9C26F9DA7}"/>
          </ac:spMkLst>
        </pc:spChg>
        <pc:spChg chg="add del mod">
          <ac:chgData name="Helena Marková" userId="8ac8855c-4e0e-44ec-b242-4f56ba3c791e" providerId="ADAL" clId="{F6A8245B-3249-454D-93B4-28C535F8896B}" dt="2024-11-03T19:20:58.021" v="148" actId="478"/>
          <ac:spMkLst>
            <pc:docMk/>
            <pc:sldMk cId="1249886620" sldId="312"/>
            <ac:spMk id="8" creationId="{D83A4483-880F-4017-8F9A-D3477EDBA694}"/>
          </ac:spMkLst>
        </pc:spChg>
        <pc:spChg chg="mod">
          <ac:chgData name="Helena Marková" userId="8ac8855c-4e0e-44ec-b242-4f56ba3c791e" providerId="ADAL" clId="{F6A8245B-3249-454D-93B4-28C535F8896B}" dt="2024-11-03T19:18:39.964" v="142" actId="20577"/>
          <ac:spMkLst>
            <pc:docMk/>
            <pc:sldMk cId="1249886620" sldId="312"/>
            <ac:spMk id="9" creationId="{7133B601-9569-5A77-49EE-C44F8A0BF717}"/>
          </ac:spMkLst>
        </pc:spChg>
        <pc:spChg chg="add del">
          <ac:chgData name="Helena Marková" userId="8ac8855c-4e0e-44ec-b242-4f56ba3c791e" providerId="ADAL" clId="{F6A8245B-3249-454D-93B4-28C535F8896B}" dt="2024-11-03T19:20:39.808" v="145" actId="478"/>
          <ac:spMkLst>
            <pc:docMk/>
            <pc:sldMk cId="1249886620" sldId="312"/>
            <ac:spMk id="11" creationId="{1492B6E7-538F-3963-7BAD-7A32E90527C2}"/>
          </ac:spMkLst>
        </pc:spChg>
        <pc:spChg chg="mod">
          <ac:chgData name="Helena Marková" userId="8ac8855c-4e0e-44ec-b242-4f56ba3c791e" providerId="ADAL" clId="{F6A8245B-3249-454D-93B4-28C535F8896B}" dt="2024-11-03T19:34:02.128" v="978" actId="255"/>
          <ac:spMkLst>
            <pc:docMk/>
            <pc:sldMk cId="1249886620" sldId="312"/>
            <ac:spMk id="13" creationId="{1A8FAE8F-F969-673D-22B8-FDEEDE955A4B}"/>
          </ac:spMkLst>
        </pc:spChg>
        <pc:picChg chg="del">
          <ac:chgData name="Helena Marková" userId="8ac8855c-4e0e-44ec-b242-4f56ba3c791e" providerId="ADAL" clId="{F6A8245B-3249-454D-93B4-28C535F8896B}" dt="2024-11-03T19:20:51.941" v="147" actId="478"/>
          <ac:picMkLst>
            <pc:docMk/>
            <pc:sldMk cId="1249886620" sldId="312"/>
            <ac:picMk id="14" creationId="{ED32DA8A-B6EC-56AA-5D2E-0195883FC8D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Personalistika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2919307"/>
            <a:ext cx="3672408" cy="10205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Změny místa výkonu práce.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Činnost personálních agentur.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6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7B049-EAC2-5AE2-5249-8171B80E6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7133B601-9569-5A77-49EE-C44F8A0BF717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8016569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založení PA (AP)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1A8FAE8F-F969-673D-22B8-FDEEDE955A4B}"/>
              </a:ext>
            </a:extLst>
          </p:cNvPr>
          <p:cNvSpPr txBox="1">
            <a:spLocks/>
          </p:cNvSpPr>
          <p:nvPr/>
        </p:nvSpPr>
        <p:spPr>
          <a:xfrm>
            <a:off x="611560" y="1174069"/>
            <a:ext cx="8001760" cy="331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cs-CZ" sz="1600" b="1" dirty="0">
                <a:solidFill>
                  <a:prstClr val="black"/>
                </a:solidFill>
              </a:rPr>
              <a:t>Získání povolení </a:t>
            </a:r>
            <a:r>
              <a:rPr lang="cs-CZ" sz="1600" dirty="0">
                <a:solidFill>
                  <a:prstClr val="black"/>
                </a:solidFill>
              </a:rPr>
              <a:t>ke zprostředkování zaměstnání (jako FO, nebo PO). Povolení vydává Generální ředitelství ÚP ČR na základě žádosti.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cs-CZ" sz="1600" b="1" dirty="0">
                <a:solidFill>
                  <a:prstClr val="black"/>
                </a:solidFill>
              </a:rPr>
              <a:t>Podmínky pro FO: </a:t>
            </a:r>
            <a:r>
              <a:rPr lang="cs-CZ" sz="1600" dirty="0">
                <a:solidFill>
                  <a:prstClr val="black"/>
                </a:solidFill>
              </a:rPr>
              <a:t>minimálně 18 let, svéprávnost, bezúhonnost, odborná způsobilost (VŠ a dvouletá praxe, maturita a pětiletá praxe), trvalé bydliště na území ČR.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cs-CZ" sz="1600" b="1" dirty="0">
                <a:solidFill>
                  <a:prstClr val="black"/>
                </a:solidFill>
              </a:rPr>
              <a:t>Podmínky pro PO: </a:t>
            </a:r>
            <a:r>
              <a:rPr lang="cs-CZ" sz="1600" dirty="0">
                <a:solidFill>
                  <a:prstClr val="black"/>
                </a:solidFill>
              </a:rPr>
              <a:t>odpovědný zástupce, který musí splňovat podmínky pro FO s pracovním poměrem aspoň půl úvazku.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cs-CZ" sz="1600" b="1" dirty="0">
                <a:solidFill>
                  <a:prstClr val="black"/>
                </a:solidFill>
              </a:rPr>
              <a:t>Finanční požadavky: </a:t>
            </a:r>
            <a:r>
              <a:rPr lang="cs-CZ" sz="1600" dirty="0">
                <a:solidFill>
                  <a:prstClr val="black"/>
                </a:solidFill>
              </a:rPr>
              <a:t>složení kauce u úřadu práce ve výši 1 000 000 Kč na účet Úřadu práce, sjednání pojištění pro případ úpadku.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cs-CZ" sz="1600" b="1" dirty="0">
                <a:solidFill>
                  <a:prstClr val="black"/>
                </a:solidFill>
              </a:rPr>
              <a:t>Další povinnosti: agentura práce </a:t>
            </a:r>
            <a:r>
              <a:rPr lang="cs-CZ" sz="1600" dirty="0">
                <a:solidFill>
                  <a:prstClr val="black"/>
                </a:solidFill>
              </a:rPr>
              <a:t>musí vést evidenci, která je k dispozici úřadu práce a musí dodržovat všechny mzdové a pracovněprávní předpisy.</a:t>
            </a:r>
            <a:endParaRPr lang="cs-CZ" sz="1600" b="1" dirty="0">
              <a:solidFill>
                <a:prstClr val="black"/>
              </a:solidFill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24CE9BE-9D1B-79AA-CAFE-1BFD3B43893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F2CA0C7-AF79-73AC-B576-1EB652373DC0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AFB1E58-E656-440F-1997-AD57876DC8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D8B551B-0FD9-BAEC-FCF6-E7005FF83743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988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cap="all" dirty="0">
                <a:effectLst/>
                <a:ea typeface="Times New Roman" panose="02020603050405020304" pitchFamily="18" charset="0"/>
              </a:rPr>
              <a:t>Armstrong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, M., 2020.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Armstrong's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handbook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human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resource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management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practice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London: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Kogan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Page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ISBN: 978-0-7494-9827-6.</a:t>
            </a:r>
          </a:p>
          <a:p>
            <a:pPr algn="just"/>
            <a:r>
              <a:rPr lang="cs-CZ" sz="1400" dirty="0">
                <a:effectLst/>
                <a:ea typeface="Times New Roman" panose="02020603050405020304" pitchFamily="18" charset="0"/>
              </a:rPr>
              <a:t>BRŮHA, D., 2024. 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Abeceda personalisty 2024.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Olomouc: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Anag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ISBN 978-80-7554-408-7.</a:t>
            </a:r>
          </a:p>
          <a:p>
            <a:pPr algn="just"/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1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1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Management.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3rd </a:t>
            </a:r>
            <a:r>
              <a:rPr lang="cs-CZ" sz="1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edition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SAGE </a:t>
            </a:r>
            <a:r>
              <a:rPr lang="cs-CZ" sz="1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Publications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Ltd., London. ISBN 978-1-5264 9900-4. </a:t>
            </a:r>
            <a:endParaRPr lang="cs-CZ" sz="14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sz="1400" dirty="0">
                <a:effectLst/>
                <a:ea typeface="Times New Roman" panose="02020603050405020304" pitchFamily="18" charset="0"/>
              </a:rPr>
              <a:t>CHLÁDKOVÁ, A. a P. BUKOVJAN, 2015. 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Personalistika.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Praha: 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Wolters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Kluwer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ISBN 978-80-7478-649-5.</a:t>
            </a:r>
          </a:p>
          <a:p>
            <a:pPr algn="just"/>
            <a:r>
              <a:rPr lang="cs-CZ" sz="1400" cap="all" dirty="0" err="1">
                <a:effectLst/>
                <a:ea typeface="Times New Roman" panose="02020603050405020304" pitchFamily="18" charset="0"/>
              </a:rPr>
              <a:t>Palíšková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, M., K. </a:t>
            </a:r>
            <a:r>
              <a:rPr lang="cs-CZ" sz="1400" cap="all" dirty="0" err="1">
                <a:effectLst/>
                <a:ea typeface="Times New Roman" panose="02020603050405020304" pitchFamily="18" charset="0"/>
              </a:rPr>
              <a:t>Legnerová</a:t>
            </a:r>
            <a:r>
              <a:rPr lang="cs-CZ" sz="1400" cap="all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a</a:t>
            </a:r>
            <a:r>
              <a:rPr lang="cs-CZ" sz="1400" cap="all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M. </a:t>
            </a:r>
            <a:r>
              <a:rPr lang="cs-CZ" sz="1400" cap="all" dirty="0">
                <a:effectLst/>
                <a:ea typeface="Times New Roman" panose="02020603050405020304" pitchFamily="18" charset="0"/>
              </a:rPr>
              <a:t>Stříteský, 2021.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Personální řízení: úvod do moderní personalistiky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Praha: C. H. Beck. ISBN: 978-80-7400-702-6.</a:t>
            </a:r>
          </a:p>
          <a:p>
            <a:pPr algn="just"/>
            <a:r>
              <a:rPr lang="cs-CZ" sz="1400" dirty="0">
                <a:ea typeface="Times New Roman" panose="02020603050405020304" pitchFamily="18" charset="0"/>
              </a:rPr>
              <a:t>Distanční studijní opora Personalistika.</a:t>
            </a:r>
            <a:endParaRPr lang="cs-CZ" sz="1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převedení na jinou práci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přeložení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dočasné přidělení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agenturní zaměstnávání</a:t>
            </a:r>
          </a:p>
          <a:p>
            <a:pPr>
              <a:buBlip>
                <a:blip r:embed="rId3"/>
              </a:buBlip>
            </a:pPr>
            <a:r>
              <a:rPr lang="cs-CZ" sz="1400" b="1"/>
              <a:t>činnosti </a:t>
            </a:r>
            <a:r>
              <a:rPr lang="cs-CZ" sz="1400" b="1" dirty="0"/>
              <a:t>personálních agentur</a:t>
            </a:r>
          </a:p>
          <a:p>
            <a:pPr>
              <a:buBlip>
                <a:blip r:embed="rId3"/>
              </a:buBlip>
            </a:pPr>
            <a:endParaRPr lang="cs-CZ" sz="1400" b="1" dirty="0"/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544795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změny. činnost agentur.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K čemu to firmy využívají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81795"/>
            <a:ext cx="8280920" cy="3224512"/>
          </a:xfrm>
        </p:spPr>
        <p:txBody>
          <a:bodyPr>
            <a:noAutofit/>
          </a:bodyPr>
          <a:lstStyle/>
          <a:p>
            <a:pPr algn="just"/>
            <a:r>
              <a:rPr lang="cs-CZ" sz="1600" dirty="0"/>
              <a:t>Řešení zdravotních a bezpečnostních problémů</a:t>
            </a:r>
          </a:p>
          <a:p>
            <a:pPr algn="just"/>
            <a:r>
              <a:rPr lang="cs-CZ" sz="1600" dirty="0"/>
              <a:t>Zachování pracovního místa</a:t>
            </a:r>
          </a:p>
          <a:p>
            <a:pPr algn="just"/>
            <a:r>
              <a:rPr lang="cs-CZ" sz="1600" dirty="0"/>
              <a:t>Reakce na interní potřeby</a:t>
            </a:r>
          </a:p>
          <a:p>
            <a:pPr algn="just"/>
            <a:r>
              <a:rPr lang="cs-CZ" sz="1600" dirty="0"/>
              <a:t>Efektivní pokrytí provozních potřeb</a:t>
            </a:r>
          </a:p>
          <a:p>
            <a:pPr algn="just"/>
            <a:r>
              <a:rPr lang="cs-CZ" sz="1600" dirty="0"/>
              <a:t>Snížení nákladů </a:t>
            </a:r>
          </a:p>
          <a:p>
            <a:pPr algn="just"/>
            <a:r>
              <a:rPr lang="cs-CZ" sz="1600" dirty="0"/>
              <a:t>Flexibilní řešení dočasných situací </a:t>
            </a:r>
          </a:p>
          <a:p>
            <a:pPr algn="just"/>
            <a:r>
              <a:rPr lang="cs-CZ" sz="1600" dirty="0"/>
              <a:t>Flexibilita bez dlouhodobého závazku</a:t>
            </a:r>
          </a:p>
          <a:p>
            <a:pPr algn="just"/>
            <a:r>
              <a:rPr lang="cs-CZ" sz="1600" dirty="0"/>
              <a:t>Zjednodušení pracovněprávní administrativy</a:t>
            </a:r>
          </a:p>
          <a:p>
            <a:pPr algn="just"/>
            <a:r>
              <a:rPr lang="cs-CZ" sz="1600" dirty="0"/>
              <a:t>Snížení rizik spojených se zaměstnáním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140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9A0F8-21F3-7856-662C-AC743FE54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5047795C-9C83-F8FA-8432-FBD97DA311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FDC38E75-EC59-EEC9-35E8-C4AF3ABABF92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Převedení na jinou práci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113F5449-2282-D3CB-7C2F-6D1D04524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677887"/>
            <a:ext cx="8280920" cy="18284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200" dirty="0"/>
              <a:t>Převedení na jinou práci znamená, že </a:t>
            </a:r>
            <a:r>
              <a:rPr lang="cs-CZ" sz="1200" b="1" dirty="0"/>
              <a:t>zaměstnanec začne vykonávat jinou pracovní činnost, než jakou má uvedenou ve smlouvě</a:t>
            </a:r>
            <a:r>
              <a:rPr lang="cs-CZ" sz="1200" dirty="0"/>
              <a:t>.</a:t>
            </a:r>
          </a:p>
          <a:p>
            <a:pPr marL="0" indent="0" algn="just">
              <a:buNone/>
            </a:pPr>
            <a:r>
              <a:rPr lang="cs-CZ" sz="1200" b="1" dirty="0"/>
              <a:t>Zaměstnavatel má povinnost </a:t>
            </a:r>
            <a:r>
              <a:rPr lang="cs-CZ" sz="1200" dirty="0"/>
              <a:t>převést zaměstnance na jinou práci, pokud to vyžaduje jeho zdravotní stav, pokud je těhotná nebo pečuje o malé dítě, nebo pokud k tomu dal pokyn lékař = pak je převedení povinné.</a:t>
            </a:r>
          </a:p>
          <a:p>
            <a:pPr marL="0" indent="0" algn="just">
              <a:buNone/>
            </a:pPr>
            <a:r>
              <a:rPr lang="cs-CZ" sz="1200" dirty="0"/>
              <a:t>V některých případech může zaměstnavatel </a:t>
            </a:r>
            <a:r>
              <a:rPr lang="cs-CZ" sz="1200" b="1" dirty="0"/>
              <a:t>převést zaměstnance i dobrovolně</a:t>
            </a:r>
            <a:r>
              <a:rPr lang="cs-CZ" sz="1200" dirty="0"/>
              <a:t>, pokud s tím zaměstnanec souhlasí a existují pro to závažné důvody, třeba pokud by tak předcházel propuštění, nebo pokud má zaměstnanec závažné důvody a souhlasí s tím.</a:t>
            </a:r>
          </a:p>
          <a:p>
            <a:pPr marL="0" indent="0" algn="just">
              <a:buNone/>
            </a:pPr>
            <a:endParaRPr lang="cs-CZ" sz="1200" dirty="0"/>
          </a:p>
          <a:p>
            <a:pPr marL="0" indent="0" algn="just">
              <a:buNone/>
            </a:pPr>
            <a:r>
              <a:rPr lang="cs-CZ" sz="1200" dirty="0"/>
              <a:t>Zákon také chrání zaměstnance před tím, aby k převedení došlo na základě diskriminace (např. kvůli věku nebo pohlaví).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79DE65F-ECC3-B0CA-C09E-4EB54840DA1F}"/>
              </a:ext>
            </a:extLst>
          </p:cNvPr>
          <p:cNvSpPr txBox="1">
            <a:spLocks/>
          </p:cNvSpPr>
          <p:nvPr/>
        </p:nvSpPr>
        <p:spPr>
          <a:xfrm>
            <a:off x="611560" y="1174070"/>
            <a:ext cx="6120680" cy="1354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200" b="1" dirty="0">
                <a:solidFill>
                  <a:prstClr val="black"/>
                </a:solidFill>
              </a:rPr>
              <a:t>Zákoník práce č. 262/2006 Sb., § 41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200" dirty="0">
                <a:solidFill>
                  <a:prstClr val="black"/>
                </a:solidFill>
              </a:rPr>
              <a:t>Tento paragraf stanovuje situace, kdy zaměstnavatel může nebo musí zaměstnance převést na jinou práci, a to i bez jeho souhlasu.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200" b="1" dirty="0">
                <a:solidFill>
                  <a:prstClr val="black"/>
                </a:solidFill>
              </a:rPr>
              <a:t>Antidiskriminační zákon (zákon č. 198/2009 Sb.)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200" dirty="0">
                <a:solidFill>
                  <a:prstClr val="black"/>
                </a:solidFill>
              </a:rPr>
              <a:t>Tento zákon chrání zaměstnance před diskriminací v souvislosti s převedením na jinou práci. Například převedení nesmí být motivováno věkem, pohlavím, zdravotním stavem či jinými diskriminačními důvody.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F2832D8A-273D-83AA-8B3D-29EEB297096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A8C61DB-0677-DFD9-E12D-1C692C5BC76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21FB808-C4BC-0B06-CB9E-D899487E1F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71ECB371-F900-2C9B-3C33-629B858B98E3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252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EACB2-7492-9899-D49F-AB9160E6E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B829A866-6510-AB5F-98F3-04C5EC283D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4AFF466-D36A-1238-A165-BD4A14CCC0E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Přeložení zaměstnance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98C8803-2E91-7F5C-EF72-90162CFE1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400299"/>
            <a:ext cx="8280920" cy="21060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200" dirty="0"/>
              <a:t>Přeložení zaměstnance znamená, že zaměstnanec začne vykonávat svou práci na jiném místě, než bylo dohodnuto v pracovní smlouvě (např. z Brna do Prahy), ale jeho náplň práce se nemění.</a:t>
            </a:r>
          </a:p>
          <a:p>
            <a:pPr marL="0" indent="0" algn="just">
              <a:buNone/>
            </a:pPr>
            <a:endParaRPr lang="cs-CZ" sz="1200" dirty="0"/>
          </a:p>
          <a:p>
            <a:pPr marL="0" indent="0" algn="just">
              <a:buNone/>
            </a:pPr>
            <a:r>
              <a:rPr lang="cs-CZ" sz="1200" dirty="0"/>
              <a:t>Kdy může dojít k přeložení:</a:t>
            </a:r>
          </a:p>
          <a:p>
            <a:pPr algn="just"/>
            <a:r>
              <a:rPr lang="cs-CZ" sz="1200" dirty="0"/>
              <a:t>Přeložení je možné pouze tehdy, pokud s tím zaměstnanec souhlasí a je to potřeba z provozních důvodů zaměstnavatele.</a:t>
            </a:r>
          </a:p>
          <a:p>
            <a:pPr algn="just"/>
            <a:r>
              <a:rPr lang="cs-CZ" sz="1200" dirty="0"/>
              <a:t>Přeložení je zpravidla dočasné a mění pouze místo výkonu práce (např. do jiného města nebo provozovny), nikoliv samotnou pracovní pozici nebo činnost.</a:t>
            </a:r>
          </a:p>
          <a:p>
            <a:pPr marL="0" indent="0" algn="just">
              <a:buNone/>
            </a:pPr>
            <a:r>
              <a:rPr lang="cs-CZ" sz="1200" dirty="0"/>
              <a:t>Zaměstnanec musí s přeložením souhlasit, a pokud by se změnilo místo výkonu práce na delší dobu, zaměstnavatel by s ním měl projednat i úpravu pracovních podmínek (např. dopravní náklady nebo změny pracovní doby, pokud to bude mít vliv na jeho dojíždění).</a:t>
            </a:r>
          </a:p>
          <a:p>
            <a:pPr marL="0" indent="0" algn="just">
              <a:buNone/>
            </a:pPr>
            <a:endParaRPr lang="cs-CZ" sz="1200" dirty="0"/>
          </a:p>
          <a:p>
            <a:pPr marL="0" indent="0" algn="just">
              <a:buNone/>
            </a:pPr>
            <a:endParaRPr lang="cs-CZ" sz="12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BFD9C5C6-C753-59D8-AF6F-E2C448552C52}"/>
              </a:ext>
            </a:extLst>
          </p:cNvPr>
          <p:cNvSpPr txBox="1">
            <a:spLocks/>
          </p:cNvSpPr>
          <p:nvPr/>
        </p:nvSpPr>
        <p:spPr>
          <a:xfrm>
            <a:off x="611560" y="1174070"/>
            <a:ext cx="6120680" cy="1354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200" b="1" dirty="0">
                <a:solidFill>
                  <a:prstClr val="black"/>
                </a:solidFill>
              </a:rPr>
              <a:t>Zákoník práce č. 262/2006 Sb., § 43a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200" dirty="0">
                <a:solidFill>
                  <a:prstClr val="black"/>
                </a:solidFill>
              </a:rPr>
              <a:t>Tento paragraf upravuje situace, kdy zaměstnavatel dočasně přidělí svého zaměstnance k výkonu práce pro jiného zaměstnavatele, tzv. uživatele.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200" b="1" dirty="0">
                <a:solidFill>
                  <a:prstClr val="black"/>
                </a:solidFill>
              </a:rPr>
              <a:t>Antidiskriminační zákon (zákon č. 198/2009 Sb.)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200" dirty="0">
                <a:solidFill>
                  <a:prstClr val="black"/>
                </a:solidFill>
              </a:rPr>
              <a:t>Tento zákon chrání zaměstnance před diskriminací.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2F3E8A02-D55C-4D73-2D07-72BD9D8CEA5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8018CFA-6A92-9DA0-CF8F-1E7DAECFC94B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1EE1C705-587D-4D2A-14EB-765DD33B09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C7398BF-2F42-360C-FED3-FA8AD4A57AD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395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B2B8B-FB49-072F-08A8-283E091EC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BDFD5390-29AA-21E0-2F78-CA9E09EF31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2D9C0665-070E-62CB-8DA3-49951A95AA39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Dočasné přidělení I.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401AF238-33F8-FB0C-AF65-7325E2DF8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106387"/>
            <a:ext cx="8280920" cy="23999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Dočasné přidělení znamená, že zaměstnanec zůstává zaměstnancem svého původního zaměstnavatele, ale po určitou dobu pracuje pro jinou firmu (tzv. uživatele).</a:t>
            </a:r>
          </a:p>
          <a:p>
            <a:pPr marL="0" indent="0" algn="just">
              <a:buNone/>
            </a:pPr>
            <a:r>
              <a:rPr lang="cs-CZ" sz="1400" dirty="0"/>
              <a:t>Během dočasného přidělení </a:t>
            </a:r>
            <a:r>
              <a:rPr lang="cs-CZ" sz="1400" b="1" dirty="0"/>
              <a:t>vykonává práci podle pokynů uživatele, ale stále dostává mzdu od svého původního zaměstnavatele.</a:t>
            </a:r>
          </a:p>
          <a:p>
            <a:pPr marL="0" indent="0" algn="just">
              <a:buNone/>
            </a:pPr>
            <a:r>
              <a:rPr lang="cs-CZ" sz="1400" dirty="0"/>
              <a:t>Dočasné přidělení vyžaduje </a:t>
            </a:r>
            <a:r>
              <a:rPr lang="cs-CZ" sz="1400" b="1" dirty="0"/>
              <a:t>písemnou dohodu mezi zaměstnancem, zaměstnavatelem a uživatelem</a:t>
            </a:r>
            <a:r>
              <a:rPr lang="cs-CZ" sz="1400" dirty="0"/>
              <a:t>, a je obvykle sjednáváno na omezenou dobu (např. 12 měsíců).</a:t>
            </a:r>
          </a:p>
          <a:p>
            <a:pPr marL="0" indent="0" algn="just">
              <a:buNone/>
            </a:pPr>
            <a:r>
              <a:rPr lang="cs-CZ" sz="1400" dirty="0"/>
              <a:t>V praxi fungují dočasná přidělení tak, že </a:t>
            </a:r>
            <a:r>
              <a:rPr lang="cs-CZ" sz="1400" b="1" dirty="0"/>
              <a:t>agentura práce (zaměstnavatel)</a:t>
            </a:r>
            <a:r>
              <a:rPr lang="cs-CZ" sz="1400" dirty="0"/>
              <a:t> dočasně přidělí svého zaměstnance k výkonu práce pro jinou společnost, tzv. uživatele. Tento uživatel potřebuje pracovní sílu na omezenou dobu, například pro sezónní projekty nebo výkyvy ve výrobě.</a:t>
            </a:r>
          </a:p>
          <a:p>
            <a:pPr marL="0" indent="0" algn="just">
              <a:buNone/>
            </a:pPr>
            <a:endParaRPr lang="cs-CZ" sz="12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07C44459-F9C8-D762-4E75-90B6C28140A5}"/>
              </a:ext>
            </a:extLst>
          </p:cNvPr>
          <p:cNvSpPr txBox="1">
            <a:spLocks/>
          </p:cNvSpPr>
          <p:nvPr/>
        </p:nvSpPr>
        <p:spPr>
          <a:xfrm>
            <a:off x="611560" y="1174070"/>
            <a:ext cx="6120680" cy="932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200" b="1" dirty="0">
                <a:solidFill>
                  <a:prstClr val="black"/>
                </a:solidFill>
              </a:rPr>
              <a:t>Zákoník práce č. 262/2006 Sb., § 43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200" dirty="0">
                <a:solidFill>
                  <a:prstClr val="black"/>
                </a:solidFill>
              </a:rPr>
              <a:t>Tento paragraf upravuje situace, kdy zaměstnavatel dočasně přidělí svého zaměstnance k výkonu práce pro jiného zaměstnavatele, tzv. uživatele.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159C4F5-2B21-80A5-A517-26F6B48B824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93649480-21A7-2746-94DB-98E6C2903B35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5787E8F0-8A87-D95E-6D92-8CD639E749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244CCB78-3E6B-36E1-5582-E82DC8D3138C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555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E01B3-4883-4A3A-4D8C-6FAF6ED50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607A1CF-7ACB-5375-1CB4-29056DE70D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AF9EA9B-D25E-80B7-9786-2B438817CDC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80429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Dočasné přidělení II. – jak probíhá v praxi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55834CC5-BF90-E667-6F18-608D8E881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2422"/>
            <a:ext cx="8280920" cy="3093885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cs-CZ" sz="1400" b="1" dirty="0"/>
              <a:t>Dohoda mezi agenturou a uživatelem</a:t>
            </a:r>
            <a:r>
              <a:rPr lang="cs-CZ" sz="1400" dirty="0"/>
              <a:t>: Firma (uživatel) se domluví s agenturou práce, že na určité období potřebuje konkrétní počet zaměstnanců.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Výběr a přidělení zaměstnance</a:t>
            </a:r>
            <a:r>
              <a:rPr lang="cs-CZ" sz="1400" dirty="0"/>
              <a:t>: Agentura vybere vhodného zaměstnance nebo zaměstnance najme. Zaměstnanec má pracovní smlouvu s agenturou práce, ale dočasně pracuje pro uživatele.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Výkon práce pro uživatele</a:t>
            </a:r>
            <a:r>
              <a:rPr lang="cs-CZ" sz="1400" dirty="0"/>
              <a:t>: Zaměstnanec vykonává svou práci podle pokynů uživatele (tedy dočasného pracoviště), který zajišťuje bezpečné pracovní podmínky a organizaci práce.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Vyplácení mzdy</a:t>
            </a:r>
            <a:r>
              <a:rPr lang="cs-CZ" sz="1400" dirty="0"/>
              <a:t>: Agentura práce vyplácí zaměstnanci mzdu, ale uživatel hradí agentuře za služby spojené s přidělením pracovní síly.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FE0DA36-7D4C-8174-C46C-0590D0A2D2BC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76DCAB04-4225-2E55-B119-7B53547F6D47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7E685ADF-828A-2638-D02E-34BB3FCC58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D8070724-A429-5208-12DD-C4FBD7CB3E2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5143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7B049-EAC2-5AE2-5249-8171B80E6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ED32DA8A-B6EC-56AA-5D2E-0195883FC8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7133B601-9569-5A77-49EE-C44F8A0BF717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8016569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Úkol pro studenty – </a:t>
            </a:r>
          </a:p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rozdíl mezi personální agenturou a agenturou práce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1492B6E7-538F-3963-7BAD-7A32E9052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157029"/>
            <a:ext cx="8280920" cy="2349277"/>
          </a:xfrm>
        </p:spPr>
        <p:txBody>
          <a:bodyPr>
            <a:no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cs-CZ" sz="1300" b="1" dirty="0"/>
              <a:t>Vyhledejte a stručně popište klíčové činnosti personální agentury a agentury práce</a:t>
            </a:r>
            <a:r>
              <a:rPr lang="cs-CZ" sz="1300" dirty="0"/>
              <a:t>. Zaměřte se na to, jak tyto agentury pracují s klienty a jaké typické služby poskytují (např. nábor, dočasné přidělení zaměstnanců, konzultační činnosti).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cs-CZ" sz="1300" b="1" dirty="0"/>
              <a:t>Najděte konkrétní případ </a:t>
            </a:r>
            <a:r>
              <a:rPr lang="cs-CZ" sz="1300" dirty="0"/>
              <a:t>jedné personální agentury a jedné agentury práce působící v ČR, případně i takové, která poskytuje obě služby.  Pro každou z nich:</a:t>
            </a:r>
          </a:p>
          <a:p>
            <a:pPr algn="just"/>
            <a:r>
              <a:rPr lang="cs-CZ" sz="1300" dirty="0"/>
              <a:t>Uveďte hlavní typy klientů, nebo průmyslových odvětví, na které se zaměřují.</a:t>
            </a:r>
          </a:p>
          <a:p>
            <a:pPr algn="just"/>
            <a:r>
              <a:rPr lang="cs-CZ" sz="1300" dirty="0"/>
              <a:t>Zjistěte, zda nabízí specifické kampaně (např. náborové akce, sezónní nábory) nebo programy (např. talent management, kariérní poradenství).</a:t>
            </a:r>
          </a:p>
          <a:p>
            <a:pPr marL="0" indent="0" algn="just">
              <a:buNone/>
            </a:pPr>
            <a:r>
              <a:rPr lang="cs-CZ" sz="1300" b="1" dirty="0"/>
              <a:t>Shrnutí: </a:t>
            </a:r>
          </a:p>
          <a:p>
            <a:pPr marL="0" indent="0" algn="just">
              <a:buNone/>
            </a:pPr>
            <a:r>
              <a:rPr lang="cs-CZ" sz="1300" dirty="0"/>
              <a:t>Představte si navzájem jednoho zástupce personální agentury a jednoho zástupce agentury práce. Zdůrazněte jejich rozdílné přístupy a klientelu na základě příkladů. Shrňte, jak se tyto činnosti liší.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1A8FAE8F-F969-673D-22B8-FDEEDE955A4B}"/>
              </a:ext>
            </a:extLst>
          </p:cNvPr>
          <p:cNvSpPr txBox="1">
            <a:spLocks/>
          </p:cNvSpPr>
          <p:nvPr/>
        </p:nvSpPr>
        <p:spPr>
          <a:xfrm>
            <a:off x="611560" y="1174070"/>
            <a:ext cx="6120680" cy="94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200" b="1" dirty="0">
                <a:solidFill>
                  <a:prstClr val="black"/>
                </a:solidFill>
              </a:rPr>
              <a:t>Cílem je pochopení rozdílu mezi aktivitami personální agentury a agentury práce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200" dirty="0">
                <a:solidFill>
                  <a:prstClr val="black"/>
                </a:solidFill>
              </a:rPr>
              <a:t>Jsou to různé pojmy, nebo je to to samé? Jak fungují firmy na trhu práce v této oblasti?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200" b="1" dirty="0">
                <a:solidFill>
                  <a:prstClr val="black"/>
                </a:solidFill>
              </a:rPr>
              <a:t>Způsob práce: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200" dirty="0">
                <a:solidFill>
                  <a:prstClr val="black"/>
                </a:solidFill>
              </a:rPr>
              <a:t>Práce ve dvojici. Každý z dvojice vyhledá informace vybrané agentuře -  personální nebo práce.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24CE9BE-9D1B-79AA-CAFE-1BFD3B43893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F2CA0C7-AF79-73AC-B576-1EB652373DC0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AFB1E58-E656-440F-1997-AD57876DC8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D8B551B-0FD9-BAEC-FCF6-E7005FF83743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781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7B049-EAC2-5AE2-5249-8171B80E6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ED32DA8A-B6EC-56AA-5D2E-0195883FC8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7133B601-9569-5A77-49EE-C44F8A0BF717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8016569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personální agentura a agentura práce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1492B6E7-538F-3963-7BAD-7A32E9052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707202"/>
            <a:ext cx="8280920" cy="17933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b="1" dirty="0">
                <a:solidFill>
                  <a:prstClr val="black"/>
                </a:solidFill>
              </a:rPr>
              <a:t>Agentura práce</a:t>
            </a:r>
            <a:endParaRPr lang="cs-CZ" sz="13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1A8FAE8F-F969-673D-22B8-FDEEDE955A4B}"/>
              </a:ext>
            </a:extLst>
          </p:cNvPr>
          <p:cNvSpPr txBox="1">
            <a:spLocks/>
          </p:cNvSpPr>
          <p:nvPr/>
        </p:nvSpPr>
        <p:spPr>
          <a:xfrm>
            <a:off x="611560" y="1174070"/>
            <a:ext cx="6120680" cy="1397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sz="1400" b="1" dirty="0">
                <a:solidFill>
                  <a:prstClr val="black"/>
                </a:solidFill>
              </a:rPr>
              <a:t>Personální agentura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24CE9BE-9D1B-79AA-CAFE-1BFD3B43893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F2CA0C7-AF79-73AC-B576-1EB652373DC0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AFB1E58-E656-440F-1997-AD57876DC8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D8B551B-0FD9-BAEC-FCF6-E7005FF83743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6016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3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Words>1253</Words>
  <Application>Microsoft Office PowerPoint</Application>
  <PresentationFormat>Předvádění na obrazovce (16:9)</PresentationFormat>
  <Paragraphs>96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Helena Marková</cp:lastModifiedBy>
  <cp:revision>147</cp:revision>
  <dcterms:created xsi:type="dcterms:W3CDTF">2016-07-06T15:42:34Z</dcterms:created>
  <dcterms:modified xsi:type="dcterms:W3CDTF">2024-11-03T19:35:20Z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