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8"/>
  </p:handoutMasterIdLst>
  <p:sldIdLst>
    <p:sldId id="262" r:id="rId5"/>
    <p:sldId id="263" r:id="rId6"/>
    <p:sldId id="264" r:id="rId7"/>
    <p:sldId id="313" r:id="rId8"/>
    <p:sldId id="323" r:id="rId9"/>
    <p:sldId id="306" r:id="rId10"/>
    <p:sldId id="325" r:id="rId11"/>
    <p:sldId id="326" r:id="rId12"/>
    <p:sldId id="327" r:id="rId13"/>
    <p:sldId id="314" r:id="rId14"/>
    <p:sldId id="328" r:id="rId15"/>
    <p:sldId id="324" r:id="rId16"/>
    <p:sldId id="308" r:id="rId17"/>
    <p:sldId id="307" r:id="rId18"/>
    <p:sldId id="316" r:id="rId19"/>
    <p:sldId id="329" r:id="rId20"/>
    <p:sldId id="330" r:id="rId21"/>
    <p:sldId id="331" r:id="rId22"/>
    <p:sldId id="319" r:id="rId23"/>
    <p:sldId id="332" r:id="rId24"/>
    <p:sldId id="333" r:id="rId25"/>
    <p:sldId id="276" r:id="rId26"/>
    <p:sldId id="266" r:id="rId2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userDrawn="1">
          <p15:clr>
            <a:srgbClr val="A4A3A4"/>
          </p15:clr>
        </p15:guide>
        <p15:guide id="2" pos="4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55BBB1"/>
    <a:srgbClr val="ACDED9"/>
    <a:srgbClr val="1B4541"/>
    <a:srgbClr val="839ECF"/>
    <a:srgbClr val="B1C2E1"/>
    <a:srgbClr val="385890"/>
    <a:srgbClr val="6587C3"/>
    <a:srgbClr val="223558"/>
    <a:srgbClr val="F5D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BF405C-CD48-403C-9573-0E55A7045726}" v="1" dt="2024-11-07T19:30:27.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3026"/>
        <p:guide pos="431"/>
      </p:guideLst>
    </p:cSldViewPr>
  </p:slideViewPr>
  <p:notesTextViewPr>
    <p:cViewPr>
      <p:scale>
        <a:sx n="1" d="1"/>
        <a:sy n="1" d="1"/>
      </p:scale>
      <p:origin x="0" y="0"/>
    </p:cViewPr>
  </p:notesTextViewPr>
  <p:notesViewPr>
    <p:cSldViewPr snapToGrid="0" showGuides="1">
      <p:cViewPr varScale="1">
        <p:scale>
          <a:sx n="87" d="100"/>
          <a:sy n="87" d="100"/>
        </p:scale>
        <p:origin x="309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Marková" userId="8ac8855c-4e0e-44ec-b242-4f56ba3c791e" providerId="ADAL" clId="{F8BF405C-CD48-403C-9573-0E55A7045726}"/>
    <pc:docChg chg="custSel modSld">
      <pc:chgData name="Helena Marková" userId="8ac8855c-4e0e-44ec-b242-4f56ba3c791e" providerId="ADAL" clId="{F8BF405C-CD48-403C-9573-0E55A7045726}" dt="2024-11-07T19:48:44.409" v="225" actId="113"/>
      <pc:docMkLst>
        <pc:docMk/>
      </pc:docMkLst>
      <pc:sldChg chg="modSp mod">
        <pc:chgData name="Helena Marková" userId="8ac8855c-4e0e-44ec-b242-4f56ba3c791e" providerId="ADAL" clId="{F8BF405C-CD48-403C-9573-0E55A7045726}" dt="2024-11-07T19:48:44.409" v="225" actId="113"/>
        <pc:sldMkLst>
          <pc:docMk/>
          <pc:sldMk cId="1461400014" sldId="264"/>
        </pc:sldMkLst>
        <pc:spChg chg="mod">
          <ac:chgData name="Helena Marková" userId="8ac8855c-4e0e-44ec-b242-4f56ba3c791e" providerId="ADAL" clId="{F8BF405C-CD48-403C-9573-0E55A7045726}" dt="2024-11-07T19:48:44.409" v="225" actId="113"/>
          <ac:spMkLst>
            <pc:docMk/>
            <pc:sldMk cId="1461400014" sldId="264"/>
            <ac:spMk id="11" creationId="{B3E7D415-F789-40A2-B235-E95A0A59BE3C}"/>
          </ac:spMkLst>
        </pc:spChg>
      </pc:sldChg>
      <pc:sldChg chg="modSp mod">
        <pc:chgData name="Helena Marková" userId="8ac8855c-4e0e-44ec-b242-4f56ba3c791e" providerId="ADAL" clId="{F8BF405C-CD48-403C-9573-0E55A7045726}" dt="2024-11-07T19:30:27.903" v="219" actId="20577"/>
        <pc:sldMkLst>
          <pc:docMk/>
          <pc:sldMk cId="4117162679" sldId="319"/>
        </pc:sldMkLst>
        <pc:spChg chg="mod">
          <ac:chgData name="Helena Marková" userId="8ac8855c-4e0e-44ec-b242-4f56ba3c791e" providerId="ADAL" clId="{F8BF405C-CD48-403C-9573-0E55A7045726}" dt="2024-11-07T19:30:27.903" v="219" actId="20577"/>
          <ac:spMkLst>
            <pc:docMk/>
            <pc:sldMk cId="4117162679" sldId="319"/>
            <ac:spMk id="11" creationId="{2430B000-85D9-AB3B-CFA5-9CF45B87A554}"/>
          </ac:spMkLst>
        </pc:spChg>
      </pc:sldChg>
      <pc:sldChg chg="modSp mod">
        <pc:chgData name="Helena Marková" userId="8ac8855c-4e0e-44ec-b242-4f56ba3c791e" providerId="ADAL" clId="{F8BF405C-CD48-403C-9573-0E55A7045726}" dt="2024-11-07T19:48:02.401" v="223" actId="27636"/>
        <pc:sldMkLst>
          <pc:docMk/>
          <pc:sldMk cId="4012824168" sldId="325"/>
        </pc:sldMkLst>
        <pc:spChg chg="mod">
          <ac:chgData name="Helena Marková" userId="8ac8855c-4e0e-44ec-b242-4f56ba3c791e" providerId="ADAL" clId="{F8BF405C-CD48-403C-9573-0E55A7045726}" dt="2024-11-07T19:48:02.401" v="223" actId="27636"/>
          <ac:spMkLst>
            <pc:docMk/>
            <pc:sldMk cId="4012824168" sldId="325"/>
            <ac:spMk id="9" creationId="{FDC38E75-EC59-EEC9-35E8-C4AF3ABABF92}"/>
          </ac:spMkLst>
        </pc:spChg>
      </pc:sldChg>
      <pc:sldChg chg="modSp mod">
        <pc:chgData name="Helena Marková" userId="8ac8855c-4e0e-44ec-b242-4f56ba3c791e" providerId="ADAL" clId="{F8BF405C-CD48-403C-9573-0E55A7045726}" dt="2024-11-07T19:47:53.706" v="221" actId="27636"/>
        <pc:sldMkLst>
          <pc:docMk/>
          <pc:sldMk cId="869573771" sldId="326"/>
        </pc:sldMkLst>
        <pc:spChg chg="mod">
          <ac:chgData name="Helena Marková" userId="8ac8855c-4e0e-44ec-b242-4f56ba3c791e" providerId="ADAL" clId="{F8BF405C-CD48-403C-9573-0E55A7045726}" dt="2024-11-07T19:47:53.706" v="221" actId="27636"/>
          <ac:spMkLst>
            <pc:docMk/>
            <pc:sldMk cId="869573771" sldId="326"/>
            <ac:spMk id="9" creationId="{FDC38E75-EC59-EEC9-35E8-C4AF3ABABF92}"/>
          </ac:spMkLst>
        </pc:spChg>
      </pc:sldChg>
      <pc:sldChg chg="modSp mod">
        <pc:chgData name="Helena Marková" userId="8ac8855c-4e0e-44ec-b242-4f56ba3c791e" providerId="ADAL" clId="{F8BF405C-CD48-403C-9573-0E55A7045726}" dt="2024-11-07T19:28:55.305" v="216" actId="20577"/>
        <pc:sldMkLst>
          <pc:docMk/>
          <pc:sldMk cId="3233215438" sldId="333"/>
        </pc:sldMkLst>
        <pc:spChg chg="mod">
          <ac:chgData name="Helena Marková" userId="8ac8855c-4e0e-44ec-b242-4f56ba3c791e" providerId="ADAL" clId="{F8BF405C-CD48-403C-9573-0E55A7045726}" dt="2024-11-07T19:28:55.305" v="216" actId="20577"/>
          <ac:spMkLst>
            <pc:docMk/>
            <pc:sldMk cId="3233215438" sldId="333"/>
            <ac:spMk id="11" creationId="{864A05ED-1536-E8EB-3273-6C5CFE6390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70135AE5-81D3-44E6-A59B-B021E1FCED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5C9066C1-7F0F-45F8-ABD0-75892C0FB0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5C83FC-E443-4837-A0C8-5C903D60FF95}" type="datetimeFigureOut">
              <a:rPr lang="cs-CZ" smtClean="0"/>
              <a:t>07.11.2024</a:t>
            </a:fld>
            <a:endParaRPr lang="cs-CZ"/>
          </a:p>
        </p:txBody>
      </p:sp>
      <p:sp>
        <p:nvSpPr>
          <p:cNvPr id="4" name="Zástupný symbol pro zápatí 3">
            <a:extLst>
              <a:ext uri="{FF2B5EF4-FFF2-40B4-BE49-F238E27FC236}">
                <a16:creationId xmlns:a16="http://schemas.microsoft.com/office/drawing/2014/main" id="{6BF468A7-4853-4CEE-8A35-F48A276FC7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2F32276D-BA84-4CDE-843C-3F96E2D1B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1A11C6-7F78-4A59-8AEC-860400BC448F}" type="slidenum">
              <a:rPr lang="cs-CZ" smtClean="0"/>
              <a:t>‹#›</a:t>
            </a:fld>
            <a:endParaRPr lang="cs-CZ"/>
          </a:p>
        </p:txBody>
      </p:sp>
    </p:spTree>
    <p:extLst>
      <p:ext uri="{BB962C8B-B14F-4D97-AF65-F5344CB8AC3E}">
        <p14:creationId xmlns:p14="http://schemas.microsoft.com/office/powerpoint/2010/main" val="3393851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20"/>
            <a:ext cx="7772400" cy="1102519"/>
          </a:xfrm>
        </p:spPr>
        <p:txBody>
          <a:bodyPr/>
          <a:lstStyle/>
          <a:p>
            <a:r>
              <a:rPr lang="cs-CZ"/>
              <a:t>Kliknutím lze upravit styl.</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3AC8B1C-927A-47B0-A48E-07839BA1748C}" type="datetimeFigureOut">
              <a:rPr lang="cs-CZ" smtClean="0"/>
              <a:t>07.11.2024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91288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07.11.2024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39524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07.11.2024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5221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07.11.2024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7"/>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3AC8B1C-927A-47B0-A48E-07839BA1748C}" type="datetimeFigureOut">
              <a:rPr lang="cs-CZ" smtClean="0"/>
              <a:t>07.11.2024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91555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3AC8B1C-927A-47B0-A48E-07839BA1748C}" type="datetimeFigureOut">
              <a:rPr lang="cs-CZ" smtClean="0"/>
              <a:t>07.11.2024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59348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3AC8B1C-927A-47B0-A48E-07839BA1748C}" type="datetimeFigureOut">
              <a:rPr lang="cs-CZ" smtClean="0"/>
              <a:t>07.11.2024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17369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3AC8B1C-927A-47B0-A48E-07839BA1748C}" type="datetimeFigureOut">
              <a:rPr lang="cs-CZ" smtClean="0"/>
              <a:t>07.11.2024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85868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3AC8B1C-927A-47B0-A48E-07839BA1748C}" type="datetimeFigureOut">
              <a:rPr lang="cs-CZ" smtClean="0"/>
              <a:t>07.11.2024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01822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04788"/>
            <a:ext cx="3008313" cy="871538"/>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3AC8B1C-927A-47B0-A48E-07839BA1748C}" type="datetimeFigureOut">
              <a:rPr lang="cs-CZ" smtClean="0"/>
              <a:t>07.11.2024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45399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3AC8B1C-927A-47B0-A48E-07839BA1748C}" type="datetimeFigureOut">
              <a:rPr lang="cs-CZ" smtClean="0"/>
              <a:t>07.11.2024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35639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AC8B1C-927A-47B0-A48E-07839BA1748C}" type="datetimeFigureOut">
              <a:rPr lang="cs-CZ" smtClean="0"/>
              <a:t>07.11.2024</a:t>
            </a:fld>
            <a:endParaRPr lang="cs-CZ"/>
          </a:p>
        </p:txBody>
      </p:sp>
      <p:sp>
        <p:nvSpPr>
          <p:cNvPr id="5" name="Zástupný symbol pro zápatí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0808B9-4D1F-4069-9EB9-CD8802008F4E}" type="slidenum">
              <a:rPr lang="cs-CZ" smtClean="0"/>
              <a:t>‹#›</a:t>
            </a:fld>
            <a:endParaRPr lang="cs-CZ"/>
          </a:p>
        </p:txBody>
      </p:sp>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psv.cz/kalkulacka-pro-vypocet-davek-v-roce-202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CF937454-C819-4C95-813A-73E6A1E76613}"/>
              </a:ext>
            </a:extLst>
          </p:cNvPr>
          <p:cNvGrpSpPr/>
          <p:nvPr/>
        </p:nvGrpSpPr>
        <p:grpSpPr>
          <a:xfrm>
            <a:off x="-163148" y="0"/>
            <a:ext cx="9307148" cy="5143500"/>
            <a:chOff x="-163148" y="0"/>
            <a:chExt cx="9307148" cy="5143500"/>
          </a:xfrm>
        </p:grpSpPr>
        <p:pic>
          <p:nvPicPr>
            <p:cNvPr id="3" name="Obrázek 2">
              <a:extLst>
                <a:ext uri="{FF2B5EF4-FFF2-40B4-BE49-F238E27FC236}">
                  <a16:creationId xmlns:a16="http://schemas.microsoft.com/office/drawing/2014/main" id="{3DB907D3-9F92-4892-8CBE-EA7F3D6838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3" name="Obdélník: se zakulacenými rohy 12">
              <a:extLst>
                <a:ext uri="{FF2B5EF4-FFF2-40B4-BE49-F238E27FC236}">
                  <a16:creationId xmlns:a16="http://schemas.microsoft.com/office/drawing/2014/main" id="{85237D80-94D7-45A4-A3FA-12A54210D606}"/>
                </a:ext>
              </a:extLst>
            </p:cNvPr>
            <p:cNvSpPr/>
            <p:nvPr/>
          </p:nvSpPr>
          <p:spPr>
            <a:xfrm>
              <a:off x="-163148" y="4515966"/>
              <a:ext cx="2480595" cy="288032"/>
            </a:xfrm>
            <a:prstGeom prst="roundRect">
              <a:avLst>
                <a:gd name="adj" fmla="val 50000"/>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4" name="TextovéPole 13">
              <a:extLst>
                <a:ext uri="{FF2B5EF4-FFF2-40B4-BE49-F238E27FC236}">
                  <a16:creationId xmlns:a16="http://schemas.microsoft.com/office/drawing/2014/main" id="{7524115B-EB76-44B4-A8B2-02837B9EB826}"/>
                </a:ext>
              </a:extLst>
            </p:cNvPr>
            <p:cNvSpPr txBox="1"/>
            <p:nvPr/>
          </p:nvSpPr>
          <p:spPr>
            <a:xfrm>
              <a:off x="611559" y="4496221"/>
              <a:ext cx="1705887" cy="307777"/>
            </a:xfrm>
            <a:prstGeom prst="rect">
              <a:avLst/>
            </a:prstGeom>
            <a:noFill/>
          </p:spPr>
          <p:txBody>
            <a:bodyPr wrap="square" rtlCol="0">
              <a:spAutoFit/>
            </a:bodyPr>
            <a:lstStyle/>
            <a:p>
              <a:r>
                <a:rPr lang="cs-CZ" sz="1400" b="1" dirty="0">
                  <a:solidFill>
                    <a:schemeClr val="bg1"/>
                  </a:solidFill>
                </a:rPr>
                <a:t>www.slu.cz/opf/cz</a:t>
              </a:r>
            </a:p>
          </p:txBody>
        </p:sp>
        <p:pic>
          <p:nvPicPr>
            <p:cNvPr id="16" name="Obrázek 15">
              <a:extLst>
                <a:ext uri="{FF2B5EF4-FFF2-40B4-BE49-F238E27FC236}">
                  <a16:creationId xmlns:a16="http://schemas.microsoft.com/office/drawing/2014/main" id="{A0950B4E-DAB5-43A2-898E-94A6A07692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2392" y="325900"/>
              <a:ext cx="1953684" cy="956834"/>
            </a:xfrm>
            <a:prstGeom prst="rect">
              <a:avLst/>
            </a:prstGeom>
          </p:spPr>
        </p:pic>
      </p:grpSp>
      <p:sp>
        <p:nvSpPr>
          <p:cNvPr id="9" name="Nadpis 1">
            <a:extLst>
              <a:ext uri="{FF2B5EF4-FFF2-40B4-BE49-F238E27FC236}">
                <a16:creationId xmlns:a16="http://schemas.microsoft.com/office/drawing/2014/main" id="{687E8438-E225-4B7F-A764-FEFBC2D78C02}"/>
              </a:ext>
            </a:extLst>
          </p:cNvPr>
          <p:cNvSpPr txBox="1">
            <a:spLocks/>
          </p:cNvSpPr>
          <p:nvPr/>
        </p:nvSpPr>
        <p:spPr>
          <a:xfrm>
            <a:off x="611560" y="1563639"/>
            <a:ext cx="5040560" cy="122413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Personalistika </a:t>
            </a:r>
          </a:p>
        </p:txBody>
      </p:sp>
      <p:sp>
        <p:nvSpPr>
          <p:cNvPr id="11" name="Podnadpis 2">
            <a:extLst>
              <a:ext uri="{FF2B5EF4-FFF2-40B4-BE49-F238E27FC236}">
                <a16:creationId xmlns:a16="http://schemas.microsoft.com/office/drawing/2014/main" id="{5C589846-0791-43CE-8FFB-8E00A7889DA2}"/>
              </a:ext>
            </a:extLst>
          </p:cNvPr>
          <p:cNvSpPr txBox="1">
            <a:spLocks/>
          </p:cNvSpPr>
          <p:nvPr/>
        </p:nvSpPr>
        <p:spPr>
          <a:xfrm>
            <a:off x="5292080" y="3867894"/>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000" b="1" dirty="0">
                <a:solidFill>
                  <a:schemeClr val="tx1"/>
                </a:solidFill>
                <a:latin typeface="+mj-lt"/>
                <a:cs typeface="Times New Roman" panose="02020603050405020304" pitchFamily="18" charset="0"/>
              </a:rPr>
              <a:t>Ing. Helena Marková, Ph.D.</a:t>
            </a:r>
          </a:p>
        </p:txBody>
      </p:sp>
      <p:sp>
        <p:nvSpPr>
          <p:cNvPr id="12" name="Podnadpis 2">
            <a:extLst>
              <a:ext uri="{FF2B5EF4-FFF2-40B4-BE49-F238E27FC236}">
                <a16:creationId xmlns:a16="http://schemas.microsoft.com/office/drawing/2014/main" id="{78A62DA0-465C-4E19-B567-BEF2445B33A3}"/>
              </a:ext>
            </a:extLst>
          </p:cNvPr>
          <p:cNvSpPr txBox="1">
            <a:spLocks/>
          </p:cNvSpPr>
          <p:nvPr/>
        </p:nvSpPr>
        <p:spPr>
          <a:xfrm>
            <a:off x="630089" y="2919307"/>
            <a:ext cx="3672408" cy="10205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1600" dirty="0">
                <a:latin typeface="+mj-lt"/>
                <a:cs typeface="Times New Roman" panose="02020603050405020304" pitchFamily="18" charset="0"/>
              </a:rPr>
              <a:t>Pracovní doba a pracovní režimy.</a:t>
            </a:r>
          </a:p>
          <a:p>
            <a:pPr marL="0" indent="0">
              <a:buFont typeface="Arial" panose="020B0604020202020204" pitchFamily="34" charset="0"/>
              <a:buNone/>
            </a:pPr>
            <a:r>
              <a:rPr lang="cs-CZ" sz="1600" dirty="0">
                <a:latin typeface="+mj-lt"/>
                <a:cs typeface="Times New Roman" panose="02020603050405020304" pitchFamily="18" charset="0"/>
              </a:rPr>
              <a:t>Překážky v práci.</a:t>
            </a:r>
          </a:p>
          <a:p>
            <a:pPr marL="0" indent="0">
              <a:buFont typeface="Arial" panose="020B0604020202020204" pitchFamily="34" charset="0"/>
              <a:buNone/>
            </a:pPr>
            <a:r>
              <a:rPr lang="cs-CZ" sz="1600" dirty="0">
                <a:latin typeface="+mj-lt"/>
                <a:cs typeface="Times New Roman" panose="02020603050405020304" pitchFamily="18" charset="0"/>
              </a:rPr>
              <a:t>přednáška 7</a:t>
            </a:r>
          </a:p>
        </p:txBody>
      </p:sp>
      <p:cxnSp>
        <p:nvCxnSpPr>
          <p:cNvPr id="15" name="Přímá spojnice 14">
            <a:extLst>
              <a:ext uri="{FF2B5EF4-FFF2-40B4-BE49-F238E27FC236}">
                <a16:creationId xmlns:a16="http://schemas.microsoft.com/office/drawing/2014/main" id="{FB0B3410-AB3B-4EDF-9D45-E78871371410}"/>
              </a:ext>
            </a:extLst>
          </p:cNvPr>
          <p:cNvCxnSpPr>
            <a:cxnSpLocks/>
          </p:cNvCxnSpPr>
          <p:nvPr/>
        </p:nvCxnSpPr>
        <p:spPr>
          <a:xfrm flipH="1">
            <a:off x="709604" y="229529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06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3EF4B-3EB7-5936-BB46-D446BB048FBF}"/>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3B042690-434A-626E-5BC1-683D9B7EE4B4}"/>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přestávky v práci</a:t>
            </a:r>
          </a:p>
        </p:txBody>
      </p:sp>
      <p:sp>
        <p:nvSpPr>
          <p:cNvPr id="11" name="Zástupný symbol pro obsah 2">
            <a:extLst>
              <a:ext uri="{FF2B5EF4-FFF2-40B4-BE49-F238E27FC236}">
                <a16:creationId xmlns:a16="http://schemas.microsoft.com/office/drawing/2014/main" id="{757B0938-0066-0A69-0807-A3C984E67FCD}"/>
              </a:ext>
            </a:extLst>
          </p:cNvPr>
          <p:cNvSpPr>
            <a:spLocks noGrp="1"/>
          </p:cNvSpPr>
          <p:nvPr>
            <p:ph idx="1"/>
          </p:nvPr>
        </p:nvSpPr>
        <p:spPr>
          <a:xfrm>
            <a:off x="611560" y="1281795"/>
            <a:ext cx="8280920" cy="3224512"/>
          </a:xfrm>
        </p:spPr>
        <p:txBody>
          <a:bodyPr>
            <a:noAutofit/>
          </a:bodyPr>
          <a:lstStyle/>
          <a:p>
            <a:r>
              <a:rPr lang="cs-CZ" sz="1200" b="1" dirty="0"/>
              <a:t>Přestávky na jídlo a oddech</a:t>
            </a:r>
            <a:r>
              <a:rPr lang="cs-CZ" sz="1200" dirty="0"/>
              <a:t>:</a:t>
            </a:r>
          </a:p>
          <a:p>
            <a:pPr marL="0" indent="0">
              <a:buNone/>
            </a:pPr>
            <a:r>
              <a:rPr lang="cs-CZ" sz="1200" dirty="0"/>
              <a:t>Zaměstnavatel musí poskytnout zaměstnancům přestávku na jídlo a oddech </a:t>
            </a:r>
            <a:r>
              <a:rPr lang="cs-CZ" sz="1200" b="1" dirty="0"/>
              <a:t>nejpozději po 6 hodinách nepřetržité práce</a:t>
            </a:r>
            <a:r>
              <a:rPr lang="cs-CZ" sz="1200" dirty="0"/>
              <a:t>.</a:t>
            </a:r>
          </a:p>
          <a:p>
            <a:pPr marL="0" indent="0">
              <a:buNone/>
            </a:pPr>
            <a:r>
              <a:rPr lang="cs-CZ" sz="1200" dirty="0"/>
              <a:t>Tato přestávka má mít alespoň </a:t>
            </a:r>
            <a:r>
              <a:rPr lang="cs-CZ" sz="1200" b="1" dirty="0"/>
              <a:t>30 minut</a:t>
            </a:r>
            <a:r>
              <a:rPr lang="cs-CZ" sz="1200" dirty="0"/>
              <a:t>.</a:t>
            </a:r>
          </a:p>
          <a:p>
            <a:pPr marL="0" indent="0">
              <a:buNone/>
            </a:pPr>
            <a:r>
              <a:rPr lang="cs-CZ" sz="1200" dirty="0"/>
              <a:t>Přestávky na jídlo a oddech </a:t>
            </a:r>
            <a:r>
              <a:rPr lang="cs-CZ" sz="1200" b="1" dirty="0"/>
              <a:t>nejsou započítávány do pracovní doby</a:t>
            </a:r>
            <a:r>
              <a:rPr lang="cs-CZ" sz="1200" dirty="0"/>
              <a:t>, což znamená, že za tuto dobu zaměstnanec není placen a může ji strávit dle vlastního uvážení.</a:t>
            </a:r>
          </a:p>
          <a:p>
            <a:r>
              <a:rPr lang="cs-CZ" sz="1200" b="1" dirty="0"/>
              <a:t>Bezpečnostní přestávky</a:t>
            </a:r>
            <a:r>
              <a:rPr lang="cs-CZ" sz="1200" dirty="0"/>
              <a:t>:</a:t>
            </a:r>
          </a:p>
          <a:p>
            <a:pPr marL="0" indent="0">
              <a:buNone/>
            </a:pPr>
            <a:r>
              <a:rPr lang="cs-CZ" sz="1200" dirty="0"/>
              <a:t>U některých fyzicky nebo psychicky náročných prací jsou povinné tzv. </a:t>
            </a:r>
            <a:r>
              <a:rPr lang="cs-CZ" sz="1200" b="1" dirty="0"/>
              <a:t>bezpečnostní přestávky</a:t>
            </a:r>
            <a:r>
              <a:rPr lang="cs-CZ" sz="1200" dirty="0"/>
              <a:t>.</a:t>
            </a:r>
          </a:p>
          <a:p>
            <a:pPr marL="0" indent="0">
              <a:buNone/>
            </a:pPr>
            <a:r>
              <a:rPr lang="cs-CZ" sz="1200" dirty="0"/>
              <a:t>Tyto přestávky jsou krátké a poskytují se během pracovní doby – započítávají se do pracovní doby a jsou placené.</a:t>
            </a:r>
          </a:p>
          <a:p>
            <a:pPr algn="just"/>
            <a:endParaRPr lang="cs-CZ" sz="1200" dirty="0"/>
          </a:p>
          <a:p>
            <a:pPr algn="just"/>
            <a:endParaRPr lang="cs-CZ" sz="1200" dirty="0"/>
          </a:p>
        </p:txBody>
      </p:sp>
      <p:cxnSp>
        <p:nvCxnSpPr>
          <p:cNvPr id="12" name="Přímá spojnice 11">
            <a:extLst>
              <a:ext uri="{FF2B5EF4-FFF2-40B4-BE49-F238E27FC236}">
                <a16:creationId xmlns:a16="http://schemas.microsoft.com/office/drawing/2014/main" id="{0563929A-8FCA-7467-55EF-19AB40B9BE8F}"/>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09BE16CA-5076-4B0B-A903-1D0135031D45}"/>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D9AE2910-8861-57A1-9C3B-BE71880F8C8D}"/>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F5D02E40-6E78-3611-F74E-21810828607B}"/>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182587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68628-D3BB-43EA-9472-94C3CF721E09}"/>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669BBBF2-270B-A0C6-33AA-75CB89E5916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Nepřetržitý odpočinek</a:t>
            </a:r>
          </a:p>
        </p:txBody>
      </p:sp>
      <p:sp>
        <p:nvSpPr>
          <p:cNvPr id="11" name="Zástupný symbol pro obsah 2">
            <a:extLst>
              <a:ext uri="{FF2B5EF4-FFF2-40B4-BE49-F238E27FC236}">
                <a16:creationId xmlns:a16="http://schemas.microsoft.com/office/drawing/2014/main" id="{8CC8E57E-DE35-6A1C-0FE3-971FCDA9BEAE}"/>
              </a:ext>
            </a:extLst>
          </p:cNvPr>
          <p:cNvSpPr>
            <a:spLocks noGrp="1"/>
          </p:cNvSpPr>
          <p:nvPr>
            <p:ph idx="1"/>
          </p:nvPr>
        </p:nvSpPr>
        <p:spPr>
          <a:xfrm>
            <a:off x="611560" y="1281795"/>
            <a:ext cx="8280920" cy="3224512"/>
          </a:xfrm>
        </p:spPr>
        <p:txBody>
          <a:bodyPr>
            <a:noAutofit/>
          </a:bodyPr>
          <a:lstStyle/>
          <a:p>
            <a:r>
              <a:rPr lang="cs-CZ" sz="1200" b="1" dirty="0"/>
              <a:t>Co to znamená?</a:t>
            </a:r>
            <a:endParaRPr lang="cs-CZ" sz="1200" dirty="0"/>
          </a:p>
          <a:p>
            <a:pPr marL="0" indent="0">
              <a:buNone/>
            </a:pPr>
            <a:r>
              <a:rPr lang="cs-CZ" sz="1200" dirty="0"/>
              <a:t>Nepřetržitý odpočinek mezi směnami je doba, kterou musí zaměstnavatel zajistit zaměstnanci mezi koncem jedné pracovní směny a začátkem následující. </a:t>
            </a:r>
          </a:p>
          <a:p>
            <a:r>
              <a:rPr lang="cs-CZ" sz="1200" b="1" dirty="0"/>
              <a:t>Jak dlouho musí trvat?</a:t>
            </a:r>
            <a:endParaRPr lang="cs-CZ" sz="1200" dirty="0"/>
          </a:p>
          <a:p>
            <a:pPr marL="0" indent="0">
              <a:buNone/>
            </a:pPr>
            <a:r>
              <a:rPr lang="cs-CZ" sz="1200" dirty="0"/>
              <a:t>Podle českého zákoníku práce musí tento odpočinek trvat alespoň 11 hodin během každých 24 hodin po sobě jdoucích. Pro zaměstnance mladší 18 let je tato doba prodloužena na minimálně 12 hodin.</a:t>
            </a:r>
          </a:p>
          <a:p>
            <a:pPr marL="0" indent="0" algn="just">
              <a:buNone/>
            </a:pPr>
            <a:r>
              <a:rPr lang="cs-CZ" sz="1200" dirty="0"/>
              <a:t>Existují však situace, kdy může být tento odpočinek zkrácen až na 8 hodin, například v nepřetržitých provozech, při nerovnoměrně rozvržené pracovní době nebo při práci přesčas. V takových případech musí být následující odpočinek prodloužen o dobu, o kterou byl předchozí odpočinek zkrácen.</a:t>
            </a:r>
          </a:p>
          <a:p>
            <a:pPr algn="just"/>
            <a:r>
              <a:rPr lang="cs-CZ" sz="1200" b="1" dirty="0"/>
              <a:t>Důvod</a:t>
            </a:r>
          </a:p>
          <a:p>
            <a:pPr marL="0" indent="0" algn="just">
              <a:buNone/>
            </a:pPr>
            <a:r>
              <a:rPr lang="cs-CZ" sz="1200" dirty="0"/>
              <a:t>Tato pravidla jsou stanovena za účelem ochrany zdraví a bezpečnosti zaměstnanců, aby měli dostatek času na regeneraci mezi pracovními směnami.</a:t>
            </a:r>
          </a:p>
        </p:txBody>
      </p:sp>
      <p:cxnSp>
        <p:nvCxnSpPr>
          <p:cNvPr id="12" name="Přímá spojnice 11">
            <a:extLst>
              <a:ext uri="{FF2B5EF4-FFF2-40B4-BE49-F238E27FC236}">
                <a16:creationId xmlns:a16="http://schemas.microsoft.com/office/drawing/2014/main" id="{A3A9A05C-D0C1-8CE1-BA13-706DD0F63A2C}"/>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998CDEA2-E4D0-1A16-45B7-E97253D93E87}"/>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04805360-24F6-B96A-CE3E-88DCECA024F7}"/>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3632C05E-B0C2-2CD0-4FA3-73C1F0978EE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275038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C2D1F-3259-A0C3-4F51-3251070EE2A3}"/>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B6402719-96EE-0254-B7F9-7A9F3816DA1E}"/>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práce přesčas</a:t>
            </a:r>
          </a:p>
        </p:txBody>
      </p:sp>
      <p:sp>
        <p:nvSpPr>
          <p:cNvPr id="11" name="Zástupný symbol pro obsah 2">
            <a:extLst>
              <a:ext uri="{FF2B5EF4-FFF2-40B4-BE49-F238E27FC236}">
                <a16:creationId xmlns:a16="http://schemas.microsoft.com/office/drawing/2014/main" id="{DB97FD18-62B7-E79C-EF9E-AD66BD5EB3AF}"/>
              </a:ext>
            </a:extLst>
          </p:cNvPr>
          <p:cNvSpPr>
            <a:spLocks noGrp="1"/>
          </p:cNvSpPr>
          <p:nvPr>
            <p:ph idx="1"/>
          </p:nvPr>
        </p:nvSpPr>
        <p:spPr>
          <a:xfrm>
            <a:off x="611560" y="1281795"/>
            <a:ext cx="8280920" cy="3224512"/>
          </a:xfrm>
        </p:spPr>
        <p:txBody>
          <a:bodyPr>
            <a:noAutofit/>
          </a:bodyPr>
          <a:lstStyle/>
          <a:p>
            <a:r>
              <a:rPr lang="cs-CZ" sz="1200" b="1" dirty="0"/>
              <a:t>Co je práce přesčas?</a:t>
            </a:r>
            <a:endParaRPr lang="cs-CZ" sz="1200" dirty="0"/>
          </a:p>
          <a:p>
            <a:pPr marL="0" indent="0">
              <a:buNone/>
            </a:pPr>
            <a:r>
              <a:rPr lang="cs-CZ" sz="1200" dirty="0"/>
              <a:t>Práce přesčas je jakákoliv práce nad rámec 40 hodin týdně (nebo nad rámec kratší pracovní doby stanovené pro dvousměnný, třísměnný nebo nepřetržitý provoz) na žádost zaměstnavatele.</a:t>
            </a:r>
          </a:p>
          <a:p>
            <a:pPr marL="0" indent="0">
              <a:buNone/>
            </a:pPr>
            <a:r>
              <a:rPr lang="cs-CZ" sz="1200" dirty="0"/>
              <a:t>Zaměstnavatel ji může nařídit z vážných provozních důvodů. Je povinen práci přesčas evidovat.</a:t>
            </a:r>
          </a:p>
          <a:p>
            <a:r>
              <a:rPr lang="cs-CZ" sz="1200" b="1" dirty="0"/>
              <a:t>Kolik max. lze odpracovat přesčas?</a:t>
            </a:r>
            <a:endParaRPr lang="cs-CZ" sz="1200" dirty="0"/>
          </a:p>
          <a:p>
            <a:pPr marL="0" indent="0">
              <a:buNone/>
            </a:pPr>
            <a:r>
              <a:rPr lang="cs-CZ" sz="1200" dirty="0"/>
              <a:t>Práce přesčas nesmí přesáhnout 8 hodin týdně a 150 hodin ročně.</a:t>
            </a:r>
          </a:p>
          <a:p>
            <a:pPr marL="0" indent="0">
              <a:buNone/>
            </a:pPr>
            <a:r>
              <a:rPr lang="cs-CZ" sz="1200" dirty="0"/>
              <a:t>Zaměstnavatel se může se zaměstnancem dohodnout na delším rozsahu práce přesčas (například pro pokrytí vyšší poptávky), ale </a:t>
            </a:r>
            <a:r>
              <a:rPr lang="cs-CZ" sz="1200" b="1" dirty="0"/>
              <a:t>celkový limit je 416 hodin ročně</a:t>
            </a:r>
            <a:r>
              <a:rPr lang="cs-CZ" sz="1200" dirty="0"/>
              <a:t>.</a:t>
            </a:r>
          </a:p>
          <a:p>
            <a:r>
              <a:rPr lang="cs-CZ" sz="1200" b="1" dirty="0"/>
              <a:t>Kdo nemůže dělat přesčas?</a:t>
            </a:r>
          </a:p>
          <a:p>
            <a:pPr marL="0" indent="0">
              <a:buNone/>
            </a:pPr>
            <a:r>
              <a:rPr lang="cs-CZ" sz="1200" dirty="0"/>
              <a:t>Těhotné zaměstnankyně, kojící ženy a matky dětí do 1 roku, mladiství do 18 let, zaměstnanci s omezením pouze pokud to dovoluje jejich zdravotní způsobilost.</a:t>
            </a:r>
          </a:p>
          <a:p>
            <a:r>
              <a:rPr lang="cs-CZ" sz="1200" b="1" dirty="0"/>
              <a:t>Jaká je odměna za práci přesčas?</a:t>
            </a:r>
          </a:p>
          <a:p>
            <a:pPr marL="0" indent="0">
              <a:buNone/>
            </a:pPr>
            <a:r>
              <a:rPr lang="cs-CZ" sz="1200" dirty="0"/>
              <a:t>Za práci přesčas přísluší zaměstnanci základní mzda a příplatek ve výši minimálně </a:t>
            </a:r>
            <a:r>
              <a:rPr lang="cs-CZ" sz="1200" b="1" dirty="0"/>
              <a:t>25 % průměrného výdělku</a:t>
            </a:r>
            <a:r>
              <a:rPr lang="cs-CZ" sz="1200" dirty="0"/>
              <a:t>. Místo příplatku může zaměstnavatel nabídnout náhradní volno ve stejné délce jako doba práce přesčas, pokud se na tom se zaměstnancem dohodne.</a:t>
            </a:r>
          </a:p>
          <a:p>
            <a:pPr algn="just"/>
            <a:endParaRPr lang="cs-CZ" sz="1200" dirty="0"/>
          </a:p>
        </p:txBody>
      </p:sp>
      <p:cxnSp>
        <p:nvCxnSpPr>
          <p:cNvPr id="12" name="Přímá spojnice 11">
            <a:extLst>
              <a:ext uri="{FF2B5EF4-FFF2-40B4-BE49-F238E27FC236}">
                <a16:creationId xmlns:a16="http://schemas.microsoft.com/office/drawing/2014/main" id="{5C3898D3-B4EE-1288-65EF-A9016A7DCD6E}"/>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9C8C3E4C-1FBD-9AC8-B8DF-1E497EBF3272}"/>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D9314741-D327-FA2F-4631-17400B1031BB}"/>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B2DBF4E6-7575-A920-E2EE-75ACE41A7F4F}"/>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389123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EACB2-7492-9899-D49F-AB9160E6E708}"/>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B829A866-6510-AB5F-98F3-04C5EC283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04AFF466-D36A-1238-A165-BD4A14CCC0E8}"/>
              </a:ext>
            </a:extLst>
          </p:cNvPr>
          <p:cNvSpPr txBox="1">
            <a:spLocks/>
          </p:cNvSpPr>
          <p:nvPr/>
        </p:nvSpPr>
        <p:spPr>
          <a:xfrm>
            <a:off x="596752" y="462980"/>
            <a:ext cx="6279504" cy="558083"/>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dovolená</a:t>
            </a:r>
          </a:p>
        </p:txBody>
      </p:sp>
      <p:sp>
        <p:nvSpPr>
          <p:cNvPr id="11" name="Zástupný symbol pro obsah 2">
            <a:extLst>
              <a:ext uri="{FF2B5EF4-FFF2-40B4-BE49-F238E27FC236}">
                <a16:creationId xmlns:a16="http://schemas.microsoft.com/office/drawing/2014/main" id="{C98C8803-2E91-7F5C-EF72-90162CFE1B4D}"/>
              </a:ext>
            </a:extLst>
          </p:cNvPr>
          <p:cNvSpPr>
            <a:spLocks noGrp="1"/>
          </p:cNvSpPr>
          <p:nvPr>
            <p:ph idx="1"/>
          </p:nvPr>
        </p:nvSpPr>
        <p:spPr>
          <a:xfrm>
            <a:off x="611560" y="1882993"/>
            <a:ext cx="8280920" cy="2623314"/>
          </a:xfrm>
        </p:spPr>
        <p:txBody>
          <a:bodyPr>
            <a:noAutofit/>
          </a:bodyPr>
          <a:lstStyle/>
          <a:p>
            <a:r>
              <a:rPr lang="cs-CZ" sz="1200" b="1" dirty="0">
                <a:ea typeface="Calibri"/>
                <a:cs typeface="Calibri"/>
              </a:rPr>
              <a:t>Nárok na </a:t>
            </a:r>
            <a:r>
              <a:rPr lang="cs-CZ" sz="1200" dirty="0">
                <a:ea typeface="Calibri"/>
                <a:cs typeface="Calibri"/>
              </a:rPr>
              <a:t>dovolenou (60 pracovních dnů u 1 zaměstnavatele). Kdo rozhoduje o čerpání dovolené?</a:t>
            </a:r>
          </a:p>
          <a:p>
            <a:r>
              <a:rPr lang="cs-CZ" sz="1200" dirty="0">
                <a:ea typeface="Calibri"/>
                <a:cs typeface="Calibri"/>
              </a:rPr>
              <a:t>Nárok vzniká také </a:t>
            </a:r>
            <a:r>
              <a:rPr lang="cs-CZ" sz="1200" b="1" dirty="0">
                <a:ea typeface="Calibri"/>
                <a:cs typeface="Calibri"/>
              </a:rPr>
              <a:t>pro zaměstnance na dohody</a:t>
            </a:r>
            <a:r>
              <a:rPr lang="cs-CZ" sz="1200" dirty="0">
                <a:ea typeface="Calibri"/>
                <a:cs typeface="Calibri"/>
              </a:rPr>
              <a:t>.</a:t>
            </a:r>
          </a:p>
          <a:p>
            <a:r>
              <a:rPr lang="cs-CZ" sz="1200" dirty="0">
                <a:ea typeface="Calibri"/>
                <a:cs typeface="Calibri"/>
              </a:rPr>
              <a:t>Poměrná část dovolené.</a:t>
            </a:r>
          </a:p>
          <a:p>
            <a:r>
              <a:rPr lang="cs-CZ" sz="1200" b="1" dirty="0">
                <a:ea typeface="Calibri"/>
                <a:cs typeface="Calibri"/>
              </a:rPr>
              <a:t>Dodatková dovolená </a:t>
            </a:r>
            <a:r>
              <a:rPr lang="cs-CZ" sz="1200" dirty="0">
                <a:ea typeface="Calibri"/>
                <a:cs typeface="Calibri"/>
              </a:rPr>
              <a:t>(za ztížené pracovní podmínky)</a:t>
            </a:r>
          </a:p>
          <a:p>
            <a:r>
              <a:rPr lang="cs-CZ" sz="1200" b="1" dirty="0">
                <a:ea typeface="Calibri"/>
                <a:cs typeface="Calibri"/>
              </a:rPr>
              <a:t>Základní výměra dovolené dle ZP je 4 týdny</a:t>
            </a:r>
            <a:r>
              <a:rPr lang="cs-CZ" sz="1200" dirty="0">
                <a:ea typeface="Calibri"/>
                <a:cs typeface="Calibri"/>
              </a:rPr>
              <a:t> (od r. 2021 se udává v hodinách). Zaměstnavatel může rozšířit tento nárok (kolektivní smlouva, vnitřní předpis).</a:t>
            </a:r>
          </a:p>
          <a:p>
            <a:r>
              <a:rPr lang="cs-CZ" sz="1200" dirty="0">
                <a:ea typeface="Calibri"/>
                <a:cs typeface="Calibri"/>
              </a:rPr>
              <a:t>Délka dovolené </a:t>
            </a:r>
            <a:r>
              <a:rPr lang="cs-CZ" sz="1200" b="1" dirty="0">
                <a:ea typeface="Calibri"/>
                <a:cs typeface="Calibri"/>
              </a:rPr>
              <a:t>pro různé skupiny zaměstnanců </a:t>
            </a:r>
            <a:r>
              <a:rPr lang="cs-CZ" sz="1200" dirty="0">
                <a:ea typeface="Calibri"/>
                <a:cs typeface="Calibri"/>
              </a:rPr>
              <a:t>(zaměstnanci státního sektoru, pedagogičtí pracovníci).</a:t>
            </a:r>
          </a:p>
          <a:p>
            <a:r>
              <a:rPr lang="cs-CZ" sz="1200" dirty="0">
                <a:ea typeface="Calibri"/>
                <a:cs typeface="Calibri"/>
              </a:rPr>
              <a:t>Výpočet nároku na dovolenou a </a:t>
            </a:r>
            <a:r>
              <a:rPr lang="cs-CZ" sz="1200" b="1" dirty="0">
                <a:ea typeface="Calibri"/>
                <a:cs typeface="Calibri"/>
              </a:rPr>
              <a:t>náhrada ve výši průměrného výdělku </a:t>
            </a:r>
            <a:r>
              <a:rPr lang="cs-CZ" sz="1200" dirty="0">
                <a:ea typeface="Calibri"/>
                <a:cs typeface="Calibri"/>
              </a:rPr>
              <a:t>– od roku 2021 se výměra dovolené počítá v hodinách. Závisí na počtu odpracovaných hodin. V době dovolené je zaměstnanci poskytnuta náhrada ve výši průměrného výdělku (pravidla pro výpočet).</a:t>
            </a:r>
          </a:p>
          <a:p>
            <a:r>
              <a:rPr lang="cs-CZ" sz="1200" b="1" dirty="0">
                <a:ea typeface="Calibri"/>
                <a:cs typeface="Calibri"/>
              </a:rPr>
              <a:t>Krácení dovolené </a:t>
            </a:r>
            <a:r>
              <a:rPr lang="cs-CZ" sz="1200" dirty="0">
                <a:ea typeface="Calibri"/>
                <a:cs typeface="Calibri"/>
              </a:rPr>
              <a:t>– dovolenou lze krátit při dlouhodobé nepřítomnosti, nebo při neomluvené absenci.</a:t>
            </a:r>
          </a:p>
          <a:p>
            <a:pPr marL="0" indent="0" algn="just">
              <a:buNone/>
            </a:pPr>
            <a:endParaRPr lang="cs-CZ" sz="1200" dirty="0"/>
          </a:p>
          <a:p>
            <a:pPr marL="0" indent="0" algn="just">
              <a:buNone/>
            </a:pPr>
            <a:endParaRPr lang="cs-CZ" sz="1200" dirty="0"/>
          </a:p>
        </p:txBody>
      </p:sp>
      <p:sp>
        <p:nvSpPr>
          <p:cNvPr id="13" name="Zástupný symbol pro obsah 2">
            <a:extLst>
              <a:ext uri="{FF2B5EF4-FFF2-40B4-BE49-F238E27FC236}">
                <a16:creationId xmlns:a16="http://schemas.microsoft.com/office/drawing/2014/main" id="{BFD9C5C6-C753-59D8-AF6F-E2C448552C52}"/>
              </a:ext>
            </a:extLst>
          </p:cNvPr>
          <p:cNvSpPr txBox="1">
            <a:spLocks/>
          </p:cNvSpPr>
          <p:nvPr/>
        </p:nvSpPr>
        <p:spPr>
          <a:xfrm>
            <a:off x="611560" y="1216550"/>
            <a:ext cx="6120680" cy="7341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200" b="1" dirty="0">
                <a:solidFill>
                  <a:prstClr val="black"/>
                </a:solidFill>
              </a:rPr>
              <a:t>Zákoník práce č. 262/2006 Sb., § 211 - 223</a:t>
            </a:r>
          </a:p>
          <a:p>
            <a:pPr marL="0" marR="0" lvl="0" indent="0" algn="l" defTabSz="914400" rtl="0" eaLnBrk="1" fontAlgn="auto" latinLnBrk="0" hangingPunct="1">
              <a:lnSpc>
                <a:spcPct val="100000"/>
              </a:lnSpc>
              <a:spcBef>
                <a:spcPct val="20000"/>
              </a:spcBef>
              <a:spcAft>
                <a:spcPts val="0"/>
              </a:spcAft>
              <a:buClrTx/>
              <a:buSzTx/>
              <a:buNone/>
              <a:tabLst/>
              <a:defRPr/>
            </a:pPr>
            <a:r>
              <a:rPr lang="cs-CZ" sz="1200" dirty="0">
                <a:solidFill>
                  <a:prstClr val="black"/>
                </a:solidFill>
              </a:rPr>
              <a:t>Zákoník práce v České republice upravuje nárok na dovolenou, její délku, čerpání a další podmínky.</a:t>
            </a:r>
          </a:p>
        </p:txBody>
      </p:sp>
      <p:cxnSp>
        <p:nvCxnSpPr>
          <p:cNvPr id="12" name="Přímá spojnice 11">
            <a:extLst>
              <a:ext uri="{FF2B5EF4-FFF2-40B4-BE49-F238E27FC236}">
                <a16:creationId xmlns:a16="http://schemas.microsoft.com/office/drawing/2014/main" id="{2F3E8A02-D55C-4D73-2D07-72BD9D8CEA58}"/>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38018CFA-6A92-9DA0-CF8F-1E7DAECFC94B}"/>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1EE1C705-587D-4D2A-14EB-765DD33B09AB}"/>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4C7398BF-2F42-360C-FED3-FA8AD4A57AD6}"/>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406395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B2B8B-FB49-072F-08A8-283E091EC63B}"/>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BDFD5390-29AA-21E0-2F78-CA9E09EF31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2D9C0665-070E-62CB-8DA3-49951A95AA39}"/>
              </a:ext>
            </a:extLst>
          </p:cNvPr>
          <p:cNvSpPr txBox="1">
            <a:spLocks/>
          </p:cNvSpPr>
          <p:nvPr/>
        </p:nvSpPr>
        <p:spPr>
          <a:xfrm>
            <a:off x="596752" y="462980"/>
            <a:ext cx="7804298"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překážky v práci</a:t>
            </a:r>
          </a:p>
        </p:txBody>
      </p:sp>
      <p:sp>
        <p:nvSpPr>
          <p:cNvPr id="13" name="Zástupný symbol pro obsah 2">
            <a:extLst>
              <a:ext uri="{FF2B5EF4-FFF2-40B4-BE49-F238E27FC236}">
                <a16:creationId xmlns:a16="http://schemas.microsoft.com/office/drawing/2014/main" id="{07C44459-F9C8-D762-4E75-90B6C28140A5}"/>
              </a:ext>
            </a:extLst>
          </p:cNvPr>
          <p:cNvSpPr txBox="1">
            <a:spLocks/>
          </p:cNvSpPr>
          <p:nvPr/>
        </p:nvSpPr>
        <p:spPr>
          <a:xfrm>
            <a:off x="611559" y="1174070"/>
            <a:ext cx="8058911" cy="34427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dirty="0">
                <a:cs typeface="Calibri"/>
              </a:rPr>
              <a:t>Překážky v práci zákoník práce rozděluje na </a:t>
            </a:r>
          </a:p>
          <a:p>
            <a:r>
              <a:rPr lang="cs-CZ" sz="1600" dirty="0">
                <a:cs typeface="Calibri"/>
              </a:rPr>
              <a:t>překážky v práci </a:t>
            </a:r>
            <a:r>
              <a:rPr lang="cs-CZ" sz="1600" b="1" dirty="0">
                <a:cs typeface="Calibri"/>
              </a:rPr>
              <a:t>na straně zaměstnance </a:t>
            </a:r>
            <a:r>
              <a:rPr lang="cs-CZ" sz="1600" dirty="0">
                <a:cs typeface="Calibri"/>
              </a:rPr>
              <a:t>(§ 191 až 206 zákoníku práce) </a:t>
            </a:r>
          </a:p>
          <a:p>
            <a:r>
              <a:rPr lang="cs-CZ" sz="1600" dirty="0">
                <a:cs typeface="Calibri"/>
              </a:rPr>
              <a:t>a na překážky v práci </a:t>
            </a:r>
            <a:r>
              <a:rPr lang="cs-CZ" sz="1600" b="1" dirty="0">
                <a:cs typeface="Calibri"/>
              </a:rPr>
              <a:t>na straně zaměstnavatele </a:t>
            </a:r>
            <a:r>
              <a:rPr lang="cs-CZ" sz="1600" dirty="0">
                <a:cs typeface="Calibri"/>
              </a:rPr>
              <a:t>(§ 207 až 210 zákoníku práce).</a:t>
            </a:r>
          </a:p>
          <a:p>
            <a:pPr marL="0" marR="0" lvl="0" indent="0" algn="l" defTabSz="914400" rtl="0" eaLnBrk="1" fontAlgn="auto" latinLnBrk="0" hangingPunct="1">
              <a:lnSpc>
                <a:spcPct val="100000"/>
              </a:lnSpc>
              <a:spcBef>
                <a:spcPct val="20000"/>
              </a:spcBef>
              <a:spcAft>
                <a:spcPts val="0"/>
              </a:spcAft>
              <a:buClrTx/>
              <a:buSzTx/>
              <a:buNone/>
              <a:tabLst/>
              <a:defRPr/>
            </a:pPr>
            <a:endParaRPr lang="cs-CZ" sz="1100" dirty="0">
              <a:solidFill>
                <a:prstClr val="black"/>
              </a:solidFill>
            </a:endParaRPr>
          </a:p>
        </p:txBody>
      </p:sp>
      <p:cxnSp>
        <p:nvCxnSpPr>
          <p:cNvPr id="12" name="Přímá spojnice 11">
            <a:extLst>
              <a:ext uri="{FF2B5EF4-FFF2-40B4-BE49-F238E27FC236}">
                <a16:creationId xmlns:a16="http://schemas.microsoft.com/office/drawing/2014/main" id="{E159C4F5-2B21-80A5-A517-26F6B48B8244}"/>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93649480-21A7-2746-94DB-98E6C2903B35}"/>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5787E8F0-8A87-D95E-6D92-8CD639E74919}"/>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244CCB78-3E6B-36E1-5582-E82DC8D3138C}"/>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17" name="Obrázek 16">
            <a:extLst>
              <a:ext uri="{FF2B5EF4-FFF2-40B4-BE49-F238E27FC236}">
                <a16:creationId xmlns:a16="http://schemas.microsoft.com/office/drawing/2014/main" id="{8597BF07-E28E-ABE9-DCE5-F231655C8CAF}"/>
              </a:ext>
            </a:extLst>
          </p:cNvPr>
          <p:cNvPicPr>
            <a:picLocks noChangeAspect="1"/>
          </p:cNvPicPr>
          <p:nvPr/>
        </p:nvPicPr>
        <p:blipFill>
          <a:blip r:embed="rId3"/>
          <a:stretch>
            <a:fillRect/>
          </a:stretch>
        </p:blipFill>
        <p:spPr>
          <a:xfrm>
            <a:off x="3082018" y="2142827"/>
            <a:ext cx="2571750" cy="2571750"/>
          </a:xfrm>
          <a:prstGeom prst="rect">
            <a:avLst/>
          </a:prstGeom>
        </p:spPr>
      </p:pic>
    </p:spTree>
    <p:extLst>
      <p:ext uri="{BB962C8B-B14F-4D97-AF65-F5344CB8AC3E}">
        <p14:creationId xmlns:p14="http://schemas.microsoft.com/office/powerpoint/2010/main" val="414555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38AF0-94E4-23C3-BE36-FF22B1136CFA}"/>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67346324-E4CE-6838-B53B-D1D3EA352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D95660A6-987A-EF2E-8C65-B3EF81C842F8}"/>
              </a:ext>
            </a:extLst>
          </p:cNvPr>
          <p:cNvSpPr txBox="1">
            <a:spLocks/>
          </p:cNvSpPr>
          <p:nvPr/>
        </p:nvSpPr>
        <p:spPr>
          <a:xfrm>
            <a:off x="596752" y="462980"/>
            <a:ext cx="7804298"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Překážky na straně zaměstnavatele</a:t>
            </a:r>
          </a:p>
        </p:txBody>
      </p:sp>
      <p:sp>
        <p:nvSpPr>
          <p:cNvPr id="13" name="Zástupný symbol pro obsah 2">
            <a:extLst>
              <a:ext uri="{FF2B5EF4-FFF2-40B4-BE49-F238E27FC236}">
                <a16:creationId xmlns:a16="http://schemas.microsoft.com/office/drawing/2014/main" id="{B65994F0-B838-F0E7-EBDF-EC5A4D0ED493}"/>
              </a:ext>
            </a:extLst>
          </p:cNvPr>
          <p:cNvSpPr txBox="1">
            <a:spLocks/>
          </p:cNvSpPr>
          <p:nvPr/>
        </p:nvSpPr>
        <p:spPr>
          <a:xfrm>
            <a:off x="611559" y="1174071"/>
            <a:ext cx="7242483" cy="14143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t>§ 207a</a:t>
            </a:r>
          </a:p>
          <a:p>
            <a:pPr marL="0" indent="0">
              <a:buNone/>
            </a:pPr>
            <a:r>
              <a:rPr lang="cs-CZ" sz="1400" b="1" dirty="0"/>
              <a:t>Prostoje</a:t>
            </a:r>
          </a:p>
          <a:p>
            <a:pPr marL="0" indent="0">
              <a:buNone/>
            </a:pPr>
            <a:r>
              <a:rPr lang="cs-CZ" sz="1400" dirty="0"/>
              <a:t>Nastávají při přechodné závadě způsobené poruchou na strojním zařízení, kterou zaměstnanec nezavinil, v dodávce surovin nebo pohonné síly, chybnými pracovními podklady nebo jinými provozními příčinami. Pokud zaměstnanec není převeden na jinou práci, přísluší mu náhrada mzdy ve výši nejméně 80 % průměrného výdělku.</a:t>
            </a:r>
          </a:p>
          <a:p>
            <a:pPr marL="0" marR="0" lvl="0" indent="0" algn="l" defTabSz="914400" rtl="0" eaLnBrk="1" fontAlgn="auto" latinLnBrk="0" hangingPunct="1">
              <a:lnSpc>
                <a:spcPct val="100000"/>
              </a:lnSpc>
              <a:spcBef>
                <a:spcPct val="20000"/>
              </a:spcBef>
              <a:spcAft>
                <a:spcPts val="0"/>
              </a:spcAft>
              <a:buClrTx/>
              <a:buSzTx/>
              <a:buNone/>
              <a:tabLst/>
              <a:defRPr/>
            </a:pPr>
            <a:endParaRPr lang="cs-CZ" sz="1400" dirty="0">
              <a:solidFill>
                <a:prstClr val="black"/>
              </a:solidFill>
            </a:endParaRPr>
          </a:p>
        </p:txBody>
      </p:sp>
      <p:cxnSp>
        <p:nvCxnSpPr>
          <p:cNvPr id="12" name="Přímá spojnice 11">
            <a:extLst>
              <a:ext uri="{FF2B5EF4-FFF2-40B4-BE49-F238E27FC236}">
                <a16:creationId xmlns:a16="http://schemas.microsoft.com/office/drawing/2014/main" id="{9A5D4068-367B-DEC6-DB02-08E3CE30DD65}"/>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7D1E0AB7-2EE4-4F27-7B64-6B057E52AB65}"/>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8C3CBF4C-EDF9-C168-9D22-61E0BE4BE5E9}"/>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2A30F43C-05C0-CC7A-418B-69EE308AEEA6}"/>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2" name="Zástupný obsah 1">
            <a:extLst>
              <a:ext uri="{FF2B5EF4-FFF2-40B4-BE49-F238E27FC236}">
                <a16:creationId xmlns:a16="http://schemas.microsoft.com/office/drawing/2014/main" id="{F5CE0E5E-FCDF-472D-A457-AC3476D9E86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67071" y="2751021"/>
            <a:ext cx="2622665" cy="1745673"/>
          </a:xfrm>
          <a:prstGeom prst="rect">
            <a:avLst/>
          </a:prstGeom>
        </p:spPr>
      </p:pic>
      <p:pic>
        <p:nvPicPr>
          <p:cNvPr id="3" name="Obrázek 2">
            <a:extLst>
              <a:ext uri="{FF2B5EF4-FFF2-40B4-BE49-F238E27FC236}">
                <a16:creationId xmlns:a16="http://schemas.microsoft.com/office/drawing/2014/main" id="{948A395C-6105-DE82-54F4-7112819D9687}"/>
              </a:ext>
            </a:extLst>
          </p:cNvPr>
          <p:cNvPicPr>
            <a:picLocks noChangeAspect="1"/>
          </p:cNvPicPr>
          <p:nvPr/>
        </p:nvPicPr>
        <p:blipFill>
          <a:blip r:embed="rId4"/>
          <a:stretch>
            <a:fillRect/>
          </a:stretch>
        </p:blipFill>
        <p:spPr>
          <a:xfrm>
            <a:off x="4711441" y="2720220"/>
            <a:ext cx="2627604" cy="1743607"/>
          </a:xfrm>
          <a:prstGeom prst="rect">
            <a:avLst/>
          </a:prstGeom>
        </p:spPr>
      </p:pic>
    </p:spTree>
    <p:extLst>
      <p:ext uri="{BB962C8B-B14F-4D97-AF65-F5344CB8AC3E}">
        <p14:creationId xmlns:p14="http://schemas.microsoft.com/office/powerpoint/2010/main" val="18024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C8709-09F5-AF47-CE0B-8B87AD273821}"/>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DEB25E59-8248-CB04-09D3-9940957F66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3C63DEBA-DC4A-5F9F-99F1-A505F3B8AAF5}"/>
              </a:ext>
            </a:extLst>
          </p:cNvPr>
          <p:cNvSpPr txBox="1">
            <a:spLocks/>
          </p:cNvSpPr>
          <p:nvPr/>
        </p:nvSpPr>
        <p:spPr>
          <a:xfrm>
            <a:off x="596752" y="462980"/>
            <a:ext cx="7804298"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Překážky na straně zaměstnavatele</a:t>
            </a:r>
          </a:p>
        </p:txBody>
      </p:sp>
      <p:sp>
        <p:nvSpPr>
          <p:cNvPr id="13" name="Zástupný symbol pro obsah 2">
            <a:extLst>
              <a:ext uri="{FF2B5EF4-FFF2-40B4-BE49-F238E27FC236}">
                <a16:creationId xmlns:a16="http://schemas.microsoft.com/office/drawing/2014/main" id="{820BD935-CE18-9F5C-EA43-4ECD1FA26C75}"/>
              </a:ext>
            </a:extLst>
          </p:cNvPr>
          <p:cNvSpPr txBox="1">
            <a:spLocks/>
          </p:cNvSpPr>
          <p:nvPr/>
        </p:nvSpPr>
        <p:spPr>
          <a:xfrm>
            <a:off x="611559" y="1174071"/>
            <a:ext cx="7242483" cy="14143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t>§ 207b</a:t>
            </a:r>
          </a:p>
          <a:p>
            <a:pPr marL="0" indent="0">
              <a:buNone/>
            </a:pPr>
            <a:r>
              <a:rPr lang="cs-CZ" sz="1400" b="1" dirty="0"/>
              <a:t>Přerušení práce způsobené nepříznivými povětrnostními vlivy nebo živelní událostí</a:t>
            </a:r>
          </a:p>
          <a:p>
            <a:pPr marL="0" indent="0">
              <a:buNone/>
            </a:pPr>
            <a:r>
              <a:rPr lang="cs-CZ" sz="1400" dirty="0"/>
              <a:t>Pokud zaměstnanec nemůže konat práci z důvodu nepříznivých povětrnostních vlivů nebo živelní události a není převeden na jinou práci, náleží mu náhrada mzdy ve výši nejméně 60 % průměrného výdělku.</a:t>
            </a:r>
            <a:endParaRPr lang="cs-CZ" sz="1400" dirty="0">
              <a:solidFill>
                <a:prstClr val="black"/>
              </a:solidFill>
            </a:endParaRPr>
          </a:p>
        </p:txBody>
      </p:sp>
      <p:cxnSp>
        <p:nvCxnSpPr>
          <p:cNvPr id="12" name="Přímá spojnice 11">
            <a:extLst>
              <a:ext uri="{FF2B5EF4-FFF2-40B4-BE49-F238E27FC236}">
                <a16:creationId xmlns:a16="http://schemas.microsoft.com/office/drawing/2014/main" id="{52F44F74-D9BD-968F-96B1-3B49AD81EF85}"/>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640C3588-566D-2039-F5DA-2D2104FF86A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0ECBA765-C1B8-E8DB-3AB6-3A0992F09022}"/>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EDBB7200-6373-D8D0-409C-C5ABEBEAD15C}"/>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
        <p:nvSpPr>
          <p:cNvPr id="8" name="Zástupný obsah 7">
            <a:extLst>
              <a:ext uri="{FF2B5EF4-FFF2-40B4-BE49-F238E27FC236}">
                <a16:creationId xmlns:a16="http://schemas.microsoft.com/office/drawing/2014/main" id="{93EB1440-1A84-585F-C4E1-3ACF7504E186}"/>
              </a:ext>
            </a:extLst>
          </p:cNvPr>
          <p:cNvSpPr>
            <a:spLocks noGrp="1"/>
          </p:cNvSpPr>
          <p:nvPr>
            <p:ph idx="1"/>
          </p:nvPr>
        </p:nvSpPr>
        <p:spPr>
          <a:xfrm>
            <a:off x="457200" y="3118758"/>
            <a:ext cx="7396842" cy="1475863"/>
          </a:xfrm>
        </p:spPr>
        <p:txBody>
          <a:bodyPr/>
          <a:lstStyle/>
          <a:p>
            <a:endParaRPr lang="cs-CZ" dirty="0"/>
          </a:p>
        </p:txBody>
      </p:sp>
      <p:pic>
        <p:nvPicPr>
          <p:cNvPr id="10" name="Obrázek 9">
            <a:extLst>
              <a:ext uri="{FF2B5EF4-FFF2-40B4-BE49-F238E27FC236}">
                <a16:creationId xmlns:a16="http://schemas.microsoft.com/office/drawing/2014/main" id="{394DFB0C-4FB5-481F-8833-EB9EEC339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814" y="2720220"/>
            <a:ext cx="2519322" cy="1859500"/>
          </a:xfrm>
          <a:prstGeom prst="rect">
            <a:avLst/>
          </a:prstGeom>
        </p:spPr>
      </p:pic>
      <p:pic>
        <p:nvPicPr>
          <p:cNvPr id="11" name="Obrázek 10">
            <a:extLst>
              <a:ext uri="{FF2B5EF4-FFF2-40B4-BE49-F238E27FC236}">
                <a16:creationId xmlns:a16="http://schemas.microsoft.com/office/drawing/2014/main" id="{4FDAB2E6-29DF-AC57-6F2F-63261DB393DB}"/>
              </a:ext>
            </a:extLst>
          </p:cNvPr>
          <p:cNvPicPr>
            <a:picLocks noChangeAspect="1"/>
          </p:cNvPicPr>
          <p:nvPr/>
        </p:nvPicPr>
        <p:blipFill>
          <a:blip r:embed="rId4"/>
          <a:stretch>
            <a:fillRect/>
          </a:stretch>
        </p:blipFill>
        <p:spPr>
          <a:xfrm>
            <a:off x="4932039" y="2693659"/>
            <a:ext cx="2663837" cy="1965654"/>
          </a:xfrm>
          <a:prstGeom prst="rect">
            <a:avLst/>
          </a:prstGeom>
        </p:spPr>
      </p:pic>
    </p:spTree>
    <p:extLst>
      <p:ext uri="{BB962C8B-B14F-4D97-AF65-F5344CB8AC3E}">
        <p14:creationId xmlns:p14="http://schemas.microsoft.com/office/powerpoint/2010/main" val="1162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70F2D-5318-2F46-DA5A-4EADAFB4DA81}"/>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5B5DBCC2-7081-3377-E35F-05B29D572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4F36B2AB-00BC-9240-1049-CE9BC18BFA53}"/>
              </a:ext>
            </a:extLst>
          </p:cNvPr>
          <p:cNvSpPr txBox="1">
            <a:spLocks/>
          </p:cNvSpPr>
          <p:nvPr/>
        </p:nvSpPr>
        <p:spPr>
          <a:xfrm>
            <a:off x="596752" y="462980"/>
            <a:ext cx="7804298"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Překážky na straně zaměstnavatele</a:t>
            </a:r>
          </a:p>
        </p:txBody>
      </p:sp>
      <p:sp>
        <p:nvSpPr>
          <p:cNvPr id="13" name="Zástupný symbol pro obsah 2">
            <a:extLst>
              <a:ext uri="{FF2B5EF4-FFF2-40B4-BE49-F238E27FC236}">
                <a16:creationId xmlns:a16="http://schemas.microsoft.com/office/drawing/2014/main" id="{123BEE6B-D5F0-BDE8-9A7F-A94DB174AE14}"/>
              </a:ext>
            </a:extLst>
          </p:cNvPr>
          <p:cNvSpPr txBox="1">
            <a:spLocks/>
          </p:cNvSpPr>
          <p:nvPr/>
        </p:nvSpPr>
        <p:spPr>
          <a:xfrm>
            <a:off x="611559" y="1174071"/>
            <a:ext cx="7242483" cy="14143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t>§ 208</a:t>
            </a:r>
          </a:p>
          <a:p>
            <a:pPr marL="0" indent="0">
              <a:buNone/>
            </a:pPr>
            <a:r>
              <a:rPr lang="cs-CZ" sz="1400" b="1" dirty="0"/>
              <a:t>Jiné překážky v práci na straně zaměstnavatele</a:t>
            </a:r>
          </a:p>
          <a:p>
            <a:pPr marL="0" indent="0">
              <a:buNone/>
            </a:pPr>
            <a:r>
              <a:rPr lang="cs-CZ" sz="1400" dirty="0"/>
              <a:t>Jedná se o situace, kdy zaměstnavatel nemůže přidělovat práci z jiných důvodů než uvedených v § 207. V takovém případě přísluší zaměstnanci náhrada mzdy </a:t>
            </a:r>
            <a:r>
              <a:rPr lang="cs-CZ" sz="1400" b="1" dirty="0"/>
              <a:t>ve výši průměrného výdělku</a:t>
            </a:r>
            <a:r>
              <a:rPr lang="cs-CZ" sz="1400" dirty="0"/>
              <a:t>.</a:t>
            </a:r>
            <a:endParaRPr lang="cs-CZ" sz="1400" dirty="0">
              <a:solidFill>
                <a:prstClr val="black"/>
              </a:solidFill>
            </a:endParaRPr>
          </a:p>
        </p:txBody>
      </p:sp>
      <p:cxnSp>
        <p:nvCxnSpPr>
          <p:cNvPr id="12" name="Přímá spojnice 11">
            <a:extLst>
              <a:ext uri="{FF2B5EF4-FFF2-40B4-BE49-F238E27FC236}">
                <a16:creationId xmlns:a16="http://schemas.microsoft.com/office/drawing/2014/main" id="{6B6147AA-040B-9F99-EC73-8D8E960CBD2F}"/>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0E3D6E5F-71C9-DE45-E2F6-D085A6BF060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00182333-E79A-C905-5C1D-E0DC4AFA4DFC}"/>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906ABC25-F54B-3D49-270F-3AC078B36BCF}"/>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2" name="Zástupný obsah 1">
            <a:extLst>
              <a:ext uri="{FF2B5EF4-FFF2-40B4-BE49-F238E27FC236}">
                <a16:creationId xmlns:a16="http://schemas.microsoft.com/office/drawing/2014/main" id="{8DE59490-9162-11C1-54DF-2204EBCF9370}"/>
              </a:ext>
            </a:extLst>
          </p:cNvPr>
          <p:cNvPicPr>
            <a:picLocks noGrp="1" noChangeAspect="1"/>
          </p:cNvPicPr>
          <p:nvPr>
            <p:ph idx="1"/>
          </p:nvPr>
        </p:nvPicPr>
        <p:blipFill>
          <a:blip r:embed="rId3"/>
          <a:stretch>
            <a:fillRect/>
          </a:stretch>
        </p:blipFill>
        <p:spPr>
          <a:xfrm>
            <a:off x="3461455" y="2833577"/>
            <a:ext cx="1470585" cy="1474787"/>
          </a:xfrm>
          <a:prstGeom prst="rect">
            <a:avLst/>
          </a:prstGeom>
        </p:spPr>
      </p:pic>
    </p:spTree>
    <p:extLst>
      <p:ext uri="{BB962C8B-B14F-4D97-AF65-F5344CB8AC3E}">
        <p14:creationId xmlns:p14="http://schemas.microsoft.com/office/powerpoint/2010/main" val="361768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04850-EF42-1FA1-6F52-FEC141D43E28}"/>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486D9FE5-649C-9A4D-5126-B76942A70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3DBE2DD9-7F05-FDD8-086C-51132999B0BB}"/>
              </a:ext>
            </a:extLst>
          </p:cNvPr>
          <p:cNvSpPr txBox="1">
            <a:spLocks/>
          </p:cNvSpPr>
          <p:nvPr/>
        </p:nvSpPr>
        <p:spPr>
          <a:xfrm>
            <a:off x="596752" y="462980"/>
            <a:ext cx="7804298"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Překážky na straně zaměstnance</a:t>
            </a:r>
          </a:p>
        </p:txBody>
      </p:sp>
      <p:sp>
        <p:nvSpPr>
          <p:cNvPr id="11" name="Zástupný symbol pro obsah 2">
            <a:extLst>
              <a:ext uri="{FF2B5EF4-FFF2-40B4-BE49-F238E27FC236}">
                <a16:creationId xmlns:a16="http://schemas.microsoft.com/office/drawing/2014/main" id="{DA6BBE92-EA8C-2E0A-9AD7-14BE8417452E}"/>
              </a:ext>
            </a:extLst>
          </p:cNvPr>
          <p:cNvSpPr>
            <a:spLocks noGrp="1"/>
          </p:cNvSpPr>
          <p:nvPr>
            <p:ph idx="1"/>
          </p:nvPr>
        </p:nvSpPr>
        <p:spPr>
          <a:xfrm>
            <a:off x="611560" y="1217638"/>
            <a:ext cx="8280920" cy="3288669"/>
          </a:xfrm>
        </p:spPr>
        <p:txBody>
          <a:bodyPr>
            <a:noAutofit/>
          </a:bodyPr>
          <a:lstStyle/>
          <a:p>
            <a:pPr marL="0" indent="0" algn="just">
              <a:buNone/>
            </a:pPr>
            <a:r>
              <a:rPr lang="cs-CZ" sz="1400" dirty="0"/>
              <a:t>Překážky v práci na straně zaměstnance jsou situace, kdy </a:t>
            </a:r>
            <a:r>
              <a:rPr lang="cs-CZ" sz="1400" b="1" dirty="0"/>
              <a:t>zaměstnanec nemůže plnit své pracovní povinnosti z důvodů na jeho straně</a:t>
            </a:r>
            <a:r>
              <a:rPr lang="cs-CZ" sz="1400" dirty="0"/>
              <a:t>. </a:t>
            </a:r>
          </a:p>
          <a:p>
            <a:pPr marL="0" indent="0" algn="just">
              <a:buNone/>
            </a:pPr>
            <a:r>
              <a:rPr lang="cs-CZ" sz="1400" dirty="0"/>
              <a:t>Zákoník práce tyto překážky rozděluje do několika kategorií, přičemž každá má specifické podmínky pro poskytnutí pracovního volna a náhrady mzdy.</a:t>
            </a:r>
          </a:p>
          <a:p>
            <a:pPr marL="0" indent="0" algn="just">
              <a:buNone/>
            </a:pPr>
            <a:endParaRPr lang="cs-CZ" sz="1400" dirty="0"/>
          </a:p>
          <a:p>
            <a:pPr algn="just"/>
            <a:r>
              <a:rPr lang="cs-CZ" sz="1400" dirty="0"/>
              <a:t>Důležité osobní překážky v práci </a:t>
            </a:r>
          </a:p>
          <a:p>
            <a:pPr algn="just"/>
            <a:r>
              <a:rPr lang="cs-CZ" sz="1400" dirty="0"/>
              <a:t>Jiné důležité osobní překážky v práci</a:t>
            </a:r>
          </a:p>
          <a:p>
            <a:pPr algn="just"/>
            <a:r>
              <a:rPr lang="cs-CZ" sz="1400" dirty="0"/>
              <a:t>Překážky v práci z důvodu obecného zájmu</a:t>
            </a:r>
          </a:p>
          <a:p>
            <a:pPr algn="just"/>
            <a:r>
              <a:rPr lang="cs-CZ" sz="1400" dirty="0"/>
              <a:t>Překážky v práci z důvodu školení </a:t>
            </a:r>
          </a:p>
          <a:p>
            <a:pPr marL="0" indent="0" algn="just">
              <a:buNone/>
            </a:pPr>
            <a:r>
              <a:rPr lang="cs-CZ" sz="1400" dirty="0"/>
              <a:t>         a jiné formy přípravy nebo studia</a:t>
            </a:r>
          </a:p>
        </p:txBody>
      </p:sp>
      <p:cxnSp>
        <p:nvCxnSpPr>
          <p:cNvPr id="12" name="Přímá spojnice 11">
            <a:extLst>
              <a:ext uri="{FF2B5EF4-FFF2-40B4-BE49-F238E27FC236}">
                <a16:creationId xmlns:a16="http://schemas.microsoft.com/office/drawing/2014/main" id="{3E43CD10-AEDF-D2F6-6077-32DA478A15BC}"/>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5C315B04-5E65-7B13-92B4-6F18A192DB5A}"/>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5528D094-728D-519D-722A-EBB773E4A8B0}"/>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AD4F0AFF-96BA-7D88-2DD0-EC553C50A669}"/>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2" name="Obrázek 1">
            <a:extLst>
              <a:ext uri="{FF2B5EF4-FFF2-40B4-BE49-F238E27FC236}">
                <a16:creationId xmlns:a16="http://schemas.microsoft.com/office/drawing/2014/main" id="{85F00653-423F-B849-6876-FB79E7B92288}"/>
              </a:ext>
            </a:extLst>
          </p:cNvPr>
          <p:cNvPicPr>
            <a:picLocks noChangeAspect="1"/>
          </p:cNvPicPr>
          <p:nvPr/>
        </p:nvPicPr>
        <p:blipFill>
          <a:blip r:embed="rId3"/>
          <a:stretch>
            <a:fillRect/>
          </a:stretch>
        </p:blipFill>
        <p:spPr>
          <a:xfrm>
            <a:off x="4211960" y="2073336"/>
            <a:ext cx="3953555" cy="2259174"/>
          </a:xfrm>
          <a:prstGeom prst="rect">
            <a:avLst/>
          </a:prstGeom>
        </p:spPr>
      </p:pic>
    </p:spTree>
    <p:extLst>
      <p:ext uri="{BB962C8B-B14F-4D97-AF65-F5344CB8AC3E}">
        <p14:creationId xmlns:p14="http://schemas.microsoft.com/office/powerpoint/2010/main" val="163592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83F81-0BBA-50D0-C883-E9577EB7B222}"/>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01A93889-8B4B-96FE-E791-A5527EBFA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C144F4CD-1BCF-6349-6393-ADAE174D41A2}"/>
              </a:ext>
            </a:extLst>
          </p:cNvPr>
          <p:cNvSpPr txBox="1">
            <a:spLocks/>
          </p:cNvSpPr>
          <p:nvPr/>
        </p:nvSpPr>
        <p:spPr>
          <a:xfrm>
            <a:off x="596752" y="462980"/>
            <a:ext cx="7804298"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Důležité osobní překážky v práci</a:t>
            </a:r>
          </a:p>
        </p:txBody>
      </p:sp>
      <p:sp>
        <p:nvSpPr>
          <p:cNvPr id="11" name="Zástupný symbol pro obsah 2">
            <a:extLst>
              <a:ext uri="{FF2B5EF4-FFF2-40B4-BE49-F238E27FC236}">
                <a16:creationId xmlns:a16="http://schemas.microsoft.com/office/drawing/2014/main" id="{2430B000-85D9-AB3B-CFA5-9CF45B87A554}"/>
              </a:ext>
            </a:extLst>
          </p:cNvPr>
          <p:cNvSpPr>
            <a:spLocks noGrp="1"/>
          </p:cNvSpPr>
          <p:nvPr>
            <p:ph idx="1"/>
          </p:nvPr>
        </p:nvSpPr>
        <p:spPr>
          <a:xfrm>
            <a:off x="611560" y="1217638"/>
            <a:ext cx="8280920" cy="3288669"/>
          </a:xfrm>
        </p:spPr>
        <p:txBody>
          <a:bodyPr>
            <a:noAutofit/>
          </a:bodyPr>
          <a:lstStyle/>
          <a:p>
            <a:pPr marL="0" indent="0" algn="just">
              <a:buNone/>
            </a:pPr>
            <a:r>
              <a:rPr lang="cs-CZ" sz="1200" dirty="0"/>
              <a:t>§ 191–§ 198 zákoníku práce</a:t>
            </a:r>
          </a:p>
          <a:p>
            <a:pPr marL="0" indent="0">
              <a:buNone/>
            </a:pPr>
            <a:r>
              <a:rPr lang="cs-CZ" sz="1200" dirty="0"/>
              <a:t>Zaměstnavatel je povinen omluvit nepřítomnost zaměstnance v práci v následujících případech:</a:t>
            </a:r>
          </a:p>
          <a:p>
            <a:pPr marL="0" indent="0" algn="just">
              <a:buNone/>
            </a:pPr>
            <a:r>
              <a:rPr lang="cs-CZ" sz="1200" b="1" dirty="0"/>
              <a:t>Dočasná pracovní neschopnost</a:t>
            </a:r>
            <a:r>
              <a:rPr lang="cs-CZ" sz="1200" dirty="0"/>
              <a:t>: Zaměstnanec je uznán dočasně práce neschopným lékařem. V prvních 14 kalendářních dnech náleží náhrada mzdy ve výši 60 % průměrného výdělku; od 15. dne je vypláceno nemocenské. </a:t>
            </a:r>
          </a:p>
          <a:p>
            <a:pPr marL="0" indent="0" algn="just">
              <a:buNone/>
            </a:pPr>
            <a:r>
              <a:rPr lang="cs-CZ" sz="1200" b="1" dirty="0"/>
              <a:t>Karanténa</a:t>
            </a:r>
            <a:r>
              <a:rPr lang="cs-CZ" sz="1200" dirty="0"/>
              <a:t>: Nařízená karanténa z důvodu ochrany veřejného zdraví. Podmínky náhrady mzdy jsou shodné jako u dočasné pracovní neschopnosti. </a:t>
            </a:r>
          </a:p>
          <a:p>
            <a:pPr marL="0" indent="0" algn="just">
              <a:buNone/>
            </a:pPr>
            <a:r>
              <a:rPr lang="cs-CZ" sz="1200" b="1" dirty="0"/>
              <a:t>Mateřská, otcovská a rodičovská dovolená</a:t>
            </a:r>
            <a:r>
              <a:rPr lang="cs-CZ" sz="1200" dirty="0"/>
              <a:t>: Zaměstnankyně nebo zaměstnanec čerpají mateřskou, otcovskou či rodičovskou dovolenou. </a:t>
            </a:r>
          </a:p>
          <a:p>
            <a:pPr marL="0" indent="0" algn="just">
              <a:buNone/>
            </a:pPr>
            <a:r>
              <a:rPr lang="cs-CZ" sz="1200" dirty="0"/>
              <a:t>Mateřská 28 nebo 37 týdnů, 6 – 8 týdnů před porodem, podmínky čerpání. Rodičovská do 3 let věku dítěte, příspěvek 350000, nebo 525000.</a:t>
            </a:r>
          </a:p>
          <a:p>
            <a:pPr marL="0" indent="0" algn="just">
              <a:buNone/>
            </a:pPr>
            <a:r>
              <a:rPr lang="cs-CZ" sz="1200" dirty="0"/>
              <a:t>Během této doby nepřísluší náhrada mzdy, ale jsou vypláceny příslušné dávky z nemocenského pojištění.</a:t>
            </a:r>
          </a:p>
          <a:p>
            <a:pPr marL="0" indent="0" algn="just">
              <a:buNone/>
            </a:pPr>
            <a:r>
              <a:rPr lang="cs-CZ" sz="1200" b="1" dirty="0"/>
              <a:t>Ošetřování člena rodiny</a:t>
            </a:r>
            <a:r>
              <a:rPr lang="cs-CZ" sz="1200" dirty="0"/>
              <a:t>: Péče o nemocné dítě mladší 10 let nebo jiného člena domácnosti. </a:t>
            </a:r>
          </a:p>
          <a:p>
            <a:pPr marL="0" indent="0" algn="just">
              <a:buNone/>
            </a:pPr>
            <a:r>
              <a:rPr lang="cs-CZ" sz="1200" dirty="0"/>
              <a:t>Nárok na ošetřovné dle podmínek nemocenského pojištění.</a:t>
            </a:r>
          </a:p>
          <a:p>
            <a:pPr marL="0" indent="0" algn="just">
              <a:buNone/>
            </a:pPr>
            <a:r>
              <a:rPr lang="cs-CZ" sz="1200" dirty="0">
                <a:hlinkClick r:id="rId3"/>
              </a:rPr>
              <a:t>https://www.mpsv.cz/kalkulacka-pro-vypocet-davek-v-roce-2024</a:t>
            </a:r>
            <a:endParaRPr lang="cs-CZ" sz="1200" dirty="0"/>
          </a:p>
          <a:p>
            <a:pPr marL="0" indent="0" algn="just">
              <a:buNone/>
            </a:pPr>
            <a:endParaRPr lang="cs-CZ" sz="1200" dirty="0"/>
          </a:p>
        </p:txBody>
      </p:sp>
      <p:cxnSp>
        <p:nvCxnSpPr>
          <p:cNvPr id="12" name="Přímá spojnice 11">
            <a:extLst>
              <a:ext uri="{FF2B5EF4-FFF2-40B4-BE49-F238E27FC236}">
                <a16:creationId xmlns:a16="http://schemas.microsoft.com/office/drawing/2014/main" id="{E3087C93-1899-F1AA-08D3-1E8C553C1CED}"/>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332463C6-8C44-B041-CAC9-E695EE0F1577}"/>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A3C28FF2-668F-78C6-F713-B3B07789D01D}"/>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24DFE954-2A0F-D4D6-17ED-D21AC38CFF1A}"/>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411716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13F11D11-9FCA-4671-BA5C-C8A78A240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Zástupný symbol pro obsah 2">
            <a:extLst>
              <a:ext uri="{FF2B5EF4-FFF2-40B4-BE49-F238E27FC236}">
                <a16:creationId xmlns:a16="http://schemas.microsoft.com/office/drawing/2014/main" id="{9F32186E-5A08-4375-B0BD-0C87E62A8DFA}"/>
              </a:ext>
            </a:extLst>
          </p:cNvPr>
          <p:cNvSpPr txBox="1">
            <a:spLocks/>
          </p:cNvSpPr>
          <p:nvPr/>
        </p:nvSpPr>
        <p:spPr>
          <a:xfrm>
            <a:off x="4067944" y="1635646"/>
            <a:ext cx="4608512"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3"/>
              </a:buBlip>
            </a:pPr>
            <a:r>
              <a:rPr lang="cs-CZ" sz="1400" b="1" dirty="0"/>
              <a:t>stanovená pracovní doba, rozvržení pracovní doby, režimy práce</a:t>
            </a:r>
          </a:p>
          <a:p>
            <a:pPr>
              <a:buBlip>
                <a:blip r:embed="rId3"/>
              </a:buBlip>
            </a:pPr>
            <a:r>
              <a:rPr lang="cs-CZ" sz="1400" b="1" dirty="0"/>
              <a:t>přestávky v práci a odpočinek </a:t>
            </a:r>
          </a:p>
          <a:p>
            <a:pPr>
              <a:buBlip>
                <a:blip r:embed="rId3"/>
              </a:buBlip>
            </a:pPr>
            <a:r>
              <a:rPr lang="cs-CZ" sz="1400" b="1" dirty="0"/>
              <a:t>dovolená a podmínky pro čerpání dovolené</a:t>
            </a:r>
          </a:p>
          <a:p>
            <a:pPr>
              <a:buBlip>
                <a:blip r:embed="rId3"/>
              </a:buBlip>
            </a:pPr>
            <a:r>
              <a:rPr lang="cs-CZ" sz="1400" b="1" dirty="0"/>
              <a:t>překážky v práci</a:t>
            </a:r>
          </a:p>
          <a:p>
            <a:pPr marL="0" indent="0">
              <a:buNone/>
            </a:pPr>
            <a:endParaRPr lang="cs-CZ" sz="1400" b="1" dirty="0"/>
          </a:p>
        </p:txBody>
      </p:sp>
      <p:sp>
        <p:nvSpPr>
          <p:cNvPr id="15" name="Zástupný symbol pro obsah 2">
            <a:extLst>
              <a:ext uri="{FF2B5EF4-FFF2-40B4-BE49-F238E27FC236}">
                <a16:creationId xmlns:a16="http://schemas.microsoft.com/office/drawing/2014/main" id="{C67B9D38-D88C-43B4-9B9F-29AB14747A49}"/>
              </a:ext>
            </a:extLst>
          </p:cNvPr>
          <p:cNvSpPr txBox="1">
            <a:spLocks/>
          </p:cNvSpPr>
          <p:nvPr/>
        </p:nvSpPr>
        <p:spPr>
          <a:xfrm>
            <a:off x="611560" y="1635647"/>
            <a:ext cx="3024336" cy="230425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p>
        </p:txBody>
      </p:sp>
      <p:sp>
        <p:nvSpPr>
          <p:cNvPr id="17" name="Nadpis 1">
            <a:extLst>
              <a:ext uri="{FF2B5EF4-FFF2-40B4-BE49-F238E27FC236}">
                <a16:creationId xmlns:a16="http://schemas.microsoft.com/office/drawing/2014/main" id="{E3EB44EC-C4DB-45B3-B140-89D74BD24ABC}"/>
              </a:ext>
            </a:extLst>
          </p:cNvPr>
          <p:cNvSpPr txBox="1">
            <a:spLocks/>
          </p:cNvSpPr>
          <p:nvPr/>
        </p:nvSpPr>
        <p:spPr>
          <a:xfrm>
            <a:off x="596751" y="462980"/>
            <a:ext cx="7544795"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pracovní doba, dovolená, překážky</a:t>
            </a:r>
          </a:p>
        </p:txBody>
      </p:sp>
      <p:cxnSp>
        <p:nvCxnSpPr>
          <p:cNvPr id="16" name="Přímá spojnice 15">
            <a:extLst>
              <a:ext uri="{FF2B5EF4-FFF2-40B4-BE49-F238E27FC236}">
                <a16:creationId xmlns:a16="http://schemas.microsoft.com/office/drawing/2014/main" id="{5F0C02EF-9092-4081-AAC3-2797EEE80548}"/>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4024DE07-41B5-86BA-1F1B-9BB483A781F1}"/>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0C8291C8-494C-0945-9236-0EF536F33FDA}"/>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661E9A3-47F9-AC71-EFA6-1AB9369B1CB1}"/>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3" name="Obrázek 2">
            <a:extLst>
              <a:ext uri="{FF2B5EF4-FFF2-40B4-BE49-F238E27FC236}">
                <a16:creationId xmlns:a16="http://schemas.microsoft.com/office/drawing/2014/main" id="{DAF9C679-C01C-43D9-8502-AA6778E4D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627" y="1347894"/>
            <a:ext cx="3467946" cy="2550437"/>
          </a:xfrm>
          <a:prstGeom prst="rect">
            <a:avLst/>
          </a:prstGeom>
        </p:spPr>
      </p:pic>
    </p:spTree>
    <p:extLst>
      <p:ext uri="{BB962C8B-B14F-4D97-AF65-F5344CB8AC3E}">
        <p14:creationId xmlns:p14="http://schemas.microsoft.com/office/powerpoint/2010/main" val="338193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0DD84-F487-E3FA-334D-30E151B470BA}"/>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C063811F-5B77-B75F-6DA2-643327F779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F5C46A10-05F3-4BE6-C134-400EB4C32DC8}"/>
              </a:ext>
            </a:extLst>
          </p:cNvPr>
          <p:cNvSpPr txBox="1">
            <a:spLocks/>
          </p:cNvSpPr>
          <p:nvPr/>
        </p:nvSpPr>
        <p:spPr>
          <a:xfrm>
            <a:off x="596752" y="462980"/>
            <a:ext cx="7804298"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Jiné Důležité osobní překážky v práci</a:t>
            </a:r>
          </a:p>
        </p:txBody>
      </p:sp>
      <p:sp>
        <p:nvSpPr>
          <p:cNvPr id="11" name="Zástupný symbol pro obsah 2">
            <a:extLst>
              <a:ext uri="{FF2B5EF4-FFF2-40B4-BE49-F238E27FC236}">
                <a16:creationId xmlns:a16="http://schemas.microsoft.com/office/drawing/2014/main" id="{6C03DB1B-5F26-1B55-0D36-9B97763E05D2}"/>
              </a:ext>
            </a:extLst>
          </p:cNvPr>
          <p:cNvSpPr>
            <a:spLocks noGrp="1"/>
          </p:cNvSpPr>
          <p:nvPr>
            <p:ph idx="1"/>
          </p:nvPr>
        </p:nvSpPr>
        <p:spPr>
          <a:xfrm>
            <a:off x="611560" y="1217638"/>
            <a:ext cx="8280920" cy="3288669"/>
          </a:xfrm>
        </p:spPr>
        <p:txBody>
          <a:bodyPr>
            <a:noAutofit/>
          </a:bodyPr>
          <a:lstStyle/>
          <a:p>
            <a:pPr marL="0" indent="0" algn="just">
              <a:buNone/>
            </a:pPr>
            <a:r>
              <a:rPr lang="cs-CZ" sz="1400" dirty="0"/>
              <a:t>§ 199 zákoníku práce</a:t>
            </a:r>
          </a:p>
          <a:p>
            <a:pPr marL="0" indent="0">
              <a:buNone/>
            </a:pPr>
            <a:r>
              <a:rPr lang="cs-CZ" sz="1400" dirty="0"/>
              <a:t>Tyto překážky jsou specifikovány v nařízení vlády č. 590/2006 Sb. a zahrnují situace jako:</a:t>
            </a:r>
          </a:p>
          <a:p>
            <a:pPr marL="0" indent="0">
              <a:buNone/>
            </a:pPr>
            <a:r>
              <a:rPr lang="cs-CZ" sz="1400" b="1" dirty="0"/>
              <a:t>Vyšetření nebo ošetření ve zdravotnickém zařízení</a:t>
            </a:r>
            <a:r>
              <a:rPr lang="cs-CZ" sz="1400" dirty="0"/>
              <a:t>: Pracovní volno s náhradou mzdy se poskytuje na nezbytně nutnou dobu, pokud vyšetření nebylo možné provést mimo pracovní dobu.</a:t>
            </a:r>
          </a:p>
          <a:p>
            <a:pPr marL="0" indent="0">
              <a:buNone/>
            </a:pPr>
            <a:r>
              <a:rPr lang="cs-CZ" sz="1400" b="1" dirty="0"/>
              <a:t>Svatba</a:t>
            </a:r>
            <a:r>
              <a:rPr lang="cs-CZ" sz="1400" dirty="0"/>
              <a:t>: Pracovní volno se poskytuje na 2 dny při vlastní svatbě, z toho 1 den s náhradou mzdy.</a:t>
            </a:r>
          </a:p>
          <a:p>
            <a:pPr marL="0" indent="0">
              <a:buNone/>
            </a:pPr>
            <a:r>
              <a:rPr lang="cs-CZ" sz="1400" b="1" dirty="0"/>
              <a:t>Svatba</a:t>
            </a:r>
            <a:r>
              <a:rPr lang="cs-CZ" sz="1400" dirty="0"/>
              <a:t>: Pracovní volno se poskytuje na 2 dny při vlastní svatbě, z toho 1 den s náhradou mzdy.</a:t>
            </a:r>
          </a:p>
          <a:p>
            <a:pPr marL="0" indent="0">
              <a:buNone/>
            </a:pPr>
            <a:r>
              <a:rPr lang="cs-CZ" sz="1400" b="1" dirty="0"/>
              <a:t>Narození dítěte</a:t>
            </a:r>
            <a:r>
              <a:rPr lang="cs-CZ" sz="1400" dirty="0"/>
              <a:t>: Pracovní volno s náhradou mzdy se poskytuje na nezbytně nutnou dobu k převozu manželky (družky) do zdravotnického zařízení a zpět.</a:t>
            </a:r>
            <a:endParaRPr lang="cs-CZ" sz="1400" b="1" dirty="0"/>
          </a:p>
          <a:p>
            <a:pPr marL="0" indent="0">
              <a:buNone/>
            </a:pPr>
            <a:r>
              <a:rPr lang="cs-CZ" sz="1400" b="1" dirty="0"/>
              <a:t>Úmrtí rodinného příslušníka</a:t>
            </a:r>
            <a:r>
              <a:rPr lang="cs-CZ" sz="1400" dirty="0"/>
              <a:t>: Pracovní volno s náhradou mzdy se poskytuje v rozsahu 1 až 3 dnů v závislosti na vztahu k zesnulému.</a:t>
            </a:r>
            <a:endParaRPr lang="cs-CZ" sz="1400" b="1" dirty="0"/>
          </a:p>
          <a:p>
            <a:pPr marL="0" indent="0">
              <a:buNone/>
            </a:pPr>
            <a:r>
              <a:rPr lang="cs-CZ" sz="1400" b="1" dirty="0"/>
              <a:t>Přestěhování</a:t>
            </a:r>
            <a:r>
              <a:rPr lang="cs-CZ" sz="1400" dirty="0"/>
              <a:t>: Pracovní volno bez náhrady mzdy se poskytuje na nezbytně nutnou dobu, nejvýše na 2 dny při přestěhování zaměstnance, který má vlastní bytové zařízení.</a:t>
            </a:r>
          </a:p>
        </p:txBody>
      </p:sp>
      <p:cxnSp>
        <p:nvCxnSpPr>
          <p:cNvPr id="12" name="Přímá spojnice 11">
            <a:extLst>
              <a:ext uri="{FF2B5EF4-FFF2-40B4-BE49-F238E27FC236}">
                <a16:creationId xmlns:a16="http://schemas.microsoft.com/office/drawing/2014/main" id="{5D621B93-2F08-1400-EA31-353E020EF078}"/>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CF4BE3D1-9327-3F2E-FD3B-8058C190F2DA}"/>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EEE2B010-F662-76D9-D182-56D6C99D6788}"/>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9276B4C7-BC38-07EB-CF14-F946C57145FB}"/>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413394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D3547-ACB3-C9FA-8F31-7F693A143533}"/>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BA1EB1F0-DCF1-B3FC-0096-D30A54DDB8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97B5208C-A0A9-0281-A145-E1BB7C641504}"/>
              </a:ext>
            </a:extLst>
          </p:cNvPr>
          <p:cNvSpPr txBox="1">
            <a:spLocks/>
          </p:cNvSpPr>
          <p:nvPr/>
        </p:nvSpPr>
        <p:spPr>
          <a:xfrm>
            <a:off x="596752" y="462980"/>
            <a:ext cx="7804298"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Překážky z důvodu obecného zájmu</a:t>
            </a:r>
          </a:p>
        </p:txBody>
      </p:sp>
      <p:sp>
        <p:nvSpPr>
          <p:cNvPr id="11" name="Zástupný symbol pro obsah 2">
            <a:extLst>
              <a:ext uri="{FF2B5EF4-FFF2-40B4-BE49-F238E27FC236}">
                <a16:creationId xmlns:a16="http://schemas.microsoft.com/office/drawing/2014/main" id="{864A05ED-1536-E8EB-3273-6C5CFE6390DA}"/>
              </a:ext>
            </a:extLst>
          </p:cNvPr>
          <p:cNvSpPr>
            <a:spLocks noGrp="1"/>
          </p:cNvSpPr>
          <p:nvPr>
            <p:ph idx="1"/>
          </p:nvPr>
        </p:nvSpPr>
        <p:spPr>
          <a:xfrm>
            <a:off x="611560" y="1217638"/>
            <a:ext cx="8280920" cy="3288669"/>
          </a:xfrm>
        </p:spPr>
        <p:txBody>
          <a:bodyPr>
            <a:noAutofit/>
          </a:bodyPr>
          <a:lstStyle/>
          <a:p>
            <a:pPr marL="0" indent="0" algn="just">
              <a:buNone/>
            </a:pPr>
            <a:r>
              <a:rPr lang="cs-CZ" sz="1400" dirty="0"/>
              <a:t>§ 200 - 205 zákoníku práce</a:t>
            </a:r>
          </a:p>
          <a:p>
            <a:pPr marL="0" indent="0">
              <a:buNone/>
            </a:pPr>
            <a:r>
              <a:rPr lang="cs-CZ" sz="1400" dirty="0"/>
              <a:t>Zahrnují situace, kdy zaměstnanec vykonává činnosti ve veřejném zájmu, například:</a:t>
            </a:r>
          </a:p>
          <a:p>
            <a:pPr marL="0" indent="0">
              <a:buNone/>
            </a:pPr>
            <a:r>
              <a:rPr lang="cs-CZ" sz="1400" b="1" dirty="0"/>
              <a:t>Výkon veřejné funkce</a:t>
            </a:r>
            <a:r>
              <a:rPr lang="cs-CZ" sz="1400" dirty="0"/>
              <a:t>: Účast na zasedáních zastupitelstva obce, jako poslanec, nebo senátor. </a:t>
            </a:r>
          </a:p>
          <a:p>
            <a:pPr marL="0" indent="0">
              <a:buNone/>
            </a:pPr>
            <a:r>
              <a:rPr lang="cs-CZ" sz="1400" dirty="0"/>
              <a:t>Pracovní volno se poskytuje na nezbytně nutnou dobu, náhrada mzdy závisí na konkrétních podmínkách. </a:t>
            </a:r>
          </a:p>
          <a:p>
            <a:pPr marL="0" indent="0">
              <a:buNone/>
            </a:pPr>
            <a:r>
              <a:rPr lang="cs-CZ" sz="1400" dirty="0"/>
              <a:t>Je důležité, jestli je funkce uvolněná nebo neuvolněná.</a:t>
            </a:r>
          </a:p>
          <a:p>
            <a:pPr marL="0" indent="0">
              <a:buNone/>
            </a:pPr>
            <a:r>
              <a:rPr lang="cs-CZ" sz="1400" b="1" dirty="0"/>
              <a:t>Občanské povinnosti</a:t>
            </a:r>
            <a:r>
              <a:rPr lang="cs-CZ" sz="1400" dirty="0"/>
              <a:t>: Svědectví u soudu, účast na soudním jednání. </a:t>
            </a:r>
          </a:p>
          <a:p>
            <a:pPr marL="0" indent="0">
              <a:buNone/>
            </a:pPr>
            <a:r>
              <a:rPr lang="cs-CZ" sz="1400" dirty="0"/>
              <a:t>Pracovní volno se poskytuje na nezbytně nutnou dobu, náhrada mzdy se neposkytuje.</a:t>
            </a:r>
          </a:p>
          <a:p>
            <a:pPr marL="0" indent="0">
              <a:buNone/>
            </a:pPr>
            <a:r>
              <a:rPr lang="cs-CZ" sz="1400" b="1" dirty="0"/>
              <a:t>Jiné úkony v obecném zájmu</a:t>
            </a:r>
            <a:r>
              <a:rPr lang="cs-CZ" sz="1400" dirty="0"/>
              <a:t>: Dárcovství krve, činnost při volbách, dobrovolník Červeného kříže, člen horské služby, vedoucí táborů pro děti atd. </a:t>
            </a:r>
          </a:p>
          <a:p>
            <a:pPr marL="0" indent="0">
              <a:buNone/>
            </a:pPr>
            <a:r>
              <a:rPr lang="cs-CZ" sz="1400" dirty="0"/>
              <a:t>Pracovní volno se poskytuje na nezbytně nutnou dobu, náhrada mzdy se poskytuje v případech stanovených zákonem.</a:t>
            </a:r>
          </a:p>
          <a:p>
            <a:pPr marL="0" indent="0">
              <a:buNone/>
            </a:pPr>
            <a:endParaRPr lang="cs-CZ" sz="1400" dirty="0"/>
          </a:p>
        </p:txBody>
      </p:sp>
      <p:cxnSp>
        <p:nvCxnSpPr>
          <p:cNvPr id="12" name="Přímá spojnice 11">
            <a:extLst>
              <a:ext uri="{FF2B5EF4-FFF2-40B4-BE49-F238E27FC236}">
                <a16:creationId xmlns:a16="http://schemas.microsoft.com/office/drawing/2014/main" id="{5353E85A-947E-C520-0ECC-D89DFFCC90FC}"/>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747681DD-AB7B-5059-3017-3F8FD9F76482}"/>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109E2829-012D-66CF-A8C2-B11BEC12FE73}"/>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E93EEAC5-7146-BD74-F6E5-CA0DE6CCDD55}"/>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3233215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5A29A1F-AA48-4914-BEA8-EA2AA88A4B1D}"/>
              </a:ext>
            </a:extLst>
          </p:cNvPr>
          <p:cNvSpPr txBox="1">
            <a:spLocks/>
          </p:cNvSpPr>
          <p:nvPr/>
        </p:nvSpPr>
        <p:spPr>
          <a:xfrm>
            <a:off x="611559" y="1347614"/>
            <a:ext cx="7380973" cy="297377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cap="all" dirty="0">
                <a:effectLst/>
                <a:ea typeface="Times New Roman" panose="02020603050405020304" pitchFamily="18" charset="0"/>
              </a:rPr>
              <a:t>Armstrong</a:t>
            </a:r>
            <a:r>
              <a:rPr lang="cs-CZ" sz="1400" dirty="0">
                <a:effectLst/>
                <a:ea typeface="Times New Roman" panose="02020603050405020304" pitchFamily="18" charset="0"/>
              </a:rPr>
              <a:t>, M., 2020. </a:t>
            </a:r>
            <a:r>
              <a:rPr lang="cs-CZ" sz="1400" i="1" dirty="0" err="1">
                <a:effectLst/>
                <a:ea typeface="Times New Roman" panose="02020603050405020304" pitchFamily="18" charset="0"/>
              </a:rPr>
              <a:t>Armstrong's</a:t>
            </a:r>
            <a:r>
              <a:rPr lang="cs-CZ" sz="1400" i="1" dirty="0">
                <a:effectLst/>
                <a:ea typeface="Times New Roman" panose="02020603050405020304" pitchFamily="18" charset="0"/>
              </a:rPr>
              <a:t> handbook </a:t>
            </a:r>
            <a:r>
              <a:rPr lang="cs-CZ" sz="1400" i="1" dirty="0" err="1">
                <a:effectLst/>
                <a:ea typeface="Times New Roman" panose="02020603050405020304" pitchFamily="18" charset="0"/>
              </a:rPr>
              <a:t>of</a:t>
            </a:r>
            <a:r>
              <a:rPr lang="cs-CZ" sz="1400" i="1" dirty="0">
                <a:effectLst/>
                <a:ea typeface="Times New Roman" panose="02020603050405020304" pitchFamily="18" charset="0"/>
              </a:rPr>
              <a:t> </a:t>
            </a:r>
            <a:r>
              <a:rPr lang="cs-CZ" sz="1400" i="1" dirty="0" err="1">
                <a:effectLst/>
                <a:ea typeface="Times New Roman" panose="02020603050405020304" pitchFamily="18" charset="0"/>
              </a:rPr>
              <a:t>human</a:t>
            </a:r>
            <a:r>
              <a:rPr lang="cs-CZ" sz="1400" i="1" dirty="0">
                <a:effectLst/>
                <a:ea typeface="Times New Roman" panose="02020603050405020304" pitchFamily="18" charset="0"/>
              </a:rPr>
              <a:t> </a:t>
            </a:r>
            <a:r>
              <a:rPr lang="cs-CZ" sz="1400" i="1" dirty="0" err="1">
                <a:effectLst/>
                <a:ea typeface="Times New Roman" panose="02020603050405020304" pitchFamily="18" charset="0"/>
              </a:rPr>
              <a:t>resource</a:t>
            </a:r>
            <a:r>
              <a:rPr lang="cs-CZ" sz="1400" i="1" dirty="0">
                <a:effectLst/>
                <a:ea typeface="Times New Roman" panose="02020603050405020304" pitchFamily="18" charset="0"/>
              </a:rPr>
              <a:t> management </a:t>
            </a:r>
            <a:r>
              <a:rPr lang="cs-CZ" sz="1400" i="1" dirty="0" err="1">
                <a:effectLst/>
                <a:ea typeface="Times New Roman" panose="02020603050405020304" pitchFamily="18" charset="0"/>
              </a:rPr>
              <a:t>practice</a:t>
            </a:r>
            <a:r>
              <a:rPr lang="cs-CZ" sz="1400" dirty="0">
                <a:effectLst/>
                <a:ea typeface="Times New Roman" panose="02020603050405020304" pitchFamily="18" charset="0"/>
              </a:rPr>
              <a:t>. London: </a:t>
            </a:r>
            <a:r>
              <a:rPr lang="cs-CZ" sz="1400" dirty="0" err="1">
                <a:effectLst/>
                <a:ea typeface="Times New Roman" panose="02020603050405020304" pitchFamily="18" charset="0"/>
              </a:rPr>
              <a:t>Kogan</a:t>
            </a:r>
            <a:r>
              <a:rPr lang="cs-CZ" sz="1400" dirty="0">
                <a:effectLst/>
                <a:ea typeface="Times New Roman" panose="02020603050405020304" pitchFamily="18" charset="0"/>
              </a:rPr>
              <a:t> </a:t>
            </a:r>
            <a:r>
              <a:rPr lang="cs-CZ" sz="1400" dirty="0" err="1">
                <a:effectLst/>
                <a:ea typeface="Times New Roman" panose="02020603050405020304" pitchFamily="18" charset="0"/>
              </a:rPr>
              <a:t>Page</a:t>
            </a:r>
            <a:r>
              <a:rPr lang="cs-CZ" sz="1400" dirty="0">
                <a:effectLst/>
                <a:ea typeface="Times New Roman" panose="02020603050405020304" pitchFamily="18" charset="0"/>
              </a:rPr>
              <a:t>. ISBN: 978-0-7494-9827-6.</a:t>
            </a:r>
          </a:p>
          <a:p>
            <a:pPr algn="just"/>
            <a:r>
              <a:rPr lang="cs-CZ" sz="1400" dirty="0">
                <a:effectLst/>
                <a:ea typeface="Times New Roman" panose="02020603050405020304" pitchFamily="18" charset="0"/>
              </a:rPr>
              <a:t>BRŮHA, D., 2024. </a:t>
            </a:r>
            <a:r>
              <a:rPr lang="cs-CZ" sz="1400" i="1" dirty="0">
                <a:effectLst/>
                <a:ea typeface="Times New Roman" panose="02020603050405020304" pitchFamily="18" charset="0"/>
              </a:rPr>
              <a:t>Abeceda personalisty 2024. </a:t>
            </a:r>
            <a:r>
              <a:rPr lang="cs-CZ" sz="1400" dirty="0">
                <a:effectLst/>
                <a:ea typeface="Times New Roman" panose="02020603050405020304" pitchFamily="18" charset="0"/>
              </a:rPr>
              <a:t>Olomouc: </a:t>
            </a:r>
            <a:r>
              <a:rPr lang="cs-CZ" sz="1400" dirty="0" err="1">
                <a:effectLst/>
                <a:ea typeface="Times New Roman" panose="02020603050405020304" pitchFamily="18" charset="0"/>
              </a:rPr>
              <a:t>Anag</a:t>
            </a:r>
            <a:r>
              <a:rPr lang="cs-CZ" sz="1400" dirty="0">
                <a:effectLst/>
                <a:ea typeface="Times New Roman" panose="02020603050405020304" pitchFamily="18" charset="0"/>
              </a:rPr>
              <a:t>. ISBN 978-80-7554-408-7.</a:t>
            </a:r>
          </a:p>
          <a:p>
            <a:pPr algn="just"/>
            <a:r>
              <a:rPr lang="cs-CZ" sz="1400" dirty="0">
                <a:solidFill>
                  <a:srgbClr val="000000"/>
                </a:solidFill>
                <a:effectLst/>
                <a:ea typeface="Times New Roman" panose="02020603050405020304" pitchFamily="18" charset="0"/>
              </a:rPr>
              <a:t>CRAWSHAW, J., BUDHWAR, P. a DAVIS, A., 2020. </a:t>
            </a:r>
            <a:r>
              <a:rPr lang="cs-CZ" sz="1400" i="1" dirty="0" err="1">
                <a:solidFill>
                  <a:srgbClr val="000000"/>
                </a:solidFill>
                <a:effectLst/>
                <a:ea typeface="Times New Roman" panose="02020603050405020304" pitchFamily="18" charset="0"/>
              </a:rPr>
              <a:t>Human</a:t>
            </a:r>
            <a:r>
              <a:rPr lang="cs-CZ" sz="1400" i="1" dirty="0">
                <a:solidFill>
                  <a:srgbClr val="000000"/>
                </a:solidFill>
                <a:effectLst/>
                <a:ea typeface="Times New Roman" panose="02020603050405020304" pitchFamily="18" charset="0"/>
              </a:rPr>
              <a:t> </a:t>
            </a:r>
            <a:r>
              <a:rPr lang="cs-CZ" sz="1400" i="1" dirty="0" err="1">
                <a:solidFill>
                  <a:srgbClr val="000000"/>
                </a:solidFill>
                <a:effectLst/>
                <a:ea typeface="Times New Roman" panose="02020603050405020304" pitchFamily="18" charset="0"/>
              </a:rPr>
              <a:t>Resource</a:t>
            </a:r>
            <a:r>
              <a:rPr lang="cs-CZ" sz="1400" i="1" dirty="0">
                <a:solidFill>
                  <a:srgbClr val="000000"/>
                </a:solidFill>
                <a:effectLst/>
                <a:ea typeface="Times New Roman" panose="02020603050405020304" pitchFamily="18" charset="0"/>
              </a:rPr>
              <a:t> Management.</a:t>
            </a:r>
            <a:r>
              <a:rPr lang="cs-CZ" sz="1400" dirty="0">
                <a:solidFill>
                  <a:srgbClr val="000000"/>
                </a:solidFill>
                <a:effectLst/>
                <a:ea typeface="Times New Roman" panose="02020603050405020304" pitchFamily="18" charset="0"/>
              </a:rPr>
              <a:t> 3rd </a:t>
            </a:r>
            <a:r>
              <a:rPr lang="cs-CZ" sz="1400" dirty="0" err="1">
                <a:solidFill>
                  <a:srgbClr val="000000"/>
                </a:solidFill>
                <a:effectLst/>
                <a:ea typeface="Times New Roman" panose="02020603050405020304" pitchFamily="18" charset="0"/>
              </a:rPr>
              <a:t>edition</a:t>
            </a:r>
            <a:r>
              <a:rPr lang="cs-CZ" sz="1400" dirty="0">
                <a:solidFill>
                  <a:srgbClr val="000000"/>
                </a:solidFill>
                <a:effectLst/>
                <a:ea typeface="Times New Roman" panose="02020603050405020304" pitchFamily="18" charset="0"/>
              </a:rPr>
              <a:t>. SAGE </a:t>
            </a:r>
            <a:r>
              <a:rPr lang="cs-CZ" sz="1400" dirty="0" err="1">
                <a:solidFill>
                  <a:srgbClr val="000000"/>
                </a:solidFill>
                <a:effectLst/>
                <a:ea typeface="Times New Roman" panose="02020603050405020304" pitchFamily="18" charset="0"/>
              </a:rPr>
              <a:t>Publications</a:t>
            </a:r>
            <a:r>
              <a:rPr lang="cs-CZ" sz="1400" dirty="0">
                <a:solidFill>
                  <a:srgbClr val="000000"/>
                </a:solidFill>
                <a:effectLst/>
                <a:ea typeface="Times New Roman" panose="02020603050405020304" pitchFamily="18" charset="0"/>
              </a:rPr>
              <a:t> Ltd., London. ISBN 978-1-5264 9900-4. </a:t>
            </a:r>
            <a:endParaRPr lang="cs-CZ" sz="1400" dirty="0">
              <a:effectLst/>
              <a:ea typeface="Times New Roman" panose="02020603050405020304" pitchFamily="18" charset="0"/>
            </a:endParaRPr>
          </a:p>
          <a:p>
            <a:pPr algn="just"/>
            <a:r>
              <a:rPr lang="cs-CZ" sz="1400" dirty="0">
                <a:effectLst/>
                <a:ea typeface="Times New Roman" panose="02020603050405020304" pitchFamily="18" charset="0"/>
              </a:rPr>
              <a:t>CHLÁDKOVÁ, A. a P. BUKOVJAN, 2015. </a:t>
            </a:r>
            <a:r>
              <a:rPr lang="cs-CZ" sz="1400" i="1" dirty="0">
                <a:effectLst/>
                <a:ea typeface="Times New Roman" panose="02020603050405020304" pitchFamily="18" charset="0"/>
              </a:rPr>
              <a:t>Personalistika. </a:t>
            </a:r>
            <a:r>
              <a:rPr lang="cs-CZ" sz="1400" dirty="0">
                <a:effectLst/>
                <a:ea typeface="Times New Roman" panose="02020603050405020304" pitchFamily="18" charset="0"/>
              </a:rPr>
              <a:t>Praha:  </a:t>
            </a:r>
            <a:r>
              <a:rPr lang="cs-CZ" sz="1400" dirty="0" err="1">
                <a:effectLst/>
                <a:ea typeface="Times New Roman" panose="02020603050405020304" pitchFamily="18" charset="0"/>
              </a:rPr>
              <a:t>Wolters</a:t>
            </a:r>
            <a:r>
              <a:rPr lang="cs-CZ" sz="1400" dirty="0">
                <a:effectLst/>
                <a:ea typeface="Times New Roman" panose="02020603050405020304" pitchFamily="18" charset="0"/>
              </a:rPr>
              <a:t> </a:t>
            </a:r>
            <a:r>
              <a:rPr lang="cs-CZ" sz="1400" dirty="0" err="1">
                <a:effectLst/>
                <a:ea typeface="Times New Roman" panose="02020603050405020304" pitchFamily="18" charset="0"/>
              </a:rPr>
              <a:t>Kluwer</a:t>
            </a:r>
            <a:r>
              <a:rPr lang="cs-CZ" sz="1400" dirty="0">
                <a:effectLst/>
                <a:ea typeface="Times New Roman" panose="02020603050405020304" pitchFamily="18" charset="0"/>
              </a:rPr>
              <a:t>. ISBN 978-80-7478-649-5.</a:t>
            </a:r>
          </a:p>
          <a:p>
            <a:pPr algn="just"/>
            <a:r>
              <a:rPr lang="cs-CZ" sz="1400" cap="all" dirty="0" err="1">
                <a:effectLst/>
                <a:ea typeface="Times New Roman" panose="02020603050405020304" pitchFamily="18" charset="0"/>
              </a:rPr>
              <a:t>Palíšková</a:t>
            </a:r>
            <a:r>
              <a:rPr lang="cs-CZ" sz="1400" dirty="0">
                <a:effectLst/>
                <a:ea typeface="Times New Roman" panose="02020603050405020304" pitchFamily="18" charset="0"/>
              </a:rPr>
              <a:t>, M., K. </a:t>
            </a:r>
            <a:r>
              <a:rPr lang="cs-CZ" sz="1400" cap="all" dirty="0" err="1">
                <a:effectLst/>
                <a:ea typeface="Times New Roman" panose="02020603050405020304" pitchFamily="18" charset="0"/>
              </a:rPr>
              <a:t>Legnerová</a:t>
            </a:r>
            <a:r>
              <a:rPr lang="cs-CZ" sz="1400" cap="all" dirty="0">
                <a:effectLst/>
                <a:ea typeface="Times New Roman" panose="02020603050405020304" pitchFamily="18" charset="0"/>
              </a:rPr>
              <a:t> </a:t>
            </a:r>
            <a:r>
              <a:rPr lang="cs-CZ" sz="1400" dirty="0">
                <a:effectLst/>
                <a:ea typeface="Times New Roman" panose="02020603050405020304" pitchFamily="18" charset="0"/>
              </a:rPr>
              <a:t>a</a:t>
            </a:r>
            <a:r>
              <a:rPr lang="cs-CZ" sz="1400" cap="all" dirty="0">
                <a:effectLst/>
                <a:ea typeface="Times New Roman" panose="02020603050405020304" pitchFamily="18" charset="0"/>
              </a:rPr>
              <a:t> </a:t>
            </a:r>
            <a:r>
              <a:rPr lang="cs-CZ" sz="1400" dirty="0">
                <a:effectLst/>
                <a:ea typeface="Times New Roman" panose="02020603050405020304" pitchFamily="18" charset="0"/>
              </a:rPr>
              <a:t> M. </a:t>
            </a:r>
            <a:r>
              <a:rPr lang="cs-CZ" sz="1400" cap="all" dirty="0">
                <a:effectLst/>
                <a:ea typeface="Times New Roman" panose="02020603050405020304" pitchFamily="18" charset="0"/>
              </a:rPr>
              <a:t>Stříteský, 2021.</a:t>
            </a:r>
            <a:r>
              <a:rPr lang="cs-CZ" sz="1400" dirty="0">
                <a:effectLst/>
                <a:ea typeface="Times New Roman" panose="02020603050405020304" pitchFamily="18" charset="0"/>
              </a:rPr>
              <a:t> </a:t>
            </a:r>
            <a:r>
              <a:rPr lang="cs-CZ" sz="1400" i="1" dirty="0">
                <a:effectLst/>
                <a:ea typeface="Times New Roman" panose="02020603050405020304" pitchFamily="18" charset="0"/>
              </a:rPr>
              <a:t>Personální řízení: úvod do moderní personalistiky</a:t>
            </a:r>
            <a:r>
              <a:rPr lang="cs-CZ" sz="1400" dirty="0">
                <a:effectLst/>
                <a:ea typeface="Times New Roman" panose="02020603050405020304" pitchFamily="18" charset="0"/>
              </a:rPr>
              <a:t>. Praha: C. H. Beck. ISBN: 978-80-7400-702-6.</a:t>
            </a:r>
          </a:p>
          <a:p>
            <a:pPr algn="just"/>
            <a:r>
              <a:rPr lang="cs-CZ" sz="1400" dirty="0">
                <a:ea typeface="Times New Roman" panose="02020603050405020304" pitchFamily="18" charset="0"/>
              </a:rPr>
              <a:t>Distanční studijní opora Personalistika.</a:t>
            </a:r>
            <a:endParaRPr lang="cs-CZ" sz="1400" dirty="0">
              <a:effectLst/>
              <a:ea typeface="Times New Roman" panose="02020603050405020304" pitchFamily="18" charset="0"/>
            </a:endParaRPr>
          </a:p>
          <a:p>
            <a:pPr marL="0" indent="0">
              <a:buNone/>
            </a:pPr>
            <a:r>
              <a:rPr lang="cs-CZ" altLang="cs-CZ" sz="1400" b="1" dirty="0">
                <a:cs typeface="Times New Roman" panose="02020603050405020304" pitchFamily="18" charset="0"/>
              </a:rPr>
              <a:t>Internetové zdroje – specializované weby zaměřené na personální práci, odborná diskuzní fóra, vzhledem ke značnému množství změn i zprávy z denního tisku. </a:t>
            </a:r>
          </a:p>
        </p:txBody>
      </p:sp>
      <p:sp>
        <p:nvSpPr>
          <p:cNvPr id="9" name="Zástupný symbol pro obsah 2">
            <a:extLst>
              <a:ext uri="{FF2B5EF4-FFF2-40B4-BE49-F238E27FC236}">
                <a16:creationId xmlns:a16="http://schemas.microsoft.com/office/drawing/2014/main" id="{233250B5-5D43-4BD1-B3EB-7AE0324A16D2}"/>
              </a:ext>
            </a:extLst>
          </p:cNvPr>
          <p:cNvSpPr txBox="1">
            <a:spLocks/>
          </p:cNvSpPr>
          <p:nvPr/>
        </p:nvSpPr>
        <p:spPr>
          <a:xfrm>
            <a:off x="5220072" y="880540"/>
            <a:ext cx="3214324" cy="3173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000" dirty="0">
              <a:cs typeface="Times New Roman" panose="02020603050405020304" pitchFamily="18" charset="0"/>
            </a:endParaRPr>
          </a:p>
          <a:p>
            <a:pPr marL="0" indent="0">
              <a:buNone/>
            </a:pPr>
            <a:endParaRPr lang="cs-CZ" sz="1000" dirty="0"/>
          </a:p>
        </p:txBody>
      </p:sp>
      <p:sp>
        <p:nvSpPr>
          <p:cNvPr id="11" name="Nadpis 1">
            <a:extLst>
              <a:ext uri="{FF2B5EF4-FFF2-40B4-BE49-F238E27FC236}">
                <a16:creationId xmlns:a16="http://schemas.microsoft.com/office/drawing/2014/main" id="{426A6329-F9AB-424C-8AEB-35B0C8CE7476}"/>
              </a:ext>
            </a:extLst>
          </p:cNvPr>
          <p:cNvSpPr txBox="1">
            <a:spLocks/>
          </p:cNvSpPr>
          <p:nvPr/>
        </p:nvSpPr>
        <p:spPr>
          <a:xfrm>
            <a:off x="596752" y="462980"/>
            <a:ext cx="4191272" cy="66861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Doporučená literatura</a:t>
            </a:r>
          </a:p>
        </p:txBody>
      </p:sp>
      <p:cxnSp>
        <p:nvCxnSpPr>
          <p:cNvPr id="12" name="Přímá spojnice 11">
            <a:extLst>
              <a:ext uri="{FF2B5EF4-FFF2-40B4-BE49-F238E27FC236}">
                <a16:creationId xmlns:a16="http://schemas.microsoft.com/office/drawing/2014/main" id="{6B91CD0D-A66E-4BF4-9C1E-97E6D1C981A4}"/>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3" name="Skupina 2">
            <a:extLst>
              <a:ext uri="{FF2B5EF4-FFF2-40B4-BE49-F238E27FC236}">
                <a16:creationId xmlns:a16="http://schemas.microsoft.com/office/drawing/2014/main" id="{9A0B36A6-B1C5-DFEC-E8B2-C4B949DF5B28}"/>
              </a:ext>
            </a:extLst>
          </p:cNvPr>
          <p:cNvGrpSpPr/>
          <p:nvPr/>
        </p:nvGrpSpPr>
        <p:grpSpPr>
          <a:xfrm>
            <a:off x="3802397" y="4659313"/>
            <a:ext cx="1539204" cy="288701"/>
            <a:chOff x="3802397" y="4659313"/>
            <a:chExt cx="1539204" cy="288701"/>
          </a:xfrm>
        </p:grpSpPr>
        <p:cxnSp>
          <p:nvCxnSpPr>
            <p:cNvPr id="5" name="Přímá spojnice 4">
              <a:extLst>
                <a:ext uri="{FF2B5EF4-FFF2-40B4-BE49-F238E27FC236}">
                  <a16:creationId xmlns:a16="http://schemas.microsoft.com/office/drawing/2014/main" id="{9784AE99-9537-0A62-4797-F4FF16FF7DA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420A8B5E-A77E-CFAE-C380-82FDDBEB9C1A}"/>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500273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B610EB80-C87B-4447-9825-BAC98404569D}"/>
              </a:ext>
            </a:extLst>
          </p:cNvPr>
          <p:cNvGrpSpPr/>
          <p:nvPr/>
        </p:nvGrpSpPr>
        <p:grpSpPr>
          <a:xfrm>
            <a:off x="-396552" y="-20538"/>
            <a:ext cx="9540552" cy="5143500"/>
            <a:chOff x="-396552" y="0"/>
            <a:chExt cx="9540552" cy="5143500"/>
          </a:xfrm>
        </p:grpSpPr>
        <p:pic>
          <p:nvPicPr>
            <p:cNvPr id="3" name="Obrázek 2">
              <a:extLst>
                <a:ext uri="{FF2B5EF4-FFF2-40B4-BE49-F238E27FC236}">
                  <a16:creationId xmlns:a16="http://schemas.microsoft.com/office/drawing/2014/main" id="{9B2297F0-AFBE-478F-99F6-7560D3C6CC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3" name="Obdélník: se zakulacenými rohy 12">
              <a:extLst>
                <a:ext uri="{FF2B5EF4-FFF2-40B4-BE49-F238E27FC236}">
                  <a16:creationId xmlns:a16="http://schemas.microsoft.com/office/drawing/2014/main" id="{85237D80-94D7-45A4-A3FA-12A54210D606}"/>
                </a:ext>
              </a:extLst>
            </p:cNvPr>
            <p:cNvSpPr/>
            <p:nvPr/>
          </p:nvSpPr>
          <p:spPr>
            <a:xfrm>
              <a:off x="-396552" y="4515966"/>
              <a:ext cx="2749938" cy="288032"/>
            </a:xfrm>
            <a:prstGeom prst="roundRect">
              <a:avLst>
                <a:gd name="adj" fmla="val 50000"/>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4" name="TextovéPole 13">
              <a:extLst>
                <a:ext uri="{FF2B5EF4-FFF2-40B4-BE49-F238E27FC236}">
                  <a16:creationId xmlns:a16="http://schemas.microsoft.com/office/drawing/2014/main" id="{7524115B-EB76-44B4-A8B2-02837B9EB826}"/>
                </a:ext>
              </a:extLst>
            </p:cNvPr>
            <p:cNvSpPr txBox="1"/>
            <p:nvPr/>
          </p:nvSpPr>
          <p:spPr>
            <a:xfrm>
              <a:off x="611559" y="4496221"/>
              <a:ext cx="1681697" cy="307777"/>
            </a:xfrm>
            <a:prstGeom prst="rect">
              <a:avLst/>
            </a:prstGeom>
            <a:noFill/>
          </p:spPr>
          <p:txBody>
            <a:bodyPr wrap="square" rtlCol="0">
              <a:spAutoFit/>
            </a:bodyPr>
            <a:lstStyle/>
            <a:p>
              <a:r>
                <a:rPr lang="cs-CZ" sz="1400" b="1" dirty="0">
                  <a:solidFill>
                    <a:schemeClr val="bg1"/>
                  </a:solidFill>
                </a:rPr>
                <a:t>www.slu.cz/opf/cz</a:t>
              </a:r>
            </a:p>
          </p:txBody>
        </p:sp>
        <p:pic>
          <p:nvPicPr>
            <p:cNvPr id="16" name="Obrázek 15">
              <a:extLst>
                <a:ext uri="{FF2B5EF4-FFF2-40B4-BE49-F238E27FC236}">
                  <a16:creationId xmlns:a16="http://schemas.microsoft.com/office/drawing/2014/main" id="{A0950B4E-DAB5-43A2-898E-94A6A07692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9702" y="325900"/>
              <a:ext cx="1953684" cy="956834"/>
            </a:xfrm>
            <a:prstGeom prst="rect">
              <a:avLst/>
            </a:prstGeom>
          </p:spPr>
        </p:pic>
      </p:grpSp>
      <p:sp>
        <p:nvSpPr>
          <p:cNvPr id="9" name="Nadpis 1">
            <a:extLst>
              <a:ext uri="{FF2B5EF4-FFF2-40B4-BE49-F238E27FC236}">
                <a16:creationId xmlns:a16="http://schemas.microsoft.com/office/drawing/2014/main" id="{C51D9093-0704-4F4C-A1A1-D0B3B97BA909}"/>
              </a:ext>
            </a:extLst>
          </p:cNvPr>
          <p:cNvSpPr txBox="1">
            <a:spLocks/>
          </p:cNvSpPr>
          <p:nvPr/>
        </p:nvSpPr>
        <p:spPr>
          <a:xfrm>
            <a:off x="6012160" y="4083918"/>
            <a:ext cx="2538172" cy="864096"/>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3200" b="1" cap="all" dirty="0">
                <a:solidFill>
                  <a:srgbClr val="307871"/>
                </a:solidFill>
              </a:rPr>
              <a:t>Děkujeme</a:t>
            </a:r>
            <a:br>
              <a:rPr lang="cs-CZ" sz="3200" b="1" cap="all" dirty="0">
                <a:solidFill>
                  <a:srgbClr val="307871"/>
                </a:solidFill>
              </a:rPr>
            </a:br>
            <a:r>
              <a:rPr lang="cs-CZ" sz="3200" b="1" cap="all" dirty="0">
                <a:solidFill>
                  <a:srgbClr val="307871"/>
                </a:solidFill>
              </a:rPr>
              <a:t>za pozornost</a:t>
            </a:r>
          </a:p>
        </p:txBody>
      </p:sp>
    </p:spTree>
    <p:extLst>
      <p:ext uri="{BB962C8B-B14F-4D97-AF65-F5344CB8AC3E}">
        <p14:creationId xmlns:p14="http://schemas.microsoft.com/office/powerpoint/2010/main" val="54761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1">
            <a:extLst>
              <a:ext uri="{FF2B5EF4-FFF2-40B4-BE49-F238E27FC236}">
                <a16:creationId xmlns:a16="http://schemas.microsoft.com/office/drawing/2014/main" id="{333DD535-BEC4-44BC-A1E9-3D5CEA61D10A}"/>
              </a:ext>
            </a:extLst>
          </p:cNvPr>
          <p:cNvSpPr txBox="1">
            <a:spLocks/>
          </p:cNvSpPr>
          <p:nvPr/>
        </p:nvSpPr>
        <p:spPr>
          <a:xfrm>
            <a:off x="596751" y="462980"/>
            <a:ext cx="8171691" cy="66861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co je pracovní doba a proč se jí tam zabýváme?</a:t>
            </a: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611560" y="1281795"/>
            <a:ext cx="8280920" cy="3224512"/>
          </a:xfrm>
        </p:spPr>
        <p:txBody>
          <a:bodyPr>
            <a:noAutofit/>
          </a:bodyPr>
          <a:lstStyle/>
          <a:p>
            <a:pPr algn="just"/>
            <a:r>
              <a:rPr lang="cs-CZ" sz="1600" b="1" dirty="0"/>
              <a:t>Pracovní doba </a:t>
            </a:r>
            <a:r>
              <a:rPr lang="cs-CZ" sz="1600" dirty="0"/>
              <a:t>se v právním kontextu definuje jako </a:t>
            </a:r>
            <a:r>
              <a:rPr lang="cs-CZ" sz="1600" b="1" dirty="0"/>
              <a:t>doba, kdy je zaměstnanec povinen být k dispozici zaměstnavateli</a:t>
            </a:r>
            <a:r>
              <a:rPr lang="cs-CZ" sz="1600" dirty="0"/>
              <a:t>, a je určena zákoníkem práce (zákon č. 262/2006 Sb., konkrétně § 78).</a:t>
            </a:r>
          </a:p>
          <a:p>
            <a:pPr algn="just"/>
            <a:r>
              <a:rPr lang="cs-CZ" sz="1600" b="1" dirty="0"/>
              <a:t>Proč se věnujeme pracovní době? </a:t>
            </a:r>
            <a:r>
              <a:rPr lang="cs-CZ" sz="1600" dirty="0"/>
              <a:t>Správná organizace pracovní doby ovlivňuje </a:t>
            </a:r>
            <a:r>
              <a:rPr lang="cs-CZ" sz="1800" b="1" dirty="0"/>
              <a:t>nejen výkon zaměstnanců</a:t>
            </a:r>
            <a:r>
              <a:rPr lang="cs-CZ" sz="1600" dirty="0"/>
              <a:t>, ale také jejich zdraví, spokojenost a životní rovnováhu. </a:t>
            </a:r>
          </a:p>
          <a:p>
            <a:pPr algn="just"/>
            <a:r>
              <a:rPr lang="cs-CZ" sz="1600" dirty="0"/>
              <a:t>Dodržování pracovního práva přispívá ke </a:t>
            </a:r>
            <a:r>
              <a:rPr lang="cs-CZ" sz="1600" b="1" dirty="0"/>
              <a:t>snížení únavy, zlepšuje pracovní prostředí </a:t>
            </a:r>
            <a:r>
              <a:rPr lang="cs-CZ" sz="1600" dirty="0"/>
              <a:t>a </a:t>
            </a:r>
            <a:r>
              <a:rPr lang="cs-CZ" sz="1600" b="1" dirty="0"/>
              <a:t>minimalizuje riziko pracovních úrazů či syndromu vyhoření</a:t>
            </a:r>
            <a:r>
              <a:rPr lang="cs-CZ" sz="1600" dirty="0"/>
              <a:t>. </a:t>
            </a:r>
          </a:p>
          <a:p>
            <a:pPr algn="just"/>
            <a:r>
              <a:rPr lang="cs-CZ" sz="1600" b="1" dirty="0"/>
              <a:t>Personalista</a:t>
            </a:r>
            <a:r>
              <a:rPr lang="cs-CZ" sz="1600" dirty="0"/>
              <a:t> nebo </a:t>
            </a:r>
            <a:r>
              <a:rPr lang="cs-CZ" sz="1600" b="1" dirty="0"/>
              <a:t>HR manažer</a:t>
            </a:r>
            <a:r>
              <a:rPr lang="cs-CZ" sz="1600" dirty="0"/>
              <a:t> musí zajistit, aby byla pracovní doba </a:t>
            </a:r>
            <a:r>
              <a:rPr lang="cs-CZ" sz="1600" b="1" dirty="0"/>
              <a:t>v souladu s právními předpisy</a:t>
            </a:r>
            <a:r>
              <a:rPr lang="cs-CZ" sz="1600" dirty="0"/>
              <a:t>, což chrání zaměstnavatele před případnými sankcemi a právními důsledky.</a:t>
            </a: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146140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E5323-3F0F-F29A-2D7F-FDABDBEA719F}"/>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B2AD4A78-0718-9D8F-FCE1-9A5B7B2645B1}"/>
              </a:ext>
            </a:extLst>
          </p:cNvPr>
          <p:cNvSpPr txBox="1">
            <a:spLocks/>
          </p:cNvSpPr>
          <p:nvPr/>
        </p:nvSpPr>
        <p:spPr>
          <a:xfrm>
            <a:off x="596752" y="462980"/>
            <a:ext cx="815536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dobře nastavená PD a její přínosy</a:t>
            </a:r>
          </a:p>
        </p:txBody>
      </p:sp>
      <p:sp>
        <p:nvSpPr>
          <p:cNvPr id="11" name="Zástupný symbol pro obsah 2">
            <a:extLst>
              <a:ext uri="{FF2B5EF4-FFF2-40B4-BE49-F238E27FC236}">
                <a16:creationId xmlns:a16="http://schemas.microsoft.com/office/drawing/2014/main" id="{FCC90BFA-C9DF-FEB0-F06A-CD1AA3B0FA47}"/>
              </a:ext>
            </a:extLst>
          </p:cNvPr>
          <p:cNvSpPr>
            <a:spLocks noGrp="1"/>
          </p:cNvSpPr>
          <p:nvPr>
            <p:ph idx="1"/>
          </p:nvPr>
        </p:nvSpPr>
        <p:spPr>
          <a:xfrm>
            <a:off x="611560" y="1281795"/>
            <a:ext cx="8280920" cy="3224512"/>
          </a:xfrm>
        </p:spPr>
        <p:txBody>
          <a:bodyPr>
            <a:noAutofit/>
          </a:bodyPr>
          <a:lstStyle/>
          <a:p>
            <a:pPr algn="just"/>
            <a:r>
              <a:rPr lang="cs-CZ" sz="1200" b="1" dirty="0"/>
              <a:t>Vyšší pracovní spokojenost a motivace</a:t>
            </a:r>
          </a:p>
          <a:p>
            <a:pPr marL="0" indent="0" algn="just">
              <a:buNone/>
            </a:pPr>
            <a:r>
              <a:rPr lang="cs-CZ" sz="1200" dirty="0"/>
              <a:t>Když zaměstnanci mají jasně definovanou pracovní dobu, lépe zvládají plánovat svůj osobní a pracovní život, což přispívá k jejich spokojenosti a vyšší motivaci. Zaměstnanci, kteří cítí, že jejich pracovní doba je přiměřená a spravedlivá, jsou obvykle loajálnější a angažovanější.</a:t>
            </a:r>
          </a:p>
          <a:p>
            <a:r>
              <a:rPr lang="cs-CZ" sz="1200" b="1" dirty="0"/>
              <a:t>Snížení rizika vyhoření</a:t>
            </a:r>
          </a:p>
          <a:p>
            <a:pPr marL="0" indent="0">
              <a:buNone/>
            </a:pPr>
            <a:r>
              <a:rPr lang="cs-CZ" sz="1200" dirty="0"/>
              <a:t>Práce nadměrně přesčas nebo bez dostatečného odpočinku zvyšuje riziko stresu a syndromu vyhoření. Správně nastavená pracovní doba a dodržování přestávek podporují duševní i fyzické zdraví zaměstnanců, což vede ke snížení dlouhodobé únavy a vyčerpání.</a:t>
            </a:r>
          </a:p>
          <a:p>
            <a:r>
              <a:rPr lang="cs-CZ" sz="1200" b="1" dirty="0"/>
              <a:t>Zlepšení produktivity a efektivity</a:t>
            </a:r>
          </a:p>
          <a:p>
            <a:pPr marL="0" indent="0">
              <a:buNone/>
            </a:pPr>
            <a:r>
              <a:rPr lang="cs-CZ" sz="1200" dirty="0"/>
              <a:t>Dobře nastavená pracovní doba podporuje efektivní výkon práce – zaměstnanci jsou během pracovního dne produktivnější, pokud pracují v časových intervalech, které odpovídají jejich kapacitě. Přetížení a nadměrná délka směn naopak snižují výkon a mohou vést k chybám.</a:t>
            </a:r>
          </a:p>
          <a:p>
            <a:r>
              <a:rPr lang="cs-CZ" sz="1200" b="1" dirty="0"/>
              <a:t>Zvýšení bezpečnosti na pracovišti</a:t>
            </a:r>
          </a:p>
          <a:p>
            <a:pPr marL="0" indent="0">
              <a:buNone/>
            </a:pPr>
            <a:r>
              <a:rPr lang="cs-CZ" sz="1200" dirty="0"/>
              <a:t>Pokud zaměstnanci mají dostatek času na odpočinek, jsou během práce pozornější a méně náchylní k chybám, které by mohly vést k pracovním úrazům. To je důležité zejména u zaměstnání, která zahrnují fyzickou námahu nebo práci s technikou a stroji.</a:t>
            </a:r>
          </a:p>
          <a:p>
            <a:pPr marL="0" indent="0">
              <a:buNone/>
            </a:pPr>
            <a:endParaRPr lang="cs-CZ" sz="1200" dirty="0"/>
          </a:p>
          <a:p>
            <a:pPr marL="0" indent="0" algn="just">
              <a:buNone/>
            </a:pPr>
            <a:endParaRPr lang="cs-CZ" sz="1200" dirty="0"/>
          </a:p>
        </p:txBody>
      </p:sp>
      <p:cxnSp>
        <p:nvCxnSpPr>
          <p:cNvPr id="12" name="Přímá spojnice 11">
            <a:extLst>
              <a:ext uri="{FF2B5EF4-FFF2-40B4-BE49-F238E27FC236}">
                <a16:creationId xmlns:a16="http://schemas.microsoft.com/office/drawing/2014/main" id="{3D2B4053-C721-980B-6B4F-9CC77B985F4C}"/>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63F41B17-C22A-62E7-3EE2-AE5D17E43E44}"/>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DAA41A3D-3424-F7D7-3E35-BBF6443EEF39}"/>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FEE4142C-A268-E595-7D0F-8101EF6F991C}"/>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185613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93832-A191-2FE5-94DD-68C0123593CA}"/>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DF1B1498-D980-0BB7-F9A8-4762ACB2A56D}"/>
              </a:ext>
            </a:extLst>
          </p:cNvPr>
          <p:cNvSpPr txBox="1">
            <a:spLocks/>
          </p:cNvSpPr>
          <p:nvPr/>
        </p:nvSpPr>
        <p:spPr>
          <a:xfrm>
            <a:off x="596752" y="462980"/>
            <a:ext cx="815536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dobře nastavená PD a její přínosy</a:t>
            </a:r>
          </a:p>
        </p:txBody>
      </p:sp>
      <p:sp>
        <p:nvSpPr>
          <p:cNvPr id="11" name="Zástupný symbol pro obsah 2">
            <a:extLst>
              <a:ext uri="{FF2B5EF4-FFF2-40B4-BE49-F238E27FC236}">
                <a16:creationId xmlns:a16="http://schemas.microsoft.com/office/drawing/2014/main" id="{EBE9B11F-C4AE-7786-5365-CB095FFBB47A}"/>
              </a:ext>
            </a:extLst>
          </p:cNvPr>
          <p:cNvSpPr>
            <a:spLocks noGrp="1"/>
          </p:cNvSpPr>
          <p:nvPr>
            <p:ph idx="1"/>
          </p:nvPr>
        </p:nvSpPr>
        <p:spPr>
          <a:xfrm>
            <a:off x="611560" y="1281795"/>
            <a:ext cx="8280920" cy="3224512"/>
          </a:xfrm>
        </p:spPr>
        <p:txBody>
          <a:bodyPr>
            <a:noAutofit/>
          </a:bodyPr>
          <a:lstStyle/>
          <a:p>
            <a:r>
              <a:rPr lang="cs-CZ" sz="1100" b="1" dirty="0"/>
              <a:t>Lepší </a:t>
            </a:r>
            <a:r>
              <a:rPr lang="cs-CZ" sz="1100" b="1" dirty="0" err="1"/>
              <a:t>work-life</a:t>
            </a:r>
            <a:r>
              <a:rPr lang="cs-CZ" sz="1100" b="1" dirty="0"/>
              <a:t> balance</a:t>
            </a:r>
          </a:p>
          <a:p>
            <a:pPr marL="0" indent="0">
              <a:buNone/>
            </a:pPr>
            <a:r>
              <a:rPr lang="cs-CZ" sz="1100" dirty="0"/>
              <a:t>Vyvážená pracovní doba umožňuje zaměstnancům věnovat se rodině, koníčkům a dalším zájmům, což je zásadní pro celkovou kvalitu jejich života. Dobrá rovnováha mezi pracovním a osobním životem přispívá k dlouhodobé spokojenosti a stabilitě zaměstnanců.</a:t>
            </a:r>
          </a:p>
          <a:p>
            <a:r>
              <a:rPr lang="cs-CZ" sz="1100" b="1" dirty="0"/>
              <a:t>Nižší fluktuace zaměstnanců</a:t>
            </a:r>
          </a:p>
          <a:p>
            <a:pPr marL="0" indent="0">
              <a:buNone/>
            </a:pPr>
            <a:r>
              <a:rPr lang="cs-CZ" sz="1100" dirty="0"/>
              <a:t>Pokud je pracovní doba dobře nastavena a zaměstnanci mají pocit, že jsou jejich pracovní podmínky férové, je pravděpodobné, že zůstanou v zaměstnání déle. To pomáhá zaměstnavatelům snižovat náklady na nábor a zaškolení nových pracovníků.</a:t>
            </a:r>
          </a:p>
          <a:p>
            <a:r>
              <a:rPr lang="cs-CZ" sz="1100" b="1" dirty="0"/>
              <a:t>Pozitivní firemní kultura a dobré vztahy na pracovišti</a:t>
            </a:r>
          </a:p>
          <a:p>
            <a:pPr marL="0" indent="0">
              <a:buNone/>
            </a:pPr>
            <a:r>
              <a:rPr lang="cs-CZ" sz="1100" dirty="0"/>
              <a:t>Dobré nastavení pracovní doby, které bere v úvahu potřeby zaměstnanců, posiluje pozitivní firemní kulturu. Zaměstnanci se cítí respektováni a více si váží svého zaměstnavatele, což přispívá k lepším vztahům na pracovišti a vytváří příjemnější pracovní prostředí.</a:t>
            </a:r>
          </a:p>
          <a:p>
            <a:r>
              <a:rPr lang="cs-CZ" sz="1100" b="1" dirty="0"/>
              <a:t>Podpora týmové spolupráce a rozvoje firmy</a:t>
            </a:r>
          </a:p>
          <a:p>
            <a:pPr marL="0" indent="0">
              <a:buNone/>
            </a:pPr>
            <a:r>
              <a:rPr lang="cs-CZ" sz="1100" dirty="0"/>
              <a:t>Pokud jsou pracovní doby dobře zkoordinovány, zaměstnanci mohou lépe spolupracovat, protože jejich přítomnost na pracovišti je sladěna. To usnadňuje plánování projektů, zvyšuje efektivitu týmové práce a přispívá k rozvoji firmy.</a:t>
            </a:r>
          </a:p>
          <a:p>
            <a:r>
              <a:rPr lang="cs-CZ" sz="1100" b="1" dirty="0"/>
              <a:t>Snížení nemocnosti a absencí</a:t>
            </a:r>
          </a:p>
          <a:p>
            <a:pPr marL="0" indent="0">
              <a:buNone/>
            </a:pPr>
            <a:r>
              <a:rPr lang="cs-CZ" sz="1100" dirty="0"/>
              <a:t>Dobře nastavená pracovní doba, která zahrnuje pravidelné přestávky a umožňuje regeneraci, pomáhá předcházet zdravotním problémům způsobeným přetížením. To může vést ke snížení nemocenské absence, protože zaměstnanci jsou méně náchylní k nemocem z únavy a stresu.</a:t>
            </a:r>
          </a:p>
          <a:p>
            <a:pPr marL="0" indent="0" algn="just">
              <a:buNone/>
            </a:pPr>
            <a:endParaRPr lang="cs-CZ" sz="1100" dirty="0"/>
          </a:p>
        </p:txBody>
      </p:sp>
      <p:cxnSp>
        <p:nvCxnSpPr>
          <p:cNvPr id="12" name="Přímá spojnice 11">
            <a:extLst>
              <a:ext uri="{FF2B5EF4-FFF2-40B4-BE49-F238E27FC236}">
                <a16:creationId xmlns:a16="http://schemas.microsoft.com/office/drawing/2014/main" id="{2B56C6B6-6F70-8F02-812E-BE3EEF02E693}"/>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5D4E2C5-798C-51DE-39F9-8DF938B4081E}"/>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81C72604-5EE3-D301-875C-BAD764E32B0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40731104-BDB2-9AFF-84CC-71426A615FCD}"/>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298061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9A0F8-21F3-7856-662C-AC743FE540FD}"/>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5047795C-9C83-F8FA-8432-FBD97DA31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 y="195486"/>
            <a:ext cx="9144000" cy="5143500"/>
          </a:xfrm>
          <a:prstGeom prst="rect">
            <a:avLst/>
          </a:prstGeom>
        </p:spPr>
      </p:pic>
      <p:sp>
        <p:nvSpPr>
          <p:cNvPr id="9" name="Nadpis 1">
            <a:extLst>
              <a:ext uri="{FF2B5EF4-FFF2-40B4-BE49-F238E27FC236}">
                <a16:creationId xmlns:a16="http://schemas.microsoft.com/office/drawing/2014/main" id="{FDC38E75-EC59-EEC9-35E8-C4AF3ABABF92}"/>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stanovená pracovní doba</a:t>
            </a:r>
          </a:p>
        </p:txBody>
      </p:sp>
      <p:sp>
        <p:nvSpPr>
          <p:cNvPr id="13" name="Zástupný symbol pro obsah 2">
            <a:extLst>
              <a:ext uri="{FF2B5EF4-FFF2-40B4-BE49-F238E27FC236}">
                <a16:creationId xmlns:a16="http://schemas.microsoft.com/office/drawing/2014/main" id="{279DE65F-ECC3-B0CA-C09E-4EB54840DA1F}"/>
              </a:ext>
            </a:extLst>
          </p:cNvPr>
          <p:cNvSpPr txBox="1">
            <a:spLocks/>
          </p:cNvSpPr>
          <p:nvPr/>
        </p:nvSpPr>
        <p:spPr>
          <a:xfrm>
            <a:off x="611559" y="1217637"/>
            <a:ext cx="7160841" cy="33991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200" b="1" dirty="0">
                <a:solidFill>
                  <a:prstClr val="black"/>
                </a:solidFill>
              </a:rPr>
              <a:t>Zákoník práce č. 262/2006 Sb.</a:t>
            </a:r>
          </a:p>
          <a:p>
            <a:pPr marL="0" marR="0" lvl="0" indent="0" algn="just" defTabSz="914400" rtl="0" eaLnBrk="1" fontAlgn="auto" latinLnBrk="0" hangingPunct="1">
              <a:lnSpc>
                <a:spcPct val="100000"/>
              </a:lnSpc>
              <a:spcBef>
                <a:spcPct val="20000"/>
              </a:spcBef>
              <a:spcAft>
                <a:spcPts val="0"/>
              </a:spcAft>
              <a:buClrTx/>
              <a:buSzTx/>
              <a:buNone/>
              <a:tabLst/>
              <a:defRPr/>
            </a:pPr>
            <a:r>
              <a:rPr lang="cs-CZ" sz="1200" dirty="0">
                <a:solidFill>
                  <a:prstClr val="black"/>
                </a:solidFill>
              </a:rPr>
              <a:t>          Stanovená pracovní doba je v České republice upravena zákoníkem práce, konkrétně v § 78 zákona č.     </a:t>
            </a:r>
          </a:p>
          <a:p>
            <a:pPr marL="0" marR="0" lvl="0" indent="0" algn="just" defTabSz="914400" rtl="0" eaLnBrk="1" fontAlgn="auto" latinLnBrk="0" hangingPunct="1">
              <a:lnSpc>
                <a:spcPct val="100000"/>
              </a:lnSpc>
              <a:spcBef>
                <a:spcPct val="20000"/>
              </a:spcBef>
              <a:spcAft>
                <a:spcPts val="0"/>
              </a:spcAft>
              <a:buClrTx/>
              <a:buSzTx/>
              <a:buNone/>
              <a:tabLst/>
              <a:defRPr/>
            </a:pPr>
            <a:r>
              <a:rPr lang="cs-CZ" sz="1200" dirty="0">
                <a:solidFill>
                  <a:prstClr val="black"/>
                </a:solidFill>
              </a:rPr>
              <a:t>          262/2006 Sb. Tento paragraf stanovuje maximální délku týdenní pracovní doby pro různé pracovní režimy.   </a:t>
            </a:r>
          </a:p>
          <a:p>
            <a:pPr marL="0" marR="0" lvl="0" indent="0" algn="just" defTabSz="914400" rtl="0" eaLnBrk="1" fontAlgn="auto" latinLnBrk="0" hangingPunct="1">
              <a:lnSpc>
                <a:spcPct val="100000"/>
              </a:lnSpc>
              <a:spcBef>
                <a:spcPct val="20000"/>
              </a:spcBef>
              <a:spcAft>
                <a:spcPts val="0"/>
              </a:spcAft>
              <a:buClrTx/>
              <a:buSzTx/>
              <a:buNone/>
              <a:tabLst/>
              <a:defRPr/>
            </a:pPr>
            <a:r>
              <a:rPr lang="cs-CZ" sz="1200" dirty="0">
                <a:solidFill>
                  <a:prstClr val="black"/>
                </a:solidFill>
              </a:rPr>
              <a:t>          Pro běžné profese je to 40 hodin týdně, pro dvousměnný provoz 38,75 hodin týdně a pro třísměnný nebo  </a:t>
            </a:r>
          </a:p>
          <a:p>
            <a:pPr marL="0" marR="0" lvl="0" indent="0" algn="just" defTabSz="914400" rtl="0" eaLnBrk="1" fontAlgn="auto" latinLnBrk="0" hangingPunct="1">
              <a:lnSpc>
                <a:spcPct val="100000"/>
              </a:lnSpc>
              <a:spcBef>
                <a:spcPct val="20000"/>
              </a:spcBef>
              <a:spcAft>
                <a:spcPts val="0"/>
              </a:spcAft>
              <a:buClrTx/>
              <a:buSzTx/>
              <a:buNone/>
              <a:tabLst/>
              <a:defRPr/>
            </a:pPr>
            <a:r>
              <a:rPr lang="cs-CZ" sz="1200" dirty="0">
                <a:solidFill>
                  <a:prstClr val="black"/>
                </a:solidFill>
              </a:rPr>
              <a:t>          nepřetržitý provoz 37,5 hodin týdně.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Zákoník práce </a:t>
            </a:r>
            <a:r>
              <a:rPr kumimoji="0" lang="cs-CZ" sz="1200" i="0" u="none" strike="noStrike" kern="1200" cap="none" spc="0" normalizeH="0" baseline="0" noProof="0" dirty="0">
                <a:ln>
                  <a:noFill/>
                </a:ln>
                <a:solidFill>
                  <a:prstClr val="black"/>
                </a:solidFill>
                <a:effectLst/>
                <a:uLnTx/>
                <a:uFillTx/>
                <a:latin typeface="Calibri"/>
                <a:ea typeface="+mn-ea"/>
                <a:cs typeface="+mn-cs"/>
              </a:rPr>
              <a:t> také stanoví povinnost zaměstnavatele informovat zaměstnance o rozvržení pracovní doby (rozpisy směn, zejména o u vícesměnných režimů).</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200" dirty="0">
                <a:solidFill>
                  <a:prstClr val="black"/>
                </a:solidFill>
                <a:latin typeface="Calibri"/>
              </a:rPr>
              <a:t>Zákon také stanoví </a:t>
            </a:r>
            <a:r>
              <a:rPr lang="cs-CZ" sz="1200" b="1" dirty="0">
                <a:solidFill>
                  <a:prstClr val="black"/>
                </a:solidFill>
                <a:latin typeface="Calibri"/>
              </a:rPr>
              <a:t>přestávky</a:t>
            </a:r>
            <a:r>
              <a:rPr lang="cs-CZ" sz="1200" dirty="0">
                <a:solidFill>
                  <a:prstClr val="black"/>
                </a:solidFill>
                <a:latin typeface="Calibri"/>
              </a:rPr>
              <a:t> – na jídlo a oddech, na odpočinek, bezpečnostní.</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200" dirty="0">
                <a:solidFill>
                  <a:prstClr val="black"/>
                </a:solidFill>
                <a:latin typeface="Calibri"/>
              </a:rPr>
              <a:t>Pokud zaměstnanec pracuje </a:t>
            </a:r>
            <a:r>
              <a:rPr lang="cs-CZ" sz="1200" b="1" dirty="0">
                <a:solidFill>
                  <a:prstClr val="black"/>
                </a:solidFill>
                <a:latin typeface="Calibri"/>
              </a:rPr>
              <a:t>v noci</a:t>
            </a:r>
            <a:r>
              <a:rPr lang="cs-CZ" sz="1200" dirty="0">
                <a:solidFill>
                  <a:prstClr val="black"/>
                </a:solidFill>
                <a:latin typeface="Calibri"/>
              </a:rPr>
              <a:t>, má nárok na příplatek. Dle kolektivní smlouvy může být sjednán i příplatek za směnnost. Práce v noci není vhodná pro každého zaměstnance, je nutné </a:t>
            </a:r>
            <a:r>
              <a:rPr lang="cs-CZ" sz="1200" b="1" dirty="0">
                <a:solidFill>
                  <a:prstClr val="black"/>
                </a:solidFill>
                <a:latin typeface="Calibri"/>
              </a:rPr>
              <a:t>být zdravotně způsobilý.</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200" dirty="0">
                <a:solidFill>
                  <a:prstClr val="black"/>
                </a:solidFill>
                <a:latin typeface="Calibri"/>
              </a:rPr>
              <a:t>Příplatky také náleží </a:t>
            </a:r>
            <a:r>
              <a:rPr lang="cs-CZ" sz="1200" b="1" dirty="0">
                <a:solidFill>
                  <a:prstClr val="black"/>
                </a:solidFill>
                <a:latin typeface="Calibri"/>
              </a:rPr>
              <a:t>za práci o víkendech a svátcích </a:t>
            </a:r>
            <a:r>
              <a:rPr lang="cs-CZ" sz="1200" dirty="0">
                <a:solidFill>
                  <a:prstClr val="black"/>
                </a:solidFill>
                <a:latin typeface="Calibri"/>
              </a:rPr>
              <a:t>(za každou odpracovanou hodinu).</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200" b="1" dirty="0">
                <a:solidFill>
                  <a:prstClr val="black"/>
                </a:solidFill>
                <a:latin typeface="Calibri"/>
              </a:rPr>
              <a:t>Práce přesčas </a:t>
            </a:r>
            <a:r>
              <a:rPr lang="cs-CZ" sz="1200" dirty="0">
                <a:solidFill>
                  <a:prstClr val="black"/>
                </a:solidFill>
                <a:latin typeface="Calibri"/>
              </a:rPr>
              <a:t>je také omezena a zákon stanoví pravidla pro její kompenzaci.</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200" dirty="0">
                <a:solidFill>
                  <a:prstClr val="black"/>
                </a:solidFill>
                <a:latin typeface="Calibri"/>
              </a:rPr>
              <a:t>Dodržování těchto pravidel je kontrolováno a za porušení pravidel hrozí sankce, které vyměřují pověřené orgány (Státní úřad inspekce práce prostřednictvím inspektorátů práce).</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endParaRPr kumimoji="0" lang="cs-CZ" sz="120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endParaRPr kumimoji="0" lang="cs-CZ"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None/>
              <a:tabLst/>
              <a:defRPr/>
            </a:pPr>
            <a:endParaRPr lang="cs-CZ" sz="1200" dirty="0">
              <a:solidFill>
                <a:prstClr val="black"/>
              </a:solidFill>
            </a:endParaRPr>
          </a:p>
        </p:txBody>
      </p:sp>
      <p:cxnSp>
        <p:nvCxnSpPr>
          <p:cNvPr id="12" name="Přímá spojnice 11">
            <a:extLst>
              <a:ext uri="{FF2B5EF4-FFF2-40B4-BE49-F238E27FC236}">
                <a16:creationId xmlns:a16="http://schemas.microsoft.com/office/drawing/2014/main" id="{F2832D8A-273D-83AA-8B3D-29EEB297096D}"/>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BA8C61DB-0677-DFD9-E12D-1C692C5BC768}"/>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21FB808-C4BC-0B06-CB9E-D899487E1F59}"/>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71ECB371-F900-2C9B-3C33-629B858B98E3}"/>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398252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9A0F8-21F3-7856-662C-AC743FE540FD}"/>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5047795C-9C83-F8FA-8432-FBD97DA31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 y="195486"/>
            <a:ext cx="9144000" cy="5143500"/>
          </a:xfrm>
          <a:prstGeom prst="rect">
            <a:avLst/>
          </a:prstGeom>
        </p:spPr>
      </p:pic>
      <p:sp>
        <p:nvSpPr>
          <p:cNvPr id="9" name="Nadpis 1">
            <a:extLst>
              <a:ext uri="{FF2B5EF4-FFF2-40B4-BE49-F238E27FC236}">
                <a16:creationId xmlns:a16="http://schemas.microsoft.com/office/drawing/2014/main" id="{FDC38E75-EC59-EEC9-35E8-C4AF3ABABF92}"/>
              </a:ext>
            </a:extLst>
          </p:cNvPr>
          <p:cNvSpPr txBox="1">
            <a:spLocks/>
          </p:cNvSpPr>
          <p:nvPr/>
        </p:nvSpPr>
        <p:spPr>
          <a:xfrm>
            <a:off x="596751" y="462980"/>
            <a:ext cx="7951255" cy="668610"/>
          </a:xfrm>
          <a:prstGeom prst="rect">
            <a:avLst/>
          </a:prstGeom>
        </p:spPr>
        <p:txBody>
          <a:bodyPr vert="horz" lIns="91440" tIns="45720" rIns="91440" bIns="45720" rtlCol="0" anchor="t">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stanovená pracovní doba – jednosměnný režim</a:t>
            </a:r>
          </a:p>
        </p:txBody>
      </p:sp>
      <p:sp>
        <p:nvSpPr>
          <p:cNvPr id="11" name="Zástupný symbol pro obsah 2">
            <a:extLst>
              <a:ext uri="{FF2B5EF4-FFF2-40B4-BE49-F238E27FC236}">
                <a16:creationId xmlns:a16="http://schemas.microsoft.com/office/drawing/2014/main" id="{113F5449-2282-D3CB-7C2F-6D1D04524438}"/>
              </a:ext>
            </a:extLst>
          </p:cNvPr>
          <p:cNvSpPr>
            <a:spLocks noGrp="1"/>
          </p:cNvSpPr>
          <p:nvPr>
            <p:ph idx="1"/>
          </p:nvPr>
        </p:nvSpPr>
        <p:spPr>
          <a:xfrm>
            <a:off x="611560" y="2265736"/>
            <a:ext cx="8280920" cy="2351098"/>
          </a:xfrm>
        </p:spPr>
        <p:txBody>
          <a:bodyPr>
            <a:noAutofit/>
          </a:bodyPr>
          <a:lstStyle/>
          <a:p>
            <a:r>
              <a:rPr lang="cs-CZ" sz="1200" b="1" dirty="0"/>
              <a:t>Jednosměnný režim (40 hodin týdně)</a:t>
            </a:r>
            <a:r>
              <a:rPr lang="cs-CZ" sz="1200" dirty="0"/>
              <a:t>:</a:t>
            </a:r>
          </a:p>
          <a:p>
            <a:pPr marL="0" indent="0">
              <a:buNone/>
            </a:pPr>
            <a:r>
              <a:rPr lang="cs-CZ" sz="1200" dirty="0"/>
              <a:t>Zaměstnanec pracuje pouze jednu směnu denně, obvykle v pracovní dny.</a:t>
            </a:r>
          </a:p>
          <a:p>
            <a:pPr marL="0" indent="0">
              <a:buNone/>
            </a:pPr>
            <a:r>
              <a:rPr lang="cs-CZ" sz="1200" dirty="0"/>
              <a:t>Je dána pracovní doba a přestávka v práci např. na oběd, která se nezapočítá do pracovní doby.</a:t>
            </a:r>
          </a:p>
          <a:p>
            <a:pPr marL="0" indent="0">
              <a:buNone/>
            </a:pPr>
            <a:r>
              <a:rPr lang="cs-CZ" sz="1200" b="1" dirty="0"/>
              <a:t>Příklady profesí: </a:t>
            </a:r>
          </a:p>
          <a:p>
            <a:r>
              <a:rPr lang="cs-CZ" sz="1200" dirty="0"/>
              <a:t>kancelářská práce – účetní, personalista, administrativní činnosti, projektový manažer</a:t>
            </a:r>
          </a:p>
          <a:p>
            <a:r>
              <a:rPr lang="cs-CZ" sz="1200" dirty="0"/>
              <a:t>obchod a maloobchod</a:t>
            </a:r>
          </a:p>
          <a:p>
            <a:r>
              <a:rPr lang="cs-CZ" sz="1200" dirty="0"/>
              <a:t>práce ve vědě, vzdělávání, technické pozice</a:t>
            </a:r>
          </a:p>
          <a:p>
            <a:r>
              <a:rPr lang="cs-CZ" sz="1200" dirty="0"/>
              <a:t>úřady</a:t>
            </a:r>
          </a:p>
          <a:p>
            <a:r>
              <a:rPr lang="cs-CZ" sz="1200" dirty="0"/>
              <a:t>služby a zákaznický servis (pokud se nejedná např. o řešení poruch)</a:t>
            </a:r>
          </a:p>
          <a:p>
            <a:pPr marL="0" indent="0">
              <a:buNone/>
            </a:pPr>
            <a:endParaRPr lang="cs-CZ" sz="1200" dirty="0"/>
          </a:p>
          <a:p>
            <a:pPr marL="0" indent="0">
              <a:buNone/>
            </a:pPr>
            <a:endParaRPr lang="cs-CZ" sz="1200" dirty="0"/>
          </a:p>
          <a:p>
            <a:pPr marL="0" indent="0">
              <a:buNone/>
            </a:pPr>
            <a:endParaRPr lang="cs-CZ" sz="1200" dirty="0"/>
          </a:p>
          <a:p>
            <a:pPr marL="0" indent="0">
              <a:buNone/>
            </a:pPr>
            <a:endParaRPr lang="cs-CZ" sz="1200" dirty="0"/>
          </a:p>
          <a:p>
            <a:pPr marL="0" indent="0" algn="just">
              <a:buNone/>
            </a:pPr>
            <a:endParaRPr lang="cs-CZ" sz="1200" dirty="0"/>
          </a:p>
        </p:txBody>
      </p:sp>
      <p:sp>
        <p:nvSpPr>
          <p:cNvPr id="13" name="Zástupný symbol pro obsah 2">
            <a:extLst>
              <a:ext uri="{FF2B5EF4-FFF2-40B4-BE49-F238E27FC236}">
                <a16:creationId xmlns:a16="http://schemas.microsoft.com/office/drawing/2014/main" id="{279DE65F-ECC3-B0CA-C09E-4EB54840DA1F}"/>
              </a:ext>
            </a:extLst>
          </p:cNvPr>
          <p:cNvSpPr txBox="1">
            <a:spLocks/>
          </p:cNvSpPr>
          <p:nvPr/>
        </p:nvSpPr>
        <p:spPr>
          <a:xfrm>
            <a:off x="611559" y="1217639"/>
            <a:ext cx="7160841" cy="10056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200" b="1" dirty="0">
                <a:solidFill>
                  <a:prstClr val="black"/>
                </a:solidFill>
              </a:rPr>
              <a:t>Zákoník práce č. 262/2006 Sb., § 78</a:t>
            </a:r>
          </a:p>
          <a:p>
            <a:pPr marL="0" marR="0" lvl="0" indent="0" algn="just" defTabSz="914400" rtl="0" eaLnBrk="1" fontAlgn="auto" latinLnBrk="0" hangingPunct="1">
              <a:lnSpc>
                <a:spcPct val="100000"/>
              </a:lnSpc>
              <a:spcBef>
                <a:spcPct val="20000"/>
              </a:spcBef>
              <a:spcAft>
                <a:spcPts val="0"/>
              </a:spcAft>
              <a:buClrTx/>
              <a:buSzTx/>
              <a:buNone/>
              <a:tabLst/>
              <a:defRPr/>
            </a:pPr>
            <a:r>
              <a:rPr lang="cs-CZ" sz="1200" dirty="0">
                <a:solidFill>
                  <a:prstClr val="black"/>
                </a:solidFill>
              </a:rPr>
              <a:t>Stanovená pracovní doba je v České republice upravena zákoníkem práce, konkrétně v § 79 zákona č. 262/2006 Sb. Tento paragraf stanovuje maximální délku týdenní pracovní doby pro různé pracovní režimy. Základní stanovená týdenní pracovní doba je to 40 hodin týdně.</a:t>
            </a:r>
          </a:p>
        </p:txBody>
      </p:sp>
      <p:cxnSp>
        <p:nvCxnSpPr>
          <p:cNvPr id="12" name="Přímá spojnice 11">
            <a:extLst>
              <a:ext uri="{FF2B5EF4-FFF2-40B4-BE49-F238E27FC236}">
                <a16:creationId xmlns:a16="http://schemas.microsoft.com/office/drawing/2014/main" id="{F2832D8A-273D-83AA-8B3D-29EEB297096D}"/>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BA8C61DB-0677-DFD9-E12D-1C692C5BC768}"/>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21FB808-C4BC-0B06-CB9E-D899487E1F59}"/>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71ECB371-F900-2C9B-3C33-629B858B98E3}"/>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401282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9A0F8-21F3-7856-662C-AC743FE540FD}"/>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5047795C-9C83-F8FA-8432-FBD97DA31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 y="195486"/>
            <a:ext cx="9144000" cy="5143500"/>
          </a:xfrm>
          <a:prstGeom prst="rect">
            <a:avLst/>
          </a:prstGeom>
        </p:spPr>
      </p:pic>
      <p:sp>
        <p:nvSpPr>
          <p:cNvPr id="9" name="Nadpis 1">
            <a:extLst>
              <a:ext uri="{FF2B5EF4-FFF2-40B4-BE49-F238E27FC236}">
                <a16:creationId xmlns:a16="http://schemas.microsoft.com/office/drawing/2014/main" id="{FDC38E75-EC59-EEC9-35E8-C4AF3ABABF92}"/>
              </a:ext>
            </a:extLst>
          </p:cNvPr>
          <p:cNvSpPr txBox="1">
            <a:spLocks/>
          </p:cNvSpPr>
          <p:nvPr/>
        </p:nvSpPr>
        <p:spPr>
          <a:xfrm>
            <a:off x="596752" y="462980"/>
            <a:ext cx="8295728" cy="66861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stanovená pracovní doba – dvousměnný režim</a:t>
            </a:r>
          </a:p>
        </p:txBody>
      </p:sp>
      <p:sp>
        <p:nvSpPr>
          <p:cNvPr id="11" name="Zástupný symbol pro obsah 2">
            <a:extLst>
              <a:ext uri="{FF2B5EF4-FFF2-40B4-BE49-F238E27FC236}">
                <a16:creationId xmlns:a16="http://schemas.microsoft.com/office/drawing/2014/main" id="{113F5449-2282-D3CB-7C2F-6D1D04524438}"/>
              </a:ext>
            </a:extLst>
          </p:cNvPr>
          <p:cNvSpPr>
            <a:spLocks noGrp="1"/>
          </p:cNvSpPr>
          <p:nvPr>
            <p:ph idx="1"/>
          </p:nvPr>
        </p:nvSpPr>
        <p:spPr>
          <a:xfrm>
            <a:off x="611560" y="2142213"/>
            <a:ext cx="8280920" cy="2474621"/>
          </a:xfrm>
        </p:spPr>
        <p:txBody>
          <a:bodyPr>
            <a:noAutofit/>
          </a:bodyPr>
          <a:lstStyle/>
          <a:p>
            <a:r>
              <a:rPr lang="cs-CZ" sz="1200" b="1" dirty="0"/>
              <a:t>Dvousměnný režim (38,75 hodin týdně)</a:t>
            </a:r>
            <a:r>
              <a:rPr lang="cs-CZ" sz="1200" dirty="0"/>
              <a:t>:</a:t>
            </a:r>
          </a:p>
          <a:p>
            <a:pPr marL="0" indent="0">
              <a:buNone/>
            </a:pPr>
            <a:r>
              <a:rPr lang="cs-CZ" sz="1200" dirty="0"/>
              <a:t>Tento režim zahrnuje ranní a odpolední směnu (případně odpolední a večerní směnu) a typicky se využívá v provozech, kde je zvýšený počet klientů nebo potřeb pracovníků v různých časech.</a:t>
            </a:r>
          </a:p>
          <a:p>
            <a:pPr marL="0" indent="0">
              <a:buNone/>
            </a:pPr>
            <a:r>
              <a:rPr lang="cs-CZ" sz="1200" b="1" dirty="0"/>
              <a:t>Příklady profesí: </a:t>
            </a:r>
          </a:p>
          <a:p>
            <a:r>
              <a:rPr lang="cs-CZ" sz="1000" b="1" dirty="0"/>
              <a:t>montážní dělník ve výrobě</a:t>
            </a:r>
            <a:r>
              <a:rPr lang="cs-CZ" sz="1000" dirty="0"/>
              <a:t> – Pracuje ve výrobní hale, kde se výrobní linky provozují ve dvou směnách, aby se zvýšila produkce. Zaměstnanci se střídají v ranní a odpolední směně, což umožňuje plynulý provoz bez nočních hodin.</a:t>
            </a:r>
          </a:p>
          <a:p>
            <a:r>
              <a:rPr lang="cs-CZ" sz="1000" b="1" dirty="0"/>
              <a:t>zdravotní sestra v pečovatelském domě</a:t>
            </a:r>
            <a:r>
              <a:rPr lang="cs-CZ" sz="1000" dirty="0"/>
              <a:t> – Pracuje na ranní a odpolední směně, aby zajistila péči o klienty po větší část dne. Tento režim je ideální pro zařízení, která nejsou v nepřetržitém provozu, ale vyžadují pokrytí od ranních do večerních hodin.</a:t>
            </a:r>
          </a:p>
          <a:p>
            <a:r>
              <a:rPr lang="cs-CZ" sz="1000" b="1" dirty="0"/>
              <a:t>prodavač v supermarketu nebo větším obchodě</a:t>
            </a:r>
            <a:r>
              <a:rPr lang="cs-CZ" sz="1000" dirty="0"/>
              <a:t> – Pracuje ve dvou směnách, aby pokryl provoz obchodu během dne a večera. Supermarkety mívají otevřeno dlouho do večera, což vyžaduje střídání zaměstnanců v různých směnách.</a:t>
            </a:r>
          </a:p>
          <a:p>
            <a:r>
              <a:rPr lang="cs-CZ" sz="1000" b="1" dirty="0"/>
              <a:t>pracovník údržby veřejných prostor</a:t>
            </a:r>
            <a:r>
              <a:rPr lang="cs-CZ" sz="1000" dirty="0"/>
              <a:t> – Čistí a udržuje veřejné prostory, jako jsou parky, ulice nebo nádraží. Dvousměnný provoz umožňuje, aby práce probíhaly v různých částech dne, aniž by došlo k narušení denního provozu.</a:t>
            </a:r>
          </a:p>
          <a:p>
            <a:r>
              <a:rPr lang="cs-CZ" sz="1000" b="1" dirty="0"/>
              <a:t>pracovník technické podpory</a:t>
            </a:r>
            <a:r>
              <a:rPr lang="cs-CZ" sz="1000" dirty="0"/>
              <a:t> – Zajišťuje technickou pomoc a opravy během dne a večera. Příkladem může být technická podpora v call centru, kde je potřeba poskytovat služby zákazníkům do pozdních hodin.</a:t>
            </a:r>
          </a:p>
        </p:txBody>
      </p:sp>
      <p:sp>
        <p:nvSpPr>
          <p:cNvPr id="13" name="Zástupný symbol pro obsah 2">
            <a:extLst>
              <a:ext uri="{FF2B5EF4-FFF2-40B4-BE49-F238E27FC236}">
                <a16:creationId xmlns:a16="http://schemas.microsoft.com/office/drawing/2014/main" id="{279DE65F-ECC3-B0CA-C09E-4EB54840DA1F}"/>
              </a:ext>
            </a:extLst>
          </p:cNvPr>
          <p:cNvSpPr txBox="1">
            <a:spLocks/>
          </p:cNvSpPr>
          <p:nvPr/>
        </p:nvSpPr>
        <p:spPr>
          <a:xfrm>
            <a:off x="611559" y="1217640"/>
            <a:ext cx="7160841" cy="8820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200" b="1" dirty="0">
                <a:solidFill>
                  <a:prstClr val="black"/>
                </a:solidFill>
              </a:rPr>
              <a:t>Zákoník práce č. 262/2006 Sb., § 78</a:t>
            </a:r>
          </a:p>
          <a:p>
            <a:pPr marL="0" marR="0" lvl="0" indent="0" algn="just" defTabSz="914400" rtl="0" eaLnBrk="1" fontAlgn="auto" latinLnBrk="0" hangingPunct="1">
              <a:lnSpc>
                <a:spcPct val="100000"/>
              </a:lnSpc>
              <a:spcBef>
                <a:spcPct val="20000"/>
              </a:spcBef>
              <a:spcAft>
                <a:spcPts val="0"/>
              </a:spcAft>
              <a:buClrTx/>
              <a:buSzTx/>
              <a:buNone/>
              <a:tabLst/>
              <a:defRPr/>
            </a:pPr>
            <a:r>
              <a:rPr lang="cs-CZ" sz="1200" dirty="0">
                <a:solidFill>
                  <a:prstClr val="black"/>
                </a:solidFill>
              </a:rPr>
              <a:t>Stanovená pracovní doba je v České republice upravena zákoníkem práce, konkrétně v § 78 zákona č. 262/2006 Sb. Tento paragraf stanovuje maximální délku týdenní pracovní doby pro různé pracovní režimy. </a:t>
            </a:r>
          </a:p>
          <a:p>
            <a:pPr marL="0" marR="0" lvl="0" indent="0" algn="just" defTabSz="914400" rtl="0" eaLnBrk="1" fontAlgn="auto" latinLnBrk="0" hangingPunct="1">
              <a:lnSpc>
                <a:spcPct val="100000"/>
              </a:lnSpc>
              <a:spcBef>
                <a:spcPct val="20000"/>
              </a:spcBef>
              <a:spcAft>
                <a:spcPts val="0"/>
              </a:spcAft>
              <a:buClrTx/>
              <a:buSzTx/>
              <a:buNone/>
              <a:tabLst/>
              <a:defRPr/>
            </a:pPr>
            <a:r>
              <a:rPr lang="cs-CZ" sz="1200" dirty="0">
                <a:solidFill>
                  <a:prstClr val="black"/>
                </a:solidFill>
              </a:rPr>
              <a:t>Pro dvousměnný režim je stanovená týdenní pracovní doba je to 38,75 hodin týdně.</a:t>
            </a:r>
          </a:p>
        </p:txBody>
      </p:sp>
      <p:cxnSp>
        <p:nvCxnSpPr>
          <p:cNvPr id="12" name="Přímá spojnice 11">
            <a:extLst>
              <a:ext uri="{FF2B5EF4-FFF2-40B4-BE49-F238E27FC236}">
                <a16:creationId xmlns:a16="http://schemas.microsoft.com/office/drawing/2014/main" id="{F2832D8A-273D-83AA-8B3D-29EEB297096D}"/>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BA8C61DB-0677-DFD9-E12D-1C692C5BC768}"/>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21FB808-C4BC-0B06-CB9E-D899487E1F59}"/>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71ECB371-F900-2C9B-3C33-629B858B98E3}"/>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86957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9A0F8-21F3-7856-662C-AC743FE540FD}"/>
            </a:ext>
          </a:extLst>
        </p:cNvPr>
        <p:cNvGrpSpPr/>
        <p:nvPr/>
      </p:nvGrpSpPr>
      <p:grpSpPr>
        <a:xfrm>
          <a:off x="0" y="0"/>
          <a:ext cx="0" cy="0"/>
          <a:chOff x="0" y="0"/>
          <a:chExt cx="0" cy="0"/>
        </a:xfrm>
      </p:grpSpPr>
      <p:pic>
        <p:nvPicPr>
          <p:cNvPr id="14" name="Obrázek 13">
            <a:extLst>
              <a:ext uri="{FF2B5EF4-FFF2-40B4-BE49-F238E27FC236}">
                <a16:creationId xmlns:a16="http://schemas.microsoft.com/office/drawing/2014/main" id="{5047795C-9C83-F8FA-8432-FBD97DA31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 y="195486"/>
            <a:ext cx="9144000" cy="5143500"/>
          </a:xfrm>
          <a:prstGeom prst="rect">
            <a:avLst/>
          </a:prstGeom>
        </p:spPr>
      </p:pic>
      <p:sp>
        <p:nvSpPr>
          <p:cNvPr id="9" name="Nadpis 1">
            <a:extLst>
              <a:ext uri="{FF2B5EF4-FFF2-40B4-BE49-F238E27FC236}">
                <a16:creationId xmlns:a16="http://schemas.microsoft.com/office/drawing/2014/main" id="{FDC38E75-EC59-EEC9-35E8-C4AF3ABABF92}"/>
              </a:ext>
            </a:extLst>
          </p:cNvPr>
          <p:cNvSpPr txBox="1">
            <a:spLocks/>
          </p:cNvSpPr>
          <p:nvPr/>
        </p:nvSpPr>
        <p:spPr>
          <a:xfrm>
            <a:off x="596752" y="462980"/>
            <a:ext cx="7175648" cy="668610"/>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stanovená pracovní doba – třísměnný a nepřetržitý provoz</a:t>
            </a:r>
          </a:p>
        </p:txBody>
      </p:sp>
      <p:sp>
        <p:nvSpPr>
          <p:cNvPr id="11" name="Zástupný symbol pro obsah 2">
            <a:extLst>
              <a:ext uri="{FF2B5EF4-FFF2-40B4-BE49-F238E27FC236}">
                <a16:creationId xmlns:a16="http://schemas.microsoft.com/office/drawing/2014/main" id="{113F5449-2282-D3CB-7C2F-6D1D04524438}"/>
              </a:ext>
            </a:extLst>
          </p:cNvPr>
          <p:cNvSpPr>
            <a:spLocks noGrp="1"/>
          </p:cNvSpPr>
          <p:nvPr>
            <p:ph idx="1"/>
          </p:nvPr>
        </p:nvSpPr>
        <p:spPr>
          <a:xfrm>
            <a:off x="611560" y="2004904"/>
            <a:ext cx="8280920" cy="2675615"/>
          </a:xfrm>
        </p:spPr>
        <p:txBody>
          <a:bodyPr>
            <a:noAutofit/>
          </a:bodyPr>
          <a:lstStyle/>
          <a:p>
            <a:r>
              <a:rPr lang="cs-CZ" sz="950" b="1" dirty="0"/>
              <a:t>Třísměnný a nepřetržitý režim (37,5 hodin týdně)</a:t>
            </a:r>
            <a:r>
              <a:rPr lang="cs-CZ" sz="950" dirty="0"/>
              <a:t>:</a:t>
            </a:r>
          </a:p>
          <a:p>
            <a:pPr marL="0" indent="0">
              <a:buNone/>
            </a:pPr>
            <a:r>
              <a:rPr lang="cs-CZ" sz="950" b="1" dirty="0"/>
              <a:t>Třísměnný provoz</a:t>
            </a:r>
            <a:r>
              <a:rPr lang="cs-CZ" sz="950" dirty="0"/>
              <a:t> znamená, že zaměstnanci pracují ve třech směnách (ranní, odpolední, noční) po 8 hodinách. Tento režim pokrývá 24 hodin denně, ale </a:t>
            </a:r>
            <a:r>
              <a:rPr lang="cs-CZ" sz="950" b="1" dirty="0"/>
              <a:t>nepracuje se nepřetržitě celý týden</a:t>
            </a:r>
            <a:r>
              <a:rPr lang="cs-CZ" sz="950" dirty="0"/>
              <a:t> – víkendy a svátky mohou být volné nebo se pracuje omezeně podle potřeby.</a:t>
            </a:r>
          </a:p>
          <a:p>
            <a:pPr marL="0" indent="0">
              <a:buNone/>
            </a:pPr>
            <a:r>
              <a:rPr lang="cs-CZ" sz="950" b="1" dirty="0"/>
              <a:t>Nepřetržitý provoz</a:t>
            </a:r>
            <a:r>
              <a:rPr lang="cs-CZ" sz="950" dirty="0"/>
              <a:t> také zahrnuje tři směny po 8 nebo 2 směny po 12 hodinách, ale pracovní proces probíhá </a:t>
            </a:r>
            <a:r>
              <a:rPr lang="cs-CZ" sz="950" b="1" dirty="0"/>
              <a:t>nepřetržitě 24 hodin denně, 7 dní v týdnu</a:t>
            </a:r>
            <a:r>
              <a:rPr lang="cs-CZ" sz="950" dirty="0"/>
              <a:t>. Zaměstnanci se střídají i o víkendech a svátcích, aby byl provoz stále zajištěn bez přerušení.</a:t>
            </a:r>
          </a:p>
          <a:p>
            <a:pPr marL="0" indent="0">
              <a:buNone/>
            </a:pPr>
            <a:r>
              <a:rPr lang="cs-CZ" sz="950" b="1" dirty="0"/>
              <a:t>Příklady třísměnných a nepřetržitých provozů: </a:t>
            </a:r>
          </a:p>
          <a:p>
            <a:r>
              <a:rPr lang="cs-CZ" sz="950" b="1" dirty="0"/>
              <a:t>Výrobní závod na elektroniku</a:t>
            </a:r>
            <a:r>
              <a:rPr lang="cs-CZ" sz="950" dirty="0"/>
              <a:t> – Výroba je v provozu 24 hodin ve všední dny, ale o víkendech může být omezený nebo žádný provoz. Zaměstnanci se střídají ve třech směnách během pracovního týdne.</a:t>
            </a:r>
          </a:p>
          <a:p>
            <a:r>
              <a:rPr lang="cs-CZ" sz="950" b="1" dirty="0"/>
              <a:t>Skladové nebo logistické centrum</a:t>
            </a:r>
            <a:r>
              <a:rPr lang="cs-CZ" sz="950" dirty="0"/>
              <a:t> – V zásilkových skladech, kde není nezbytné expedovat zboží nepřetržitě, může být provoz třísměnný pouze od pondělí do pátku.</a:t>
            </a:r>
          </a:p>
          <a:p>
            <a:r>
              <a:rPr lang="cs-CZ" sz="950" b="1" dirty="0"/>
              <a:t>Velké call centrum</a:t>
            </a:r>
            <a:r>
              <a:rPr lang="cs-CZ" sz="950" dirty="0"/>
              <a:t> – Call centra mohou fungovat ve třísměnném režimu, kdy jsou k dispozici 24 hodin denně během pracovního týdne, ale o víkendech mají omezený provoz.</a:t>
            </a:r>
          </a:p>
          <a:p>
            <a:r>
              <a:rPr lang="cs-CZ" sz="950" b="1" dirty="0"/>
              <a:t>Nemocnice a zdravotnická zařízení</a:t>
            </a:r>
            <a:r>
              <a:rPr lang="cs-CZ" sz="950" dirty="0"/>
              <a:t> – Péče o pacienty musí být zajištěna 24 hodin denně, 7 dní v týdnu, včetně víkendů a svátků. Zdravotní sestry a lékaři pracují v nepřetržitém provozu.</a:t>
            </a:r>
          </a:p>
          <a:p>
            <a:r>
              <a:rPr lang="cs-CZ" sz="950" b="1" dirty="0"/>
              <a:t>Elektrárna nebo vodárna</a:t>
            </a:r>
            <a:r>
              <a:rPr lang="cs-CZ" sz="950" dirty="0"/>
              <a:t> – Energetická a vodohospodářská zařízení musí zajistit dodávky energií a vody bez přestávky. Operátoři pracují nepřetržitě ve všech směnách, včetně víkendů a svátků.</a:t>
            </a:r>
          </a:p>
          <a:p>
            <a:r>
              <a:rPr lang="cs-CZ" sz="950" b="1" dirty="0"/>
              <a:t>Bezpečnostní služby na letišti</a:t>
            </a:r>
            <a:r>
              <a:rPr lang="cs-CZ" sz="950" dirty="0"/>
              <a:t> – Zajišťují bezpečnost cestujících a provoz i přes víkendy a svátky. Ostraha je zajištěna nepřetržitě.</a:t>
            </a:r>
          </a:p>
        </p:txBody>
      </p:sp>
      <p:sp>
        <p:nvSpPr>
          <p:cNvPr id="13" name="Zástupný symbol pro obsah 2">
            <a:extLst>
              <a:ext uri="{FF2B5EF4-FFF2-40B4-BE49-F238E27FC236}">
                <a16:creationId xmlns:a16="http://schemas.microsoft.com/office/drawing/2014/main" id="{279DE65F-ECC3-B0CA-C09E-4EB54840DA1F}"/>
              </a:ext>
            </a:extLst>
          </p:cNvPr>
          <p:cNvSpPr txBox="1">
            <a:spLocks/>
          </p:cNvSpPr>
          <p:nvPr/>
        </p:nvSpPr>
        <p:spPr>
          <a:xfrm>
            <a:off x="611559" y="1217640"/>
            <a:ext cx="7160841" cy="787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050" b="1" dirty="0">
                <a:solidFill>
                  <a:prstClr val="black"/>
                </a:solidFill>
              </a:rPr>
              <a:t>Zákoník práce č. 262/2006 Sb., § 78</a:t>
            </a:r>
          </a:p>
          <a:p>
            <a:pPr marL="0" marR="0" lvl="0" indent="0" algn="just" defTabSz="914400" rtl="0" eaLnBrk="1" fontAlgn="auto" latinLnBrk="0" hangingPunct="1">
              <a:lnSpc>
                <a:spcPct val="100000"/>
              </a:lnSpc>
              <a:spcBef>
                <a:spcPct val="20000"/>
              </a:spcBef>
              <a:spcAft>
                <a:spcPts val="0"/>
              </a:spcAft>
              <a:buClrTx/>
              <a:buSzTx/>
              <a:buNone/>
              <a:tabLst/>
              <a:defRPr/>
            </a:pPr>
            <a:r>
              <a:rPr lang="cs-CZ" sz="1050" dirty="0">
                <a:solidFill>
                  <a:prstClr val="black"/>
                </a:solidFill>
              </a:rPr>
              <a:t>Stanovená pracovní doba je v České republice upravena zákoníkem práce, konkrétně v § 78 zákona č. 262/2006 Sb. Tento paragraf stanovuje maximální délku týdenní pracovní doby pro různé pracovní režimy. </a:t>
            </a:r>
          </a:p>
          <a:p>
            <a:pPr marL="0" marR="0" lvl="0" indent="0" algn="just" defTabSz="914400" rtl="0" eaLnBrk="1" fontAlgn="auto" latinLnBrk="0" hangingPunct="1">
              <a:lnSpc>
                <a:spcPct val="100000"/>
              </a:lnSpc>
              <a:spcBef>
                <a:spcPct val="20000"/>
              </a:spcBef>
              <a:spcAft>
                <a:spcPts val="0"/>
              </a:spcAft>
              <a:buClrTx/>
              <a:buSzTx/>
              <a:buNone/>
              <a:tabLst/>
              <a:defRPr/>
            </a:pPr>
            <a:r>
              <a:rPr lang="cs-CZ" sz="1050" dirty="0">
                <a:solidFill>
                  <a:prstClr val="black"/>
                </a:solidFill>
              </a:rPr>
              <a:t>Pro třísměnný a nepřetržitý režim je stanovená týdenní pracovní doba je to 37,5 hodin týdně.</a:t>
            </a:r>
          </a:p>
        </p:txBody>
      </p:sp>
      <p:cxnSp>
        <p:nvCxnSpPr>
          <p:cNvPr id="12" name="Přímá spojnice 11">
            <a:extLst>
              <a:ext uri="{FF2B5EF4-FFF2-40B4-BE49-F238E27FC236}">
                <a16:creationId xmlns:a16="http://schemas.microsoft.com/office/drawing/2014/main" id="{F2832D8A-273D-83AA-8B3D-29EEB297096D}"/>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BA8C61DB-0677-DFD9-E12D-1C692C5BC768}"/>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21FB808-C4BC-0B06-CB9E-D899487E1F59}"/>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71ECB371-F900-2C9B-3C33-629B858B98E3}"/>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203153555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f66d735-fcde-457e-8f78-d6d79eecd15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506A71B0B19444A7790EEFF9BE8F35" ma:contentTypeVersion="14" ma:contentTypeDescription="Vytvoří nový dokument" ma:contentTypeScope="" ma:versionID="3f2c140a20ec8105f2f77646cadba8a0">
  <xsd:schema xmlns:xsd="http://www.w3.org/2001/XMLSchema" xmlns:xs="http://www.w3.org/2001/XMLSchema" xmlns:p="http://schemas.microsoft.com/office/2006/metadata/properties" xmlns:ns3="af66d735-fcde-457e-8f78-d6d79eecd150" xmlns:ns4="c9e48e26-bb31-4b75-88b0-e59d30cfe884" targetNamespace="http://schemas.microsoft.com/office/2006/metadata/properties" ma:root="true" ma:fieldsID="63facb890be6693995cfcc495f42b5a3" ns3:_="" ns4:_="">
    <xsd:import namespace="af66d735-fcde-457e-8f78-d6d79eecd150"/>
    <xsd:import namespace="c9e48e26-bb31-4b75-88b0-e59d30cfe884"/>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66d735-fcde-457e-8f78-d6d79eecd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e48e26-bb31-4b75-88b0-e59d30cfe884" elementFormDefault="qualified">
    <xsd:import namespace="http://schemas.microsoft.com/office/2006/documentManagement/types"/>
    <xsd:import namespace="http://schemas.microsoft.com/office/infopath/2007/PartnerControls"/>
    <xsd:element name="SharedWithUsers" ma:index="19"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dílené s podrobnostmi" ma:internalName="SharedWithDetails" ma:readOnly="true">
      <xsd:simpleType>
        <xsd:restriction base="dms:Note">
          <xsd:maxLength value="255"/>
        </xsd:restriction>
      </xsd:simpleType>
    </xsd:element>
    <xsd:element name="SharingHintHash" ma:index="21"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3937F9-AC47-4E01-87E2-698E64500E49}">
  <ds:schemaRefs>
    <ds:schemaRef ds:uri="af66d735-fcde-457e-8f78-d6d79eecd150"/>
    <ds:schemaRef ds:uri="http://purl.org/dc/elements/1.1/"/>
    <ds:schemaRef ds:uri="http://schemas.microsoft.com/office/infopath/2007/PartnerControls"/>
    <ds:schemaRef ds:uri="http://purl.org/dc/terms/"/>
    <ds:schemaRef ds:uri="c9e48e26-bb31-4b75-88b0-e59d30cfe884"/>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4BF132D-32F7-4CCA-B33B-6E360CFDB6B6}">
  <ds:schemaRefs>
    <ds:schemaRef ds:uri="http://schemas.microsoft.com/sharepoint/v3/contenttype/forms"/>
  </ds:schemaRefs>
</ds:datastoreItem>
</file>

<file path=customXml/itemProps3.xml><?xml version="1.0" encoding="utf-8"?>
<ds:datastoreItem xmlns:ds="http://schemas.openxmlformats.org/officeDocument/2006/customXml" ds:itemID="{11359D40-2BCE-45E6-ABCC-5448089057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66d735-fcde-457e-8f78-d6d79eecd150"/>
    <ds:schemaRef ds:uri="c9e48e26-bb31-4b75-88b0-e59d30cf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4962</TotalTime>
  <Words>3129</Words>
  <Application>Microsoft Office PowerPoint</Application>
  <PresentationFormat>Předvádění na obrazovce (16:9)</PresentationFormat>
  <Paragraphs>214</Paragraphs>
  <Slides>23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Arial</vt:lpstr>
      <vt:lpstr>Calibri</vt:lpstr>
      <vt:lpstr>Times New Roman</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Alexandr Ochonský</dc:creator>
  <cp:lastModifiedBy>Helena Marková</cp:lastModifiedBy>
  <cp:revision>167</cp:revision>
  <dcterms:created xsi:type="dcterms:W3CDTF">2016-07-06T15:42:34Z</dcterms:created>
  <dcterms:modified xsi:type="dcterms:W3CDTF">2024-11-07T19:48:50Z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0x01010079506A71B0B19444A7790EEFF9BE8F35</vt:lpwstr>
  </property>
</Properties>
</file>