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5" r:id="rId2"/>
    <p:sldId id="258" r:id="rId3"/>
    <p:sldId id="283" r:id="rId4"/>
    <p:sldId id="284" r:id="rId5"/>
    <p:sldId id="285" r:id="rId6"/>
    <p:sldId id="286" r:id="rId7"/>
    <p:sldId id="287" r:id="rId8"/>
    <p:sldId id="306" r:id="rId9"/>
    <p:sldId id="288" r:id="rId10"/>
    <p:sldId id="289" r:id="rId11"/>
    <p:sldId id="290" r:id="rId12"/>
    <p:sldId id="291" r:id="rId13"/>
    <p:sldId id="307" r:id="rId14"/>
    <p:sldId id="292" r:id="rId15"/>
    <p:sldId id="298" r:id="rId16"/>
    <p:sldId id="308" r:id="rId17"/>
    <p:sldId id="299" r:id="rId18"/>
    <p:sldId id="309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82" r:id="rId28"/>
    <p:sldId id="262" r:id="rId29"/>
    <p:sldId id="261" r:id="rId30"/>
    <p:sldId id="260" r:id="rId31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57" autoAdjust="0"/>
  </p:normalViewPr>
  <p:slideViewPr>
    <p:cSldViewPr>
      <p:cViewPr varScale="1">
        <p:scale>
          <a:sx n="141" d="100"/>
          <a:sy n="141" d="100"/>
        </p:scale>
        <p:origin x="7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89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066A928-83BD-4B3B-AB3B-789638C2D817}" type="datetime1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40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E9BAEC6-A37A-4403-B919-4854A6448652}" type="datetimeFigureOut">
              <a:rPr lang="cs-CZ" smtClean="0"/>
              <a:pPr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2DA23C2D-3845-4F8C-9F64-DBE4B5B810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67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90DD-68E3-452C-9AFE-33AEBE21729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011A-7948-4664-9CDA-5B7F06D089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85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90DD-68E3-452C-9AFE-33AEBE21729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011A-7948-4664-9CDA-5B7F06D089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68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90DD-68E3-452C-9AFE-33AEBE217297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011A-7948-4664-9CDA-5B7F06D089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00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shorts/GUn0g7eMTJ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 vstup do podnikání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04173" y="3003798"/>
            <a:ext cx="3888432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r>
              <a:rPr lang="sk-SK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č. 3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Ing. Jarmila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Duháček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Šebestová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Podnikání</a:t>
            </a:r>
          </a:p>
        </p:txBody>
      </p:sp>
    </p:spTree>
    <p:extLst>
      <p:ext uri="{BB962C8B-B14F-4D97-AF65-F5344CB8AC3E}">
        <p14:creationId xmlns:p14="http://schemas.microsoft.com/office/powerpoint/2010/main" val="333074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7C8E6-879A-45B9-B492-3F99C0BC4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408712" cy="507703"/>
          </a:xfrm>
        </p:spPr>
        <p:txBody>
          <a:bodyPr/>
          <a:lstStyle/>
          <a:p>
            <a:r>
              <a:rPr lang="cs-CZ" dirty="0"/>
              <a:t>Devět bloků obchodního modelu </a:t>
            </a:r>
            <a:r>
              <a:rPr lang="cs-CZ" dirty="0" err="1"/>
              <a:t>Canvas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209B9C5-77C5-470F-8055-4A4668C9551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2125" y="813753"/>
            <a:ext cx="5619750" cy="351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8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F92F8E-3544-445C-9E4A-D45917A5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small" dirty="0"/>
              <a:t>Pravá strana modelu </a:t>
            </a:r>
            <a:r>
              <a:rPr lang="cs-CZ" b="1" cap="small" dirty="0" err="1"/>
              <a:t>Canvas</a:t>
            </a:r>
            <a:br>
              <a:rPr lang="cs-CZ" b="1" cap="small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7DD4551-743A-4E3E-A893-B49EE17A7E59}"/>
              </a:ext>
            </a:extLst>
          </p:cNvPr>
          <p:cNvSpPr/>
          <p:nvPr/>
        </p:nvSpPr>
        <p:spPr>
          <a:xfrm>
            <a:off x="323528" y="843558"/>
            <a:ext cx="84969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Zákaznický segment</a:t>
            </a:r>
            <a:r>
              <a:rPr lang="cs-CZ" sz="1600" dirty="0"/>
              <a:t>. Zákazníci jsou nejdůležitější prvky každého projektu či akce, našim úkolem je jim porozumět. Měli byste být schopni si zákazníka představit, charakterizovat ho.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Hodnotová nabí</a:t>
            </a:r>
            <a:r>
              <a:rPr lang="cs-CZ" sz="1600" dirty="0"/>
              <a:t>dka. Blok přestavuje naši nabídku pro zvolený segment zákazníků. Tato nabídka může být vyjádřena kvalitativně (např.: zkušenosti zákazníků, inovativnost, design výsledného produktu), tak kvantitativně (např.: cena, čas obsluhy, objem produkce).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Distribuční kanály</a:t>
            </a:r>
            <a:r>
              <a:rPr lang="cs-CZ" sz="1600" dirty="0"/>
              <a:t>. Tato část odpovídá na otázku, jak se naše řešení dostane k zákazníkovi. Jaký typ komunikace využijeme, jaké distribuční kanály budou osloveny, zda využijeme nových technologií či netradičních způsobů distribuce.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Vztah k zákazníkům</a:t>
            </a:r>
            <a:r>
              <a:rPr lang="cs-CZ" sz="1600" dirty="0"/>
              <a:t>. Zde popisujeme různé modely vztahů se zákazníkem s cílem získat nové. Rovněž dbá na to, jak si zákazníky udržet.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Zdroje příjmů</a:t>
            </a:r>
            <a:r>
              <a:rPr lang="cs-CZ" sz="1600" dirty="0"/>
              <a:t>. Tato část popisuje základní způsob, jak bude projekt podporován – za jakou cenu bude řešení prodáváno.  Je možno využít odlišných cenových modelů, jako, smlouvání, aukce, nabídky množstevních slev.</a:t>
            </a:r>
          </a:p>
        </p:txBody>
      </p:sp>
    </p:spTree>
    <p:extLst>
      <p:ext uri="{BB962C8B-B14F-4D97-AF65-F5344CB8AC3E}">
        <p14:creationId xmlns:p14="http://schemas.microsoft.com/office/powerpoint/2010/main" val="3057366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8BEF3-096E-4DA3-8D45-3A679553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688632" cy="507703"/>
          </a:xfrm>
        </p:spPr>
        <p:txBody>
          <a:bodyPr/>
          <a:lstStyle/>
          <a:p>
            <a:r>
              <a:rPr lang="cs-CZ" dirty="0"/>
              <a:t>LEVÁ STRANA MODELU </a:t>
            </a:r>
            <a:r>
              <a:rPr lang="cs-CZ" dirty="0" err="1"/>
              <a:t>CANVAS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C697D36-B605-4AFB-BEF4-C3F842F70947}"/>
              </a:ext>
            </a:extLst>
          </p:cNvPr>
          <p:cNvSpPr/>
          <p:nvPr/>
        </p:nvSpPr>
        <p:spPr>
          <a:xfrm>
            <a:off x="251520" y="703189"/>
            <a:ext cx="82089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b="1" dirty="0"/>
              <a:t>Klíčové zdroje</a:t>
            </a:r>
            <a:r>
              <a:rPr lang="cs-CZ" sz="1700" dirty="0"/>
              <a:t>. Zde jsou popsány všechny „ingredience“, které potřebujeme k tomu, aby mohl být produkt či služba nabízena zákazníkovi – např. je ovlivněna Vašimi schopnostmi a dovednostmi, zdroji organizace apod. Tato část tvoří opak k hodnotové nabídce.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b="1" dirty="0"/>
              <a:t>Hlavní aktivity</a:t>
            </a:r>
            <a:r>
              <a:rPr lang="cs-CZ" sz="1700" dirty="0"/>
              <a:t>. Nejen zdroje jsou důležité. Zdroje musíme umět použít, aby nabídka mohla vzniknout. Musíme umět popsat, jaké aktivity budeme k tomu potřebovat.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b="1" dirty="0"/>
              <a:t>Hlavní obchodní partneři</a:t>
            </a:r>
            <a:r>
              <a:rPr lang="cs-CZ" sz="1700" dirty="0"/>
              <a:t>. V této části popisujeme, kdo nám pomáhá s hlavními činnostmi. Kdo je naším obchodním partnerem a jaké má vztahy vůči nám, tj. jaký vliv bude mít i na naše rozhodování při změnách (konkurent, strategický partner či konkurent).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b="1" dirty="0"/>
              <a:t>Struktura nákladů</a:t>
            </a:r>
            <a:r>
              <a:rPr lang="cs-CZ" sz="1700" dirty="0"/>
              <a:t>. Nákladová struktura ovlivňuje v konečném důsledku úspěšnost projektu. V modelech můžeme rozlišit dva základní směry, a to hodnotově řízený přístup, kdy model je zaměřen na necenovou výhodu na trhu a v opačném případě se snažíme snižovat náklady a tím si budovat svou tržní pozici</a:t>
            </a:r>
          </a:p>
        </p:txBody>
      </p:sp>
    </p:spTree>
    <p:extLst>
      <p:ext uri="{BB962C8B-B14F-4D97-AF65-F5344CB8AC3E}">
        <p14:creationId xmlns:p14="http://schemas.microsoft.com/office/powerpoint/2010/main" val="133513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2C6A551-DC47-47AA-A4B9-54096CB25D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Přístup 2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0AD3F07D-EBF5-4768-9242-09F3CC2B45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Mám pouze nápad</a:t>
            </a:r>
          </a:p>
        </p:txBody>
      </p:sp>
    </p:spTree>
    <p:extLst>
      <p:ext uri="{BB962C8B-B14F-4D97-AF65-F5344CB8AC3E}">
        <p14:creationId xmlns:p14="http://schemas.microsoft.com/office/powerpoint/2010/main" val="315001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770A0-A552-4656-A912-D37C46F1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small" dirty="0" err="1"/>
              <a:t>Lean</a:t>
            </a:r>
            <a:r>
              <a:rPr lang="cs-CZ" b="1" cap="small" dirty="0"/>
              <a:t> </a:t>
            </a:r>
            <a:r>
              <a:rPr lang="cs-CZ" b="1" cap="small" dirty="0" err="1"/>
              <a:t>canvas</a:t>
            </a:r>
            <a:br>
              <a:rPr lang="cs-CZ" b="1" cap="small" dirty="0"/>
            </a:b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77D472E-912B-400F-AEC6-1BD779271C9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0545" y="753428"/>
            <a:ext cx="5502910" cy="363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5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0215E-1826-448B-AC11-FAC27EF19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</a:t>
            </a:r>
            <a:r>
              <a:rPr lang="cs-CZ" dirty="0" err="1"/>
              <a:t>Canvas</a:t>
            </a:r>
            <a:r>
              <a:rPr lang="cs-CZ" dirty="0"/>
              <a:t> a </a:t>
            </a:r>
            <a:r>
              <a:rPr lang="cs-CZ" dirty="0" err="1"/>
              <a:t>Lean</a:t>
            </a:r>
            <a:r>
              <a:rPr lang="cs-CZ" dirty="0"/>
              <a:t> </a:t>
            </a:r>
            <a:r>
              <a:rPr lang="cs-CZ" dirty="0" err="1"/>
              <a:t>Canvas</a:t>
            </a:r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857D5F7-2865-46DB-9C68-92CBEF6DF3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20" y="771550"/>
          <a:ext cx="8064897" cy="4048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580988883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916528908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1552209502"/>
                    </a:ext>
                  </a:extLst>
                </a:gridCol>
              </a:tblGrid>
              <a:tr h="193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Prvky 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Business model Canvas 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Lean Model Canvas 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38552"/>
                  </a:ext>
                </a:extLst>
              </a:tr>
              <a:tr h="193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Cíl 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Nové a existující podnikání 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Převážně Start-up projekty 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9847245"/>
                  </a:ext>
                </a:extLst>
              </a:tr>
              <a:tr h="193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Zaměření 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Zákazníci, Investoři, Podnikatelé 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Pouze podnikatelé 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2189972"/>
                  </a:ext>
                </a:extLst>
              </a:tr>
              <a:tr h="615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Zákazníci 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Důraz na zákaznické segmenty, vztahy se zákazníky 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Vzhledem k zaměření na start-up projekty, nedává proto důraz na zákazníka 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4005249"/>
                  </a:ext>
                </a:extLst>
              </a:tr>
              <a:tr h="615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Přístup 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Určuje infrastrukturu, zdroje financování a příjmů podnikání 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Začíná s problémem, navrhuje jeho řešení a s tím souvislé náklady a příjmy 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199155"/>
                  </a:ext>
                </a:extLst>
              </a:tr>
              <a:tr h="6151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Konkurence 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Zaměřuje se na hodnotovou propozici z hlediska kvality i kvantity 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Hodnotí, zda-</a:t>
                      </a:r>
                      <a:r>
                        <a:rPr lang="cs-CZ" sz="1600" spc="-30" dirty="0" err="1">
                          <a:effectLst/>
                        </a:rPr>
                        <a:t>li</a:t>
                      </a:r>
                      <a:r>
                        <a:rPr lang="cs-CZ" sz="1600" spc="-30" dirty="0">
                          <a:effectLst/>
                        </a:rPr>
                        <a:t> existují nefér výhody oproti zbytku a jak je zpeněžit 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704452"/>
                  </a:ext>
                </a:extLst>
              </a:tr>
              <a:tr h="404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Aplikace: 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>
                          <a:effectLst/>
                        </a:rPr>
                        <a:t>Podporuje pochopení, kreativitu, diskuzi a konstruktivní analýzu </a:t>
                      </a:r>
                      <a:endParaRPr lang="cs-CZ" sz="1600" spc="-3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30" dirty="0">
                          <a:effectLst/>
                        </a:rPr>
                        <a:t>Představuje jednoduché řešení krok po kroku </a:t>
                      </a:r>
                      <a:endParaRPr lang="cs-CZ" sz="1600" spc="-3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4836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586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D057F3E3-AA23-43A3-AC40-8A16CE20B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Přístup 3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B12CB71A-DF30-4B4D-AFB3-98F5B3E42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Nechci jen zisk</a:t>
            </a:r>
          </a:p>
        </p:txBody>
      </p:sp>
    </p:spTree>
    <p:extLst>
      <p:ext uri="{BB962C8B-B14F-4D97-AF65-F5344CB8AC3E}">
        <p14:creationId xmlns:p14="http://schemas.microsoft.com/office/powerpoint/2010/main" val="923002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0D8C3D-B089-488B-AAA4-0AFC533E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552728" cy="507703"/>
          </a:xfrm>
        </p:spPr>
        <p:txBody>
          <a:bodyPr/>
          <a:lstStyle/>
          <a:p>
            <a:r>
              <a:rPr lang="it-IT" dirty="0"/>
              <a:t>LEAN CANVAS PRO NEZISKOVOU SFÉRU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76B1899-6D52-46F6-91B2-9D488B2BF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77" t="57000" r="23680" b="16400"/>
          <a:stretch/>
        </p:blipFill>
        <p:spPr>
          <a:xfrm>
            <a:off x="1547664" y="1563638"/>
            <a:ext cx="66247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5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9AF6035-A58B-411D-8EC3-56E019A6BF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Možné chování na trhu - modely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9958319D-E33B-4529-83E2-3B3B56241A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32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27584" y="1370013"/>
            <a:ext cx="7059116" cy="326231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dlouhý chvost, </a:t>
            </a:r>
          </a:p>
          <a:p>
            <a:r>
              <a:rPr lang="cs-CZ" dirty="0"/>
              <a:t>otevřené Business modely, </a:t>
            </a:r>
          </a:p>
          <a:p>
            <a:r>
              <a:rPr lang="cs-CZ" dirty="0"/>
              <a:t>vícestranné platformy, </a:t>
            </a:r>
          </a:p>
          <a:p>
            <a:r>
              <a:rPr lang="cs-CZ" dirty="0"/>
              <a:t>model zdarma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66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00105" y="540454"/>
            <a:ext cx="3222810" cy="254564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endParaRPr lang="cs-CZ" sz="3000" b="1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endParaRPr lang="cs-CZ" sz="3000" b="1" cap="all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endParaRPr lang="cs-CZ" sz="3000" b="1" cap="all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endParaRPr lang="cs-CZ" sz="3000" b="1" cap="all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cs-CZ" sz="3000" b="1" cap="all" dirty="0">
                <a:solidFill>
                  <a:schemeClr val="bg1">
                    <a:lumMod val="95000"/>
                  </a:schemeClr>
                </a:solidFill>
              </a:rPr>
              <a:t>Zhodnocení myšlenky pro podnikání, model </a:t>
            </a:r>
            <a:r>
              <a:rPr lang="cs-CZ" sz="3000" b="1" cap="all" dirty="0" err="1">
                <a:solidFill>
                  <a:schemeClr val="bg1">
                    <a:lumMod val="95000"/>
                  </a:schemeClr>
                </a:solidFill>
              </a:rPr>
              <a:t>Canvas</a:t>
            </a:r>
            <a:endParaRPr lang="cs-CZ" sz="3000" b="1" cap="all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196045"/>
            <a:ext cx="3890486" cy="26270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i="1" dirty="0">
                <a:solidFill>
                  <a:srgbClr val="002060"/>
                </a:solidFill>
              </a:rPr>
              <a:t>Cílem přednášky je:</a:t>
            </a:r>
          </a:p>
          <a:p>
            <a:r>
              <a:rPr lang="cs-CZ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Cílem přednášky je seznámit studenty s teorií modelu</a:t>
            </a:r>
          </a:p>
          <a:p>
            <a:r>
              <a:rPr lang="cs-CZ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Vysvětlit základní pojmy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963021" y="3908399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41" y="146615"/>
            <a:ext cx="936104" cy="7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16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Dlouhý chvost</a:t>
            </a:r>
          </a:p>
        </p:txBody>
      </p:sp>
      <p:sp>
        <p:nvSpPr>
          <p:cNvPr id="5" name="Podnadpis 4"/>
          <p:cNvSpPr>
            <a:spLocks noGrp="1"/>
          </p:cNvSpPr>
          <p:nvPr>
            <p:ph type="body" idx="4294967295"/>
          </p:nvPr>
        </p:nvSpPr>
        <p:spPr>
          <a:xfrm>
            <a:off x="539552" y="2179638"/>
            <a:ext cx="7200800" cy="1125537"/>
          </a:xfrm>
        </p:spPr>
        <p:txBody>
          <a:bodyPr/>
          <a:lstStyle/>
          <a:p>
            <a:r>
              <a:rPr lang="cs-CZ" dirty="0"/>
              <a:t>Velké portfolio produktů, které jsou jedinečné,</a:t>
            </a:r>
          </a:p>
          <a:p>
            <a:r>
              <a:rPr lang="cs-CZ" dirty="0"/>
              <a:t> poptávka  nemá stálou frekvenci</a:t>
            </a:r>
          </a:p>
        </p:txBody>
      </p:sp>
    </p:spTree>
    <p:extLst>
      <p:ext uri="{BB962C8B-B14F-4D97-AF65-F5344CB8AC3E}">
        <p14:creationId xmlns:p14="http://schemas.microsoft.com/office/powerpoint/2010/main" val="1864240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0" y="1200150"/>
            <a:ext cx="4038600" cy="3394075"/>
          </a:xfrm>
        </p:spPr>
        <p:txBody>
          <a:bodyPr/>
          <a:lstStyle/>
          <a:p>
            <a:r>
              <a:rPr lang="cs-CZ" dirty="0"/>
              <a:t>Tradiční model</a:t>
            </a:r>
          </a:p>
          <a:p>
            <a:pPr lvl="1"/>
            <a:r>
              <a:rPr lang="cs-CZ" dirty="0"/>
              <a:t>Prodat mnoho kusů z malého sortimentu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4294967295"/>
          </p:nvPr>
        </p:nvSpPr>
        <p:spPr>
          <a:xfrm>
            <a:off x="5105400" y="1200150"/>
            <a:ext cx="4038600" cy="3394075"/>
          </a:xfrm>
        </p:spPr>
        <p:txBody>
          <a:bodyPr/>
          <a:lstStyle/>
          <a:p>
            <a:r>
              <a:rPr lang="cs-CZ" dirty="0"/>
              <a:t>Dlouhý chvost</a:t>
            </a:r>
          </a:p>
          <a:p>
            <a:pPr lvl="1"/>
            <a:r>
              <a:rPr lang="cs-CZ" dirty="0"/>
              <a:t>Prodat málo kusů z velkého výběru</a:t>
            </a:r>
          </a:p>
        </p:txBody>
      </p:sp>
    </p:spTree>
    <p:extLst>
      <p:ext uri="{BB962C8B-B14F-4D97-AF65-F5344CB8AC3E}">
        <p14:creationId xmlns:p14="http://schemas.microsoft.com/office/powerpoint/2010/main" val="921427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15493"/>
            <a:ext cx="6223922" cy="464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493658" y="1545637"/>
            <a:ext cx="7560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 err="1"/>
              <a:t>Ebay</a:t>
            </a:r>
            <a:r>
              <a:rPr lang="cs-CZ" sz="1350" dirty="0"/>
              <a:t>, </a:t>
            </a:r>
            <a:r>
              <a:rPr lang="cs-CZ" sz="1350" dirty="0" err="1"/>
              <a:t>Aukro</a:t>
            </a:r>
            <a:endParaRPr lang="cs-CZ" sz="135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7C323-B89E-4EA7-96D8-29B978BF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662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business modely</a:t>
            </a:r>
          </a:p>
        </p:txBody>
      </p:sp>
      <p:sp>
        <p:nvSpPr>
          <p:cNvPr id="5" name="Podnadpis 4"/>
          <p:cNvSpPr>
            <a:spLocks noGrp="1"/>
          </p:cNvSpPr>
          <p:nvPr>
            <p:ph type="body" idx="4294967295"/>
          </p:nvPr>
        </p:nvSpPr>
        <p:spPr>
          <a:xfrm>
            <a:off x="1371600" y="2179638"/>
            <a:ext cx="7772400" cy="1125537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Systematická spolupráce s externími partnery</a:t>
            </a:r>
          </a:p>
          <a:p>
            <a:pPr>
              <a:buFont typeface="Arial" charset="0"/>
              <a:buChar char="•"/>
            </a:pPr>
            <a:r>
              <a:rPr lang="cs-CZ" dirty="0" err="1"/>
              <a:t>Outside</a:t>
            </a:r>
            <a:r>
              <a:rPr lang="cs-CZ" dirty="0"/>
              <a:t> in: myšlenky jsou brány od partnerů</a:t>
            </a:r>
          </a:p>
          <a:p>
            <a:pPr>
              <a:buFont typeface="Arial" charset="0"/>
              <a:buChar char="•"/>
            </a:pPr>
            <a:r>
              <a:rPr lang="cs-CZ" dirty="0" err="1"/>
              <a:t>Inside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: my dodáváme myšlenky partnerům a pak realizujeme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591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249492"/>
            <a:ext cx="6370253" cy="410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EEA91A2-ABAA-4924-BD77-4C2CE098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7513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iTunes</a:t>
            </a:r>
            <a:r>
              <a:rPr lang="cs-CZ" dirty="0"/>
              <a:t> -zhodnoťte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563638"/>
            <a:ext cx="4032448" cy="211226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cs-CZ" dirty="0"/>
              <a:t>je nejsnazší způsob, jak si užít hudebních skladeb, filmů, aplikací a knih, které jste si už pořídili, i těch, které si teprve chystáte koupit.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6964"/>
          <a:stretch>
            <a:fillRect/>
          </a:stretch>
        </p:blipFill>
        <p:spPr bwMode="auto">
          <a:xfrm>
            <a:off x="5220072" y="1266605"/>
            <a:ext cx="4202455" cy="26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43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00FAAE-EA2B-4531-9862-A51F749F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39304"/>
            <a:ext cx="6572250" cy="486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736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 zdarma</a:t>
            </a: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7C8FCFC0-C28D-4791-9121-03EC05EDC55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11560" y="1131590"/>
            <a:ext cx="2984376" cy="1125537"/>
          </a:xfrm>
        </p:spPr>
        <p:txBody>
          <a:bodyPr/>
          <a:lstStyle/>
          <a:p>
            <a:r>
              <a:rPr lang="cs-CZ" dirty="0"/>
              <a:t>Jeden segment profituje z druhého nebo jedna služba podporuje druhou</a:t>
            </a:r>
          </a:p>
          <a:p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6810" y="800447"/>
            <a:ext cx="4286723" cy="275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cs-CZ" dirty="0"/>
              <a:t>Nabídka „zdarma“</a:t>
            </a:r>
          </a:p>
          <a:p>
            <a:pPr lvl="1"/>
            <a:r>
              <a:rPr lang="cs-CZ" dirty="0"/>
              <a:t>Vychází z modelu vícestranné platformy, kdy nabídka je určená jen pro jeden segment, např. free verze antivirového programu pro domácnosti</a:t>
            </a:r>
          </a:p>
          <a:p>
            <a:r>
              <a:rPr lang="cs-CZ" dirty="0"/>
              <a:t>Model FREEMIUM</a:t>
            </a:r>
          </a:p>
          <a:p>
            <a:pPr lvl="1"/>
            <a:r>
              <a:rPr lang="cs-CZ" dirty="0"/>
              <a:t>Základní nabídka služeb zdarma, ostatní jsou placené</a:t>
            </a:r>
          </a:p>
          <a:p>
            <a:r>
              <a:rPr lang="cs-CZ" dirty="0"/>
              <a:t>Model návnada a háček</a:t>
            </a:r>
          </a:p>
          <a:p>
            <a:pPr lvl="1"/>
            <a:r>
              <a:rPr lang="cs-CZ" dirty="0"/>
              <a:t>Levná nebo nabídka zdarma při prvním nákupu vede k opakování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6DC5A9A-5C1C-4E16-BE7D-5DB9E0CC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Vícestranná platforma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Určeno pro různorodé segmenty zákazníků</a:t>
            </a:r>
          </a:p>
          <a:p>
            <a:r>
              <a:rPr lang="cs-CZ" dirty="0"/>
              <a:t>Dotují se navzájem</a:t>
            </a:r>
          </a:p>
          <a:p>
            <a:r>
              <a:rPr lang="cs-CZ" dirty="0"/>
              <a:t>Různá cenová politika (dle cenové citlivosti)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FCCDEC2-918A-4D48-9A40-531FC741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najít nápad…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2FB5180-2599-49D1-9383-7F1C437AF718}"/>
              </a:ext>
            </a:extLst>
          </p:cNvPr>
          <p:cNvSpPr/>
          <p:nvPr/>
        </p:nvSpPr>
        <p:spPr>
          <a:xfrm>
            <a:off x="683568" y="928480"/>
            <a:ext cx="6984776" cy="296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Každý tento proces má svůj řád, který by se měl dodržet, aby Vaše myšlenka došla k naplnění.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Bragg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Bragg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(2005) tento proces popsali ve čtyřech krocích:</a:t>
            </a:r>
          </a:p>
          <a:p>
            <a:pPr marL="342900" lvl="0" indent="-34290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Hledání a tvorba příležitosti.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Vytváření nových nápadů.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Hodnocení a volba nápadů.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Plánování, jak nápad uskutečnit.</a:t>
            </a:r>
          </a:p>
        </p:txBody>
      </p:sp>
    </p:spTree>
    <p:extLst>
      <p:ext uri="{BB962C8B-B14F-4D97-AF65-F5344CB8AC3E}">
        <p14:creationId xmlns:p14="http://schemas.microsoft.com/office/powerpoint/2010/main" val="3714185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8E58C41-9052-4B06-BE5A-1ACB6EA6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237012" y="940594"/>
            <a:ext cx="7886700" cy="326231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Noviny Metro</a:t>
            </a:r>
          </a:p>
          <a:p>
            <a:r>
              <a:rPr lang="cs-CZ" dirty="0" err="1"/>
              <a:t>Google</a:t>
            </a:r>
            <a:endParaRPr lang="cs-CZ" dirty="0"/>
          </a:p>
          <a:p>
            <a:r>
              <a:rPr lang="cs-CZ" dirty="0"/>
              <a:t>Zlaté stránky</a:t>
            </a:r>
          </a:p>
          <a:p>
            <a:r>
              <a:rPr lang="cs-CZ" dirty="0"/>
              <a:t>Platební karty</a:t>
            </a:r>
          </a:p>
          <a:p>
            <a:r>
              <a:rPr lang="cs-CZ" dirty="0"/>
              <a:t>Video hry</a:t>
            </a:r>
          </a:p>
          <a:p>
            <a:r>
              <a:rPr lang="cs-CZ" dirty="0"/>
              <a:t>Aukční portály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141A4-75EB-4782-ABD6-7366EF0AB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1.Hledání a tvorba příležitosti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4B23802-F0D1-46C5-8B10-A730CDA70D1C}"/>
              </a:ext>
            </a:extLst>
          </p:cNvPr>
          <p:cNvSpPr/>
          <p:nvPr/>
        </p:nvSpPr>
        <p:spPr>
          <a:xfrm>
            <a:off x="467544" y="725091"/>
            <a:ext cx="6912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Představuje první krok ve vytváření podnikatelského nápadu.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Reakce na příležitost, problém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V tomto kroku nám jde zejména o to, abychom poznali, která „cesta“ je ta pravá.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Analýzy či týmová intuice.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Dobrou volbou je také pozorování či testování návrhu řešení konečným uživatelem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 chceš? Proč to chceš? Jak to chceš? Líbí se ti to?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7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8167F-A77C-42EB-B3AE-0AE46FA2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Vytváření nových nápadů 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2AFCEC8-BDBD-4EEF-959B-0C9AFF0F1868}"/>
              </a:ext>
            </a:extLst>
          </p:cNvPr>
          <p:cNvSpPr/>
          <p:nvPr/>
        </p:nvSpPr>
        <p:spPr>
          <a:xfrm>
            <a:off x="467544" y="1423423"/>
            <a:ext cx="6390456" cy="227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Hledáme řešení, které jsme zjistili v kroku 1</a:t>
            </a:r>
          </a:p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Snažíme se seřadit možnosti</a:t>
            </a:r>
          </a:p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Pokud tým bude procházet další nápady, může zjistit, že tento nápad je třeba nepoužitelný a bude se muset vrátit ke kroku prvnímu.</a:t>
            </a:r>
          </a:p>
        </p:txBody>
      </p:sp>
    </p:spTree>
    <p:extLst>
      <p:ext uri="{BB962C8B-B14F-4D97-AF65-F5344CB8AC3E}">
        <p14:creationId xmlns:p14="http://schemas.microsoft.com/office/powerpoint/2010/main" val="257504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B1065-8FEE-47F7-9ABD-0079E7B8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Hodnocení a volba nápadů 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A6DE083-5149-4076-9DDF-C5FD2FE17403}"/>
              </a:ext>
            </a:extLst>
          </p:cNvPr>
          <p:cNvSpPr/>
          <p:nvPr/>
        </p:nvSpPr>
        <p:spPr>
          <a:xfrm>
            <a:off x="539552" y="1059582"/>
            <a:ext cx="7704856" cy="227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Krok zahrnuje třídění jednotlivých variant např. pomocí různých kritérií, diagramů. </a:t>
            </a:r>
          </a:p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Výsledkem je identifikace hlavního nápadu. </a:t>
            </a:r>
          </a:p>
          <a:p>
            <a:pPr marL="285750" indent="-28575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Dávejte pozor, i tato fáze Vás může vrátit ke kroku jedna, pokud žádné řešení nebude absolutním vítězem.</a:t>
            </a:r>
          </a:p>
        </p:txBody>
      </p:sp>
    </p:spTree>
    <p:extLst>
      <p:ext uri="{BB962C8B-B14F-4D97-AF65-F5344CB8AC3E}">
        <p14:creationId xmlns:p14="http://schemas.microsoft.com/office/powerpoint/2010/main" val="197569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F075F-3911-4108-9B79-317549EDC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606480" cy="507703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</a:rPr>
              <a:t>4. Plánování, jak nápad uskutečnit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20877E7-A2D3-4264-89B5-C019AA9334F0}"/>
              </a:ext>
            </a:extLst>
          </p:cNvPr>
          <p:cNvSpPr/>
          <p:nvPr/>
        </p:nvSpPr>
        <p:spPr>
          <a:xfrm>
            <a:off x="395536" y="1002090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zvážit své možnosti, nejen finanční, ale i lidské.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schopnost časového odhadu náročnosti řešení.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utřídit všechny části nápadu do formálního záměru.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https://www.youtube.com/shorts/GUn0g7eMTJQ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1093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AD4EE30-028C-452E-A78D-70F2F25F8F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Přístup 1 : mám podnik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03D08C56-4D97-4CEC-9D85-5AE8601E70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39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72F8FF1-70C1-4FEA-AA65-E9752817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Využití modelu </a:t>
            </a:r>
            <a:r>
              <a:rPr lang="cs-CZ" b="1" dirty="0" err="1"/>
              <a:t>CANVAS</a:t>
            </a:r>
            <a:br>
              <a:rPr lang="cs-CZ" b="1" dirty="0"/>
            </a:b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9B084DD-DB13-4CC2-BF76-6C378A36AB63}"/>
              </a:ext>
            </a:extLst>
          </p:cNvPr>
          <p:cNvSpPr/>
          <p:nvPr/>
        </p:nvSpPr>
        <p:spPr>
          <a:xfrm>
            <a:off x="899592" y="155608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Hlavním přínosem této koncepce je jednoduché mapování a možnost diskuse, což shledáváme přínosné při práci v mezigeneračním týmu.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Model i koncepce podporuje aktivní komunikaci a tím, že využívá ikon a grafických prvků, vychází již z Vámi zvládnuté myšlenkové mapy</a:t>
            </a:r>
          </a:p>
        </p:txBody>
      </p:sp>
    </p:spTree>
    <p:extLst>
      <p:ext uri="{BB962C8B-B14F-4D97-AF65-F5344CB8AC3E}">
        <p14:creationId xmlns:p14="http://schemas.microsoft.com/office/powerpoint/2010/main" val="37997123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1053</Words>
  <Application>Microsoft Office PowerPoint</Application>
  <PresentationFormat>Předvádění na obrazovce (16:9)</PresentationFormat>
  <Paragraphs>129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SLU</vt:lpstr>
      <vt:lpstr>Vlastní vstup do podnikání</vt:lpstr>
      <vt:lpstr>Prezentace aplikace PowerPoint</vt:lpstr>
      <vt:lpstr>Jak najít nápad…</vt:lpstr>
      <vt:lpstr>1.Hledání a tvorba příležitosti</vt:lpstr>
      <vt:lpstr>2. Vytváření nových nápadů </vt:lpstr>
      <vt:lpstr>3. Hodnocení a volba nápadů </vt:lpstr>
      <vt:lpstr>4. Plánování, jak nápad uskutečnit</vt:lpstr>
      <vt:lpstr>Přístup 1 : mám podnik</vt:lpstr>
      <vt:lpstr>Využití modelu CANVAS </vt:lpstr>
      <vt:lpstr>Devět bloků obchodního modelu Canvas</vt:lpstr>
      <vt:lpstr>Pravá strana modelu Canvas </vt:lpstr>
      <vt:lpstr>LEVÁ STRANA MODELU CANVAS</vt:lpstr>
      <vt:lpstr>Přístup 2</vt:lpstr>
      <vt:lpstr>Lean canvas </vt:lpstr>
      <vt:lpstr>Srovnání Canvas a Lean Canvas</vt:lpstr>
      <vt:lpstr>Přístup 3</vt:lpstr>
      <vt:lpstr>LEAN CANVAS PRO NEZISKOVOU SFÉRU</vt:lpstr>
      <vt:lpstr>Možné chování na trhu - modely</vt:lpstr>
      <vt:lpstr>Základní strategie</vt:lpstr>
      <vt:lpstr>Dlouhý chvost</vt:lpstr>
      <vt:lpstr>charakteristika</vt:lpstr>
      <vt:lpstr>Prezentace aplikace PowerPoint</vt:lpstr>
      <vt:lpstr>Otevřené business modely</vt:lpstr>
      <vt:lpstr>Prezentace aplikace PowerPoint</vt:lpstr>
      <vt:lpstr>iTunes -zhodnoťte</vt:lpstr>
      <vt:lpstr>Prezentace aplikace PowerPoint</vt:lpstr>
      <vt:lpstr>Model zdarma</vt:lpstr>
      <vt:lpstr>Typy:</vt:lpstr>
      <vt:lpstr>Vícestranná platforma</vt:lpstr>
      <vt:lpstr>Příklady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s2</cp:lastModifiedBy>
  <cp:revision>62</cp:revision>
  <cp:lastPrinted>2018-03-27T09:30:31Z</cp:lastPrinted>
  <dcterms:created xsi:type="dcterms:W3CDTF">2016-07-06T15:42:34Z</dcterms:created>
  <dcterms:modified xsi:type="dcterms:W3CDTF">2023-10-10T10:31:05Z</dcterms:modified>
</cp:coreProperties>
</file>