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72" r:id="rId2"/>
    <p:sldId id="404" r:id="rId3"/>
    <p:sldId id="405" r:id="rId4"/>
    <p:sldId id="406" r:id="rId5"/>
    <p:sldId id="373" r:id="rId6"/>
    <p:sldId id="407" r:id="rId7"/>
    <p:sldId id="339" r:id="rId8"/>
    <p:sldId id="374" r:id="rId9"/>
    <p:sldId id="375" r:id="rId10"/>
    <p:sldId id="376" r:id="rId11"/>
    <p:sldId id="377" r:id="rId12"/>
    <p:sldId id="378" r:id="rId13"/>
    <p:sldId id="399" r:id="rId14"/>
    <p:sldId id="401" r:id="rId15"/>
    <p:sldId id="380" r:id="rId16"/>
    <p:sldId id="381" r:id="rId17"/>
    <p:sldId id="386" r:id="rId18"/>
    <p:sldId id="387" r:id="rId19"/>
    <p:sldId id="389" r:id="rId20"/>
    <p:sldId id="402" r:id="rId21"/>
    <p:sldId id="403" r:id="rId22"/>
    <p:sldId id="391" r:id="rId23"/>
    <p:sldId id="392" r:id="rId24"/>
    <p:sldId id="413" r:id="rId25"/>
    <p:sldId id="345" r:id="rId26"/>
    <p:sldId id="346" r:id="rId27"/>
    <p:sldId id="340" r:id="rId28"/>
    <p:sldId id="361" r:id="rId29"/>
    <p:sldId id="367" r:id="rId30"/>
    <p:sldId id="429" r:id="rId31"/>
    <p:sldId id="364" r:id="rId32"/>
    <p:sldId id="393" r:id="rId33"/>
    <p:sldId id="394" r:id="rId34"/>
    <p:sldId id="395" r:id="rId35"/>
    <p:sldId id="396" r:id="rId36"/>
    <p:sldId id="397" r:id="rId37"/>
    <p:sldId id="398" r:id="rId38"/>
    <p:sldId id="408" r:id="rId39"/>
    <p:sldId id="409" r:id="rId40"/>
    <p:sldId id="410" r:id="rId41"/>
    <p:sldId id="411" r:id="rId42"/>
    <p:sldId id="412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426" r:id="rId56"/>
    <p:sldId id="427" r:id="rId57"/>
    <p:sldId id="428" r:id="rId5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 varScale="1">
        <p:scale>
          <a:sx n="92" d="100"/>
          <a:sy n="92" d="100"/>
        </p:scale>
        <p:origin x="75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219858-54D5-45A3-B113-8A335B33029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DFB0D17-44EA-4DC8-BBE7-A0140B2AC892}">
      <dgm:prSet phldrT="[Text]"/>
      <dgm:spPr/>
      <dgm:t>
        <a:bodyPr/>
        <a:lstStyle/>
        <a:p>
          <a:r>
            <a:rPr lang="cs-CZ" dirty="0" smtClean="0"/>
            <a:t>Formulace poslání a vize, cíle </a:t>
          </a:r>
          <a:endParaRPr lang="cs-CZ" dirty="0"/>
        </a:p>
      </dgm:t>
    </dgm:pt>
    <dgm:pt modelId="{166332DE-F971-45CA-885E-982F54D151D3}" type="parTrans" cxnId="{423BBF76-099F-4E1A-B8DA-CD8DB14CA273}">
      <dgm:prSet/>
      <dgm:spPr/>
      <dgm:t>
        <a:bodyPr/>
        <a:lstStyle/>
        <a:p>
          <a:endParaRPr lang="cs-CZ"/>
        </a:p>
      </dgm:t>
    </dgm:pt>
    <dgm:pt modelId="{234E226B-5738-4FCE-8057-83B4D3CDD1C2}" type="sibTrans" cxnId="{423BBF76-099F-4E1A-B8DA-CD8DB14CA273}">
      <dgm:prSet/>
      <dgm:spPr/>
      <dgm:t>
        <a:bodyPr/>
        <a:lstStyle/>
        <a:p>
          <a:endParaRPr lang="cs-CZ"/>
        </a:p>
      </dgm:t>
    </dgm:pt>
    <dgm:pt modelId="{CF1E2C77-9AE3-4C4A-A878-CC4ECEAF025F}">
      <dgm:prSet phldrT="[Text]"/>
      <dgm:spPr/>
      <dgm:t>
        <a:bodyPr/>
        <a:lstStyle/>
        <a:p>
          <a:r>
            <a:rPr lang="cs-CZ" dirty="0" smtClean="0"/>
            <a:t>Analýza prostředí</a:t>
          </a:r>
          <a:endParaRPr lang="cs-CZ" dirty="0"/>
        </a:p>
      </dgm:t>
    </dgm:pt>
    <dgm:pt modelId="{F2270088-2D47-4376-AD64-E548D4C0FA60}" type="parTrans" cxnId="{21C6F5FA-3AFF-4F65-A0C5-A82140DF1EA5}">
      <dgm:prSet/>
      <dgm:spPr/>
      <dgm:t>
        <a:bodyPr/>
        <a:lstStyle/>
        <a:p>
          <a:endParaRPr lang="cs-CZ"/>
        </a:p>
      </dgm:t>
    </dgm:pt>
    <dgm:pt modelId="{0FAE97DA-5FC1-4CF1-A96D-63BD22A3DC7A}" type="sibTrans" cxnId="{21C6F5FA-3AFF-4F65-A0C5-A82140DF1EA5}">
      <dgm:prSet/>
      <dgm:spPr/>
      <dgm:t>
        <a:bodyPr/>
        <a:lstStyle/>
        <a:p>
          <a:endParaRPr lang="cs-CZ"/>
        </a:p>
      </dgm:t>
    </dgm:pt>
    <dgm:pt modelId="{969E5B26-492E-4866-9968-6FAABF871107}">
      <dgm:prSet phldrT="[Text]"/>
      <dgm:spPr/>
      <dgm:t>
        <a:bodyPr/>
        <a:lstStyle/>
        <a:p>
          <a:r>
            <a:rPr lang="cs-CZ" dirty="0" smtClean="0"/>
            <a:t>Výběr strategie</a:t>
          </a:r>
          <a:endParaRPr lang="cs-CZ" dirty="0"/>
        </a:p>
      </dgm:t>
    </dgm:pt>
    <dgm:pt modelId="{E7A0B7BA-13B9-4C10-83CF-66AF06A8242F}" type="parTrans" cxnId="{FC30F3AF-ABA2-49E7-9293-61FC298A82AA}">
      <dgm:prSet/>
      <dgm:spPr/>
      <dgm:t>
        <a:bodyPr/>
        <a:lstStyle/>
        <a:p>
          <a:endParaRPr lang="cs-CZ"/>
        </a:p>
      </dgm:t>
    </dgm:pt>
    <dgm:pt modelId="{A8406451-E9F8-45B9-BBE6-78776C2CEEB6}" type="sibTrans" cxnId="{FC30F3AF-ABA2-49E7-9293-61FC298A82AA}">
      <dgm:prSet/>
      <dgm:spPr/>
      <dgm:t>
        <a:bodyPr/>
        <a:lstStyle/>
        <a:p>
          <a:endParaRPr lang="cs-CZ"/>
        </a:p>
      </dgm:t>
    </dgm:pt>
    <dgm:pt modelId="{CA0D0DE3-F69B-43F3-84F0-A0F8C02D76DF}">
      <dgm:prSet/>
      <dgm:spPr/>
      <dgm:t>
        <a:bodyPr/>
        <a:lstStyle/>
        <a:p>
          <a:r>
            <a:rPr lang="cs-CZ" dirty="0" smtClean="0"/>
            <a:t>Realizace </a:t>
          </a:r>
          <a:endParaRPr lang="cs-CZ" dirty="0"/>
        </a:p>
      </dgm:t>
    </dgm:pt>
    <dgm:pt modelId="{F6E24EAA-3BBC-4808-BFE1-C07CF4F2F18B}" type="parTrans" cxnId="{82132349-5188-4445-B705-FEE700037230}">
      <dgm:prSet/>
      <dgm:spPr/>
      <dgm:t>
        <a:bodyPr/>
        <a:lstStyle/>
        <a:p>
          <a:endParaRPr lang="cs-CZ"/>
        </a:p>
      </dgm:t>
    </dgm:pt>
    <dgm:pt modelId="{46B834A7-5666-4C7E-9CA5-FE7A4EF771FF}" type="sibTrans" cxnId="{82132349-5188-4445-B705-FEE700037230}">
      <dgm:prSet/>
      <dgm:spPr/>
      <dgm:t>
        <a:bodyPr/>
        <a:lstStyle/>
        <a:p>
          <a:endParaRPr lang="cs-CZ"/>
        </a:p>
      </dgm:t>
    </dgm:pt>
    <dgm:pt modelId="{EB24E028-723F-4568-810A-6E36EE0C3CB4}">
      <dgm:prSet/>
      <dgm:spPr/>
      <dgm:t>
        <a:bodyPr/>
        <a:lstStyle/>
        <a:p>
          <a:r>
            <a:rPr lang="cs-CZ" dirty="0" smtClean="0"/>
            <a:t>Kontrola </a:t>
          </a:r>
          <a:endParaRPr lang="cs-CZ" dirty="0"/>
        </a:p>
      </dgm:t>
    </dgm:pt>
    <dgm:pt modelId="{7C4AFE52-1836-4C13-817F-3F1ED066BE90}" type="parTrans" cxnId="{DB111104-195F-4F51-A3BC-05099A93B595}">
      <dgm:prSet/>
      <dgm:spPr/>
      <dgm:t>
        <a:bodyPr/>
        <a:lstStyle/>
        <a:p>
          <a:endParaRPr lang="cs-CZ"/>
        </a:p>
      </dgm:t>
    </dgm:pt>
    <dgm:pt modelId="{216EF722-79C3-416A-B4C7-22B62A216902}" type="sibTrans" cxnId="{DB111104-195F-4F51-A3BC-05099A93B595}">
      <dgm:prSet/>
      <dgm:spPr/>
      <dgm:t>
        <a:bodyPr/>
        <a:lstStyle/>
        <a:p>
          <a:endParaRPr lang="cs-CZ"/>
        </a:p>
      </dgm:t>
    </dgm:pt>
    <dgm:pt modelId="{CEFA7169-D3C3-4D3A-82EC-FE9740D52FD5}" type="pres">
      <dgm:prSet presAssocID="{F4219858-54D5-45A3-B113-8A335B330291}" presName="CompostProcess" presStyleCnt="0">
        <dgm:presLayoutVars>
          <dgm:dir/>
          <dgm:resizeHandles val="exact"/>
        </dgm:presLayoutVars>
      </dgm:prSet>
      <dgm:spPr/>
    </dgm:pt>
    <dgm:pt modelId="{9F106A67-E2E5-4FB6-9845-9F1463F7CCBC}" type="pres">
      <dgm:prSet presAssocID="{F4219858-54D5-45A3-B113-8A335B330291}" presName="arrow" presStyleLbl="bgShp" presStyleIdx="0" presStyleCnt="1"/>
      <dgm:spPr/>
    </dgm:pt>
    <dgm:pt modelId="{6CE64572-F793-4BEF-9E5D-C9668BA6E971}" type="pres">
      <dgm:prSet presAssocID="{F4219858-54D5-45A3-B113-8A335B330291}" presName="linearProcess" presStyleCnt="0"/>
      <dgm:spPr/>
    </dgm:pt>
    <dgm:pt modelId="{5FB72253-5884-4A7A-8613-18EC3E285F19}" type="pres">
      <dgm:prSet presAssocID="{2DFB0D17-44EA-4DC8-BBE7-A0140B2AC89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EDECAF-0141-42DA-9EF4-E38B78C5AFBA}" type="pres">
      <dgm:prSet presAssocID="{234E226B-5738-4FCE-8057-83B4D3CDD1C2}" presName="sibTrans" presStyleCnt="0"/>
      <dgm:spPr/>
    </dgm:pt>
    <dgm:pt modelId="{89ABA407-46A9-4D02-B149-BBA6CDD9E5C8}" type="pres">
      <dgm:prSet presAssocID="{CF1E2C77-9AE3-4C4A-A878-CC4ECEAF025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57FE69-5D15-4290-9356-4CC9BC4EA89D}" type="pres">
      <dgm:prSet presAssocID="{0FAE97DA-5FC1-4CF1-A96D-63BD22A3DC7A}" presName="sibTrans" presStyleCnt="0"/>
      <dgm:spPr/>
    </dgm:pt>
    <dgm:pt modelId="{34B7E6C9-12AF-4BC6-AAD6-882D24BBAB6F}" type="pres">
      <dgm:prSet presAssocID="{969E5B26-492E-4866-9968-6FAABF87110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7EC1FE8-758B-43B5-B2A8-B101950AD955}" type="pres">
      <dgm:prSet presAssocID="{A8406451-E9F8-45B9-BBE6-78776C2CEEB6}" presName="sibTrans" presStyleCnt="0"/>
      <dgm:spPr/>
    </dgm:pt>
    <dgm:pt modelId="{E8FA3305-A109-4F23-80D8-A8DA1026413A}" type="pres">
      <dgm:prSet presAssocID="{CA0D0DE3-F69B-43F3-84F0-A0F8C02D76DF}" presName="textNode" presStyleLbl="node1" presStyleIdx="3" presStyleCnt="5">
        <dgm:presLayoutVars>
          <dgm:bulletEnabled val="1"/>
        </dgm:presLayoutVars>
      </dgm:prSet>
      <dgm:spPr/>
    </dgm:pt>
    <dgm:pt modelId="{9495F92D-FF3B-4BBA-8F9B-DFF8D4DFD861}" type="pres">
      <dgm:prSet presAssocID="{46B834A7-5666-4C7E-9CA5-FE7A4EF771FF}" presName="sibTrans" presStyleCnt="0"/>
      <dgm:spPr/>
    </dgm:pt>
    <dgm:pt modelId="{EB70DAA3-1412-4BE9-8542-72B1B8B35674}" type="pres">
      <dgm:prSet presAssocID="{EB24E028-723F-4568-810A-6E36EE0C3CB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04B8CE3-3A08-4586-8467-51A3E63F025F}" type="presOf" srcId="{CA0D0DE3-F69B-43F3-84F0-A0F8C02D76DF}" destId="{E8FA3305-A109-4F23-80D8-A8DA1026413A}" srcOrd="0" destOrd="0" presId="urn:microsoft.com/office/officeart/2005/8/layout/hProcess9"/>
    <dgm:cxn modelId="{423BBF76-099F-4E1A-B8DA-CD8DB14CA273}" srcId="{F4219858-54D5-45A3-B113-8A335B330291}" destId="{2DFB0D17-44EA-4DC8-BBE7-A0140B2AC892}" srcOrd="0" destOrd="0" parTransId="{166332DE-F971-45CA-885E-982F54D151D3}" sibTransId="{234E226B-5738-4FCE-8057-83B4D3CDD1C2}"/>
    <dgm:cxn modelId="{DB111104-195F-4F51-A3BC-05099A93B595}" srcId="{F4219858-54D5-45A3-B113-8A335B330291}" destId="{EB24E028-723F-4568-810A-6E36EE0C3CB4}" srcOrd="4" destOrd="0" parTransId="{7C4AFE52-1836-4C13-817F-3F1ED066BE90}" sibTransId="{216EF722-79C3-416A-B4C7-22B62A216902}"/>
    <dgm:cxn modelId="{FC30F3AF-ABA2-49E7-9293-61FC298A82AA}" srcId="{F4219858-54D5-45A3-B113-8A335B330291}" destId="{969E5B26-492E-4866-9968-6FAABF871107}" srcOrd="2" destOrd="0" parTransId="{E7A0B7BA-13B9-4C10-83CF-66AF06A8242F}" sibTransId="{A8406451-E9F8-45B9-BBE6-78776C2CEEB6}"/>
    <dgm:cxn modelId="{B4605E37-D576-4602-B744-413450B63632}" type="presOf" srcId="{2DFB0D17-44EA-4DC8-BBE7-A0140B2AC892}" destId="{5FB72253-5884-4A7A-8613-18EC3E285F19}" srcOrd="0" destOrd="0" presId="urn:microsoft.com/office/officeart/2005/8/layout/hProcess9"/>
    <dgm:cxn modelId="{ED6D1DCD-28FD-4D35-92CB-6D356427D31F}" type="presOf" srcId="{CF1E2C77-9AE3-4C4A-A878-CC4ECEAF025F}" destId="{89ABA407-46A9-4D02-B149-BBA6CDD9E5C8}" srcOrd="0" destOrd="0" presId="urn:microsoft.com/office/officeart/2005/8/layout/hProcess9"/>
    <dgm:cxn modelId="{8F682891-A6AA-45C6-B42C-94C8FF092226}" type="presOf" srcId="{EB24E028-723F-4568-810A-6E36EE0C3CB4}" destId="{EB70DAA3-1412-4BE9-8542-72B1B8B35674}" srcOrd="0" destOrd="0" presId="urn:microsoft.com/office/officeart/2005/8/layout/hProcess9"/>
    <dgm:cxn modelId="{82132349-5188-4445-B705-FEE700037230}" srcId="{F4219858-54D5-45A3-B113-8A335B330291}" destId="{CA0D0DE3-F69B-43F3-84F0-A0F8C02D76DF}" srcOrd="3" destOrd="0" parTransId="{F6E24EAA-3BBC-4808-BFE1-C07CF4F2F18B}" sibTransId="{46B834A7-5666-4C7E-9CA5-FE7A4EF771FF}"/>
    <dgm:cxn modelId="{21C6F5FA-3AFF-4F65-A0C5-A82140DF1EA5}" srcId="{F4219858-54D5-45A3-B113-8A335B330291}" destId="{CF1E2C77-9AE3-4C4A-A878-CC4ECEAF025F}" srcOrd="1" destOrd="0" parTransId="{F2270088-2D47-4376-AD64-E548D4C0FA60}" sibTransId="{0FAE97DA-5FC1-4CF1-A96D-63BD22A3DC7A}"/>
    <dgm:cxn modelId="{F153EB77-39E9-454D-92E6-4294E12BEA11}" type="presOf" srcId="{F4219858-54D5-45A3-B113-8A335B330291}" destId="{CEFA7169-D3C3-4D3A-82EC-FE9740D52FD5}" srcOrd="0" destOrd="0" presId="urn:microsoft.com/office/officeart/2005/8/layout/hProcess9"/>
    <dgm:cxn modelId="{C2E75919-C8F0-451E-8D56-EF1DFAFD6FBB}" type="presOf" srcId="{969E5B26-492E-4866-9968-6FAABF871107}" destId="{34B7E6C9-12AF-4BC6-AAD6-882D24BBAB6F}" srcOrd="0" destOrd="0" presId="urn:microsoft.com/office/officeart/2005/8/layout/hProcess9"/>
    <dgm:cxn modelId="{98A2D055-A147-42D7-A014-BE5F6EAB4371}" type="presParOf" srcId="{CEFA7169-D3C3-4D3A-82EC-FE9740D52FD5}" destId="{9F106A67-E2E5-4FB6-9845-9F1463F7CCBC}" srcOrd="0" destOrd="0" presId="urn:microsoft.com/office/officeart/2005/8/layout/hProcess9"/>
    <dgm:cxn modelId="{B0E78C3F-B36A-44A3-92D7-00D27615AA27}" type="presParOf" srcId="{CEFA7169-D3C3-4D3A-82EC-FE9740D52FD5}" destId="{6CE64572-F793-4BEF-9E5D-C9668BA6E971}" srcOrd="1" destOrd="0" presId="urn:microsoft.com/office/officeart/2005/8/layout/hProcess9"/>
    <dgm:cxn modelId="{663439AC-7A14-414C-8213-F16071FAFDF6}" type="presParOf" srcId="{6CE64572-F793-4BEF-9E5D-C9668BA6E971}" destId="{5FB72253-5884-4A7A-8613-18EC3E285F19}" srcOrd="0" destOrd="0" presId="urn:microsoft.com/office/officeart/2005/8/layout/hProcess9"/>
    <dgm:cxn modelId="{D1C2699C-12BF-43A8-9047-4DF6BAB8ED8C}" type="presParOf" srcId="{6CE64572-F793-4BEF-9E5D-C9668BA6E971}" destId="{1FEDECAF-0141-42DA-9EF4-E38B78C5AFBA}" srcOrd="1" destOrd="0" presId="urn:microsoft.com/office/officeart/2005/8/layout/hProcess9"/>
    <dgm:cxn modelId="{BEB75A7F-65FD-4CD9-A882-34018C5207EA}" type="presParOf" srcId="{6CE64572-F793-4BEF-9E5D-C9668BA6E971}" destId="{89ABA407-46A9-4D02-B149-BBA6CDD9E5C8}" srcOrd="2" destOrd="0" presId="urn:microsoft.com/office/officeart/2005/8/layout/hProcess9"/>
    <dgm:cxn modelId="{0826F6DC-B52B-4CEB-833D-190C22C85F71}" type="presParOf" srcId="{6CE64572-F793-4BEF-9E5D-C9668BA6E971}" destId="{FC57FE69-5D15-4290-9356-4CC9BC4EA89D}" srcOrd="3" destOrd="0" presId="urn:microsoft.com/office/officeart/2005/8/layout/hProcess9"/>
    <dgm:cxn modelId="{E46BACD2-BB62-42DD-8ECB-BA79BC93F08F}" type="presParOf" srcId="{6CE64572-F793-4BEF-9E5D-C9668BA6E971}" destId="{34B7E6C9-12AF-4BC6-AAD6-882D24BBAB6F}" srcOrd="4" destOrd="0" presId="urn:microsoft.com/office/officeart/2005/8/layout/hProcess9"/>
    <dgm:cxn modelId="{84E7ECEB-C414-41ED-9580-5EE29F9DF7E8}" type="presParOf" srcId="{6CE64572-F793-4BEF-9E5D-C9668BA6E971}" destId="{47EC1FE8-758B-43B5-B2A8-B101950AD955}" srcOrd="5" destOrd="0" presId="urn:microsoft.com/office/officeart/2005/8/layout/hProcess9"/>
    <dgm:cxn modelId="{217EBB38-BDC3-429B-9BFF-E83010D2AF75}" type="presParOf" srcId="{6CE64572-F793-4BEF-9E5D-C9668BA6E971}" destId="{E8FA3305-A109-4F23-80D8-A8DA1026413A}" srcOrd="6" destOrd="0" presId="urn:microsoft.com/office/officeart/2005/8/layout/hProcess9"/>
    <dgm:cxn modelId="{026A6E52-0059-4FFB-AB93-ECEE01E33860}" type="presParOf" srcId="{6CE64572-F793-4BEF-9E5D-C9668BA6E971}" destId="{9495F92D-FF3B-4BBA-8F9B-DFF8D4DFD861}" srcOrd="7" destOrd="0" presId="urn:microsoft.com/office/officeart/2005/8/layout/hProcess9"/>
    <dgm:cxn modelId="{B3C6BBF7-B416-4FAA-88F8-DB07CFE343A5}" type="presParOf" srcId="{6CE64572-F793-4BEF-9E5D-C9668BA6E971}" destId="{EB70DAA3-1412-4BE9-8542-72B1B8B3567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06A67-E2E5-4FB6-9845-9F1463F7CCBC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72253-5884-4A7A-8613-18EC3E285F19}">
      <dsp:nvSpPr>
        <dsp:cNvPr id="0" name=""/>
        <dsp:cNvSpPr/>
      </dsp:nvSpPr>
      <dsp:spPr>
        <a:xfrm>
          <a:off x="2678" y="1219199"/>
          <a:ext cx="117127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Formulace poslání a vize, cíle </a:t>
          </a:r>
          <a:endParaRPr lang="cs-CZ" sz="1700" kern="1200" dirty="0"/>
        </a:p>
      </dsp:txBody>
      <dsp:txXfrm>
        <a:off x="59855" y="1276376"/>
        <a:ext cx="1056923" cy="1511246"/>
      </dsp:txXfrm>
    </dsp:sp>
    <dsp:sp modelId="{89ABA407-46A9-4D02-B149-BBA6CDD9E5C8}">
      <dsp:nvSpPr>
        <dsp:cNvPr id="0" name=""/>
        <dsp:cNvSpPr/>
      </dsp:nvSpPr>
      <dsp:spPr>
        <a:xfrm>
          <a:off x="1232520" y="1219199"/>
          <a:ext cx="117127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Analýza prostředí</a:t>
          </a:r>
          <a:endParaRPr lang="cs-CZ" sz="1700" kern="1200" dirty="0"/>
        </a:p>
      </dsp:txBody>
      <dsp:txXfrm>
        <a:off x="1289697" y="1276376"/>
        <a:ext cx="1056923" cy="1511246"/>
      </dsp:txXfrm>
    </dsp:sp>
    <dsp:sp modelId="{34B7E6C9-12AF-4BC6-AAD6-882D24BBAB6F}">
      <dsp:nvSpPr>
        <dsp:cNvPr id="0" name=""/>
        <dsp:cNvSpPr/>
      </dsp:nvSpPr>
      <dsp:spPr>
        <a:xfrm>
          <a:off x="2462361" y="1219199"/>
          <a:ext cx="117127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Výběr strategie</a:t>
          </a:r>
          <a:endParaRPr lang="cs-CZ" sz="1700" kern="1200" dirty="0"/>
        </a:p>
      </dsp:txBody>
      <dsp:txXfrm>
        <a:off x="2519538" y="1276376"/>
        <a:ext cx="1056923" cy="1511246"/>
      </dsp:txXfrm>
    </dsp:sp>
    <dsp:sp modelId="{E8FA3305-A109-4F23-80D8-A8DA1026413A}">
      <dsp:nvSpPr>
        <dsp:cNvPr id="0" name=""/>
        <dsp:cNvSpPr/>
      </dsp:nvSpPr>
      <dsp:spPr>
        <a:xfrm>
          <a:off x="3692202" y="1219199"/>
          <a:ext cx="117127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Realizace </a:t>
          </a:r>
          <a:endParaRPr lang="cs-CZ" sz="1700" kern="1200" dirty="0"/>
        </a:p>
      </dsp:txBody>
      <dsp:txXfrm>
        <a:off x="3749379" y="1276376"/>
        <a:ext cx="1056923" cy="1511246"/>
      </dsp:txXfrm>
    </dsp:sp>
    <dsp:sp modelId="{EB70DAA3-1412-4BE9-8542-72B1B8B35674}">
      <dsp:nvSpPr>
        <dsp:cNvPr id="0" name=""/>
        <dsp:cNvSpPr/>
      </dsp:nvSpPr>
      <dsp:spPr>
        <a:xfrm>
          <a:off x="4922043" y="1219199"/>
          <a:ext cx="117127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Kontrola </a:t>
          </a:r>
          <a:endParaRPr lang="cs-CZ" sz="1700" kern="1200" dirty="0"/>
        </a:p>
      </dsp:txBody>
      <dsp:txXfrm>
        <a:off x="4979220" y="1276376"/>
        <a:ext cx="1056923" cy="1511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24. 10. 2023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02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54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88C61E-17B8-433B-95C5-CE880DC2102E}" type="datetimeFigureOut">
              <a:rPr lang="cs-CZ" smtClean="0"/>
              <a:pPr/>
              <a:t>24. 10. 2023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57DEF3-4D62-4DDD-AFB5-38A1DB9E89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60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88C61E-17B8-433B-95C5-CE880DC2102E}" type="datetimeFigureOut">
              <a:rPr lang="cs-CZ" smtClean="0"/>
              <a:pPr/>
              <a:t>24. 10. 2023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957DEF3-4D62-4DDD-AFB5-38A1DB9E892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90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analýzy</a:t>
            </a:r>
            <a:b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začátek podnikání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Jarmila </a:t>
            </a:r>
            <a:r>
              <a:rPr lang="cs-CZ" altLang="cs-CZ" sz="900" b="1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Duháček</a:t>
            </a:r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Šebestová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0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14945B-7798-4E1D-80B6-47508A7D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analýzy vnějšího prostředí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D0E8AE18-97D4-40DB-8238-B5AFF2CEBCA6}"/>
              </a:ext>
            </a:extLst>
          </p:cNvPr>
          <p:cNvSpPr/>
          <p:nvPr/>
        </p:nvSpPr>
        <p:spPr>
          <a:xfrm>
            <a:off x="257080" y="987574"/>
            <a:ext cx="7555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prostředí zkoumá vše, co se potřebuje vědět o trhu a své pozici na něm.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Využíváme těchto postupů: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Analýza dimenzí vnějšího prostředí.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Analýza sil a vlivů ve vnějším prostředí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Analýza kritických, klíčových faktorů </a:t>
            </a:r>
            <a:r>
              <a:rPr lang="cs-CZ" dirty="0" smtClean="0"/>
              <a:t>úspěchu </a:t>
            </a:r>
            <a:r>
              <a:rPr lang="cs-CZ" dirty="0" smtClean="0">
                <a:solidFill>
                  <a:srgbClr val="FF0000"/>
                </a:solidFill>
              </a:rPr>
              <a:t>(volitelné, v zásobníku).</a:t>
            </a:r>
            <a:endParaRPr lang="cs-CZ" dirty="0">
              <a:solidFill>
                <a:srgbClr val="FF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Směrová matice </a:t>
            </a:r>
            <a:r>
              <a:rPr lang="cs-CZ" dirty="0" smtClean="0"/>
              <a:t>politiky</a:t>
            </a:r>
            <a:r>
              <a:rPr lang="cs-CZ" dirty="0">
                <a:solidFill>
                  <a:srgbClr val="FF0000"/>
                </a:solidFill>
              </a:rPr>
              <a:t> (volitelné, v zásobníku).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06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14945B-7798-4E1D-80B6-47508A7D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195486"/>
            <a:ext cx="7555279" cy="507703"/>
          </a:xfrm>
        </p:spPr>
        <p:txBody>
          <a:bodyPr/>
          <a:lstStyle/>
          <a:p>
            <a:r>
              <a:rPr lang="cs-CZ" sz="2000" dirty="0">
                <a:solidFill>
                  <a:srgbClr val="FF0000"/>
                </a:solidFill>
              </a:rPr>
              <a:t>Metody analýzy vnějšího prostředí- Analýza dimenzí vnějšího prostředí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D0E8AE18-97D4-40DB-8238-B5AFF2CEBCA6}"/>
              </a:ext>
            </a:extLst>
          </p:cNvPr>
          <p:cNvSpPr/>
          <p:nvPr/>
        </p:nvSpPr>
        <p:spPr>
          <a:xfrm>
            <a:off x="257080" y="987574"/>
            <a:ext cx="7555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analýze vycházíme z popisu skutečností důležitých pro vývoj externího prostředí podniku v minulosti a zvažujeme jakým způsobem se tyto faktory, dimenze, mění v čase.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nejdůležitějším imperativem skutečnost, že má být zaměřena do  budoucna – na nejvýznamnější vývojové trendy.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Podmínka znalosti -  předcházející vývoj  (minulost) a současný stav.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Odhady trendů  dokládáme  konkrétními fakty, například statistickými údaji dokumentujícími dosavadní  vývoj.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32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5813D7-9C30-4638-8DF3-7E9CB68B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analytické metody 1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B254D23-8F17-4555-9382-F72FFEB1CE96}"/>
              </a:ext>
            </a:extLst>
          </p:cNvPr>
          <p:cNvSpPr/>
          <p:nvPr/>
        </p:nvSpPr>
        <p:spPr>
          <a:xfrm>
            <a:off x="251520" y="843559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STEP,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PEST, SLEPTE,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PESTLE</a:t>
            </a:r>
            <a:r>
              <a:rPr lang="cs-CZ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Zaměření na aspekt perspektivnosti při zpracování PEST analýzy zajišťuje </a:t>
            </a:r>
            <a:r>
              <a:rPr lang="cs-CZ" b="1" dirty="0"/>
              <a:t>metoda MAP, </a:t>
            </a:r>
            <a:r>
              <a:rPr lang="cs-CZ" dirty="0"/>
              <a:t>která je založena na rozložení analýzy PEST do tří navazujících fází/kroků:</a:t>
            </a:r>
          </a:p>
          <a:p>
            <a:pPr lvl="1"/>
            <a:r>
              <a:rPr lang="cs-CZ" dirty="0"/>
              <a:t>1. Monitorování, identifikace faktorů – fáze „M“</a:t>
            </a:r>
          </a:p>
          <a:p>
            <a:pPr lvl="1"/>
            <a:r>
              <a:rPr lang="cs-CZ" dirty="0"/>
              <a:t>2. Analýzy jejich dosavadního působení (označovaná též jako retrospektivní analýza) – fáze „A“</a:t>
            </a:r>
          </a:p>
          <a:p>
            <a:pPr lvl="1"/>
            <a:r>
              <a:rPr lang="cs-CZ" dirty="0"/>
              <a:t>3. Predikce vývoje (též perspektivní analýza) – fáze „P“</a:t>
            </a:r>
          </a:p>
          <a:p>
            <a:pPr lvl="1"/>
            <a:r>
              <a:rPr lang="cs-CZ" dirty="0"/>
              <a:t>MAP umožňuje vnést do zpracování analýzy systematičnost a pořádek a prezentovat výsledky přehledným způsobem.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3F8C86A7-E11E-4498-AA6E-4C03CD6BFA28}"/>
              </a:ext>
            </a:extLst>
          </p:cNvPr>
          <p:cNvSpPr/>
          <p:nvPr/>
        </p:nvSpPr>
        <p:spPr>
          <a:xfrm>
            <a:off x="395536" y="393858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OVLIVŇUJÍCÍ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FAKTOR  TREND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ANALÝZA VÝVOJE )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DOPAD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URGENTNOST 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4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PEST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687919"/>
            <a:ext cx="6728990" cy="42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0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843558"/>
            <a:ext cx="4707731" cy="27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087724" y="3489853"/>
            <a:ext cx="545460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dirty="0"/>
              <a:t>Bodovací metoda :Hodnotící škála je stanovena v rozmezí bodů 1 – 5 Například pokud se hodnotí faktor legislativa, hodnotící škála 1 – 5 představuje nízký až vysoký stupeň vlivu tohoto faktoru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vyhodnocené PEST</a:t>
            </a:r>
          </a:p>
        </p:txBody>
      </p:sp>
    </p:spTree>
    <p:extLst>
      <p:ext uri="{BB962C8B-B14F-4D97-AF65-F5344CB8AC3E}">
        <p14:creationId xmlns:p14="http://schemas.microsoft.com/office/powerpoint/2010/main" val="373869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C15D18-2148-4EE9-9098-C4180F111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73A12AF0-3505-49C0-BF29-DE2663DE2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" y="0"/>
            <a:ext cx="7743130" cy="47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7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14945B-7798-4E1D-80B6-47508A7D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555278" cy="507703"/>
          </a:xfrm>
        </p:spPr>
        <p:txBody>
          <a:bodyPr/>
          <a:lstStyle/>
          <a:p>
            <a:r>
              <a:rPr lang="cs-CZ" sz="2000" dirty="0">
                <a:solidFill>
                  <a:srgbClr val="FF0000"/>
                </a:solidFill>
              </a:rPr>
              <a:t>Metody analýzy vnějšího prostředí-Analýza sil a vlivů ve vnějším prostředí</a:t>
            </a:r>
            <a:br>
              <a:rPr lang="cs-CZ" sz="2000" dirty="0">
                <a:solidFill>
                  <a:srgbClr val="FF0000"/>
                </a:solidFill>
              </a:rPr>
            </a:b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D0E8AE18-97D4-40DB-8238-B5AFF2CEBCA6}"/>
              </a:ext>
            </a:extLst>
          </p:cNvPr>
          <p:cNvSpPr/>
          <p:nvPr/>
        </p:nvSpPr>
        <p:spPr>
          <a:xfrm>
            <a:off x="257080" y="987574"/>
            <a:ext cx="8419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Analýza odvětví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Konkrétní oblast podnikatelského působení podniku – co dělá, náplň podnikání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Zahrnuje podniky s velmi podobnými aktivitami a které operují v témže sektoru ekonomiky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Sektor – základní element národní ekonomiky, 4 sektory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Odvětví jsou klasifikovány (v EU) dle klasifikace </a:t>
            </a:r>
            <a:r>
              <a:rPr lang="cs-CZ" sz="1600" dirty="0" err="1"/>
              <a:t>NACE</a:t>
            </a:r>
            <a:r>
              <a:rPr lang="cs-CZ" sz="1600" dirty="0"/>
              <a:t>-CZ (Mezinárodní klasifikace všech ekonomických činností </a:t>
            </a:r>
            <a:r>
              <a:rPr lang="cs-CZ" sz="1600" dirty="0" err="1"/>
              <a:t>ISIC</a:t>
            </a:r>
            <a:r>
              <a:rPr lang="cs-CZ" sz="1600" dirty="0"/>
              <a:t> – OSN)</a:t>
            </a:r>
          </a:p>
          <a:p>
            <a:r>
              <a:rPr lang="cs-CZ" sz="1600" b="1" i="1" dirty="0"/>
              <a:t>Metody analýzy trhu</a:t>
            </a:r>
          </a:p>
          <a:p>
            <a:pPr lvl="1"/>
            <a:r>
              <a:rPr lang="cs-CZ" sz="1600" dirty="0"/>
              <a:t>Potenciál trhu</a:t>
            </a:r>
          </a:p>
          <a:p>
            <a:pPr lvl="1"/>
            <a:r>
              <a:rPr lang="cs-CZ" sz="1600" dirty="0"/>
              <a:t>Velikost trhu (tržní kapacita)</a:t>
            </a:r>
          </a:p>
          <a:p>
            <a:pPr lvl="1"/>
            <a:r>
              <a:rPr lang="cs-CZ" sz="1600" dirty="0"/>
              <a:t>Tržní podíl</a:t>
            </a:r>
          </a:p>
          <a:p>
            <a:pPr lvl="1"/>
            <a:r>
              <a:rPr lang="cs-CZ" sz="1600" dirty="0"/>
              <a:t>Analýza zákazníků</a:t>
            </a:r>
          </a:p>
          <a:p>
            <a:pPr lvl="1"/>
            <a:r>
              <a:rPr lang="cs-CZ" sz="1600" dirty="0"/>
              <a:t>Výzkum trhu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59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A6B215-BA53-497A-89C4-930307B2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A) Analýza </a:t>
            </a:r>
            <a:r>
              <a:rPr lang="cs-CZ" dirty="0"/>
              <a:t>odvětví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7AD9788A-9112-45A2-948D-72241D32B4FD}"/>
              </a:ext>
            </a:extLst>
          </p:cNvPr>
          <p:cNvSpPr/>
          <p:nvPr/>
        </p:nvSpPr>
        <p:spPr>
          <a:xfrm>
            <a:off x="395536" y="863461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cs-CZ" dirty="0"/>
              <a:t>Analýza hybných sil odvětví</a:t>
            </a:r>
          </a:p>
          <a:p>
            <a:pPr marL="400050" indent="-400050">
              <a:buFont typeface="+mj-lt"/>
              <a:buAutoNum type="romanUcPeriod"/>
            </a:pPr>
            <a:r>
              <a:rPr lang="cs-CZ" dirty="0" err="1"/>
              <a:t>Porterova</a:t>
            </a:r>
            <a:r>
              <a:rPr lang="cs-CZ" dirty="0"/>
              <a:t> analýza pěti konkurenčních sil</a:t>
            </a:r>
          </a:p>
          <a:p>
            <a:pPr marL="400050" indent="-400050">
              <a:buFont typeface="+mj-lt"/>
              <a:buAutoNum type="romanUcPeriod"/>
            </a:pPr>
            <a:r>
              <a:rPr lang="cs-CZ" dirty="0"/>
              <a:t>Atraktivita odvětví </a:t>
            </a:r>
            <a:r>
              <a:rPr lang="cs-CZ" dirty="0" smtClean="0"/>
              <a:t>/analýza konkurentů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3715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365B88-2C8E-4553-A0A6-B5B39FF8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I. Analýza </a:t>
            </a:r>
            <a:r>
              <a:rPr lang="cs-CZ" dirty="0"/>
              <a:t>hybných sil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2263043-D6CB-4893-B1F4-6D2DE9CE12ED}"/>
              </a:ext>
            </a:extLst>
          </p:cNvPr>
          <p:cNvSpPr/>
          <p:nvPr/>
        </p:nvSpPr>
        <p:spPr>
          <a:xfrm>
            <a:off x="323528" y="843558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Identifikace hybných sil (</a:t>
            </a:r>
            <a:r>
              <a:rPr lang="cs-CZ" dirty="0" err="1"/>
              <a:t>driving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) v odvětví a vyhodnocení jejich dopadu na odvětví.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v dlouhodobé míře růstu odvětví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zákazníků a užití výrobků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Inovace výrobků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v technologiích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v </a:t>
            </a:r>
            <a:r>
              <a:rPr lang="cs-CZ" dirty="0" smtClean="0"/>
              <a:t>marketingu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Vstup nebo výstup velkých podniků z nebo do odvětví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Rozšíření technického know-how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Růst globalizace odvětví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v nákladech a efektivnosti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Přechod zákaznických preferencí od komodit k diferencovaným výrobkům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Regulační vlivy a změny ve státní politice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Změny ve stylu života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Snížení nejistoty a podnikatelského rizika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276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23DD74-4255-40B0-B4A0-708CB645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</a:t>
            </a:r>
            <a:r>
              <a:rPr lang="cs-CZ" dirty="0" err="1" smtClean="0"/>
              <a:t>Porterova</a:t>
            </a:r>
            <a:r>
              <a:rPr lang="cs-CZ" dirty="0" smtClean="0"/>
              <a:t> </a:t>
            </a:r>
            <a:r>
              <a:rPr lang="cs-CZ" dirty="0"/>
              <a:t>analýza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12F0FB1D-8D4A-47C1-9B46-C1610039A8FB}"/>
              </a:ext>
            </a:extLst>
          </p:cNvPr>
          <p:cNvSpPr/>
          <p:nvPr/>
        </p:nvSpPr>
        <p:spPr>
          <a:xfrm>
            <a:off x="179512" y="987574"/>
            <a:ext cx="43924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a</a:t>
            </a:r>
            <a:r>
              <a:rPr lang="cs-CZ" sz="1600" dirty="0"/>
              <a:t>) Hrozba nově vstupujících firem ( potencionální nově vstupující firmy</a:t>
            </a:r>
            <a:r>
              <a:rPr lang="cs-CZ" sz="1600" dirty="0" smtClean="0"/>
              <a:t>).</a:t>
            </a:r>
            <a:endParaRPr lang="cs-CZ" sz="1600" dirty="0"/>
          </a:p>
          <a:p>
            <a:r>
              <a:rPr lang="cs-CZ" sz="1600" dirty="0"/>
              <a:t>b) Vyjednávací vliv odběratelů (odběratelé). Odběratelé mohou výrazným způsobem ovlivňovat ziskovost odvětví tlakem na cenu nebo kvalitu produkce odvětví</a:t>
            </a:r>
            <a:r>
              <a:rPr lang="cs-CZ" sz="1600" dirty="0"/>
              <a:t>. </a:t>
            </a:r>
            <a:endParaRPr lang="cs-CZ" sz="1600" dirty="0" smtClean="0"/>
          </a:p>
          <a:p>
            <a:r>
              <a:rPr lang="cs-CZ" sz="1600" dirty="0" smtClean="0"/>
              <a:t>c</a:t>
            </a:r>
            <a:r>
              <a:rPr lang="cs-CZ" sz="1600" dirty="0"/>
              <a:t>) Vyjednávací vliv dodavatelů (dodavatelé) </a:t>
            </a:r>
            <a:endParaRPr lang="cs-CZ" sz="1600" dirty="0" smtClean="0"/>
          </a:p>
          <a:p>
            <a:r>
              <a:rPr lang="cs-CZ" sz="1600" dirty="0" smtClean="0"/>
              <a:t>d</a:t>
            </a:r>
            <a:r>
              <a:rPr lang="cs-CZ" sz="1600" dirty="0"/>
              <a:t>) Hrozba substitučních výrobků nebo služeb (substituty). Čím snadněji je možné nahradit vyráběné produkty substituty, tím méně atraktivní je dané odvětví.</a:t>
            </a:r>
          </a:p>
          <a:p>
            <a:r>
              <a:rPr lang="cs-CZ" sz="1600" dirty="0"/>
              <a:t>e) Vliv konkurentů v odvětví (konkurenti v odvětví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920520"/>
            <a:ext cx="4620019" cy="34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6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Strategie a její postup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54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660798"/>
            <a:ext cx="5994666" cy="382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popisu konkurence</a:t>
            </a:r>
          </a:p>
        </p:txBody>
      </p:sp>
    </p:spTree>
    <p:extLst>
      <p:ext uri="{BB962C8B-B14F-4D97-AF65-F5344CB8AC3E}">
        <p14:creationId xmlns:p14="http://schemas.microsoft.com/office/powerpoint/2010/main" val="233561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048" y="1696641"/>
            <a:ext cx="6107906" cy="175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817694" y="3489852"/>
            <a:ext cx="567063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dirty="0"/>
              <a:t>Zhodnocení </a:t>
            </a:r>
            <a:r>
              <a:rPr lang="cs-CZ" sz="1350" dirty="0" err="1"/>
              <a:t>Porterovy</a:t>
            </a:r>
            <a:r>
              <a:rPr lang="cs-CZ" sz="1350" dirty="0"/>
              <a:t> analýzy. Hodnotící škála je stanovena v rozmezí bodů 1 – 5 Například pokud se hodnotí faktor míra růstu odvětví, hodnotící škála 1 – 5 představuje nízký až vysoký stupeň vlivu tohoto faktoru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</a:t>
            </a:r>
            <a:r>
              <a:rPr lang="cs-CZ" dirty="0" err="1" smtClean="0"/>
              <a:t>Portera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9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2722112-FF91-4752-8B77-FC2791337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Analýzy zaměřené na konkurenty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68B93140-D8EC-4FAF-9071-C0F309F6D7EB}"/>
              </a:ext>
            </a:extLst>
          </p:cNvPr>
          <p:cNvSpPr/>
          <p:nvPr/>
        </p:nvSpPr>
        <p:spPr>
          <a:xfrm>
            <a:off x="323528" y="86359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Cílem analýz konkurentů je zjistit pozici podniku vůči svým konkurentům a na základě toho provést strategické rozhodnutí vedoucí ke změně této pozice.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konkurentů – porovnání podniku s některými konkurenty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Mapa konkurenčních skupin (strategické mapy) – nalezení skupin podniků, jež se odlišují od ostatních skupin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Benchmarking – zjištění, proč je jiný podnik úspěšný</a:t>
            </a:r>
          </a:p>
        </p:txBody>
      </p:sp>
    </p:spTree>
    <p:extLst>
      <p:ext uri="{BB962C8B-B14F-4D97-AF65-F5344CB8AC3E}">
        <p14:creationId xmlns:p14="http://schemas.microsoft.com/office/powerpoint/2010/main" val="1926258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BF65BA-E580-41EE-A6E1-2C916DEC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/>
              <a:t>Mapa  strategických konkurenčních skupin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D50E990-A763-4108-9AC9-B8DAB9A8F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15566"/>
            <a:ext cx="7470669" cy="37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94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Vnitřní analýzy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Chci odhalit, co umím líp než ostatní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7519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41E6EB-272F-4E13-9570-7DBB3C8F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Komponenty vnitřní analýzy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7292F83-1E9D-4500-B375-CE2DF601B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43558"/>
            <a:ext cx="8894834" cy="39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03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FDE7B0A-0760-4FC0-B7FA-DEBCCE47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408712" cy="507703"/>
          </a:xfrm>
        </p:spPr>
        <p:txBody>
          <a:bodyPr/>
          <a:lstStyle/>
          <a:p>
            <a:r>
              <a:rPr lang="cs-CZ" dirty="0"/>
              <a:t>Faktory ovlivňujících konkurenční výhodu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5C995388-FDCC-4467-AC3A-3ADD5B92B846}"/>
              </a:ext>
            </a:extLst>
          </p:cNvPr>
          <p:cNvSpPr/>
          <p:nvPr/>
        </p:nvSpPr>
        <p:spPr>
          <a:xfrm>
            <a:off x="611560" y="1275606"/>
            <a:ext cx="8136904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prvního vstupujícího do odvětví (licence, patentová ochrana, reputace…)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 rozsahu výroby (diverzifikace, specializace pracovníků 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ze zkušenosti (trvalé zlepšování výrobků a procesů,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 plynoucí ze vzájemní provázanosti (transfer zdrojů, sdílení aktivit)</a:t>
            </a:r>
          </a:p>
        </p:txBody>
      </p:sp>
    </p:spTree>
    <p:extLst>
      <p:ext uri="{BB962C8B-B14F-4D97-AF65-F5344CB8AC3E}">
        <p14:creationId xmlns:p14="http://schemas.microsoft.com/office/powerpoint/2010/main" val="33459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 vnitřního prostředí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62233A6-6554-45E7-A841-E433BA4DA811}"/>
              </a:ext>
            </a:extLst>
          </p:cNvPr>
          <p:cNvSpPr/>
          <p:nvPr/>
        </p:nvSpPr>
        <p:spPr>
          <a:xfrm>
            <a:off x="611560" y="1417588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zdrojů a </a:t>
            </a:r>
            <a:r>
              <a:rPr lang="cs-CZ" sz="2000" dirty="0" smtClean="0"/>
              <a:t>kompetencí (viz zásobník)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hodnotového </a:t>
            </a:r>
            <a:r>
              <a:rPr lang="cs-CZ" sz="2000" dirty="0"/>
              <a:t>řetězce (viz zásobník)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klíčových </a:t>
            </a:r>
            <a:r>
              <a:rPr lang="cs-CZ" sz="2000" dirty="0"/>
              <a:t>procesů (viz zásobník)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Analýza exponovanosti </a:t>
            </a:r>
            <a:r>
              <a:rPr lang="cs-CZ" sz="2000" dirty="0"/>
              <a:t>podniku (viz zásobník)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FF0000"/>
                </a:solidFill>
              </a:rPr>
              <a:t>Analýza portfolia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Skórovací karty </a:t>
            </a:r>
            <a:r>
              <a:rPr lang="cs-CZ" sz="2000" dirty="0"/>
              <a:t>(viz zásobník)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/>
              <a:t>Klíčové faktory </a:t>
            </a:r>
            <a:r>
              <a:rPr lang="cs-CZ" sz="2000" dirty="0"/>
              <a:t>úspěchu (viz zásobník)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rgbClr val="FF0000"/>
                </a:solidFill>
              </a:rPr>
              <a:t>Analýza konkurenceschopnosti</a:t>
            </a:r>
          </a:p>
        </p:txBody>
      </p:sp>
    </p:spTree>
    <p:extLst>
      <p:ext uri="{BB962C8B-B14F-4D97-AF65-F5344CB8AC3E}">
        <p14:creationId xmlns:p14="http://schemas.microsoft.com/office/powerpoint/2010/main" val="2444756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Metody analýz vnitřního prostředí-Analýza portfolia</a:t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B33AC59D-E315-465C-B3C4-B0AA3D7D22DD}"/>
              </a:ext>
            </a:extLst>
          </p:cNvPr>
          <p:cNvSpPr/>
          <p:nvPr/>
        </p:nvSpPr>
        <p:spPr>
          <a:xfrm>
            <a:off x="755576" y="127560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Analýzy, které jsou nejčastěji využívány ve zmíněné analýze portfolia, jsou: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matice </a:t>
            </a:r>
            <a:r>
              <a:rPr lang="cs-CZ" dirty="0" err="1"/>
              <a:t>BCG</a:t>
            </a:r>
            <a:r>
              <a:rPr lang="cs-CZ" dirty="0"/>
              <a:t> (Boston </a:t>
            </a:r>
            <a:r>
              <a:rPr lang="cs-CZ" dirty="0" err="1"/>
              <a:t>Consulting</a:t>
            </a:r>
            <a:r>
              <a:rPr lang="cs-CZ" dirty="0"/>
              <a:t> Group)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matice </a:t>
            </a:r>
            <a:r>
              <a:rPr lang="cs-CZ" dirty="0" err="1"/>
              <a:t>GE</a:t>
            </a:r>
            <a:r>
              <a:rPr lang="cs-CZ" dirty="0"/>
              <a:t> (General Electric).</a:t>
            </a:r>
          </a:p>
        </p:txBody>
      </p:sp>
    </p:spTree>
    <p:extLst>
      <p:ext uri="{BB962C8B-B14F-4D97-AF65-F5344CB8AC3E}">
        <p14:creationId xmlns:p14="http://schemas.microsoft.com/office/powerpoint/2010/main" val="3151720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0B941B-8516-4F03-B7B1-EC3CE88D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Matice </a:t>
            </a:r>
            <a:r>
              <a:rPr lang="cs-CZ" dirty="0" err="1"/>
              <a:t>BCG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054E50B2-60B5-4DA4-81DF-97361E11B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03189"/>
            <a:ext cx="6651169" cy="40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0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je strategie?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6780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Matice GE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16" y="843558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04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496944" cy="507703"/>
          </a:xfrm>
        </p:spPr>
        <p:txBody>
          <a:bodyPr/>
          <a:lstStyle/>
          <a:p>
            <a:r>
              <a:rPr lang="cs-CZ" dirty="0"/>
              <a:t>Metody analýz vnitřního prostředí-Analýza konkurenceschopnosti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FBD4EF73-C2C5-48C2-9525-A078AB43BD37}"/>
              </a:ext>
            </a:extLst>
          </p:cNvPr>
          <p:cNvSpPr/>
          <p:nvPr/>
        </p:nvSpPr>
        <p:spPr>
          <a:xfrm>
            <a:off x="971600" y="987574"/>
            <a:ext cx="7560840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je odpovědět na otázky: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silní je současná konkurenceschopnost podniku?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Bude se pozice podniku upevňovat nebo oslabovat za předpokladu, že se současná strategie nezmění?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si podnik stojí ve vztahu ke svým konkurentům?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 podnik v něčem čistou konkurenční výhodu/nevýhodu?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Jaké má podnik předpoklady k tomu, aby svoji pozici uhájil?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09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259632" y="177966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Výsledné analýzy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191691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SWOT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703627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SWOT </a:t>
            </a:r>
            <a:r>
              <a:rPr lang="cs-CZ" dirty="0"/>
              <a:t>analýza, která zkoumá a </a:t>
            </a:r>
            <a:r>
              <a:rPr lang="cs-CZ" dirty="0" smtClean="0"/>
              <a:t>porovnává </a:t>
            </a:r>
            <a:r>
              <a:rPr lang="cs-CZ" dirty="0"/>
              <a:t>dopady vnitřního a vnějšího prostředí na naši organizaci a můžeme ji vztáhnout do</a:t>
            </a:r>
          </a:p>
          <a:p>
            <a:r>
              <a:rPr lang="cs-CZ" dirty="0"/>
              <a:t>vztahu k realizaci našich cílů. Komponenty SWOT analýzy jsou: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vnější prostředí je to analýza OT (z anglického „</a:t>
            </a:r>
            <a:r>
              <a:rPr lang="cs-CZ" dirty="0" err="1"/>
              <a:t>opportunities</a:t>
            </a:r>
            <a:r>
              <a:rPr lang="cs-CZ" dirty="0"/>
              <a:t> – příležitosti“ </a:t>
            </a:r>
            <a:r>
              <a:rPr lang="cs-CZ" dirty="0" smtClean="0"/>
              <a:t>versus </a:t>
            </a:r>
            <a:r>
              <a:rPr lang="cs-CZ" dirty="0"/>
              <a:t>„</a:t>
            </a:r>
            <a:r>
              <a:rPr lang="cs-CZ" dirty="0" err="1"/>
              <a:t>threats</a:t>
            </a:r>
            <a:r>
              <a:rPr lang="cs-CZ" dirty="0"/>
              <a:t> – ohrožení“, rizika</a:t>
            </a:r>
            <a:r>
              <a:rPr lang="cs-CZ" dirty="0" smtClean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vnitřní prostředí je to analýza SW (z anglického „ </a:t>
            </a:r>
            <a:r>
              <a:rPr lang="cs-CZ" dirty="0" err="1"/>
              <a:t>strengths</a:t>
            </a:r>
            <a:r>
              <a:rPr lang="cs-CZ" dirty="0"/>
              <a:t> – silný“ </a:t>
            </a:r>
            <a:r>
              <a:rPr lang="cs-CZ" dirty="0" smtClean="0"/>
              <a:t>versus „</a:t>
            </a:r>
            <a:r>
              <a:rPr lang="cs-CZ" dirty="0" err="1" smtClean="0"/>
              <a:t>weakness</a:t>
            </a:r>
            <a:r>
              <a:rPr lang="cs-CZ" dirty="0" smtClean="0"/>
              <a:t> </a:t>
            </a:r>
            <a:r>
              <a:rPr lang="cs-CZ" dirty="0"/>
              <a:t>– slabý“.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34426"/>
            <a:ext cx="6327229" cy="25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42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SWOT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34761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Využití bodové metody, každý faktor obodujeme dle důležitosti,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Zjistíme, která stránka převažuje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83718"/>
            <a:ext cx="5905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82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43558"/>
            <a:ext cx="63817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06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714375"/>
            <a:ext cx="4933950" cy="3714750"/>
          </a:xfrm>
          <a:prstGeom prst="rect">
            <a:avLst/>
          </a:prstGeom>
        </p:spPr>
      </p:pic>
      <p:sp>
        <p:nvSpPr>
          <p:cNvPr id="6" name="Oválný bublinový popisek 5"/>
          <p:cNvSpPr/>
          <p:nvPr/>
        </p:nvSpPr>
        <p:spPr>
          <a:xfrm>
            <a:off x="7038974" y="1563638"/>
            <a:ext cx="1205433" cy="1296144"/>
          </a:xfrm>
          <a:prstGeom prst="wedgeEllipseCallout">
            <a:avLst>
              <a:gd name="adj1" fmla="val -195653"/>
              <a:gd name="adj2" fmla="val -763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rgbClr val="000000"/>
                  </a:solidFill>
                </a:ln>
              </a:rPr>
              <a:t>Součet vah musí být 1</a:t>
            </a:r>
            <a:endParaRPr lang="cs-CZ" dirty="0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76723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3478"/>
            <a:ext cx="7344816" cy="4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24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Zásobník analytických metod – pro zájemce, rozšíření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567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Vnější analýzy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40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tvorby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091756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691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14945B-7798-4E1D-80B6-47508A7D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195486"/>
            <a:ext cx="7555279" cy="507703"/>
          </a:xfrm>
        </p:spPr>
        <p:txBody>
          <a:bodyPr/>
          <a:lstStyle/>
          <a:p>
            <a:r>
              <a:rPr lang="cs-CZ" sz="1800" dirty="0"/>
              <a:t>Metody analýzy vnějšího prostředí - Analýza kritických, klíčových faktorů úspěchu-</a:t>
            </a:r>
            <a:r>
              <a:rPr lang="cs-CZ" sz="1800" dirty="0" err="1"/>
              <a:t>Critical</a:t>
            </a:r>
            <a:r>
              <a:rPr lang="cs-CZ" sz="1800" dirty="0"/>
              <a:t> </a:t>
            </a:r>
            <a:r>
              <a:rPr lang="cs-CZ" sz="1800" dirty="0" err="1"/>
              <a:t>Success</a:t>
            </a:r>
            <a:r>
              <a:rPr lang="cs-CZ" sz="1800" dirty="0"/>
              <a:t> </a:t>
            </a:r>
            <a:r>
              <a:rPr lang="cs-CZ" sz="1800" dirty="0" err="1"/>
              <a:t>Factors</a:t>
            </a:r>
            <a:r>
              <a:rPr lang="cs-CZ" sz="1800" dirty="0"/>
              <a:t> - </a:t>
            </a:r>
            <a:r>
              <a:rPr lang="cs-CZ" sz="1800" dirty="0" err="1"/>
              <a:t>CSF</a:t>
            </a:r>
            <a:endParaRPr lang="cs-CZ" sz="18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C6FA2E04-823C-4EA9-912D-349BAB9E1F79}"/>
              </a:ext>
            </a:extLst>
          </p:cNvPr>
          <p:cNvSpPr/>
          <p:nvPr/>
        </p:nvSpPr>
        <p:spPr>
          <a:xfrm>
            <a:off x="611560" y="915566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interní – spadají pod kontrolu managementu (např. vzdělávání prodejců),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externí – management je nemůže ovlivnit (např. cena benzínu),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monitorovací – zaměřeny na současný stav firmy (např. dodržování norem),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adaptující – zaměřeny na růst a rozvoj podniku.</a:t>
            </a:r>
          </a:p>
          <a:p>
            <a:r>
              <a:rPr lang="cs-CZ" b="1" dirty="0"/>
              <a:t>K popisu metody </a:t>
            </a:r>
            <a:r>
              <a:rPr lang="cs-CZ" b="1" dirty="0" err="1"/>
              <a:t>KFÚ</a:t>
            </a:r>
            <a:r>
              <a:rPr lang="cs-CZ" b="1" dirty="0"/>
              <a:t> lze identifikovat t</a:t>
            </a:r>
            <a:r>
              <a:rPr lang="cs-CZ" dirty="0"/>
              <a:t>ě</a:t>
            </a:r>
            <a:r>
              <a:rPr lang="cs-CZ" b="1" dirty="0"/>
              <a:t>chto p</a:t>
            </a:r>
            <a:r>
              <a:rPr lang="cs-CZ" dirty="0"/>
              <a:t>ě</a:t>
            </a:r>
            <a:r>
              <a:rPr lang="cs-CZ" b="1" dirty="0"/>
              <a:t>t základních aktivit:</a:t>
            </a:r>
          </a:p>
          <a:p>
            <a:r>
              <a:rPr lang="cs-CZ" dirty="0"/>
              <a:t>· definujte rámec/oblast,</a:t>
            </a:r>
          </a:p>
          <a:p>
            <a:r>
              <a:rPr lang="cs-CZ" dirty="0"/>
              <a:t>· sesbírejte data,</a:t>
            </a:r>
          </a:p>
          <a:p>
            <a:r>
              <a:rPr lang="cs-CZ" dirty="0"/>
              <a:t>· analyzujte data,</a:t>
            </a:r>
          </a:p>
          <a:p>
            <a:r>
              <a:rPr lang="cs-CZ" dirty="0"/>
              <a:t>· odvoďte </a:t>
            </a:r>
            <a:r>
              <a:rPr lang="cs-CZ" dirty="0" err="1"/>
              <a:t>KFÚ</a:t>
            </a:r>
            <a:r>
              <a:rPr lang="cs-CZ" dirty="0"/>
              <a:t>,</a:t>
            </a:r>
          </a:p>
          <a:p>
            <a:r>
              <a:rPr lang="cs-CZ" dirty="0"/>
              <a:t>· analyzujte </a:t>
            </a:r>
            <a:r>
              <a:rPr lang="cs-CZ" dirty="0" err="1"/>
              <a:t>KFÚ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88236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14945B-7798-4E1D-80B6-47508A7DB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280920" cy="507703"/>
          </a:xfrm>
        </p:spPr>
        <p:txBody>
          <a:bodyPr/>
          <a:lstStyle/>
          <a:p>
            <a:r>
              <a:rPr lang="cs-CZ" dirty="0"/>
              <a:t>Metody analýzy vnějšího prostředí- Směrová matice politiky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F9848A8-49B4-4D71-A6E5-BFA3D93C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33" y="722025"/>
            <a:ext cx="6733333" cy="4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2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43AA74-0EE9-4D0A-97CA-6C6FC8EE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C27D3FAA-3E09-4365-A4F6-0127519C7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494"/>
            <a:ext cx="8870985" cy="47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76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Vnitřní analýzy-zásobník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618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200" b="1" dirty="0"/>
              <a:t>Metody analýz vnitřního prostředí - Analýza zdrojů a kompetencí</a:t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jsou základním kamenem konkurenceschopnosti podniku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rozhodování je zatíženo třemi faktory:</a:t>
            </a:r>
          </a:p>
          <a:p>
            <a:r>
              <a:rPr lang="cs-CZ" dirty="0"/>
              <a:t>	1. nejistota</a:t>
            </a:r>
          </a:p>
          <a:p>
            <a:r>
              <a:rPr lang="cs-CZ" dirty="0"/>
              <a:t>	2. složitost</a:t>
            </a:r>
          </a:p>
          <a:p>
            <a:r>
              <a:rPr lang="cs-CZ" dirty="0"/>
              <a:t>	3. vnitropodnikové konflikty</a:t>
            </a:r>
          </a:p>
          <a:p>
            <a:r>
              <a:rPr lang="cs-CZ" b="1" dirty="0"/>
              <a:t>Zdroje podniku se dělí na: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Hmotné – lze je vidět nebo kvantifikovat a dále se dělí na: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Finanční zdroje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Organizační zdroje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Fyzické zdroje (stroje, zařízení, budovy…)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Technologické zdroje (patenty, obchodní známky…)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Nehmotné – jsou hluboce zakořeněné v historii podniku: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Vázané na lidské zdroje (znalosti, důvěra….)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Inovační potenciál (myšlenky, nápady, inovační schopnosti…)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cs-CZ" dirty="0"/>
              <a:t>Reputace (u zákazníků, u dodavatelů)</a:t>
            </a:r>
          </a:p>
        </p:txBody>
      </p:sp>
    </p:spTree>
    <p:extLst>
      <p:ext uri="{BB962C8B-B14F-4D97-AF65-F5344CB8AC3E}">
        <p14:creationId xmlns:p14="http://schemas.microsoft.com/office/powerpoint/2010/main" val="3110453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000" b="1" dirty="0"/>
              <a:t>Metody analýz vnitřního prostředí - Analýza zdrojů a kompetencí 2</a:t>
            </a:r>
            <a:r>
              <a:rPr lang="cs-CZ" sz="2200" b="1" dirty="0"/>
              <a:t/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Analýza zdrojů a kompetencí podle funkcionálních oblastí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funkcionální oblasti, které jsou předmětem analýzy, budou vždy záviset na uspořádání konkrétního podniku, nejčastěji tyto oblasti (zdroje a kompetence v jejich rámci):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Funkcionální oblast (zdroj)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Výroba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Výzkum a vývoj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Informace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Lidské zdroje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698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000" b="1" dirty="0"/>
              <a:t>Metody analýz vnitřního prostředí - Analýza zdrojů a kompetencí 3</a:t>
            </a:r>
            <a:r>
              <a:rPr lang="cs-CZ" sz="2200" b="1" dirty="0"/>
              <a:t/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xmlns="" id="{5F6F0021-3BD6-4ED5-AB31-D3BB8174BEAE}"/>
              </a:ext>
            </a:extLst>
          </p:cNvPr>
          <p:cNvSpPr/>
          <p:nvPr/>
        </p:nvSpPr>
        <p:spPr>
          <a:xfrm>
            <a:off x="323528" y="700697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Metoda </a:t>
            </a:r>
            <a:r>
              <a:rPr lang="cs-CZ" b="1" dirty="0" err="1"/>
              <a:t>VRIO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E328275-0BC3-4E9D-A2C0-6CA374D2B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0" y="1056016"/>
            <a:ext cx="7198130" cy="36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43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48A8AA-67E7-4E4A-8087-C9928703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5B451AC-0A87-4B6E-9869-CF986F991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25" y="987574"/>
            <a:ext cx="8903147" cy="35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3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064896" cy="507703"/>
          </a:xfrm>
        </p:spPr>
        <p:txBody>
          <a:bodyPr/>
          <a:lstStyle/>
          <a:p>
            <a:r>
              <a:rPr lang="cs-CZ" sz="2200" b="1" dirty="0"/>
              <a:t>Metody analýz vnitřního prostředí- Analýza hodnotového řetězce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4" descr="hodnotový řetězec">
            <a:extLst>
              <a:ext uri="{FF2B5EF4-FFF2-40B4-BE49-F238E27FC236}">
                <a16:creationId xmlns:a16="http://schemas.microsoft.com/office/drawing/2014/main" xmlns="" id="{5F1C5E2D-237E-4A59-8D53-60B7C2C7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27174"/>
            <a:ext cx="6534472" cy="406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549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E2555DF-255D-4A69-A038-72E29F81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64FDD5BB-E22F-4690-BE5F-BF0D66DDDBF4}"/>
              </a:ext>
            </a:extLst>
          </p:cNvPr>
          <p:cNvSpPr/>
          <p:nvPr/>
        </p:nvSpPr>
        <p:spPr>
          <a:xfrm>
            <a:off x="467544" y="1002090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hodnotový řetězec = vhodný nástroj k ohodnocení toho, jak se na vytváření hodnoty podílí každá z dílčích činností a zobrazuje, jak se v rámci podniku transformují vstupy na finální výrobek, včetně dodání zákazníkovi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smyslem analýzy je popsat jednotlivé činnosti z hlediska tvorby hodnoty a nákladů spojených s vytvářením hodnoty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zobrazuje, jak se v rámci podniku transformují vstupy na finální výrobek, včetně jeho dodání zákazníkovi</a:t>
            </a:r>
          </a:p>
        </p:txBody>
      </p:sp>
    </p:spTree>
    <p:extLst>
      <p:ext uri="{BB962C8B-B14F-4D97-AF65-F5344CB8AC3E}">
        <p14:creationId xmlns:p14="http://schemas.microsoft.com/office/powerpoint/2010/main" val="182780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Formulace vize, mise a cíle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39552" y="1140589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TVORBA POSLÁNÍ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Poslání je odrazem hodnot, které organizace vyznává a jež by měli sdílet i všichni </a:t>
            </a:r>
            <a:r>
              <a:rPr lang="cs-CZ" dirty="0" smtClean="0"/>
              <a:t>její zaměstnanci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DEFINICE VIZE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Základní otázkou při tvorbě vize je najít odpověď na otázku: Kam chceme jít? </a:t>
            </a:r>
            <a:r>
              <a:rPr lang="cs-CZ" dirty="0" smtClean="0"/>
              <a:t>Co vlastně </a:t>
            </a:r>
            <a:r>
              <a:rPr lang="cs-CZ" dirty="0"/>
              <a:t>chceme pro společnost udělat? </a:t>
            </a:r>
            <a:endParaRPr lang="cs-CZ" dirty="0" smtClean="0"/>
          </a:p>
          <a:p>
            <a:pPr algn="just"/>
            <a:r>
              <a:rPr lang="cs-CZ" dirty="0" smtClean="0"/>
              <a:t>TVORBA </a:t>
            </a:r>
            <a:r>
              <a:rPr lang="cs-CZ" dirty="0"/>
              <a:t>CÍLE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Cíl </a:t>
            </a:r>
            <a:r>
              <a:rPr lang="cs-CZ" dirty="0"/>
              <a:t>je již konkretizovaný, měřitelný a hodnotitelný aspekt naší činnosti.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Při tvorbě cílů se osvědčila jednoduchá pomůcka pro ověření toho, zda cíl a jeho </a:t>
            </a:r>
            <a:r>
              <a:rPr lang="cs-CZ" dirty="0" smtClean="0"/>
              <a:t>splnění - SMART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614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klíčových procesů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62233A6-6554-45E7-A841-E433BA4DA811}"/>
              </a:ext>
            </a:extLst>
          </p:cNvPr>
          <p:cNvSpPr/>
          <p:nvPr/>
        </p:nvSpPr>
        <p:spPr>
          <a:xfrm>
            <a:off x="251520" y="703189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Procesy a systémy v podniku se dají rozdělit do tří skupin: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primární – proces vývoje a výroby produktu, řízení poptávky, vyřizování objednávek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 podpůrné systémy – systém získávání a alokace kapitálu; získávání, zpracování  a distribuce informací; získávání, alokace a rozvoje lidských zdrojů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kontrolní systémy</a:t>
            </a:r>
          </a:p>
          <a:p>
            <a:endParaRPr lang="cs-CZ" dirty="0"/>
          </a:p>
          <a:p>
            <a:r>
              <a:rPr lang="cs-CZ" dirty="0"/>
              <a:t>Analýza procesů vede k: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Identifikaci klíčových procesů a podpůrných procesů, které mohou být buď zbytné nebo nezbytné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Rozhodnutím o rekonfiguraci podnikových procesů – směřujících ke zvýšení efektivnosti klíčových procesů a očištění podnikových činností o procesy, které nepřispívají k tvorbě hodnoty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Rozhodnutím o outsourcingu – tj. o nákupu hodnototvorného procesu u externího dodavatele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77501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C8E8D2-FE6D-4EFF-92AA-71401460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243B8BA-C469-4DFD-9EE9-94E005B03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2706"/>
            <a:ext cx="7025796" cy="48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8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A529D4FF-CFB1-47BB-BDFF-CF9C736E32FE}"/>
              </a:ext>
            </a:extLst>
          </p:cNvPr>
          <p:cNvSpPr/>
          <p:nvPr/>
        </p:nvSpPr>
        <p:spPr>
          <a:xfrm>
            <a:off x="755576" y="908248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cílem je ohodnotit, do jaké míry je podnik zranitelný zvenčí</a:t>
            </a:r>
          </a:p>
          <a:p>
            <a:r>
              <a:rPr lang="cs-CZ" dirty="0"/>
              <a:t>- vychází z otázky: Absence kterých faktorů může ohrozit existenci podniku?</a:t>
            </a:r>
          </a:p>
          <a:p>
            <a:r>
              <a:rPr lang="cs-CZ" dirty="0"/>
              <a:t>Faktory: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Potřeby a přání zákazníků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Zdroje a aktiva (kvalifikovaná pracovní síla, kapitál, suroviny…)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Nákladová pozice ve vztahu ke konkurentům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Spotřebitelská základna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Potřebné technologie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Identita podniku (logo, image, kultura…)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Společenské hodnoty, životní styl, sdílené normy, ideály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Sankce/podpora podnikání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Bezpečnost výrobků</a:t>
            </a:r>
          </a:p>
        </p:txBody>
      </p:sp>
    </p:spTree>
    <p:extLst>
      <p:ext uri="{BB962C8B-B14F-4D97-AF65-F5344CB8AC3E}">
        <p14:creationId xmlns:p14="http://schemas.microsoft.com/office/powerpoint/2010/main" val="434316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 2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A529D4FF-CFB1-47BB-BDFF-CF9C736E32FE}"/>
              </a:ext>
            </a:extLst>
          </p:cNvPr>
          <p:cNvSpPr/>
          <p:nvPr/>
        </p:nvSpPr>
        <p:spPr>
          <a:xfrm>
            <a:off x="251520" y="908248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u="sng" dirty="0"/>
              <a:t>7 kroků analýzy:</a:t>
            </a:r>
            <a:r>
              <a:rPr lang="cs-CZ" dirty="0"/>
              <a:t> 	</a:t>
            </a:r>
          </a:p>
          <a:p>
            <a:pPr algn="just"/>
            <a:r>
              <a:rPr lang="cs-CZ" dirty="0"/>
              <a:t>1) identifikace faktorů (metodou </a:t>
            </a:r>
            <a:r>
              <a:rPr lang="cs-CZ" dirty="0" err="1"/>
              <a:t>brainstromingu</a:t>
            </a:r>
            <a:r>
              <a:rPr lang="cs-CZ" dirty="0"/>
              <a:t> managementu)</a:t>
            </a:r>
          </a:p>
          <a:p>
            <a:pPr algn="just"/>
            <a:r>
              <a:rPr lang="cs-CZ" dirty="0"/>
              <a:t>2) přesná formulace ohrožení, které může absence faktorů způsobit</a:t>
            </a:r>
          </a:p>
          <a:p>
            <a:pPr algn="just"/>
            <a:r>
              <a:rPr lang="cs-CZ" dirty="0"/>
              <a:t>3) formulace následků v případě, že se ohrožení naplní</a:t>
            </a:r>
          </a:p>
          <a:p>
            <a:pPr algn="just"/>
            <a:r>
              <a:rPr lang="cs-CZ" dirty="0"/>
              <a:t>4) ohodnocení vlivu jednotlivých faktorů na podnik</a:t>
            </a:r>
          </a:p>
          <a:p>
            <a:pPr algn="just"/>
            <a:r>
              <a:rPr lang="cs-CZ" dirty="0"/>
              <a:t>5) odhad pravděpodobnosti, že se jednotlivá ohrožení naplní	</a:t>
            </a:r>
          </a:p>
          <a:p>
            <a:pPr algn="just"/>
            <a:r>
              <a:rPr lang="cs-CZ" dirty="0"/>
              <a:t>6) formulace možných reakcí podniku a ohodnocení schopnosti podniku  absorbovat ohrožení</a:t>
            </a:r>
          </a:p>
          <a:p>
            <a:pPr algn="just"/>
            <a:r>
              <a:rPr lang="cs-CZ" dirty="0"/>
              <a:t>7) grafické zpracování matice, ve které jsou osami vliv faktorů na podnik a schopnost podniku absorbovat ohrožení</a:t>
            </a:r>
          </a:p>
        </p:txBody>
      </p:sp>
    </p:spTree>
    <p:extLst>
      <p:ext uri="{BB962C8B-B14F-4D97-AF65-F5344CB8AC3E}">
        <p14:creationId xmlns:p14="http://schemas.microsoft.com/office/powerpoint/2010/main" val="2613070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sz="2000" b="1" dirty="0"/>
              <a:t>Metody analýz vnitřního prostředí-Analýza exponovanosti podniku 3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2658EB2-0899-4288-8CD3-457DD9A02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6" t="32608" r="36428" b="19307"/>
          <a:stretch/>
        </p:blipFill>
        <p:spPr>
          <a:xfrm>
            <a:off x="1979712" y="628418"/>
            <a:ext cx="5400600" cy="43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22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cs-CZ" dirty="0"/>
              <a:t>Metody analýz vnitřního </a:t>
            </a:r>
            <a:r>
              <a:rPr lang="cs-CZ" dirty="0" err="1"/>
              <a:t>prostředí-Skórovací</a:t>
            </a:r>
            <a:r>
              <a:rPr lang="cs-CZ" dirty="0"/>
              <a:t> karty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262233A6-6554-45E7-A841-E433BA4DA811}"/>
              </a:ext>
            </a:extLst>
          </p:cNvPr>
          <p:cNvSpPr/>
          <p:nvPr/>
        </p:nvSpPr>
        <p:spPr>
          <a:xfrm>
            <a:off x="971600" y="628926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err="1"/>
              <a:t>Balanced</a:t>
            </a:r>
            <a:r>
              <a:rPr lang="cs-CZ" sz="2000" dirty="0"/>
              <a:t> </a:t>
            </a:r>
            <a:r>
              <a:rPr lang="cs-CZ" sz="2000" dirty="0" err="1"/>
              <a:t>scorecard</a:t>
            </a: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1A339A5-23FB-4D73-8227-971BF117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77" y="1029036"/>
            <a:ext cx="7012494" cy="39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089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DFEECD-0061-4726-A0B3-C1A3BC76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136904" cy="507703"/>
          </a:xfrm>
        </p:spPr>
        <p:txBody>
          <a:bodyPr/>
          <a:lstStyle/>
          <a:p>
            <a:r>
              <a:rPr lang="cs-CZ" dirty="0"/>
              <a:t>Metody analýz vnitřního prostředí - Klíčové faktory úspěchu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6CBA45E3-1EE8-48D7-B6A6-03232775EA4B}"/>
              </a:ext>
            </a:extLst>
          </p:cNvPr>
          <p:cNvSpPr/>
          <p:nvPr/>
        </p:nvSpPr>
        <p:spPr>
          <a:xfrm>
            <a:off x="467544" y="703189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- jsou určujícími prvky ovlivňujícími konkurenceschopnost v daném odvětví, jsou tedy pro dané odvětví specifické (může to být dovednost, nadání nebo předpoklad podmiňující úspěch)</a:t>
            </a:r>
          </a:p>
          <a:p>
            <a:endParaRPr lang="cs-CZ" dirty="0"/>
          </a:p>
          <a:p>
            <a:r>
              <a:rPr lang="cs-CZ" dirty="0"/>
              <a:t>Čtyři základní zdroje klíčových faktorů úspěchu:</a:t>
            </a:r>
          </a:p>
          <a:p>
            <a:endParaRPr lang="cs-CZ" dirty="0"/>
          </a:p>
          <a:p>
            <a:r>
              <a:rPr lang="cs-CZ" dirty="0"/>
              <a:t>1. Charakteristiky odvětví – pro supermarkety jsou pro úspěch klíčové: sortiment výrobků, obrat zásob, podpora prodeje, zatímco v letecké dopravě vytíženost letadel</a:t>
            </a:r>
          </a:p>
          <a:p>
            <a:r>
              <a:rPr lang="cs-CZ" dirty="0"/>
              <a:t>   2.  Konkurenční pozice – analyzovaného podniku ve vztahu k jeho konkurentům</a:t>
            </a:r>
          </a:p>
          <a:p>
            <a:r>
              <a:rPr lang="cs-CZ" dirty="0"/>
              <a:t>3. Globální prostředí – změny mohou být nezřetelné, přesto jejich podnikání ovlivňují   zásadně (např. ropná krize v 1. ½ 70. let minulého století)</a:t>
            </a:r>
          </a:p>
          <a:p>
            <a:r>
              <a:rPr lang="cs-CZ" dirty="0"/>
              <a:t>4. Organizační vývoj – vývoj v rámci organizace může výt jak generátorem nových klíčových faktorů úspěchu tak rizikem pro udržení stávajících např. fluktuace kvalifikovaných pracovníků</a:t>
            </a:r>
          </a:p>
        </p:txBody>
      </p:sp>
    </p:spTree>
    <p:extLst>
      <p:ext uri="{BB962C8B-B14F-4D97-AF65-F5344CB8AC3E}">
        <p14:creationId xmlns:p14="http://schemas.microsoft.com/office/powerpoint/2010/main" val="42714558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01D558-4AD4-47A4-82D2-929FE67F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848872" cy="507703"/>
          </a:xfrm>
        </p:spPr>
        <p:txBody>
          <a:bodyPr/>
          <a:lstStyle/>
          <a:p>
            <a:r>
              <a:rPr lang="cs-CZ" dirty="0"/>
              <a:t>Metody analýz vnitřního prostředí - Klíčové faktory úspěchu 2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A427501-9AB8-4124-A6A9-98D6AA89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86060"/>
            <a:ext cx="6531556" cy="42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Analýzy prostředí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87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222879-CCF8-44A0-A739-4BA008F1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 analýz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878F5DDC-EFCF-47D7-B5A4-63329845FDC7}"/>
              </a:ext>
            </a:extLst>
          </p:cNvPr>
          <p:cNvSpPr/>
          <p:nvPr/>
        </p:nvSpPr>
        <p:spPr>
          <a:xfrm>
            <a:off x="395536" y="725091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3000" dirty="0" smtClean="0"/>
              <a:t>identifikace zdrojů </a:t>
            </a:r>
            <a:r>
              <a:rPr lang="cs-CZ" sz="3000" dirty="0"/>
              <a:t>a </a:t>
            </a:r>
            <a:r>
              <a:rPr lang="cs-CZ" sz="3000" dirty="0" smtClean="0"/>
              <a:t>kompetencí,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3000" dirty="0" smtClean="0"/>
              <a:t>Buduje konkurenční výhodu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13984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pPr marL="0" indent="0"/>
            <a:r>
              <a:rPr 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podnikatelského prostředí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D89C84EE-0288-4EC7-AD25-7D5C4482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2160" y="4735637"/>
            <a:ext cx="2895600" cy="273844"/>
          </a:xfrm>
        </p:spPr>
        <p:txBody>
          <a:bodyPr/>
          <a:lstStyle/>
          <a:p>
            <a:pPr algn="r"/>
            <a:endParaRPr lang="cs-CZ" altLang="cs-CZ" sz="1400" dirty="0"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A10B427-F3B7-4020-B7C3-3DBD54B4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92" y="987574"/>
            <a:ext cx="6984776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4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5D36FA-E0E9-4B2D-845C-35215840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70B72714-D706-45BF-9F4C-D96028A7D5F4}"/>
              </a:ext>
            </a:extLst>
          </p:cNvPr>
          <p:cNvSpPr/>
          <p:nvPr/>
        </p:nvSpPr>
        <p:spPr>
          <a:xfrm>
            <a:off x="218793" y="703189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Externí strategická analýza řeší popis  dvou základních složek -  konkurenčního okolí podniku a makrookolí.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Rozborem definujeme  strategickou pozici podniku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 vnějším prostředí podniku analyzujeme 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MAKROOKOLÍ – faktory působící na makro úrovni. Smyslem analýzy je zde dát řídícím pracovníkům impuls k vnímání širších souvislostí a poukázat na stávající i potenciální  hrozby či příležitosti.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ODVĚTVÍ –základem je  charakteristika odvětví, zkoumání jeho  </a:t>
            </a:r>
            <a:r>
              <a:rPr lang="cs-CZ" dirty="0" err="1"/>
              <a:t>změnotvorných</a:t>
            </a:r>
            <a:r>
              <a:rPr lang="cs-CZ" dirty="0"/>
              <a:t> hybných sil a klíčových faktorů úspěchu,  atraktivitu pro daný podnik.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cs-CZ" i="1" dirty="0"/>
              <a:t>Součástí analýzy odvětví blíže určující jeho strukturu je mapa  strategických konkurenčních skupin.</a:t>
            </a:r>
          </a:p>
        </p:txBody>
      </p:sp>
    </p:spTree>
    <p:extLst>
      <p:ext uri="{BB962C8B-B14F-4D97-AF65-F5344CB8AC3E}">
        <p14:creationId xmlns:p14="http://schemas.microsoft.com/office/powerpoint/2010/main" val="2771915459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1797</Words>
  <Application>Microsoft Office PowerPoint</Application>
  <PresentationFormat>Předvádění na obrazovce (16:9)</PresentationFormat>
  <Paragraphs>244</Paragraphs>
  <Slides>57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3" baseType="lpstr">
      <vt:lpstr>Arial</vt:lpstr>
      <vt:lpstr>Calibri</vt:lpstr>
      <vt:lpstr>Symbol</vt:lpstr>
      <vt:lpstr>Times New Roman</vt:lpstr>
      <vt:lpstr>Wingdings</vt:lpstr>
      <vt:lpstr>SLU</vt:lpstr>
      <vt:lpstr>Strategické analýzy pro začátek podnikání</vt:lpstr>
      <vt:lpstr>Strategie a její postup</vt:lpstr>
      <vt:lpstr>Co je strategie?</vt:lpstr>
      <vt:lpstr>Postup tvorby</vt:lpstr>
      <vt:lpstr>Formulace vize, mise a cíle</vt:lpstr>
      <vt:lpstr>Analýzy prostředí</vt:lpstr>
      <vt:lpstr>Význam analýz</vt:lpstr>
      <vt:lpstr>Struktura podnikatelského prostředí</vt:lpstr>
      <vt:lpstr>Podstata</vt:lpstr>
      <vt:lpstr>Metody analýzy vnějšího prostředí</vt:lpstr>
      <vt:lpstr>Metody analýzy vnějšího prostředí- Analýza dimenzí vnějšího prostředí</vt:lpstr>
      <vt:lpstr>Možné analytické metody 1</vt:lpstr>
      <vt:lpstr>Příklad PEST</vt:lpstr>
      <vt:lpstr>Příklad vyhodnocené PEST</vt:lpstr>
      <vt:lpstr>Prezentace aplikace PowerPoint</vt:lpstr>
      <vt:lpstr>Metody analýzy vnějšího prostředí-Analýza sil a vlivů ve vnějším prostředí </vt:lpstr>
      <vt:lpstr>A) Analýza odvětví</vt:lpstr>
      <vt:lpstr>I. Analýza hybných sil</vt:lpstr>
      <vt:lpstr>II. Porterova analýza</vt:lpstr>
      <vt:lpstr>Způsob popisu konkurence</vt:lpstr>
      <vt:lpstr>Vyhodnocení Portera</vt:lpstr>
      <vt:lpstr>Analýzy zaměřené na konkurenty</vt:lpstr>
      <vt:lpstr>Mapa  strategických konkurenčních skupin</vt:lpstr>
      <vt:lpstr>Vnitřní analýzy</vt:lpstr>
      <vt:lpstr>Komponenty vnitřní analýzy</vt:lpstr>
      <vt:lpstr>Faktory ovlivňujících konkurenční výhodu</vt:lpstr>
      <vt:lpstr>Metody analýz vnitřního prostředí</vt:lpstr>
      <vt:lpstr>Metody analýz vnitřního prostředí-Analýza portfolia </vt:lpstr>
      <vt:lpstr>Matice BCG</vt:lpstr>
      <vt:lpstr>Matice GE</vt:lpstr>
      <vt:lpstr>Metody analýz vnitřního prostředí-Analýza konkurenceschopnosti    </vt:lpstr>
      <vt:lpstr>Prezentace aplikace PowerPoint</vt:lpstr>
      <vt:lpstr>Analýza SWOT</vt:lpstr>
      <vt:lpstr>Vyhodnocení SWOT</vt:lpstr>
      <vt:lpstr>příklad</vt:lpstr>
      <vt:lpstr>Příklad </vt:lpstr>
      <vt:lpstr>Prezentace aplikace PowerPoint</vt:lpstr>
      <vt:lpstr>Zásobník analytických metod – pro zájemce, rozšíření</vt:lpstr>
      <vt:lpstr>Vnější analýzy</vt:lpstr>
      <vt:lpstr>Metody analýzy vnějšího prostředí - Analýza kritických, klíčových faktorů úspěchu-Critical Success Factors - CSF</vt:lpstr>
      <vt:lpstr>Metody analýzy vnějšího prostředí- Směrová matice politiky </vt:lpstr>
      <vt:lpstr>Prezentace aplikace PowerPoint</vt:lpstr>
      <vt:lpstr>Vnitřní analýzy-zásobník</vt:lpstr>
      <vt:lpstr>Metody analýz vnitřního prostředí - Analýza zdrojů a kompetencí </vt:lpstr>
      <vt:lpstr>Metody analýz vnitřního prostředí - Analýza zdrojů a kompetencí 2 </vt:lpstr>
      <vt:lpstr>Metody analýz vnitřního prostředí - Analýza zdrojů a kompetencí 3 </vt:lpstr>
      <vt:lpstr>Prezentace aplikace PowerPoint</vt:lpstr>
      <vt:lpstr>Metody analýz vnitřního prostředí- Analýza hodnotového řetězce </vt:lpstr>
      <vt:lpstr>Prezentace aplikace PowerPoint</vt:lpstr>
      <vt:lpstr>Metody analýz vnitřního prostředí-Analýza klíčových procesů </vt:lpstr>
      <vt:lpstr>Prezentace aplikace PowerPoint</vt:lpstr>
      <vt:lpstr>Metody analýz vnitřního prostředí-Analýza exponovanosti podniku </vt:lpstr>
      <vt:lpstr>Metody analýz vnitřního prostředí-Analýza exponovanosti podniku 2 </vt:lpstr>
      <vt:lpstr>Metody analýz vnitřního prostředí-Analýza exponovanosti podniku 3 </vt:lpstr>
      <vt:lpstr>Metody analýz vnitřního prostředí-Skórovací karty   </vt:lpstr>
      <vt:lpstr>Metody analýz vnitřního prostředí - Klíčové faktory úspěchu</vt:lpstr>
      <vt:lpstr>Metody analýz vnitřního prostředí - Klíčové faktory úspěchu 2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u1</cp:lastModifiedBy>
  <cp:revision>69</cp:revision>
  <cp:lastPrinted>2018-03-27T09:30:31Z</cp:lastPrinted>
  <dcterms:created xsi:type="dcterms:W3CDTF">2016-07-06T15:42:34Z</dcterms:created>
  <dcterms:modified xsi:type="dcterms:W3CDTF">2023-10-24T07:24:08Z</dcterms:modified>
</cp:coreProperties>
</file>