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77" r:id="rId4"/>
    <p:sldId id="265" r:id="rId5"/>
    <p:sldId id="333" r:id="rId6"/>
    <p:sldId id="311" r:id="rId7"/>
    <p:sldId id="393" r:id="rId8"/>
    <p:sldId id="279" r:id="rId9"/>
    <p:sldId id="315" r:id="rId10"/>
    <p:sldId id="385" r:id="rId11"/>
    <p:sldId id="280" r:id="rId12"/>
    <p:sldId id="386" r:id="rId13"/>
    <p:sldId id="281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387" r:id="rId23"/>
    <p:sldId id="388" r:id="rId24"/>
    <p:sldId id="389" r:id="rId25"/>
    <p:sldId id="292" r:id="rId26"/>
    <p:sldId id="390" r:id="rId27"/>
    <p:sldId id="391" r:id="rId28"/>
    <p:sldId id="312" r:id="rId29"/>
    <p:sldId id="392" r:id="rId30"/>
    <p:sldId id="293" r:id="rId31"/>
    <p:sldId id="367" r:id="rId32"/>
    <p:sldId id="368" r:id="rId33"/>
    <p:sldId id="369" r:id="rId34"/>
    <p:sldId id="370" r:id="rId35"/>
    <p:sldId id="344" r:id="rId36"/>
    <p:sldId id="371" r:id="rId37"/>
    <p:sldId id="335" r:id="rId38"/>
    <p:sldId id="372" r:id="rId39"/>
    <p:sldId id="373" r:id="rId40"/>
    <p:sldId id="374" r:id="rId41"/>
    <p:sldId id="375" r:id="rId42"/>
    <p:sldId id="321" r:id="rId43"/>
    <p:sldId id="322" r:id="rId44"/>
    <p:sldId id="323" r:id="rId45"/>
    <p:sldId id="324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95" r:id="rId62"/>
    <p:sldId id="334" r:id="rId63"/>
    <p:sldId id="314" r:id="rId64"/>
    <p:sldId id="394" r:id="rId65"/>
    <p:sldId id="309" r:id="rId6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8" autoAdjust="0"/>
    <p:restoredTop sz="94660"/>
  </p:normalViewPr>
  <p:slideViewPr>
    <p:cSldViewPr>
      <p:cViewPr varScale="1">
        <p:scale>
          <a:sx n="64" d="100"/>
          <a:sy n="64" d="100"/>
        </p:scale>
        <p:origin x="77" y="77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61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53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75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56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1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78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08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70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47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05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1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88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44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TUTORIÁL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management</a:t>
            </a:r>
            <a:b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403648" y="3219822"/>
            <a:ext cx="4248472" cy="13681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v projektovém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a vymezení „projektu“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372200" y="3723878"/>
            <a:ext cx="2600071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Pavel Adámek, Ph.D.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standardy projektového řízení</a:t>
            </a:r>
          </a:p>
          <a:p>
            <a:pPr marL="0" indent="0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„návod na vedení kuchyně“ – vytvoření prostředí pro „vaření“.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IPMA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„ingredience“ -  suroviny, přísady a nástroje, které potřebuje projektový manažer k úspěšnému „upečení projektu“.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„kuchařka“ technologický postup přípravy „jídla“.</a:t>
            </a:r>
          </a:p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1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627534"/>
            <a:ext cx="3888052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pracuje s většinou možných vazeb s okolím firmy (zákazník, uživatel, sub-dodavatel atp.).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je primárně zaměřen na firmy dodávající produkty/služby pomocí projektů.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Řeší soužití liniové a projektové struktury v organizaci, což je velmi výhodné i pro implementaci metodiky v jakémkoliv odvětví a stylu řízení.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3115" y="1054383"/>
            <a:ext cx="3767394" cy="23517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8">
              <a:buNone/>
            </a:pPr>
            <a:endParaRPr 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99" y="1282650"/>
            <a:ext cx="5295610" cy="2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Certifikace: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Management Professional (PgMP)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Professional (PMP)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Associate in Project Management (CAPM)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PMI-Scheduling Professional (PMI-SP)</a:t>
            </a:r>
            <a:endParaRPr lang="cs-CZ" sz="12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Metodika a příručka pro projektové řízení vyvíjena neziskovou organizací zaměřující se na projektové řízení PMI.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Základem je shromažďování nejlepších praxí z oboru a uvedení jich ve standard pro řízení projektů.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Metodiku tvoří 5 skupin procesů a 10 znalostních oblastí:</a:t>
            </a:r>
          </a:p>
          <a:p>
            <a:pPr lvl="1"/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Skupiny procesů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Iniciační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Plánovací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Realizační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Monitorovací a ovládací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Ukončovací procesy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zaměřující se na metodiky a techniky spojené s plánováním a realizací projektu se zvláštním akcentem na provázanost jednotlivých procesů, procedur a technik v rámci projektu a na integrované řízení změn v rámci celého projektu. Řízení projektových změn je popsáno od okamžiku iniciace změny, resp. vypracování žádosti na změnu až po následnou kontrolu a koordinaci dopadů změny (do rozsahu, rozpočtu, harmonogramu, zdrojů, kvality atd.) 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definuje pět procesních fází stanovení rozsahu projektu: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způsobu stanovení rozsahu projektu (jak bude rozsah projektu plánován, verifikován, kontrolován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(zpracování detailního popisu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detailního rozkladu pracovních úkonů - tzv. WBS rozklad pracovních úkonů nutných k naplnění stanoveného rozsahu,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verifikace rozsahu (formální schválení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změn rozsahu (vyvolaných vnitřními či vnějšími činiteli projektu).</a:t>
            </a:r>
            <a:endParaRPr lang="cs-CZ" sz="1400" dirty="0" err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82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zahrnuje procesy zaměřené na včasnou ukončení projektu v souladu se schváleným harmonogramem: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činností (rozpracování detailního rozkladu činností nezbytných pro dosaženích projektových cílů, a to na úroveň základních pracovních kroků aplikací metody WBS /workbreakdown structure/,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sekvenční uspořádání činností (využitím technik síťových diagramů - Gantt diagramů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druhu, kvality a kvantity potřebných zdrojů,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trvání, resp. pracnosti jednotlivých aktivit (na základě expertních odhadů, příp. zkušeností z minulých projektů),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harmonogramu (vč. aplikace metody Critical path aj.), doporučuje se použití softwarových nástrojů např. typu Microsoft Project),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harmonogramu</a:t>
            </a:r>
            <a:r>
              <a:rPr lang="cs-CZ" sz="10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41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 zaměřená na plánování a řízení nákladů projektu. Procesy obsahují také správu zdrojů „resources pool“, které zahrnují přehled všech zdrojových potřeb (materiál, finance a pracovníci). Mezi hlavní vstupy patří opět zmiňovaná WBS, na které se náklady naváží a také výkazy nákladů v organizaci. Procesy této znalostní oblasti jsou následující: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zdrojů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Odhadování nákladů - proces je zaměřen opět jen na expertní odhadování nákladů.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Rozvržení nákladů - výhody použití počítačové podpory, která je v současné době téměř nezbytná.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nákladů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kvality v průběhu projektu ve smyslu plánování, monitoringu, kontroly a měřící úkolů, a to takovým způsobem, aby bylo zajištěno naplnění potřeb, pro které je projekt realizován.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kvality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kontrolních mechanismů v souladu s připraveným plánem,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kvality výstupů projektu v souladu s vybranými standardy.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4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zabývá aplikací relevantních metod personálního managementu v projektovém prostředí a je rozdělena na následující procesy: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lidských zdrojů (identifikace a dokumentace rolí v rámci projektu, přiřazení zodpovědnosti za vymezené části projektu a zejména stanovení vazeb mezi těmito prvky),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lidských zdrojů (získávání a školení nových členů týmu, zajištění předání a dostupnosti všech potřebných zdrojů a informací nutných pro snadnou integraci do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ustanovení projektového týmu (posílení kompetencí členů projektových týmů za účelem zvýšení efektivity a výkonnosti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týmu (monitoring výkonnosti, poskytování zpětné vazby, řešení konfliktů atd.).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41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definovány způsoby nastavení komunikačních toků nejen v rámci projektových týmů, ale vůči všem zúčastněným stranám, a to prostřednictvím formalizovaných komunikačních procedur. 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Zároveň stanovuje pravidla reportingu (zpracování zpráv o stavu projektu). V rámci této oblasti jsou definovány procesy:plánování komunikace, distribuce informací, reportování a monitoring stavu projektu, řízení vztahů se zadavateli, investory.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souvisejícími s tvorbou plánu řízení rizik, a to zejména s identifikací rizik, kvantitativní a kvalitativní analýzou rizik a jejich ohodnocením, vytvořením strategie pro zvládnutí rizik (zajištění, snížení dopadu či eliminaci rizik) a jejich následnou kontrolu.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353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obstarávání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stanovení postupů pro řízení dodavatelských vztahů za účelem zajištění včasné a úplné dodávky od subdodavatelů. Zahrnuty jsou procesy: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plánu nákupů a akvizic - výstupem tohoto procesu je soupis oblastí, které bylo rozhodnuto zajistit prostřednictvím dalších partnerů,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smluvních ujednání - dokumentace požadavků na výsledný produkt, identifikace potenciálních dodavatelů,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žádostí o předložení nabídky,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výběrové řízení, vyhodnocení nabídek, výběr dodavatele a vyjednání smluvních podmínek,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administrace smluv, vč. monitoringu a dokumentace způsobu zajištění dodávky, řešení změnových požadavků atd.,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uzavírání smluv - kompletace dodávky v souladu se smluvními podmínkami, ukončení smlouvy v souladu s nastavenými předávacími procesy.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zainteresovaných stran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a identifikace všech klíčových stakeholderů a jejich participace na projektu, jejich potřeby, zájmy, úkoly, výstupy… (zákazník, projektový tým, management,…)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59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2808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 – 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splnění předmětu, informace k jednotlivým částem </a:t>
            </a:r>
            <a:b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(seminární práce, případová studie, zkouška), literatura a studijní materiály, náplň tutoriálů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(slidy 8-30) – IPMA, PMI, PRINCE2, ISO 10006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- vymezení a terminologie (slidy 31-53) – atributy projektu, životní cyklus projektu, zdroje projektu, řízení projektu 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/ odlišnosti od požadovaného stavu (54-62) </a:t>
            </a:r>
          </a:p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/>
              <a:t>Obsahové zaměření tutoriálu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ředitel projektů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na této pozici je schopen řídit důležité portfolio nebo program, s odpovídajícími zdroji, metodologií a nástroji, který je, spíše než řízení jednotlivého projektu, samotným předmětem certifikace. Aby bylo možné převzít tuto zodpovědnost, jsou požadovány pokročilé znalosti a zkušenosti.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senior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Senior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řídit komplexní projekt. Často jsou používány vedlejší projekty, tzn. projektový manažer řídí projekt spíše než přímým řízením projektového týmu pomocí manažerů vedlejších projektů.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vést projekt s omezenou složitostí, což znamená, že již prokázal mimo schopnosti použít znalosti projektového řízení i odpovídající úroveň zkušeností.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praktikant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schopný použít znalosti projektového řízení při účasti na projektu na jakékoli úrovni, ale obecné znalosti nedostačují k vykonávání kompetencí na dostatečné úrovni.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4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61" y="1239603"/>
            <a:ext cx="5240404" cy="34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28" y="1116946"/>
            <a:ext cx="5119760" cy="37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8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50890"/>
            <a:ext cx="5544616" cy="3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Enviroment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nejrozšířenější metodika pro řízení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Díky flexibilitě a univerzálnosti se využívá napříč obory pro řízení velkých i malých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 PRINCE2 se stala globálním standardem nejenom na pozicích projektového manažera.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o metodiku obecnou, kterou lze užít na jakýkoliv projekt bez ohledu na rozsah, typ, organizaci, místo a kulturu.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8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Jedním z nejrozšířenějších standardů na světě (cca více než 250 000 držitelů certifikace).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 ji např. NATO, Program OSN pro rozvoj, DHL, Sun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Microsystems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vlády Velké Británie, Holandska a Dánska, ČR a jiné…, které používají tuto certifikaci či z něj odvozují své projekty.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 certifikovat: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Fundation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Practitioner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E40B89-72AB-4649-A546-C932E317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9" t="31800" r="20075" b="16400"/>
          <a:stretch/>
        </p:blipFill>
        <p:spPr>
          <a:xfrm>
            <a:off x="3782784" y="1631855"/>
            <a:ext cx="5157416" cy="24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prochází tzv. </a:t>
            </a:r>
            <a:r>
              <a:rPr lang="cs-CZ" sz="1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tailoringem</a:t>
            </a: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(přizpůsobením) pro potřeby organizace, podmínkám a konkrétnímu projektu</a:t>
            </a: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481B9-6AA6-4428-B106-71E3F7F54412}"/>
              </a:ext>
            </a:extLst>
          </p:cNvPr>
          <p:cNvSpPr/>
          <p:nvPr/>
        </p:nvSpPr>
        <p:spPr>
          <a:xfrm>
            <a:off x="3844516" y="599795"/>
            <a:ext cx="388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přizpůsobení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DF6514-A975-4310-897B-14FE362C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2000"/>
          <a:stretch/>
        </p:blipFill>
        <p:spPr>
          <a:xfrm rot="5400000">
            <a:off x="5076655" y="280570"/>
            <a:ext cx="2679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CC256B-06D3-43B3-A83F-A6792902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2899" y="-779416"/>
            <a:ext cx="5076785" cy="6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2355726"/>
            <a:ext cx="8280920" cy="20162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pro splnění předmětu: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Vypracovat semestrální práci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20.12.2024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případové studie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20.12.2024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zkouška (online v IS ve zkouškovém období)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Celková známka je složena z hodnocení semestrální práce, případové studie a výsledku závěrečné zkoušky.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987574"/>
            <a:ext cx="7488832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předmětu je vymezení základních pojmů v oblasti projektového managementu, definování rozdílů a specifikace jejich významu. Studenti jsou seznamování se základními informacemi o procesním modelu projektového managementu a přehledu jeho hlavních procesů. Účelem je identifikace nejčastějších problémů při řízení projektů. Nedílnou součástí studia je i charakteristika základních osobních předpokladů pro výkon profese manažera projektu, možnosti zvyšování kvalifikace a kariérního růstu jak rovněž etika výkonu profese manažera projektu. </a:t>
            </a:r>
            <a:endParaRPr lang="cs-CZ" alt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896544" cy="507703"/>
          </a:xfrm>
        </p:spPr>
        <p:txBody>
          <a:bodyPr/>
          <a:lstStyle/>
          <a:p>
            <a:r>
              <a:rPr lang="cs-CZ"/>
              <a:t>Cíl a podmínky splnění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45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ISO 10006 není metoda řízení, je to standard, který slouží jako referenční model pro nastavení řízení projektů v organizaci.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Směrnice jakosti managementu projektu (není samostatnou normou).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21500:2012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není certifikační standard – pouze soubor doporučení.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Certifikovat pak lze systém řízení projektů jako součást systému řízení kvality organizace podle normy ISO 9001:2015.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má doporučující povahu, a proto nebyla původně zamýšlena k certifikaci.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rozdělit např. do dílčích kategorií: 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unikátní, jedinečný, neopakovatelný, dlouhodobý, spojuje mnoho činností, speciální organizační struktura, vysoké náklady, mnoho zdrojů, velký počet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speciální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střednědobý, nižší rozsah činností, dočasné přiřazení pracovníků, větší organizační jednotka, dekompozice na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odpovídající zdroje a náklady…,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jednoduché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malý projekt, krátkodobý (v řádech měsíců), relativně jednoduše definovaný cíl, realizovatelný jednou osobou, několik málo činností, v omezené míře lze využít standardizovaných postupů….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(slide 31-)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53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Skupina věcně souvisejících,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společně řízených projektů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organizačních změn, které byly společně spuštěny za účelem dosažení cílů programu. Přínosy programu lze očekávat až po ukončení celého programu.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Obvykle programový manažer projekt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 pomocí projektových manažerů,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zajišťuje interakci s liniovými manažery v rámci uskutečnění změny a je zodpovědný za řízení přínosů. Není však zodpovědný za dosažení přínosů, opět se totiž jedná o zodpovědnost liniového managementu a zadavatele programu.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příklady tohoto typu programů můžeme zařadit vývoj kompletního sortimentu příbuzných produktů, národní kampaň proti závislosti na drogách, nový systém dopravy, kampaň na ochranu proti hluku či standardizaci informací v komplexní oblasti znalostí.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2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Soubor projektů a případně programů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nemusí být nutně nějak propojeny, a které byly dány dohromady za účelem řízení, kontroly, koordinace a optimalizace. Projekty se vzájemně ovlivňují většinou pouze sdílenými zdroji a jejich časovým rámcem. Manažer portfolia o důležitých záležitostech na úrovni portfolia informuje management organizace a současně uvede možnosti řešení těchto záležitostí.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organizaci může existovat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několik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portfolií současně. 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 portfolia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 rámci organizace s liniovým řízením stálá funkce. Zatímco konkrétní projekty a programy portfolia existují omezenou dobu, portfolio samotné zůstává. Na této pozici obvykle nalezneme ředitele projektu (IPMA Level A®), který v sobě slučuje znalosti a zkušenosti s projekty se sladěním portfolia se strategií organizace.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6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Propojení mezi strategií a řízením projektů, programů a portfolia projektů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09" y="999713"/>
            <a:ext cx="5393319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5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sz="2000" dirty="0"/>
              <a:t>Projektový management – kontext projektu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67" y="843558"/>
            <a:ext cx="5753857" cy="38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5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Atributy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Jedinečnost – projekt je realizován jen jednou za úplně stejných podmínek, ve svém stejném obsahu a rozsahu je podruhé neopakovatelný. 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míra rizika – rizika jsou přirozenou součástí projektů, bezrizikové akce je mnohem snadnější realizovat, tudíž pro ně není nutné používat projektové řízení.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Komplexnost – projekt je komplexní činností, provázaných dílčích aktivit. Nejedná se jen o jednu dílčí činnost.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tým – projekt je tak složitý a komplexní, že je pro jeho realizaci potřeba projektový tým, projekt je jen obtížně řešitelný jedním člověkem.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Vymezenost (termín, náklady, zdroje) – projekt je omezený termínem, náklady a dostupnými zdroji.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Acykličnost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Složitost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5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</a:t>
            </a:r>
            <a:b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charakterizuje </a:t>
            </a: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F3B4859-5EC5-415A-9F0B-E0190A716C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44516" y="1265481"/>
          <a:ext cx="5040560" cy="3571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8086">
                  <a:extLst>
                    <a:ext uri="{9D8B030D-6E8A-4147-A177-3AD203B41FA5}">
                      <a16:colId xmlns:a16="http://schemas.microsoft.com/office/drawing/2014/main" val="3137662888"/>
                    </a:ext>
                  </a:extLst>
                </a:gridCol>
                <a:gridCol w="3532474">
                  <a:extLst>
                    <a:ext uri="{9D8B030D-6E8A-4147-A177-3AD203B41FA5}">
                      <a16:colId xmlns:a16="http://schemas.microsoft.com/office/drawing/2014/main" val="312570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Charakteristika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Vysvětlení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2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Změna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Všechny projekty přináší změnu k zaběhlé, dennodenní činnosti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8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Dočasnost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Projekty nejsou navždy, mají svůj předpokládaný termín ukončení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Napříč strukturou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Na projektech spolupracují lidé s různými dovednostmi, z různých týmů, oddělení a dokonce i různých organizací (externí týmy)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68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Unikátnost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Každý projekt je odlišný, unikátní. I v případě opakovaného projektu je možné nacházet odlišnosti – jiný tým lidí, jiné roční období, jiná lokalita, jiné prostředí firmy…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8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Nejistota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Protože vytváříme něco nového, unikátního, nevíme přesně předem, jaké všechny hrozby a příležitosti bude třeba řešit. Projekty mají vyšší míru nejistoty, než běžná, dennodenní činnost.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1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26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zdrojů spočívá v plánování zdrojů, jejich identifikaci a jejich přidělování s ohledem na potřebné schopnosti.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Součástí managementu zdrojů je optimalizace způsobů jejich využívání v rámci časového harmonogramu projektu, stejně jako i neustálé monitorování a řízení těchto zdrojů.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Materiálové (zařízení, vybavení, informační technologie, dokumenty atd.) nebo lidské zdroje.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Zaměstnanci musí mít k úspěšnému plnění požadovaných úkolů potřebné technické, behaviorální a kontextové kompetence, že mají adekvátní informace a nástroje pro splnění těchto úkolů.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zdroji by měl projektový manažer pracovat již od předprojektové fáze. Nejvíce se se zdroji setkáváme právě v části plánování a přípravy projektu, kdy bychom měli určit dostupné zdroje a sestavit analýzu potřebných zdrojů a jejich rozvržení.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Neodmyslitelnou součástí jsou zdroje ve chvíli finanční analýzy, kdy nám určí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 rámec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 Plánování zdrojů je nejčastěji prováděno ve dvou formách: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tabulkové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(přehled zdrojů a jejich popis),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grafické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pomocí histogramů, diagramů, síťového grafu.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je potřeba také určit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termíny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budou dané zdroje využívány či použity.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1115334"/>
            <a:ext cx="8280920" cy="20882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Hodnocení jednotlivých požadavků (max. 60 bodů):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		20 bodů		         HODNOCENÍ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 		4 body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Zkouška (písemná)		36 bodů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Hodnocení v předmětu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62415"/>
              </p:ext>
            </p:extLst>
          </p:nvPr>
        </p:nvGraphicFramePr>
        <p:xfrm>
          <a:off x="5220072" y="1975783"/>
          <a:ext cx="1512168" cy="2344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Známka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60-56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55-51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50-46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45-41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40-36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35-0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074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Softwarová podpora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(Microsoft Project, OpenProj a jiné) je pak schopna vypočítati finanční toky a stanovit konkrétní kalendáře zdrojů v projektu.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vedení více projektů a zejména u lidských zdrojů bychom neměli opomenout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analýzu překryvu zdrojů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jinými projekty.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Prioritně bychom měli také analyzovat zdroje, které souvisí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kritickou cestou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Právě tyto zdroje (materiál nedodaný včas, přetížení pracovníci projektu aj. nám mohou výrazně zpozdit celý projekt).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 - procesní kroky</a:t>
            </a:r>
          </a:p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Identifikujte potřebné zdroje, a to včetně speciálních, potřebných pro řízení projektu. Explicitně formulujte potřebné kompetence, které budou od všech členů projektového týmu vyžadovány.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časový plán potřeby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Získejte souhlas s přidělením zdrojů k projektu od liniového managementu.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Zařaďte odhady a plán přidělování zdrojů do vykonávání procesu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přidělování úloh a zvláštní důraz věnujte produktivitě nově zařazených pracovníků.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a kontrolujte zdroje se zřetelem na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případech, kdy došlo k nadhodnocení nebo podhodnocení potřeby zdrojů, eskalujte problém na úroveň řízení programu nebo portfolia za účelem přerozdělení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Modifikujte databázi odhadu zdrojů aktuálními hodnotami, které ukazují skutečně použité zdroje, a to zejména při ukončení projektu.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Dokumentujte získané poznatky a tyto poznatky užijte v budoucích projektech.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4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88032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řízení projektu je dána oceněním výsledků různými zainteresovanými stranami.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7661" y="483518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Klíčovým cílem manažerů projektu je dosáhnout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jejich snažení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úspěchu a vyhnout se nezdaru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chtějí si být jisti v tom, že znají uvažovaná kritéria určující  úspěch, nebo nezdar, a že znají způsoby jejich hodnocení – přesná a jasná definice těchto kritérií.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 lze definovat jako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dosažení cílů projektu v rámci dohodnutých limitů.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když je úspěšnost řízení projektu s úspěchem projektu spojená, nejedná se o totéž, např. je možné úspěšně řídit projekt, který musí být vzhledem k novému strategickému směru firmy ukončen.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úspěch řízení projektu je důležitá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integrace – kombinace požadavků, aktivit a výsledků projektu s úmyslem dosáhnout cílů a výstupů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2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je považována za jednu z klíčových funkcí projektového manažera.</a:t>
            </a: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Příkladem integračních činností projektového manažera je vytvoření projektového týmu z vhodných typů spolupracovníků.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zahrnuje všechny procesy, pokusy, snahy a výsledky realizované v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koordinace a kontrola pro dosažení plánovaného cíle.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integrace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vyžaduje vhodnou osobu a adekvátní technické znalosti, organizační, manažerské a sociálně-psychologické dovednosti.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Účinná integrace je v projektech výsledkem hlavních činností: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Operativního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změn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(jejich celkovou koordinaci v celém projektu)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manažerem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Možné procesní kroky pro 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Analyzujte projekt a jeho kontext </a:t>
            </a:r>
            <a:b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(včetně rozhodnutí a dokumentace).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koncepci řízení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na základě požadavků projektu, prodiskutovat návrh se zainteresovanými stranami – odsouhlasení se zákazníkem (formou smlouvy např. o řízení projektu).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plán řízení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sestavte tým, metody, techniky a nástroje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Naplánujte integrační postupy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včetně managementu (odstranit neslučitelnosti).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Provádějte a kontrolujte plány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 a provádějte řízení změn, reportujte o účinnosti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Shromažďujte dosažené výsledky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jejich interpretaci odpovídajícím zainteresovaným stranám.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Vyhodnoťte úspěchy a nezdary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9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je schopen ve zmatené a chaotické situaci najít pořádek a vzájemné vazby</a:t>
            </a: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972650"/>
            <a:ext cx="4255876" cy="3933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Aby mohl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úspěšně provádět integraci v celém průběhu projektu, musí být schopen systémového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což je způsob nazírání, který dává přednost celkovému pohledu na důležité části projektu, a to s respektováním všech významných souvislostí.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Protikladem je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nesystémové myšlení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osoba uvažuje o projektu jen v krátkodobém časovém horizontu a to z jednoho pohledu určitého zájmu.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projektového řízení systémové myšlení musí obsahovat jak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rozpoznat důležité jednotlivosti projektu), tak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syntetické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složit z jednotlivostí smysluplný projekt).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4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Řízení projektu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98725"/>
            <a:ext cx="5700023" cy="3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9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cyklus projektu je souborem obecně následných fází projektu, jejichž názvy a počet jsou určeny potřebami kontroly organizace, která je v projektu angažovaná.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Různé metodiky uvádějí různé dělení a různý počet fází, zpravidla čtyři až pět fází životního cyklu projektu. Počet a pojmenování jednotlivých životních fází projektu jsou zpravidla podřízeny typu a rozsahu projektu a potřebám jeho řízení.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PMBOK uvádí dělení do čtyř hlavních fází: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Proveditelnost;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a návrh;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Zavedení a spuštění;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Uzavření.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8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řešení úkolu formou projektu: identifikace problému, který má být projektem vyřešen, a formulace představy o tom, čeho má být projekčním řešením dosaženo – specifikace zadání projektu.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Plánovací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plánu řešení projektu: definice cílů projektu, vytvoření představy o „optimální cestě" ke zvoleným cílům, stanovení požadavků na zajištění projektu potřebnými kapacitními zdroji, sestavení projekčního týmu – vypracování plánovací dokumentace (harmonogram postupu a rozpočet).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Řešitelská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projekčního řešení: postupné zpřesňování výchozí představy o řešení zadaného problému, plnění zadání projektu ve třech etapách od vzniku koncepčního modelu přes zpracování logického modelu až po vypracování modelu prováděcího – projektová dokumentace.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2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výsledků projekčního řešení: uvedení zdokumentované představy do života, vybudování a zprovoznění systému, který svými provozními a funkčními parametry odpovídá požadavkům specifikace zadání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 projektu: zhodnocení dosažených výsledků, záznam získaných zkušeností a jejich využití jako poučení pro další projekty, rozpuštění týmu – archivace záznamů. Rozhodujícím momentem ve vývoji každého projektu je implementace jeho výsledků. Projekční řešení je totiž záznamem výsledků určitého myšlenkového experimentu, pokusu nalézt co nejlepší cestu k vytyčeným cílům projektu. Tyto výsledky je však nutné uvést do života.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Vypracovat projekt dle doporučené osnovy – šablona dostupná v „odevzdávárna“ v IS. Šablona obsahuje detailní strukturu projektu (jednotlivé body). Rozsah semestrální práce je individuální (každý projekt je jiný). Hodnotí se rozsah projektu a možnost jeho realizace, logika a provázanost činností,  odpovídající výše rozpočtu, použité techniky a projektové nástroje.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Odevzdání finálního projektu – upload do IS (odevzdávárna) do 20.12.2024.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 dle individuální náročnosti a rozsahu projektu.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0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příležitosti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</a:t>
            </a:r>
            <a:r>
              <a:rPr lang="pl-PL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vůbec možné realizovat zamýšlený projekt?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 případě doporučení první podrobnější charakteristika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zpracovat informace o příležitostech, reakce na hrozby trhu, vniřní život firmy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podnět/záměr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analýza podnětů (trhu, zákazníků, vedení, prognóz, chování konkurence), analýza příležitostí (finanční situace, komodity, personální zdroje), analýza hrozeb (legislativní podmínky), analýza problémů, formulace základní koncepce a obsah záměru, odhad nadějnosti záměru (odhad nákladů a přínosů), základní předpoklady, odhad rizika.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3 -10 stran.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proveditelnosti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rozbor možný cest k dosažení cíle ze současné situace (nejvýhodnější varianta)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závěry ze studie příležitosti (omezení – čas, zdroje, podmínky..)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popis projektu a jeho obsahu (jaký problém se má řešit), analýza podnětů, specifikace cílů, analýza současného stavu a podmínek, lokalizace prostředí projektu, organizace a řízení (včetně návrhu vedení projektu a týmu), popis základního technického řešení, odhad délky projektu a celkových nákladů, odhad kritických zdrojů, návrh milníků, odhad přínosů, finanční a ekonomická analýza, návaznosti na jiné projekty, rozbor rizik, kritických faktorů úspěchu, předpoklady pro průběh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7-25 stran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8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sestavení projektového týmu k vytvoření plánu a jeho realizaci až po předání výsledků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Zahájení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případné upřesnění cíle projektu, jeho účelu, personálního obsazení, kompetence atd. Dokument – Základací listina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již vytvořen tým – následné sestavení plánu projektu – baseline.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plán řízení, harmonogram projektu, zúčastněné strany, průběžné zjištování odchylek (reporting) , korekce, přeplánovaní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ukončení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1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Poprojektová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využitelnost poznatků a zkušeností v dalších projektech. Analyzovat celý průběh projektu, určit chyby (pro neopakování). 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vyhodnocení projektu.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Zaznamenat zpětnou vazbu klíčových zainteresovaných stran.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3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nacházející se v různých fázích realizace mohou vykazovat různé odlišnosti (odchylky) od stanovených plánů.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Závažné odchylky či pochybení projektového manažera může být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důvodem pozastavení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té doby, dokud se neodstraní zjištěné nedostatky např.: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zjištění příčin výrazných odchylek v oblastech nákladů,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plnění úkolů členů projektového týmu,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využívání zdrojů,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pochybení členů týmu, nesrovnalosti vynakládaní finančních prostředků – účelovost, nesmyslnost, navyšování cen atd.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(54-62)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3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- mohou nastat změny ze strany zájmových skupin: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vlastník firmy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má novou odlišnou strategii, </a:t>
            </a:r>
            <a:b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proto může pozastavit probíhající projekt(y), případně je i zrušit nebo naopak modifikovat pro jiné využití;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zákazník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změní požadavky, kritéria výstupu projektu – může být důvodem k dočasnému pozastavení projektu do doby, než se vše opět „vyjasní“ a dohodnou nové podmínky;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strany zaměstnanců či projektového týmu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obměnění stávajícího týmu – potřebný čas na zaškolení a uvedení do problematiky projektu;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„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třetích stran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– zadavatel, veřejná instituce atd.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7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není mnoho projektů, které by skončily zásadním neúspěchem vinou špatného řízení nebo kontroly.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Většina skutečně katastrofálních konců je výsledkem špatných předpokladů, učiněných ve fázi iniciace, ale nejvíce potíží a problémů má své kořeny ve špatném plánu.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1296338"/>
            <a:ext cx="3766298" cy="305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zjištění odchylek od plánů se provádí systematická průběžná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kterou může provádět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nezávislý subjekt,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není součástí projektového týmu (např. 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auditor, člen top managementu firmy, dozorčí rady, člen představenstva, jiný pověřený pracovník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nebo naopak se může jednat např.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manažera, finančního manažera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atd.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7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7092280" y="1203599"/>
            <a:ext cx="1787171" cy="3096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čem tkví společná příčina neúspěchu tolika projektů </a:t>
            </a:r>
            <a:b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řadě firem?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6840760" cy="507703"/>
          </a:xfrm>
        </p:spPr>
        <p:txBody>
          <a:bodyPr/>
          <a:lstStyle/>
          <a:p>
            <a:r>
              <a:rPr lang="cs-CZ"/>
              <a:t>Příčiny neúspěchu projektů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1"/>
            <a:ext cx="67142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3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771550"/>
            <a:ext cx="3766298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iniciaci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Nejasná vazba mezi strategickými záměry podniku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následné nesprávné stavení cílů projektu.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Špatná cenová strategie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projektů zpracovávaných externím dodavatelem nebo úvodní odhad nákladů u interních projektů – následný vliv na potíže při návrhu rozpočtu, rozsahu rizik  - opakovaná nedorozumění v kontrolních procesech a následný tlak a nervózní atmosféře v projektovém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Podceněné nebo naopak nadsazené odhady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spotřeby zdrojů.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nedocenění náročnosti a rizikovosti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nevhodných postupů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realizaci konkrétního projektu.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40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nejednoznačnost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formulací cílů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definování projektu,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komunikaci cílů a záměrů mezi vedením společnosti a projektovým manažerem.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nevhodného modelu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managementu (např. nevhodná organizační struktura) pro konkrétní typ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zpracování podrobného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rozpisu prací,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nedostatečnost v převodu podrobného rozpisu prací do harmonogramu a rozpočtu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nebo nadsazení odhadů pracnosti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dopadem do harmonogramu i rozpočtu.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oblastí a jejich dopadů v plánovacích dokumentech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vynechání některé ze součástí plánu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Špatné posouzení rizik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nedostatky v předpokladech a plánech budování kvality.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Podlehnutí tlakům a spěchu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vyhotovení „projektové dokumentace“.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74230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Zadání – vypracovat případovou studii na aplikaci vybraného projektového nástroje/techniky/metody k řešení konkrétního problému. </a:t>
            </a:r>
          </a:p>
          <a:p>
            <a:endParaRPr lang="cs-CZ" alt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Úvod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Stanovení konkrétního problému a cíle případové studie. Důraz na prokázání reálného provedení (vyřešení daného problému). </a:t>
            </a:r>
          </a:p>
          <a:p>
            <a:pPr marL="457200" lvl="1" indent="0">
              <a:buNone/>
            </a:pP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Postup řešení problému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Smyslem případové studie je, abyste prokázali praktickou aplikaci libovolného nástroje/techniky projektového managementu. Můžete využít AI, projektové metody, softwarová řešení, know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certifikačních standardů v projektovém řízení aj. pro řešení konkrétního problému spojeného s projektem (např. jak nastavit projektovou komunikaci, jak plánovat úkoly/činnosti, jak odhadovat náklady, jak projekt řídit, jak dělat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checkpointy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jak předpovídat rizika, jak automatizovat rutinní úkoly apod.) </a:t>
            </a:r>
          </a:p>
          <a:p>
            <a:pPr marL="457200" lvl="1" indent="0">
              <a:buNone/>
            </a:pP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Závěr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Shrnutí a odůvodnění realizovaného řešení, výhody/nevýhody, Vaše doporučení (ponaučení, feedback).</a:t>
            </a:r>
          </a:p>
          <a:p>
            <a:pPr lvl="2"/>
            <a:endParaRPr lang="cs-CZ" altLang="cs-CZ" sz="1400" i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Formální nároky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rozsah – individuální dle použité techniky (max. 2-3 strany).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17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v komunikaci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projektovým manažerem a projektovým týmem.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v komunikačním plánu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nedostatečná nebo naopak nezvládnutelně objemná komunikace.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Nedostupnost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komunikačních kanálů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část projektového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výhod osobního styku členů týmu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převládající formalizace a užívání technologií výrazně eliminující vyjadřování a komunikaci mezi členy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rozdělené odpo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vědnosti a schopnosti rozhodování, pomalé a komplikované rozhodovací a schvalovací procesy, nejasně nastavené priority.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rozsah autority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manažera projektu, konflikty liniového a projektového řízení, nízká podpora nadřízeného managementu.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3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v delegování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pověřování k plnění úkolů.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mezilidských vztahů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osobní rozpory špatně zvládnuté osobní ambice jednotlivců, nekonstruktivní soutěživost.</a:t>
            </a: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monitorování a kontrole projektu: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plánovaných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kontrolních postupů.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a nepravidelnost provádění kontrol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chyby měření, subjektivní odhady, benevolence k záměrnému zkreslování výsledků.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významu kontrol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ověřování kvality mezivýsledků předávaných mezi členy projektového týmu v jednotlivých fázích nebo krocích zpracování.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navržená korekční opatření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pomalé rozhodování  o jejich aplikaci.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kontroly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oblastech řízení rizik a řízení kvality projektu.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9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1419622"/>
            <a:ext cx="41044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uzavření projektu: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rozsahu a náročnosti dokončovacích prací a administrativních úkonů.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Předčasné převedení pracovních zdrojů na jiné projekty.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ve formulacích akceptačních kritérií, přílišná volnost ve výkladu naplnění cílů projektu.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4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má své pro i proti. Je na organizaci, který standard využívá a lépe se s ním „sžije“.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umožňuje jednotný přístup k řízení projektu v celé organizaci a umožňuje mluvit „jedním jazykem“ pro všechny zainteresované strany.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standardizace prochází procesem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tailoringu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(přizpůsobení) tak, aby byla vhodně implementována a využívaná.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vyšší úrovní implementace projektového řízení je spojeno efektivnější využívání zdrojů, také často vede k vyšší efektivitě procesů a rychlejšímu dosahování cílů organizace.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jsou vhodné pro jakékoliv typy projektů (neziskové/ziskové).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Požadavek na certifikaci projektových manažerů zvyšuje jejich odbornost a také kompetenční bázi znalostí projektového řízení (může být podmínkou v rámci zahraniční projektové spolupráce).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469293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jasné časové ohraničení, pracuje s náklady, rizikem, přináší benefity, dosahuje stanoveného cíle.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zpravidla 3 fáze: předprojektová, realizační,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poprojektová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pracuje se svou terminologií – procesy, aktivity, činnosti. Každá organizace může mít jiné požadavky na rozdělení fází projektového řízení i jednotlivých aspektů – důraz na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aplikovatelnost projektového řízení v podmínkách organizace / podniku.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se skládá ze základních atributů, které jej odlišují od BAU (business as usual).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949783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přeji Vám úspěšný den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84583" y="843558"/>
            <a:ext cx="8496944" cy="409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ADÁMEK, P. Projektový management. Distanční studijní opora. SU OPF, 2017. ISBN 978-80-7510-272-0.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DOLANSKÝ, V., MĚKOTA, V., NĚMEC V. Projektový management. Praha: Grada Publishing, 1996. ISBN 80-7169-287-5.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NĚMEC, V. Projektový management.. 1.vyd. Praha: Grada Publishing, 2002. ISBN 80-247-0392-0.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SVOZILOVÁ, A. Projektový management. 1. vyd.. Praha: Grada Publishing, 2006. ISBN 80-247-1501-5. 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Doporučená: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APPLEGARTH, M., POSTER, K. Projektový management. Praha, 2006. ISBN 80-7367-141-7.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LEWIS, J. P. Fundamentals of project management. 3. vyd. New York: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Amacom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ISBN 0-8144-0879-6.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TICHÝ, M. Ovládání rizika. Analýza a management. 1. vyd.. Praha: C. H. Beck, 2006. ISBN 80-7179-415-5.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ROSENAU, M. D. Řízení projektů. Brno, 2007. ISBN 80-7226-218-1.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KOPČAI, A. Řízení proudu změn 1. vyd.. Ostrava: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Silma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´90, 1999. ISBN 80-902358-1-6.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RAIS, K., SMEJKAL, V. Řízení rizik. Praha: Grada Publishing, 2003. ISBN 80-247-0198-7. </a:t>
            </a:r>
          </a:p>
          <a:p>
            <a:endParaRPr lang="cs-CZ" alt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zdroje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uvedeny v IS (vybrané publikace, další studijní materiály).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Literatura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30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představují doporučení, osvědčené metody, filozofii řízení.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 certifikačních programů (příklady):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zaměstnance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získání mezinárodně uznávaného certifikátu, který stvrzuje jejich kompetence pro projektové řízení,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dodavatele služeb projektového řízení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ukázka profesionálních kompetencí jejich zaměstnanců,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zákazníky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jistota, že obdrží od projektového manažera ty nejmodernější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8-19)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203598"/>
            <a:ext cx="3888052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mohou být znakem určité kvality a vyspělosti v projektovém řízení (spolupráce v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managementu, získávání zakázek – konkurenční výhoda, zákazník si vybírá – máme jednotné procesy, mluvíme jedním projektovým jazykem a máme to garantované).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 představují doporučení, osvědčené metody, filozofii řízení.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0151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12290</TotalTime>
  <Words>6096</Words>
  <Application>Microsoft Office PowerPoint</Application>
  <PresentationFormat>Předvádění na obrazovce (16:9)</PresentationFormat>
  <Paragraphs>721</Paragraphs>
  <Slides>65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Calibri</vt:lpstr>
      <vt:lpstr>Enriqueta</vt:lpstr>
      <vt:lpstr>Times New Roman</vt:lpstr>
      <vt:lpstr>Wingdings</vt:lpstr>
      <vt:lpstr>SLU</vt:lpstr>
      <vt:lpstr>1. TUTORIÁL  Projektový management </vt:lpstr>
      <vt:lpstr>Obsahové zaměření tutoriálu</vt:lpstr>
      <vt:lpstr>Cíl a podmínky splnění předmětu</vt:lpstr>
      <vt:lpstr>Hodnocení v předmětu</vt:lpstr>
      <vt:lpstr>Semestrální práce a případová studie</vt:lpstr>
      <vt:lpstr>Semestrální práce a případová studie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Projektový management – kontext projektu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Řízení projektu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Příčiny neúspěchu projektů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Závěr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197</cp:revision>
  <dcterms:created xsi:type="dcterms:W3CDTF">2016-07-06T15:42:34Z</dcterms:created>
  <dcterms:modified xsi:type="dcterms:W3CDTF">2024-09-23T08:57:11Z</dcterms:modified>
</cp:coreProperties>
</file>