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35" r:id="rId4"/>
    <p:sldId id="359" r:id="rId5"/>
    <p:sldId id="360" r:id="rId6"/>
    <p:sldId id="361" r:id="rId7"/>
    <p:sldId id="362" r:id="rId8"/>
    <p:sldId id="363" r:id="rId9"/>
    <p:sldId id="364" r:id="rId10"/>
    <p:sldId id="349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2" r:id="rId27"/>
    <p:sldId id="383" r:id="rId28"/>
    <p:sldId id="384" r:id="rId29"/>
    <p:sldId id="385" r:id="rId30"/>
    <p:sldId id="386" r:id="rId31"/>
    <p:sldId id="396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97" r:id="rId45"/>
    <p:sldId id="348" r:id="rId46"/>
    <p:sldId id="351" r:id="rId47"/>
    <p:sldId id="354" r:id="rId48"/>
    <p:sldId id="356" r:id="rId49"/>
    <p:sldId id="355" r:id="rId50"/>
    <p:sldId id="352" r:id="rId51"/>
    <p:sldId id="353" r:id="rId52"/>
    <p:sldId id="395" r:id="rId53"/>
    <p:sldId id="309" r:id="rId5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8" autoAdjust="0"/>
    <p:restoredTop sz="94660"/>
  </p:normalViewPr>
  <p:slideViewPr>
    <p:cSldViewPr>
      <p:cViewPr varScale="1">
        <p:scale>
          <a:sx n="107" d="100"/>
          <a:sy n="107" d="100"/>
        </p:scale>
        <p:origin x="73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3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TUTORIÁL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</a:t>
            </a:r>
            <a:b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plánování projektu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Plánování projektu – procesní model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19041"/>
            <a:ext cx="6795442" cy="39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je dokument, který se vyhotovuje v rámci procesu Iniciace a zahájení projektu.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555526"/>
            <a:ext cx="42558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Iniciace a zahájení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strategických potřebách podniku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(vytyčeny cíle)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↓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způsobu pořízení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(zajištění těchto cílů, formou vyhlášení projektu, nebo pořízením produktu – předmětu, služby nebo jejich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kombinace externě).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Vymezit podmínky a předpoklady realizace projektu. Jmenovány osoby, které budou za realizaci projektu odpovědné.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Zakládající listiny projektu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Předběžné definice předmětu projektu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Vstupy a výstupy procesu Zahájení projektu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79512" y="703189"/>
          <a:ext cx="770485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6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Pod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280">
                <a:tc>
                  <a:txBody>
                    <a:bodyPr/>
                    <a:lstStyle/>
                    <a:p>
                      <a:r>
                        <a:rPr lang="cs-CZ" sz="1100" b="1" dirty="0"/>
                        <a:t>Rozhodování</a:t>
                      </a:r>
                      <a:r>
                        <a:rPr lang="cs-CZ" sz="1100" b="1" baseline="0" dirty="0"/>
                        <a:t> o strategických potřebách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 cíle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Hlavní faktory podnikatelského</a:t>
                      </a:r>
                      <a:r>
                        <a:rPr lang="cs-CZ" sz="1100" baseline="0" dirty="0"/>
                        <a:t> prostředí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Podniková pravidla a metodiky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Lidské zdroje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Finanční a materiální zdroje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Podniková kultura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Podnikové systémy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</a:t>
                      </a:r>
                      <a:r>
                        <a:rPr lang="cs-CZ" sz="1100" baseline="0" dirty="0"/>
                        <a:t> cíle podniku – konkretizované položky strategického plánu</a:t>
                      </a:r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cs-CZ" sz="1100" b="1" dirty="0"/>
                        <a:t>Rozhodování o způsobu pořízení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 cíle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Podniková pravidla</a:t>
                      </a:r>
                      <a:r>
                        <a:rPr lang="cs-CZ" sz="1100" baseline="0" dirty="0"/>
                        <a:t> a metodiky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Dokumentace k nákupu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Hodnotící kritéria výběru dodavatele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Dokumenty taktického řízení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141">
                <a:tc>
                  <a:txBody>
                    <a:bodyPr/>
                    <a:lstStyle/>
                    <a:p>
                      <a:r>
                        <a:rPr lang="cs-CZ" sz="1100" b="1" dirty="0"/>
                        <a:t>Sestavení Zakládací listiny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 cíle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Podniková pravidla a metodiky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Dokumenty taktického řízení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Souhrn znalostí</a:t>
                      </a:r>
                      <a:r>
                        <a:rPr lang="cs-CZ" sz="1100" baseline="0" dirty="0"/>
                        <a:t> a zkušeností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Popis práce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Rozsah pověření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Zakládací listina</a:t>
                      </a:r>
                      <a:r>
                        <a:rPr lang="cs-CZ" sz="1100" baseline="0" dirty="0"/>
                        <a:t> projektu</a:t>
                      </a:r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cs-CZ" sz="1100" b="1" dirty="0"/>
                        <a:t>Vytvoření předběžné Definice předmětu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Zakládací</a:t>
                      </a:r>
                      <a:r>
                        <a:rPr lang="cs-CZ" sz="1100" baseline="0" dirty="0"/>
                        <a:t> listina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Podniková pravidla a metodiky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Předběžná definice předmětu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40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 – dokument </a:t>
            </a: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formalizuje existenci projektu, přiděluje manažerovi projektu autoritu </a:t>
            </a: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použití zdrojů na naplnění požadavků spojených s realizací projektu.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1419622"/>
            <a:ext cx="4039853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Formálně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zahajuje práce na projektu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to z pohledu podnikového řízení.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obsah a rozsah je závislý na podnikových metodikách a zvyklostech, specifikace: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jaký projekt se jedná?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je pověřen jeho realizací?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rozsah jeho pravomocí?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podmínky a omezující kritéria realizace?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8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projektu je </a:t>
            </a: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výsledek</a:t>
            </a: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kterého chceme realizací projektu dosáhnout.</a:t>
            </a:r>
          </a:p>
          <a:p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projektu je klíčový jak pro </a:t>
            </a: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obsahu projektu, průběh realizace projektu, tak jeho vyhodnocení</a:t>
            </a: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972651"/>
            <a:ext cx="497595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Navázány veškeré akce probíhající v rámci projektu i hodnocení úspěšnosti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jednoznačně a srozumitelně formulovat a s významnými dotčenými subjekty projednat.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Definovaný cíl bývá následně součástí smluv týkajících se realizace a ukončení projektu.	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Dekompozice cílů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v projektech lze rozdělit na: hlavní cíl a dílčí cíle, postupné cíle.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Rozdělením hlavního cíle na dílčí získáváte lepší možnost kontroly postupu a více důvodů k oslavám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3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„správného“ cíle projektu bývá často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složitější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než projektový tým předpokládá.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Správné definování cíle je jedním z klíčových faktorů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úspěšného projektového řízení 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následného úspěchu projektu.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972651"/>
            <a:ext cx="497595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zjištění stupně splnění cílů je nutné definovat kritéria dosažení cílů. Tato kritéria musí obsahovat přesně vymezené hodnoty, které budou projektem vytvořeny.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786" y="1718363"/>
            <a:ext cx="5282710" cy="189414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844516" y="362685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POSNER, K.; APPELGARTH, M. Projektový management</a:t>
            </a:r>
          </a:p>
        </p:txBody>
      </p:sp>
    </p:spTree>
    <p:extLst>
      <p:ext uri="{BB962C8B-B14F-4D97-AF65-F5344CB8AC3E}">
        <p14:creationId xmlns:p14="http://schemas.microsoft.com/office/powerpoint/2010/main" val="129619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defi nování cíle se držte motta: „Co nemůžu měřit, nemůžu řídit.“ 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Snažte se, aby váš cíl byl vždy SMART(i):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703680"/>
            <a:ext cx="497595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specifický, konkrétní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měřitelný, měřitelné parametry, podle kterých lze poznat, zda bylo cíle dosaženo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Accepted, agreed, assignable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akceptovaný, odsouhlasený všemi potřebnými subjekty/přidělitelné jedinému subjektu s odpovědností a autoritou k výkonu rozhodnutí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Realistic, relevant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reálný, tj. dosažitelný s použitím disponibilních zdrojů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Trackable, timed, time-bound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načasovaný, sledovatelný, časově ohraničený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integrovaný, sjednocený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projektu mají zásadní význam: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703680"/>
            <a:ext cx="446449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kontraktu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všech obchodních dohod mezi např. zákazníkem a dodavatelem.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schválení se stávají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pro komunikaci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sponzorem (zadavatelem, firmou), manažerem projektu a projektovým týmem.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Ohraničují předmět (zaměření)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definují výstupy.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pro plánování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rámec parametrů a cílů měření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kontrolní procesy.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Deklarují stadium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dosažení úspěšného ukončení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dílčích částí).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9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cíle projektu: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„Zkvalitnit služby zákaznického centra a zvýšit spokojenost zákazníků zkrácením čekací doby příchozích volání a snížením počtu nezbytných zpětných volání.”</a:t>
            </a:r>
          </a:p>
          <a:p>
            <a:pPr marL="0" indent="0">
              <a:buNone/>
            </a:pPr>
            <a:endParaRPr lang="pl-PL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411510"/>
            <a:ext cx="4496403" cy="417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Splnění cíle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předpokládá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že: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čekací doba 90 % zákazníků nebude přesahovat dvě minuty,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85 % požadavků bude vyřízeno bez nutnosti zpětného volání,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programy přípravy a školení zajistí, aby 95 % pracovníků obsluhy zákaznického centra uspělo nejméně v 90 % otázek standardního závěrečného testu,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 využity stávající technologie s jejich aktualizací a nezbytným doplněním na dostatečnou kapacitu pro zvládnutí příchozích volání,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 projektu budou k dispozici nejpozději do 31.12.2016.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obsahuje celkový cíl projektu, konkrétní popis toho, co je očekáváno  a za jakých okolností bude toto očekávání naplněno, jaký rozsah změny je požadován a do kdy má být očekávání splněno.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úspěšnosti jsou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měřítka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dle kterých posuzujeme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neúspěch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projektu. </a:t>
            </a: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těchto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poznáme, zda jsme dosáhli cíle projektu. </a:t>
            </a: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Měřítka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určujete na začátku, při plánování projektu a stanovování cílů.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1131590"/>
            <a:ext cx="4496403" cy="345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potřebné, aby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kritériím každý správně rozuměl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aby bylo snadné poznat, zda jsou splněna. Hlavní požadavky na kritéria úspěšnosti proto jsou:</a:t>
            </a:r>
          </a:p>
          <a:p>
            <a:pPr marL="571500" lvl="1" indent="-171450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srozumitelnost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lvl="1" indent="-171450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jednoznačnost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lvl="1" indent="-171450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měřitelnost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 maximální míře kvantifikovaná).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projektu většinou poznáme podle splnění předem stanovených podmínek – splnění cíle projektu.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se ukazuje, jak je důležité dostatečně definovat cíl projektu, abychom pak mohli snáze určit, zda byl projekt úspěšný, nebo neúspěšný.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úspěšnosti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2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plánování projektu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3-30)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cíle, kritéria úspěšnosti projektu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a rozsahu projektu 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rozpisu činností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rozvrh – typy harmonogramů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31-51)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 životního cyklu – koncepce, plánování, testování, realizace, ukončení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příležitosti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proveditelnosti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/>
              <a:t>Obsahové zaměření tutoriálu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úspěšnosti se různí pro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vlastníky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konečného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uživatele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subjekty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projekt financují. 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je vhodné při stanovování těchto kritérií nezapomínat i na tzv.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měkké faktory úspěchu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nejčastěji souvisejí s mezilidskými vztahy, emocemi apod.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7" y="771550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kritérií úspěšnosti: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 produkt je funkční,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splněny požadavky zákazníka, případně všech zainteresovaných stran,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dosažena předpokládaná návratnost např. finančních prostředků,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vyřešení konfliktů s okolím, motivovaný tým, růst kvalifikace zaměstnanců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 produkt je včas na trhu, v požadované kvalitě a ceně.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úspěšnosti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3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kritérií neúspěšnosti: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překročení plánovaných termínů a nákladů,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nedosažení plánované kvality produktu,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nepředpokládané vlivy na životní prostředí,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znesváření zainteresovaných stran,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 produkt nelze umístit na trh.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úspěch/neúspěch pro zákazníka: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výstupy projektu pozitivně přispívají k našemu podnikání a náklady nepřekročily rozpočet a rozhodně se ve vztahu k přínosům vyplatí.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Remíza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Nějak jsme to přežili, asi bychom se do toho podruhé nepouštěli.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Výstupy projektu nejsou užitečné a/nebo náklady či termín daleko předčily naše očekávání, a tak naše podnikání ve svém důsledku spíše poškodily.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úspěch/neúspěch z pohledu dodavatele: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Zákazník je spokojen a projekt přispěl k HV podle plánu, či dokonce lépe.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Remíza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Nějak jsme to přežili, alespoň jsme se něco přiučili.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„prodělali jsme na tom kalhoty“; „touhle referencí se chlubit nemůžeme“.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(ne)úspěšnosti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 – u všech projektů by se musí vést základní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pro metriky týkající se nákladů, pracnosti, a času. 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tzv.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Scorecard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což představuje vyvážené měření na projektu použité ke komplexnímu hodnocení projektu.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Identifikujte kritéria úspěchu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Zkontrolujte cíle a výstupy v definování projektu a ostatní relevantní informace. Na základě existující dokumentace definujte, jaké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jsou potřebné k určení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že projekt je úspěšný.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faktory, které ukazují, že projekt byl řízen a vykonán efektivně a účinně, např.: dosažení hlavních interních milníků včas, minimální počet neobjevených chyb v přejímacím testu apod.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metriky, které zkoumají, zda byly cíle projektu splněny. Příklady zahrnují: dokončení projektu se schváleným rozpočtem a včas, ověření, zda výstupy splňují schválená kritéria kvality, průzkum spokojenosti zákazníka apod.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47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 musí být jasně stanovené a všichni členové týmu je musí znát.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Určete potenciální metriky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každé kritérium úspěšnosti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potenciální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mohou být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kvantifikovatelné metriky nebo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nepřímé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mají smysl pro kritéria úspěšnosti.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každou metriku určete stručně, jak se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 sbírat informace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jaká je pracnost a náklady na jejich sběr a jaké hodnoty se dosáhne.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8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 musí být jasně stanovené a všichni členové týmu je musí znát.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Hledejte rovnováhu mezi měřenými veličinami. 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 potenciálních metrik rozdělte do kategorií měřených veličin.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se nespokojíte pouze se sadou finančních metrik, i když by se daly nejsnáze získat.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Obecně lze říci, že bychom měli hledat měřená data a měřící metody, které poskytují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měřených veličinách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jako: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náklady, pracnost, doba trvání, produktivita, kvalita výstupů, spokojenost zákazníka s vyrobenými výstupy, výkonnost projektového týmu, dodaná obchodní hodnota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6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 musí být jasně stanovené a všichni členové týmu je musí znát.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411510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Ve vyváženém seznamu metrik stanovte priority.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závislosti na tom, kolik metrik jste identifikovali,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uspořádejte seznam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něhož zařadíte pouze ty, které mají nejmenší náklady na sběr a dávají největší hodnotu pro projekt.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Stanovte cílové stavy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 úspěchu se provádí porovnáním skutečnosti proti předem definovanému požadovanému stavu.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Požadovaný stav může být jednoduchá hodnota, kterou se snažíte dosáhnout, nebo to může být určitý rozsah hodnoty.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projekt má být dokončen k určitému datu, ale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skutečné náklady mohou být +/- 10%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schváleného rozpočtu.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tohoto postupu je možno pro projekt sestavit tabulky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scorecards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8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Dokument, který srozumitelně a jednoznačně definuje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požadované cíle projektu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to ve stavu aktuálního poznání vzhledem k vývojovému stupni projektu.</a:t>
            </a: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účelem tohoto dokumentu je získat všechny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potřebná schválení vyššího managementu pro realizaci projektu. 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3867" y="972651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problému, požadavek zákazníka nebo tržní příležitost.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cíl projektu.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Konkrétní cíle (dílčí popsání řešeného problému).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dosažení úspěchu.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Předpoklady, rizika a omezení.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podklady pro tvorbu dokumentu jsou: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Zadání projektu (popis práce)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prostředí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 podnikových procesů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rozsahu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50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informace, co je cílem všech aktivit a jaká práce má být vykonána k tomu, aby byl vytořen a dodán předmět nebo služba se specifickými vlastnostmi.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16738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Slouží jako: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 pro detailní rozpracování hlavního cíle,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parametrů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manažera projektu a všech členů projektového týmu pro vytvoření detailního rozpisu prací,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pro čerpání požadavků, limitů, změn.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Detailní rozpis cílů projektu (zdůvodnění záměru), seznam dílčích cílů, hodnotící měřítka a kritéria splnění cílů projektu.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Detailní popis předmětu projektu (jeho vlastnosti, parametry, výstupy projektu)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limity a omezení (prostředí, zákonná, legislativní atd.)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 na kvalitu projektu.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„Definice předmětu 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rozsahu projektu“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89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vytvoření -</a:t>
            </a: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projektu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rozsahu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548" y="1266367"/>
            <a:ext cx="5256584" cy="30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5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WBS</a:t>
            </a: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Breakdown Structure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Diskutabilní je otázka detailnosti WBS, kde platí dvě zlatá pravidla: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 je riziko 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projektu, tím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detailnější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být dekompozice úkolů.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zkušenější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projektový tým, tím může mít dekompozice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hrubší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charakter.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16738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WBS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strukturalizovat, hierarchizovat a racionalizovat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desítky, někdy i stovky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projektových úkolů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(činností, aktivit) do přehledné a pochopitelné podoby.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Funkční zobrazení – grafické (nejlépe v MS Project) - WBS připomíná návrh organizační struktury ve společnosti.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Dekompozice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rozpad - postup rozpadu probíhá dle filozofie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– DOWN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tedy postupem od nejobecnějších popisů (názvů výstupů, produktů) k označení konkrétních pracovních balíků (činností, případně souhrnných činností).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rozpisu činností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19622"/>
            <a:ext cx="2880320" cy="3168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je vždy nutné řádně naplánovat: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sestavit rozpis prací,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rozpis projektu,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obsazení projektu,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projektu,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plán,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kvality,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projektové dokumentace...</a:t>
            </a: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</a:t>
            </a: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3-30)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430" y="1337015"/>
            <a:ext cx="4962122" cy="30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46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Grafické zobrazení je vhodné použít například při společném brainstormingu projektového týmu, kdy se diskutuje menší skupina úkolů.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WBS většinou zpracovává projektový manažer  vždy před začátkem realizace projektu.</a:t>
            </a: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16738"/>
            <a:ext cx="4255876" cy="413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rozpisu prací – WBS: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rozkladu prací,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dekompozice práce, každá struktura musí pokrývat všechny práce,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orientováno na ucelené části díla – jak detailně rozdělit práci,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souhrnné činnosti – souhrnná činnost je složena z několika detailních činností,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detailní činnosti (vytvoření hierarchie činností),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vejde se jen do celkového rozsahu projektu – hlídat si hranice projektu.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rozpisu činností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9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19622"/>
            <a:ext cx="2880320" cy="3168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je souborem obecně následných fází projektu, jejichž názvy a počet jsou určeny potřebami kontroly organizace, která je v projektu angažovaná. </a:t>
            </a: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metodiky uvádějí různé dělení a různý počet fází, zpravidla čtyři až pět fází životního cyklu projektu.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a pojmenování jednotlivých životních fází projektu jsou zpravidla podřízeny typu a rozsahu projektu a potřebám jeho řízení. Např.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PMBOK uvádí dělení do čtyř hlavních fází: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Proveditelnost;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a návrh;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a spuštění;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Uzavření.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Cyklus projektu </a:t>
            </a: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31-51)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6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43558"/>
            <a:ext cx="4104456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Koncepční fáze</a:t>
            </a: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řešení úkolu formou projektu: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identifikace problému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má být projektem vyřešen, 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představy o tom, čeho má být projekčním řešením dosaženo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specifikace zadání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Plánovací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plánu řešení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definice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cílů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vytvoření představy o „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cestě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ke zvoleným cílům, stanovení požadavků na zajištění projektu potřebnými kapacitními zdroji,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projektového týmu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vypracování plánovací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dokumentace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(harmonogram postupu a rozpočet).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5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řešení je totiž záznamem výsledků určitého myšlenkového experimentu, pokusu nalézt co nejlepší cestu k vytyčeným cílům projektu - tyto výsledky je však nutné uvést do života.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Řešitelská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projekčního řešení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postupné zpřesňování výchozí představy o řešení zadaného problému,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plnění zadání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třech etapách od vzniku koncepčního modelu přes zpracování logického modelu až po vypracování modelu prováděcího – projektová dokumentace.</a:t>
            </a:r>
          </a:p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Implementační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výsledků projekčního řešení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uvedení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zdokumentované představy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života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vybudování 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zprovoznění systému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svými provozními a funkčními parametry odpovídá požadavkům specifikace zadání projektu.</a:t>
            </a:r>
          </a:p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zhodnocení dosažených výsledků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záznam získaných zkušeností a jejich využití jako poučení pro další projekty,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rozpuštění týmu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archivace záznamů. Rozhodujícím momentem ve vývoji každého projektu je implementace jeho výsledků.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66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38745" t="16401" r="37304" b="8841"/>
          <a:stretch/>
        </p:blipFill>
        <p:spPr>
          <a:xfrm>
            <a:off x="4067944" y="1"/>
            <a:ext cx="3528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13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131590"/>
            <a:ext cx="410445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koncepce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představuje definici problému, který má být řešen a zhodnocení prvotního nápadu. 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musí zadavatel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analýzu rizik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zjistit, jak náročná bude realizace na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výkonnost organizace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není koncepce kvalitně zpracována, může ji zpracovatel špatně pochopit, což může znamenat, že zadavatel (uživatel) nebude s výslednou dodávkou spokojen.</a:t>
            </a: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7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této fázi jsou zpřesňována zjištění z předchozí fáze. 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konečná (finální) identifikace zdrojů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nutných k realizaci daného projektu s ohledem na ukončení projektu v předpokládaném čase, při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očekávaných nákladech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požadované kvalitě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této fáze jsou zpracovány a schvalovány následující dokumenty:</a:t>
            </a:r>
          </a:p>
          <a:p>
            <a:pPr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projektu,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projektu,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projektu,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ostatní dokumentace potřebná k zahájení implementace.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60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testování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 rámci této fáze je nutno dokončit </a:t>
            </a:r>
            <a:b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schválit potřebnou dokumentaci nezbytnou pro zahájení realizace. Za hlavní cíl je považováno prověření realizovatelnosti projektu a definování činností následující fáze.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během této fáze jsou plněny jednotlivé činnosti a úkoly vyplývající z harmonogramu projektu, tak aby bylo dosaženo cíle projektu, který vyplývá z definice projektu a to v plánovaném čase, nákladech </a:t>
            </a:r>
            <a:b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kvalitě.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průběhu této fáze jsou vyhodnocovány výsledky realizovaného projektu.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 je realizováno na základě dopředu stanovených kritérií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Výsledkem této fáze může být rozhodnutí o dalším pokračování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74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Cyklus projektového managementu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95936" y="4159065"/>
            <a:ext cx="5670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/>
              <a:t> Zdroj: POSNER, K., APPLEGARTH, M.: Projektový management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300" y="1451368"/>
            <a:ext cx="4871126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2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každého projektu je myšlenka. Ta obvykle vzniká jako výstup neformální diskuze nebo brainstormingu.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vůbec potřeba, aby bylo něco takového realizováno? </a:t>
            </a:r>
          </a:p>
          <a:p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Vyděláme na tom?</a:t>
            </a:r>
          </a:p>
          <a:p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 našich silách to zrealizovat? Máme k dispozici potřebné zdroje?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předprojektové části je připravit projekt k realizaci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předprojektové části musí být připravený projektový plán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podle kterého se bude při realizaci postupovat, a sestavený projektový tým, který bude projekt realizovat.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Rozdělit předprojektovou část na část:</a:t>
            </a:r>
          </a:p>
          <a:p>
            <a:pPr lvl="1"/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formování myšlenek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mít jasno v tom, co by mělo být cílem projektu,</a:t>
            </a:r>
          </a:p>
          <a:p>
            <a:pPr lvl="1"/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analyzování proveditelnosti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vědět, že projekt je realizovatelný,</a:t>
            </a:r>
          </a:p>
          <a:p>
            <a:pPr lvl="1"/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přípravu realizace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připravit plán realizace a sestavit realizační tým.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- nástroj využitelný pro odůvodnění projektu  </a:t>
            </a:r>
          </a:p>
          <a:p>
            <a:pPr marL="0" indent="0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- situace</a:t>
            </a: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- problém</a:t>
            </a: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- implikace (</a:t>
            </a:r>
            <a:r>
              <a:rPr lang="pl-PL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dopady, důsledky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- nutnost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je situace? Co se děje? Jak jsme se do tohoto postavení dostali?</a:t>
            </a:r>
          </a:p>
          <a:p>
            <a:endParaRPr lang="cs-CZ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problém tato situace představuje?</a:t>
            </a:r>
          </a:p>
          <a:p>
            <a:endParaRPr lang="cs-CZ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implikace, dopady tohoto problému? Co by se stalo, kdybychom neučinili žádná opatření?</a:t>
            </a:r>
          </a:p>
          <a:p>
            <a:endParaRPr lang="cs-CZ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nutné udělat, abychom předešli důsledkům situace a problémy vyřešili?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92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Předprojektová fáze – zkoumat příležitost pro projekt a posoudit proveditelnost záměru.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příležitosti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„Je vůbec možné realizovat zamýšlený projekt?“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doporučení první podrobnější charakteristika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zpracovat informace o příležitostech, reakce na hrozby trhu, vniřní život firmy atd.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podnět/záměr projektu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analýza podnětů (trhu, zákazníků, vedení, prognóz, chování konkurence), analýza příležitostí (finanční situace, komodity, personální zdroje), analýza hrozeb (legislativní podmínky), analýza problémů, formulace základní koncepce a obsah záměru, odhad nadějnosti záměru (odhad nákladů a přínosů), základní předpoklady, odhad rizika.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3 -10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Předprojektová fáze – zkoumat příležitost pro projekt a posoudit proveditelnost záměru.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proveditelnosti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rozbor možný cest k dosažení cíle ze současné situace (nejvýhodnější varianta).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závěry ze studie příležitosti (omezení – čas, zdroje, podmínky..).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popis projektu a jeho obsahu (jaký problém se má řešit), analýza podnětů, specifikace cílů, analýza současného stavu a podmínek, lokalizace prostředí projektu, organizace a řízení (včetně návrhu vedení projektu a týmu), popis základního technického řešení, odhad délky projektu a celkových nákladů, odhad kritických zdrojů, návrh milníků, odhad přínosů, finanční a ekonomická analýza, návaznosti na jiné projekty, rozbor rizik, kritických faktorů úspěchu, předpoklady pro průběh projektu.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7-25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5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fáze – sestavení projektového týmu k vytvoření plánu a jeho realizaci až po předání výsledků projektu.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případné upřesnění cíle projektu, jeho účelu, personálního obsazení, kompetence atd. Dokument – Zakládací listina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již vytvořen tým – následné sestavení plánu projektu –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plán řízení, harmonogram projektu, zúčastněné strany, průběžné zjišťování odchylek (reporting) , korekce, přeplánovaní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 výstupů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ukončení.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6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Poprojektová fáze  </a:t>
            </a: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91630"/>
            <a:ext cx="4104456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Využitelnost poznatků a zkušeností v dalších projektech.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Analyzovat celý průběh projektu, určit chyby (pro neopakování).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vyhodnocení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Zaznamenat zpětnou vazbu klíčových zainteresovaných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1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fázový model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6" y="1203598"/>
            <a:ext cx="813276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0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sloupcový graf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20536"/>
            <a:ext cx="5688631" cy="43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1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Vytváří se k projektu - k zachycení smyslu projektu, stanovení ukazatelů jeho úspěšnosti a hrubý nástin řešení. K vypracování se používá vzorová tabulka a seznam kontrolních otázek.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627534"/>
            <a:ext cx="410445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nástroj, s jehož pomocí lze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vymezit konkrétní cíl projektového záměru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definovat jednotlivé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aktivity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jejich vzájemné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logické vazby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konkrétní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(kvantifikovatelné indikátory) 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jejich ověření.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jeho přednosti patří jednoduchost, stručnost, jednoznačnost, věcně vymezený sled činností (aktivit) na jednom místě, znázornění jejich logických vazeb a finančních zdrojů a konkrétní výsledky, které očekáváme včetně předpokladů/rizik, které podmiňují dosažení výsledků a cílů projektu.</a:t>
            </a: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59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Metoda logického rámce (LFM)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5" y="806822"/>
            <a:ext cx="6157261" cy="38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3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24847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existence a splnění předběžných (vnějších předpokladů a podmínek) budou moci být realizovány aktivity a činnosti projektu.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Provedené (realizované) aktivity a činnosti projektu…..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…za existence rizik a po splnění předpokladů povedou k dosažení očekávaných výsledků a výstupů projektu.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Dosažené konkrétní výsledky a výstupy projektu….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…za existence rizik a po splnění předpokladů povedou k naplnění účelu a specifických cílů projektu.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Naplněné specifické cíle a účel projektu povede či přispěje….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….za existence rizik a po splnění předpokladů k naplnění celkového cíle projektu (cíle dotačního titulu) – důvodu dotační intervence.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cíl bude měřitelný pomocí konkrétních ukazatelů a ověřitelný z existujících materiálů či zdrojů ověření.</a:t>
            </a:r>
          </a:p>
          <a:p>
            <a:pPr marL="800100" lvl="1" indent="-342900"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69378"/>
            <a:ext cx="3456384" cy="29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31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tvorby logického rámce je následující (deset kroků):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627534"/>
            <a:ext cx="410445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účelu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(jaké problémy budou realizací projektu vyřešeny?);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výstupů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nutných pro dosažení účelu (určení výstupů, jejich dodáním dojde k naplnění výše stanoveného účelu);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klíčových činností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dosažení každého výstupu (pro každý výstup stanovit hlavní skupiny činností, které povedou k jejich dosažení);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provedení činností – rozpočet na realizaci (zdroje);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cílů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(stanovení cílů, k jejichž splnění dojde v případě splnění účelu projektu; cíle obvykle souvisí se strategií organizace);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projektu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012480"/>
            <a:ext cx="4752528" cy="3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77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tvorby logického rámce je následující (deset kroků):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vertikální logiky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(jestliže – pak; jestliže provedeme tyto činnosti…, dosáhneme těchto výstupů…; jestliže jsme dosáhli těchto výstupů…, lze očekávat tuto změnu…; jestliže jsme splnili tento účel projektu.., přispěli jsme k naplnění těchto cílů…);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požadovaných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každé úrovni;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objektivně ověřitelných ukazatelů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(řídit mohu pouze to, co mohu měřit; každý ukazatel musí obsahovat informace o očekávaném množství, jakosti a čase, ve kterém naplnění cíle, účelu a výstupů očekáváme);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prostředků ověření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(ke každému objektivně ověřitelnému ukazateli stanovit zdroj údajů potřebných pro jeho ověření);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kontrolního testu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seznamu otázek (kladení otázek, kterými se prověřují logické souvislosti).</a:t>
            </a:r>
          </a:p>
          <a:p>
            <a:pPr>
              <a:buFont typeface="+mj-lt"/>
              <a:buAutoNum type="arabicPeriod" startAt="6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56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Matice LFM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121668"/>
            <a:ext cx="5060496" cy="39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komplexností a náročností řízení projektů je vhodné využívat softwarovou podporu.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Umožňuje jasně stanovit harmonogramy projektu při využití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Ganttových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diagramů včetně vymezení kritických cest, časových rezerv i vyčíslení nákladů souvisejících s jednotlivými úkoly (a jim přiřazených zdrojů).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organizaci v projektu se doporučuje sestavit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včetně další podpůrné dokumentace.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plánovací fázi je nutné nastavit parametry projektu (metriky) pro vymezení úspěšnosti projektu. Také analýzu hrozeb a případných rizik. Fáze detailního plánování je typická pro waterfall projekty.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projektové řízení je směsicí selského rozumu, zkušeností, správné chemie projektového týmu a zdravého entuziasmu. 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Neberte proto teorii projektového řízení jako dogma. 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1628958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275606"/>
            <a:ext cx="2880320" cy="331236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Dokument, který provází projekt v celém jeho životním cyklu. 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toho, co musí být v průběhu projektu vykonáno, aby byl splněn cíl projektu.</a:t>
            </a: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sestaven na základě dokumentu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projektu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15308" y="555526"/>
            <a:ext cx="4392489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Vymezuje postup realizace projektu a slouží pro: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konkrétních pravidel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metod řízení, předpokladů a limitů, termínů a dílčích cílů projektu,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 pro průběžné řízení finančních toků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čerpání nákladů a zajištění souladu skutečného stavu projektu s předpoklady,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manažera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jeho dennodenní koordinaci a kontrolu postupu prací a předložení očekávaných výstupů projektu ve stanovených termínech,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přehled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zajištění připravenosti a rezervace zdrojů,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 pokynů a postupů pro řešení změn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 řízení rizikových situací,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zdroj zákazníka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hodnocení vývoje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9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pokrývá oblasti: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555526"/>
            <a:ext cx="42558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seznam hlavních milníků, časový rozpis projektu, plán řízení změn harmonogramu projektu (schvalování změn – jejich dopad na časový plán a rozpočet projektu).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předmětu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podrobný rozpis prací (WBS) – seznam a popis činností s odhadem jejich trvání.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nákladů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rozpočet projektu, dodatečné požadavky na zdroje (včetně schvalovacích procesů).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obsazení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organizační struktura projektu, popis rolí a odpovědností, kalendář zapojení lidských zdrojů.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pokrývá oblasti: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555526"/>
            <a:ext cx="42558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projektové komunikace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popis plánovaných komunikačních kanálů a médií, základní pravidla komunikace, povinné časové odezvy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subdodávek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rozhodnutí o způsobu pořízení části projektu, základní technické a obchodní požadavky, základní pravidla a metody komunikace, koordinace a kontroly subdodávek.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rizik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registr rizik a plán omezení jejich vzniků a dopadů, snižování rizik.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kvality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ukazatele kvality a kontrolní seznamy měření kvality, obecné plány pro zlepšení procesů.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 plánu může ovlivnit řízení ve všech oblastech projektu – odbornost, personální, ekonomická.</a:t>
            </a:r>
          </a:p>
          <a:p>
            <a:pPr marL="0" indent="0" algn="r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není neměnný dokument:</a:t>
            </a:r>
          </a:p>
          <a:p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schvalování změn a průběžná aktualizace.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606" y="1131589"/>
            <a:ext cx="528297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541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12209</TotalTime>
  <Words>4569</Words>
  <Application>Microsoft Office PowerPoint</Application>
  <PresentationFormat>Předvádění na obrazovce (16:9)</PresentationFormat>
  <Paragraphs>699</Paragraphs>
  <Slides>53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Enriqueta</vt:lpstr>
      <vt:lpstr>Times New Roman</vt:lpstr>
      <vt:lpstr>Wingdings</vt:lpstr>
      <vt:lpstr>SLU</vt:lpstr>
      <vt:lpstr>2. TUTORIÁL  Projektový management </vt:lpstr>
      <vt:lpstr>Obsahové zaměření tutoriálu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Plánování projektu – procesní model   </vt:lpstr>
      <vt:lpstr>Prezentace aplikace PowerPoint</vt:lpstr>
      <vt:lpstr>Vstupy a výstupy procesu Zahájení projektu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Životní cyklus projektu – fázový model  </vt:lpstr>
      <vt:lpstr>Životní cyklus projektu – sloupcový graf  </vt:lpstr>
      <vt:lpstr>Prezentace aplikace PowerPoint</vt:lpstr>
      <vt:lpstr>Metoda logického rámce (LFM)   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193</cp:revision>
  <dcterms:created xsi:type="dcterms:W3CDTF">2016-07-06T15:42:34Z</dcterms:created>
  <dcterms:modified xsi:type="dcterms:W3CDTF">2024-09-23T08:57:47Z</dcterms:modified>
</cp:coreProperties>
</file>