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8"/>
  </p:notesMasterIdLst>
  <p:sldIdLst>
    <p:sldId id="256" r:id="rId2"/>
    <p:sldId id="257"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3" r:id="rId21"/>
    <p:sldId id="434" r:id="rId22"/>
    <p:sldId id="436" r:id="rId23"/>
    <p:sldId id="439" r:id="rId24"/>
    <p:sldId id="437" r:id="rId25"/>
    <p:sldId id="438" r:id="rId26"/>
    <p:sldId id="440" r:id="rId27"/>
    <p:sldId id="441" r:id="rId28"/>
    <p:sldId id="435" r:id="rId29"/>
    <p:sldId id="431" r:id="rId30"/>
    <p:sldId id="432"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7" r:id="rId46"/>
    <p:sldId id="458" r:id="rId47"/>
    <p:sldId id="459" r:id="rId48"/>
    <p:sldId id="460" r:id="rId49"/>
    <p:sldId id="408" r:id="rId50"/>
    <p:sldId id="411" r:id="rId51"/>
    <p:sldId id="462" r:id="rId52"/>
    <p:sldId id="412" r:id="rId53"/>
    <p:sldId id="413" r:id="rId54"/>
    <p:sldId id="463" r:id="rId55"/>
    <p:sldId id="394" r:id="rId56"/>
    <p:sldId id="283" r:id="rId57"/>
    <p:sldId id="464" r:id="rId58"/>
    <p:sldId id="396" r:id="rId59"/>
    <p:sldId id="397" r:id="rId60"/>
    <p:sldId id="398" r:id="rId61"/>
    <p:sldId id="399" r:id="rId62"/>
    <p:sldId id="400" r:id="rId63"/>
    <p:sldId id="402" r:id="rId64"/>
    <p:sldId id="403" r:id="rId65"/>
    <p:sldId id="404" r:id="rId66"/>
    <p:sldId id="405" r:id="rId67"/>
    <p:sldId id="406" r:id="rId68"/>
    <p:sldId id="465" r:id="rId69"/>
    <p:sldId id="466" r:id="rId70"/>
    <p:sldId id="467" r:id="rId71"/>
    <p:sldId id="468" r:id="rId72"/>
    <p:sldId id="469" r:id="rId73"/>
    <p:sldId id="470" r:id="rId74"/>
    <p:sldId id="471" r:id="rId75"/>
    <p:sldId id="472" r:id="rId76"/>
    <p:sldId id="473" r:id="rId77"/>
    <p:sldId id="474" r:id="rId78"/>
    <p:sldId id="475" r:id="rId79"/>
    <p:sldId id="476" r:id="rId80"/>
    <p:sldId id="477" r:id="rId81"/>
    <p:sldId id="407" r:id="rId82"/>
    <p:sldId id="478" r:id="rId83"/>
    <p:sldId id="409" r:id="rId84"/>
    <p:sldId id="479" r:id="rId85"/>
    <p:sldId id="480" r:id="rId86"/>
    <p:sldId id="481" r:id="rId87"/>
    <p:sldId id="482" r:id="rId88"/>
    <p:sldId id="483" r:id="rId89"/>
    <p:sldId id="484" r:id="rId90"/>
    <p:sldId id="485" r:id="rId91"/>
    <p:sldId id="486" r:id="rId92"/>
    <p:sldId id="487" r:id="rId93"/>
    <p:sldId id="488" r:id="rId94"/>
    <p:sldId id="489" r:id="rId95"/>
    <p:sldId id="490" r:id="rId96"/>
    <p:sldId id="491" r:id="rId97"/>
    <p:sldId id="492" r:id="rId98"/>
    <p:sldId id="493" r:id="rId99"/>
    <p:sldId id="494" r:id="rId100"/>
    <p:sldId id="495" r:id="rId101"/>
    <p:sldId id="496" r:id="rId102"/>
    <p:sldId id="497" r:id="rId103"/>
    <p:sldId id="498" r:id="rId104"/>
    <p:sldId id="499" r:id="rId105"/>
    <p:sldId id="500" r:id="rId106"/>
    <p:sldId id="501" r:id="rId107"/>
    <p:sldId id="502" r:id="rId108"/>
    <p:sldId id="503" r:id="rId109"/>
    <p:sldId id="504" r:id="rId110"/>
    <p:sldId id="505" r:id="rId111"/>
    <p:sldId id="506" r:id="rId112"/>
    <p:sldId id="507" r:id="rId113"/>
    <p:sldId id="508" r:id="rId114"/>
    <p:sldId id="509" r:id="rId115"/>
    <p:sldId id="510" r:id="rId116"/>
    <p:sldId id="511" r:id="rId117"/>
    <p:sldId id="512" r:id="rId118"/>
    <p:sldId id="513" r:id="rId119"/>
    <p:sldId id="514" r:id="rId120"/>
    <p:sldId id="515" r:id="rId121"/>
    <p:sldId id="516" r:id="rId122"/>
    <p:sldId id="359" r:id="rId123"/>
    <p:sldId id="360" r:id="rId124"/>
    <p:sldId id="361" r:id="rId125"/>
    <p:sldId id="362" r:id="rId126"/>
    <p:sldId id="363" r:id="rId127"/>
    <p:sldId id="364" r:id="rId128"/>
    <p:sldId id="365" r:id="rId129"/>
    <p:sldId id="366" r:id="rId130"/>
    <p:sldId id="367" r:id="rId131"/>
    <p:sldId id="368" r:id="rId132"/>
    <p:sldId id="369" r:id="rId133"/>
    <p:sldId id="370" r:id="rId134"/>
    <p:sldId id="371" r:id="rId135"/>
    <p:sldId id="372" r:id="rId136"/>
    <p:sldId id="373" r:id="rId137"/>
    <p:sldId id="375" r:id="rId138"/>
    <p:sldId id="376" r:id="rId139"/>
    <p:sldId id="377" r:id="rId140"/>
    <p:sldId id="378" r:id="rId141"/>
    <p:sldId id="379" r:id="rId142"/>
    <p:sldId id="380" r:id="rId143"/>
    <p:sldId id="381" r:id="rId144"/>
    <p:sldId id="382" r:id="rId145"/>
    <p:sldId id="383" r:id="rId146"/>
    <p:sldId id="384" r:id="rId147"/>
    <p:sldId id="385" r:id="rId148"/>
    <p:sldId id="386" r:id="rId149"/>
    <p:sldId id="387" r:id="rId150"/>
    <p:sldId id="388" r:id="rId151"/>
    <p:sldId id="389" r:id="rId152"/>
    <p:sldId id="390" r:id="rId153"/>
    <p:sldId id="391" r:id="rId154"/>
    <p:sldId id="393" r:id="rId155"/>
    <p:sldId id="410" r:id="rId156"/>
    <p:sldId id="309" r:id="rId15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8" autoAdjust="0"/>
    <p:restoredTop sz="94660"/>
  </p:normalViewPr>
  <p:slideViewPr>
    <p:cSldViewPr>
      <p:cViewPr>
        <p:scale>
          <a:sx n="120" d="100"/>
          <a:sy n="120" d="100"/>
        </p:scale>
        <p:origin x="1398" y="4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25.11.2022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7451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07128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722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5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1222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8399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9892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2931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89474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7713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446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169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0701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5362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3390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8602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54038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7761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0964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80330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0729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413225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898410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14413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3712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5314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86264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00459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05707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402478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436531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975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98130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5260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459382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86787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87791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937960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528246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57080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64322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6926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54888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2840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81778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91767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655680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803416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298409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2262801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28697225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989053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21534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20359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3748640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1447953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5324544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19127703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259906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AU"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dirty="0"/>
          </a:p>
        </p:txBody>
      </p:sp>
    </p:spTree>
    <p:extLst>
      <p:ext uri="{BB962C8B-B14F-4D97-AF65-F5344CB8AC3E}">
        <p14:creationId xmlns:p14="http://schemas.microsoft.com/office/powerpoint/2010/main" val="1362472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csvukrs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134</a:t>
            </a:fld>
            <a:endParaRPr lang="cs-CZ" dirty="0"/>
          </a:p>
        </p:txBody>
      </p:sp>
    </p:spTree>
    <p:extLst>
      <p:ext uri="{BB962C8B-B14F-4D97-AF65-F5344CB8AC3E}">
        <p14:creationId xmlns:p14="http://schemas.microsoft.com/office/powerpoint/2010/main" val="199220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56130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9617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66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katalog.nsp.cz/karta_tp.aspx?id_jp=101715" TargetMode="Externa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hyperlink" Target="http://katalog.nsp.cz/napoveda.aspx?help=EQF_8" TargetMode="External"/><Relationship Id="rId2" Type="http://schemas.openxmlformats.org/officeDocument/2006/relationships/hyperlink" Target="http://katalog.nsp.cz/napoveda.aspx?help=EQF_7" TargetMode="Externa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hyperlink" Target="http://katalog.nsp.cz/napoveda.aspx?help=EQF_6" TargetMode="External"/><Relationship Id="rId2" Type="http://schemas.openxmlformats.org/officeDocument/2006/relationships/hyperlink" Target="http://katalog.nsp.cz/napoveda.aspx?help=EQF_7" TargetMode="Externa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700" b="1" dirty="0">
                <a:solidFill>
                  <a:schemeClr val="bg1"/>
                </a:solidFill>
                <a:latin typeface="Times New Roman" panose="02020603050405020304" pitchFamily="18" charset="0"/>
                <a:cs typeface="Times New Roman" panose="02020603050405020304" pitchFamily="18" charset="0"/>
              </a:rPr>
              <a:t>Projektový management</a:t>
            </a: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Metody hodnocení projektu</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Struktura řídícího týmu projektu (Prince2)</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Projektový tým a projektový manažer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Reálná doba návratnosti</a:t>
            </a:r>
          </a:p>
          <a:p>
            <a:pPr marL="0" lvl="3" indent="0">
              <a:buNone/>
              <a:defRPr/>
            </a:pPr>
            <a:endParaRPr lang="cs-CZ" sz="1600" b="1" dirty="0"/>
          </a:p>
          <a:p>
            <a:pPr marL="285750" lvl="3" indent="-285750">
              <a:defRPr/>
            </a:pPr>
            <a:r>
              <a:rPr lang="cs-CZ" sz="1600" dirty="0"/>
              <a:t>Doba, za kterou se investice splatí z diskontovaných peněžních příjmů, které zajistí.</a:t>
            </a:r>
          </a:p>
          <a:p>
            <a:pPr marL="285750" lvl="3" indent="-285750">
              <a:defRPr/>
            </a:pPr>
            <a:r>
              <a:rPr lang="cs-CZ" sz="1600" dirty="0"/>
              <a:t>Rozdíl oproti prosté době návratnosti je zřejmý z následujícího příkladu.</a:t>
            </a:r>
          </a:p>
          <a:p>
            <a:pPr marL="285750" lvl="3" indent="-285750">
              <a:defRPr/>
            </a:pPr>
            <a:endParaRPr lang="cs-CZ" sz="1600" dirty="0"/>
          </a:p>
          <a:p>
            <a:pPr marL="0" lvl="3" indent="0">
              <a:buNone/>
              <a:defRPr/>
            </a:pPr>
            <a:r>
              <a:rPr lang="cs-CZ" sz="1600" dirty="0"/>
              <a:t>Příklad - Uvažujeme projekty a1, a2, a3, kterým odpovídají hotovostní toky v tabulce u předchozího příkladu a uvažujeme diskontní sazbu 5%. Tabulka pak udává diskontované hodnoty cash-</a:t>
            </a:r>
            <a:r>
              <a:rPr lang="cs-CZ" sz="1600" dirty="0" err="1"/>
              <a:t>flow</a:t>
            </a:r>
            <a:r>
              <a:rPr lang="cs-CZ" sz="1600" dirty="0"/>
              <a:t> v jednotlivých letech a také výslednou reálnou dobu návratnosti.</a:t>
            </a:r>
          </a:p>
          <a:p>
            <a:pPr marL="0" lvl="3" indent="0">
              <a:buNone/>
              <a:defRPr/>
            </a:pPr>
            <a:r>
              <a:rPr lang="cs-CZ" sz="1600" i="1" dirty="0"/>
              <a:t>Ukázkový postup: projekt a1      (CF1): PV = CF/(1+r)</a:t>
            </a:r>
            <a:r>
              <a:rPr lang="cs-CZ" sz="1600" i="1" baseline="30000" dirty="0"/>
              <a:t>t</a:t>
            </a:r>
            <a:r>
              <a:rPr lang="cs-CZ" sz="1600" i="1" dirty="0"/>
              <a:t>        PV=(3000/(1+0,05)</a:t>
            </a:r>
            <a:r>
              <a:rPr lang="cs-CZ" sz="1600" i="1" baseline="30000" dirty="0"/>
              <a:t>1</a:t>
            </a:r>
            <a:endParaRPr lang="cs-CZ" sz="1600" baseline="30000" dirty="0"/>
          </a:p>
          <a:p>
            <a:pPr marL="0" lvl="3" indent="0">
              <a:buNone/>
              <a:defRPr/>
            </a:pPr>
            <a:endParaRPr lang="cs-CZ" sz="1600" dirty="0"/>
          </a:p>
        </p:txBody>
      </p:sp>
      <p:pic>
        <p:nvPicPr>
          <p:cNvPr id="5" name="Obrázek 4">
            <a:extLst>
              <a:ext uri="{FF2B5EF4-FFF2-40B4-BE49-F238E27FC236}">
                <a16:creationId xmlns:a16="http://schemas.microsoft.com/office/drawing/2014/main" id="{D5698179-3729-4824-9772-214C67806A80}"/>
              </a:ext>
            </a:extLst>
          </p:cNvPr>
          <p:cNvPicPr>
            <a:picLocks noChangeAspect="1"/>
          </p:cNvPicPr>
          <p:nvPr/>
        </p:nvPicPr>
        <p:blipFill>
          <a:blip r:embed="rId3"/>
          <a:stretch>
            <a:fillRect/>
          </a:stretch>
        </p:blipFill>
        <p:spPr>
          <a:xfrm>
            <a:off x="827584" y="3219822"/>
            <a:ext cx="6480720" cy="1641125"/>
          </a:xfrm>
          <a:prstGeom prst="rect">
            <a:avLst/>
          </a:prstGeom>
        </p:spPr>
      </p:pic>
    </p:spTree>
    <p:extLst>
      <p:ext uri="{BB962C8B-B14F-4D97-AF65-F5344CB8AC3E}">
        <p14:creationId xmlns:p14="http://schemas.microsoft.com/office/powerpoint/2010/main" val="10359470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Podniková soutěž týmů – </a:t>
            </a:r>
            <a:r>
              <a:rPr lang="cs-CZ" sz="1200" dirty="0"/>
              <a:t>cílem je motivovat členy týmu k aktivní spolupráci při plnění úkolů, zvyšování kvality a produktivity práce, snižování výrobních nákladů, k podávání zlepšovacích a optimalizačních návrhů.</a:t>
            </a:r>
          </a:p>
          <a:p>
            <a:pPr marL="742950" lvl="4" indent="-285750">
              <a:buFont typeface="Arial" panose="020B0604020202020204" pitchFamily="34" charset="0"/>
              <a:buChar char="•"/>
            </a:pPr>
            <a:r>
              <a:rPr lang="cs-CZ" sz="1200" dirty="0"/>
              <a:t>Např. jsou stanovy určitá kritéria – kvalitativní závady zaviněné týmem, vlastní náklady zmetků, přítomnost členů na pracovišti, pracovní úraz zaviněný členem týmu, aktivita týmů (podané návrhy), produktivita týmu, organizace pracoviště.</a:t>
            </a:r>
          </a:p>
          <a:p>
            <a:pPr marL="742950" lvl="4"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Platové podmínky a zaměstnanecké výhody- </a:t>
            </a:r>
            <a:r>
              <a:rPr lang="cs-CZ" sz="1200" dirty="0"/>
              <a:t>např. dle tarifní mzdy + výkonová složka (osobní ohodnocení) – může být stanoveno průměrem z tarifní mzdy. </a:t>
            </a:r>
          </a:p>
          <a:p>
            <a:pPr marL="742950" lvl="4" indent="-285750">
              <a:buFont typeface="Arial" panose="020B0604020202020204" pitchFamily="34" charset="0"/>
              <a:buChar char="•"/>
            </a:pPr>
            <a:r>
              <a:rPr lang="cs-CZ" sz="1200" dirty="0"/>
              <a:t>Výhody – bezúročné půjčky, rehabilitační, rekondiční a rekreační pobyty, pracovní výročí, příspěvek na narození dítěte, sociální výpomoc atd.</a:t>
            </a:r>
            <a:endParaRPr lang="cs-CZ" sz="1200" b="1"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8433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Pozice a role nebývají předem formálně v týmu definovány – spontánně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 neformálně se vytváří struktura sociálních vztahů.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67494"/>
            <a:ext cx="396784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r>
              <a:rPr lang="cs-CZ" sz="1200" b="1" dirty="0"/>
              <a:t>Týmová práce bude efektivní pokud budou zajištěny funkce týmu</a:t>
            </a:r>
            <a:r>
              <a:rPr lang="cs-CZ" sz="1200" dirty="0"/>
              <a:t>:</a:t>
            </a:r>
          </a:p>
          <a:p>
            <a:pPr marL="0" lvl="3" indent="0">
              <a:buNone/>
            </a:pPr>
            <a:endParaRPr lang="cs-CZ" sz="1200" dirty="0"/>
          </a:p>
          <a:p>
            <a:pPr marL="0" lvl="3" indent="0">
              <a:buNone/>
            </a:pPr>
            <a:r>
              <a:rPr lang="cs-CZ" sz="1200" b="1" i="1" dirty="0"/>
              <a:t>1. Funkce orientovaná na dosažení cíle </a:t>
            </a:r>
            <a:r>
              <a:rPr lang="cs-CZ" sz="1200" dirty="0"/>
              <a:t>– definice cíle, stanovení metod, převzetí iniciativy, vyhledávat a poskytovat informace, přijímat a vyjasňovat názory a hodnocení, rozvíjet příspěvky druhých, shrnovat, koordinovat atd. – </a:t>
            </a:r>
            <a:r>
              <a:rPr lang="cs-CZ" sz="1200" u="sng" dirty="0"/>
              <a:t>konkrétní individuální role mohou být:</a:t>
            </a:r>
          </a:p>
          <a:p>
            <a:pPr marL="742950" lvl="4" indent="-285750">
              <a:buFont typeface="Arial" panose="020B0604020202020204" pitchFamily="34" charset="0"/>
              <a:buChar char="•"/>
            </a:pPr>
            <a:r>
              <a:rPr lang="cs-CZ" sz="1200" b="1" dirty="0"/>
              <a:t>Iniciativa a aktivita </a:t>
            </a:r>
            <a:r>
              <a:rPr lang="cs-CZ" sz="1200" dirty="0"/>
              <a:t>– navrhovat řešení, přinášet alternativní myšlenky, hledat nová vymezení problému, nové metody zvládání problému, nově organizovat materiály…</a:t>
            </a:r>
          </a:p>
          <a:p>
            <a:pPr marL="742950" lvl="4" indent="-285750">
              <a:buFont typeface="Arial" panose="020B0604020202020204" pitchFamily="34" charset="0"/>
              <a:buChar char="•"/>
            </a:pPr>
            <a:r>
              <a:rPr lang="cs-CZ" sz="1200" b="1" dirty="0"/>
              <a:t>Hledání informací </a:t>
            </a:r>
            <a:r>
              <a:rPr lang="cs-CZ" sz="1200" dirty="0"/>
              <a:t>– objasňovat návrhy, žádat doplňující informace, zjišťovat reakce okolí, zabezpečovat zpětnou vazbu, získávat informace o konkurenci od konkurence…</a:t>
            </a:r>
          </a:p>
          <a:p>
            <a:pPr marL="742950" lvl="4" indent="-285750">
              <a:buFont typeface="Arial" panose="020B0604020202020204" pitchFamily="34" charset="0"/>
              <a:buChar char="•"/>
            </a:pPr>
            <a:r>
              <a:rPr lang="cs-CZ" sz="1200" b="1" dirty="0"/>
              <a:t>Poskytování informací </a:t>
            </a:r>
            <a:r>
              <a:rPr lang="cs-CZ" sz="1200" dirty="0"/>
              <a:t>– spojovat vlastní dosavadní znalosti a zkušenosti s problémem týmu, poskytovat analogii, uvádět příklady úspěšných a neúspěšných řešení.</a:t>
            </a:r>
          </a:p>
          <a:p>
            <a:pPr marL="742950" lvl="4" indent="-285750">
              <a:buFont typeface="Arial" panose="020B0604020202020204" pitchFamily="34" charset="0"/>
              <a:buChar char="•"/>
            </a:pPr>
            <a:r>
              <a:rPr lang="cs-CZ" sz="1200" b="1" dirty="0"/>
              <a:t>Ptát se na názor </a:t>
            </a:r>
            <a:r>
              <a:rPr lang="cs-CZ" sz="1200" dirty="0"/>
              <a:t>– navrhované postupy, myšlenky.</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8112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972651"/>
            <a:ext cx="453650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r>
              <a:rPr lang="cs-CZ" sz="1400" dirty="0"/>
              <a:t>(…pokračování) </a:t>
            </a:r>
            <a:r>
              <a:rPr lang="cs-CZ" sz="1400" u="sng" dirty="0"/>
              <a:t>konkrétní individuální role mohou být:</a:t>
            </a:r>
          </a:p>
          <a:p>
            <a:pPr marL="0" lvl="3" indent="0" algn="just">
              <a:buNone/>
            </a:pPr>
            <a:endParaRPr lang="cs-CZ" sz="1400" u="sng" dirty="0"/>
          </a:p>
          <a:p>
            <a:pPr marL="742950" lvl="4" indent="-285750" algn="just">
              <a:buFont typeface="Arial" panose="020B0604020202020204" pitchFamily="34" charset="0"/>
              <a:buChar char="•"/>
            </a:pPr>
            <a:r>
              <a:rPr lang="cs-CZ" sz="1400" b="1" dirty="0"/>
              <a:t>Sdělit názor </a:t>
            </a:r>
            <a:r>
              <a:rPr lang="cs-CZ" sz="1400" dirty="0"/>
              <a:t>– vyjadřovat mínění – na více návrhů, zaujmout postoj a sdělovat hodnocení.</a:t>
            </a:r>
          </a:p>
          <a:p>
            <a:pPr marL="742950" lvl="4" indent="-285750" algn="just">
              <a:buFont typeface="Arial" panose="020B0604020202020204" pitchFamily="34" charset="0"/>
              <a:buChar char="•"/>
            </a:pPr>
            <a:r>
              <a:rPr lang="cs-CZ" sz="1400" b="1" dirty="0"/>
              <a:t>Rozpracování problému </a:t>
            </a:r>
            <a:r>
              <a:rPr lang="cs-CZ" sz="1400" dirty="0"/>
              <a:t>– objasňovat, dávat příklady, navrhovat a rozvíjet možná řešení, včetně důsledků. Uvádět širší souvislosti.</a:t>
            </a:r>
          </a:p>
          <a:p>
            <a:pPr marL="742950" lvl="4" indent="-285750" algn="just">
              <a:buFont typeface="Arial" panose="020B0604020202020204" pitchFamily="34" charset="0"/>
              <a:buChar char="•"/>
            </a:pPr>
            <a:r>
              <a:rPr lang="cs-CZ" sz="1400" b="1" dirty="0"/>
              <a:t>Koordinovat</a:t>
            </a:r>
            <a:r>
              <a:rPr lang="cs-CZ" sz="1400" dirty="0"/>
              <a:t> – vztahy mezi různými myšlenkami a návrhy, pokoušet se jednotlivé návrhy propojovat – časová posloupnost řešení, organizace činnosti v týmu.</a:t>
            </a:r>
          </a:p>
          <a:p>
            <a:pPr marL="742950" lvl="4" indent="-285750" algn="just">
              <a:buFont typeface="Arial" panose="020B0604020202020204" pitchFamily="34" charset="0"/>
              <a:buChar char="•"/>
            </a:pPr>
            <a:r>
              <a:rPr lang="cs-CZ" sz="1400" b="1" dirty="0"/>
              <a:t>Shrnovat</a:t>
            </a:r>
            <a:r>
              <a:rPr lang="cs-CZ" sz="1400" dirty="0"/>
              <a:t> – vše propojovat a sjednocovat – jasně a jednoduše shrnovat prodiskutované návrhy -  připomínat již přijaté závěry a řešení.</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7859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07904" y="1080661"/>
            <a:ext cx="453650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4" indent="0" algn="just">
              <a:buNone/>
            </a:pPr>
            <a:r>
              <a:rPr lang="cs-CZ" sz="1400" b="1" i="1" dirty="0"/>
              <a:t>2. Funkce analytická a kontrolní –</a:t>
            </a:r>
            <a:r>
              <a:rPr lang="cs-CZ" sz="1400" dirty="0"/>
              <a:t> hodnotit příspěvky a kriticky je srovnávat s aktuální situací a se stanoveným cílem, prověřovat přiměřenost postupu, zjišťovat zpětnou vazbu. </a:t>
            </a:r>
            <a:r>
              <a:rPr lang="cs-CZ" sz="1400" u="sng" dirty="0"/>
              <a:t>Konkrétní individuální role jsou:</a:t>
            </a:r>
          </a:p>
          <a:p>
            <a:pPr marL="228600" lvl="4" indent="0" algn="just">
              <a:buNone/>
            </a:pPr>
            <a:endParaRPr lang="cs-CZ" sz="1400" u="sng" dirty="0"/>
          </a:p>
          <a:p>
            <a:pPr marL="742950" lvl="4" indent="-285750" algn="just">
              <a:buFont typeface="Arial" panose="020B0604020202020204" pitchFamily="34" charset="0"/>
              <a:buChar char="•"/>
            </a:pPr>
            <a:r>
              <a:rPr lang="cs-CZ" sz="1400" b="1" dirty="0"/>
              <a:t>Pochybovat –</a:t>
            </a:r>
            <a:r>
              <a:rPr lang="cs-CZ" sz="1400" dirty="0"/>
              <a:t> prověřovat jednotlivá tvrzení atd.</a:t>
            </a:r>
          </a:p>
          <a:p>
            <a:pPr marL="742950" lvl="4" indent="-285750" algn="just">
              <a:buFont typeface="Arial" panose="020B0604020202020204" pitchFamily="34" charset="0"/>
              <a:buChar char="•"/>
            </a:pPr>
            <a:r>
              <a:rPr lang="cs-CZ" sz="1400" b="1" dirty="0"/>
              <a:t>Vymezovat pravidla – </a:t>
            </a:r>
            <a:r>
              <a:rPr lang="cs-CZ" sz="1400" dirty="0"/>
              <a:t>formulovat zásady vzájemné komunikace, způsoby průběhu činností a jejich výsledků, přidělovat role, určovat časový režim. Stanovená pravidla evidovat a uvádět do režimu práce týmu.</a:t>
            </a:r>
          </a:p>
          <a:p>
            <a:pPr marL="742950" lvl="4" indent="-285750" algn="just">
              <a:buFont typeface="Arial" panose="020B0604020202020204" pitchFamily="34" charset="0"/>
              <a:buChar char="•"/>
            </a:pPr>
            <a:r>
              <a:rPr lang="cs-CZ" sz="1400" b="1" dirty="0"/>
              <a:t>Kontrolovat - </a:t>
            </a:r>
            <a:r>
              <a:rPr lang="cs-CZ" sz="1400" dirty="0"/>
              <a:t> přepočítávat dílčí etapy, porovnávat průběh činnosti s žádoucím cílovým stavem. Provádět obsahovou i formální kontrolu a v případě chyby – napravit.</a:t>
            </a:r>
            <a:endParaRPr lang="cs-CZ" sz="1400" b="1"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8041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632194" y="267494"/>
            <a:ext cx="533229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4" indent="0">
              <a:buNone/>
            </a:pPr>
            <a:r>
              <a:rPr lang="cs-CZ" sz="1400" b="1" i="1" dirty="0"/>
              <a:t>3. Funkce udržující tým – </a:t>
            </a:r>
            <a:r>
              <a:rPr lang="cs-CZ" sz="1200" dirty="0"/>
              <a:t>vyjadřovat pocity, povzbuzovat, posilovat, nikoho nepřehlížet, naslouchat a chtít rozumět, být zprostředkovatelem při konfliktech, uvolňovat napětí, vlastní zájem podřídit celku, mít ohled na potřeby menšiny, vymezovat pravidla komunikace</a:t>
            </a:r>
            <a:r>
              <a:rPr lang="cs-CZ" sz="1400" dirty="0"/>
              <a:t>. </a:t>
            </a:r>
            <a:r>
              <a:rPr lang="cs-CZ" sz="1400" u="sng" dirty="0"/>
              <a:t>Konkrétní individuální role jsou:</a:t>
            </a:r>
          </a:p>
          <a:p>
            <a:pPr marL="742950" lvl="4" indent="-285750">
              <a:buFont typeface="Arial" panose="020B0604020202020204" pitchFamily="34" charset="0"/>
              <a:buChar char="•"/>
            </a:pPr>
            <a:r>
              <a:rPr lang="cs-CZ" sz="1400" b="1" dirty="0"/>
              <a:t>Posilovat – </a:t>
            </a:r>
            <a:r>
              <a:rPr lang="cs-CZ" sz="1200" dirty="0"/>
              <a:t>být přátelský, otevřený, sdílný, připravený druhým odpovídat, chválit je a jejich myšlenky, souhlasit s nimi a přijímat jejich návrhy. Posilovat vědomí „my – náš tým“, zdůrazňovat přednosti a úspěchy týmu ve srovnání s konkurencí nebo ostatními týmy.</a:t>
            </a:r>
          </a:p>
          <a:p>
            <a:pPr marL="742950" lvl="4" indent="-285750">
              <a:buFont typeface="Arial" panose="020B0604020202020204" pitchFamily="34" charset="0"/>
              <a:buChar char="•"/>
            </a:pPr>
            <a:r>
              <a:rPr lang="cs-CZ" sz="1400" b="1" dirty="0"/>
              <a:t>Hájit hranice –</a:t>
            </a:r>
            <a:r>
              <a:rPr lang="cs-CZ" sz="1400" dirty="0"/>
              <a:t> </a:t>
            </a:r>
            <a:r>
              <a:rPr lang="cs-CZ" sz="1200" dirty="0"/>
              <a:t>věnovat pozornost členům, zastávat se jich při nespravedlivém útoku.</a:t>
            </a:r>
          </a:p>
          <a:p>
            <a:pPr marL="742950" lvl="4" indent="-285750">
              <a:buFont typeface="Arial" panose="020B0604020202020204" pitchFamily="34" charset="0"/>
              <a:buChar char="•"/>
            </a:pPr>
            <a:r>
              <a:rPr lang="cs-CZ" sz="1400" b="1" dirty="0"/>
              <a:t>Vyjadřovat vlastní i skupinové pocity – </a:t>
            </a:r>
            <a:r>
              <a:rPr lang="cs-CZ" sz="1200" dirty="0"/>
              <a:t>dojmy z práce, popisovat reakce členů týmu, vyjadřovat příznivá očekávání i obavy, charakterizovat týmovou atmosféru. Názory a hodnocení vnějšího okolí.</a:t>
            </a:r>
          </a:p>
          <a:p>
            <a:pPr marL="742950" lvl="4" indent="-285750">
              <a:buFont typeface="Arial" panose="020B0604020202020204" pitchFamily="34" charset="0"/>
              <a:buChar char="•"/>
            </a:pPr>
            <a:r>
              <a:rPr lang="cs-CZ" sz="1400" b="1" dirty="0"/>
              <a:t>Diagnostikovat – </a:t>
            </a:r>
            <a:r>
              <a:rPr lang="cs-CZ" sz="1200" dirty="0"/>
              <a:t>vyhledávat a pojmenovávat zdroje potíží, úspěchy, neúspěchy, překážky dalšího postupu. </a:t>
            </a:r>
          </a:p>
          <a:p>
            <a:pPr marL="742950" lvl="4" indent="-285750">
              <a:buFont typeface="Arial" panose="020B0604020202020204" pitchFamily="34" charset="0"/>
              <a:buChar char="•"/>
            </a:pPr>
            <a:r>
              <a:rPr lang="cs-CZ" sz="1400" b="1" dirty="0"/>
              <a:t>Zkoušet ohlas – </a:t>
            </a:r>
            <a:r>
              <a:rPr lang="cs-CZ" sz="1200" dirty="0"/>
              <a:t>společné mínění, míru souhlasu, iniciovat a realizovat diplomatické kroky.</a:t>
            </a:r>
          </a:p>
          <a:p>
            <a:pPr marL="742950" lvl="4" indent="-285750">
              <a:buFont typeface="Arial" panose="020B0604020202020204" pitchFamily="34" charset="0"/>
              <a:buChar char="•"/>
            </a:pPr>
            <a:r>
              <a:rPr lang="cs-CZ" sz="1400" b="1" dirty="0"/>
              <a:t>Zprostředkovávat – </a:t>
            </a:r>
            <a:r>
              <a:rPr lang="cs-CZ" sz="1200" dirty="0"/>
              <a:t>kompromisní řešení, harmonizovat stanoviska</a:t>
            </a:r>
          </a:p>
          <a:p>
            <a:pPr marL="742950" lvl="4" indent="-285750">
              <a:buFont typeface="Arial" panose="020B0604020202020204" pitchFamily="34" charset="0"/>
              <a:buChar char="•"/>
            </a:pPr>
            <a:r>
              <a:rPr lang="cs-CZ" sz="1400" b="1" dirty="0"/>
              <a:t>Zmenšovat napětí </a:t>
            </a:r>
            <a:r>
              <a:rPr lang="cs-CZ" sz="1400" dirty="0"/>
              <a:t>– </a:t>
            </a:r>
            <a:r>
              <a:rPr lang="cs-CZ" sz="1200" dirty="0"/>
              <a:t>uklidňovat, uplatňovat vtip a humor.</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0379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závislosti na vyspělosti týmu – dochází k přirozenému převzetí a spontánní identifikaci daných funkcí (tak, aby nejlépe odpovídaly jeho odborné a sociální kompetenci).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Pokud nenastane – nutnost přidělení jednotlivých rolí vedoucím pracovníkem.</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b="1" dirty="0"/>
          </a:p>
          <a:p>
            <a:pPr marL="0" lvl="3" indent="0">
              <a:buNone/>
            </a:pPr>
            <a:r>
              <a:rPr lang="cs-CZ" sz="1400" b="1" dirty="0"/>
              <a:t>Existují i způsoby jednání, které mohou bránit ve vytvoření žádoucí týmové atmosféry, či činnost týmy paralyzovat – nejčastěji připadají v úvahu tyto způsoby jednání:</a:t>
            </a:r>
          </a:p>
          <a:p>
            <a:pPr marL="0" lvl="3" indent="0">
              <a:buNone/>
            </a:pPr>
            <a:endParaRPr lang="cs-CZ" sz="1400" b="1" dirty="0"/>
          </a:p>
          <a:p>
            <a:pPr marL="285750" lvl="3" indent="-285750">
              <a:buFont typeface="Arial" panose="020B0604020202020204" pitchFamily="34" charset="0"/>
              <a:buChar char="•"/>
            </a:pPr>
            <a:r>
              <a:rPr lang="cs-CZ" sz="1400" b="1" dirty="0"/>
              <a:t>Agresivní chování – </a:t>
            </a:r>
            <a:r>
              <a:rPr lang="cs-CZ" sz="1400" dirty="0"/>
              <a:t>pracovat na své vlastní pozici stálou kritikou ostatních. Vykazovat nepřátelské projevy vůči skupině (členům). Snižovat čest nebo pozici ostatních. Snaha trvale zaujímat dominantní postavení.</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Blokování/obstrukce - </a:t>
            </a:r>
            <a:r>
              <a:rPr lang="cs-CZ" sz="1400" dirty="0"/>
              <a:t> znemožňovat postup týmu uhýbáním na okrajové problémy. Trvale a zdlouhavě nabízet zkušenosti, které s řešením problému nemají nic společného. Tvrdošíjně argumentovat stále k jednomu bodu, odmítat myšlenky druhých bez úvahy a k diskuse. Záměrně utajovat, zkreslovat nebo neúplně interpretovat získané informace.</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7109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Nutnost mít osobnostně vyzrálé spolupracovníky – správný výběr (nedostatečné sebepoznání, nepřiměřené sebehodnocení, přeceňování, pocit méněcennosti – pak pasivita vedoucího týmu = neúspěch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r>
              <a:rPr lang="cs-CZ" sz="1400" b="1" dirty="0"/>
              <a:t>Osobní představování – </a:t>
            </a:r>
            <a:r>
              <a:rPr lang="cs-CZ" sz="1200" dirty="0"/>
              <a:t>trvale vysvětlovat osobní motivy jednání, obtěžovat osobními (důvěrnými) problémy. Sdělovat životní prožitky, vyprávět rodinné problémy atd. Trvale připomínat osobní kontakty se známými a vlivnými osobnostmi a svou intelektovou, vědomostní nebo zkušenostní převahu.</a:t>
            </a:r>
          </a:p>
          <a:p>
            <a:pPr marL="285750" lvl="3" indent="-285750" algn="just">
              <a:buFont typeface="Arial" panose="020B0604020202020204" pitchFamily="34" charset="0"/>
              <a:buChar char="•"/>
            </a:pPr>
            <a:r>
              <a:rPr lang="cs-CZ" sz="1400" b="1" dirty="0" err="1"/>
              <a:t>Rivalizace</a:t>
            </a:r>
            <a:r>
              <a:rPr lang="cs-CZ" sz="1400" b="1" dirty="0"/>
              <a:t> – </a:t>
            </a:r>
            <a:r>
              <a:rPr lang="cs-CZ" sz="1200" dirty="0"/>
              <a:t>dohadovat se s ostatními o autorství nejatraktivnějších nebo nejproduktivnějších nápadů, stále hodně mluvit, strhávat na sebe vedoucí roli. Vytvářet a udržovat atmosféru soutěžení až soupeření.</a:t>
            </a:r>
          </a:p>
          <a:p>
            <a:pPr marL="285750" lvl="3" indent="-285750" algn="just">
              <a:buFont typeface="Arial" panose="020B0604020202020204" pitchFamily="34" charset="0"/>
              <a:buChar char="•"/>
            </a:pPr>
            <a:r>
              <a:rPr lang="cs-CZ" sz="1400" b="1" dirty="0"/>
              <a:t>Vyhledávat sympatii – </a:t>
            </a:r>
            <a:r>
              <a:rPr lang="cs-CZ" sz="1200" dirty="0"/>
              <a:t>nutit ostatní členy týmu k sympatizování s vlastními problémy a neštěstím. Snižovat hodnotu vlastních myšlenek s cílem získat podporu ostatních.</a:t>
            </a:r>
          </a:p>
          <a:p>
            <a:pPr marL="285750" lvl="3" indent="-285750" algn="just">
              <a:buFont typeface="Arial" panose="020B0604020202020204" pitchFamily="34" charset="0"/>
              <a:buChar char="•"/>
            </a:pPr>
            <a:r>
              <a:rPr lang="cs-CZ" sz="1400" b="1" dirty="0" err="1"/>
              <a:t>Klaunerie</a:t>
            </a:r>
            <a:r>
              <a:rPr lang="cs-CZ" sz="1400" b="1" dirty="0"/>
              <a:t> – </a:t>
            </a:r>
            <a:r>
              <a:rPr lang="cs-CZ" sz="1200" dirty="0"/>
              <a:t>šprýmovat, dělat vtipy, napodobovat – práci týmu neustále přerušovat a zdržovat.</a:t>
            </a:r>
          </a:p>
          <a:p>
            <a:pPr marL="285750" lvl="3" indent="-285750" algn="just">
              <a:buFont typeface="Arial" panose="020B0604020202020204" pitchFamily="34" charset="0"/>
              <a:buChar char="•"/>
            </a:pPr>
            <a:r>
              <a:rPr lang="cs-CZ" sz="1400" b="1" dirty="0"/>
              <a:t>Přitahování pozornosti – </a:t>
            </a:r>
            <a:r>
              <a:rPr lang="cs-CZ" sz="1200" dirty="0"/>
              <a:t>upoutávat na sebe pozornost hlasitým a nadbytečným hovorem, extrémními nápady, postoji, nápady…</a:t>
            </a:r>
          </a:p>
          <a:p>
            <a:pPr marL="285750" lvl="3" indent="-285750" algn="just">
              <a:buFont typeface="Arial" panose="020B0604020202020204" pitchFamily="34" charset="0"/>
              <a:buChar char="•"/>
            </a:pPr>
            <a:r>
              <a:rPr lang="cs-CZ" sz="1400" b="1" dirty="0"/>
              <a:t>Stažení se - </a:t>
            </a:r>
            <a:r>
              <a:rPr lang="cs-CZ" sz="1400" dirty="0"/>
              <a:t> </a:t>
            </a:r>
            <a:r>
              <a:rPr lang="cs-CZ" sz="1200" dirty="0"/>
              <a:t>pasivní chování, omezené pouze na nezbytné povinnosti, denní snění, dělání nesmyslů, šeptání, utíkání od tématu.</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8430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Cíle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dirty="0"/>
              <a:t>Snížení fluktuace.</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Motivování a zodpovědní zaměstnanci (duch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Co nejrychlejší řešení problémů a optimalizace pracovních postupů přímo na pracovišti.</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Efektivní spolupráce v týmu, mezi týmy navzájem a mezi týmy a managementem.</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Autonomní týmy (</a:t>
            </a:r>
            <a:r>
              <a:rPr lang="cs-CZ" sz="1400" dirty="0" err="1"/>
              <a:t>sebeorganizace</a:t>
            </a:r>
            <a:r>
              <a:rPr lang="cs-CZ" sz="1400" dirty="0"/>
              <a:t>).</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Snížené zátěže středního managementu.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Vyšší produktivita a kvalita.</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155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7547" y="1275606"/>
            <a:ext cx="3183160" cy="165618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Organizace – zjednodušené schéma organizace dle PRINCE2</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p:txBody>
      </p:sp>
      <p:pic>
        <p:nvPicPr>
          <p:cNvPr id="9" name="Obrázek 8">
            <a:extLst>
              <a:ext uri="{FF2B5EF4-FFF2-40B4-BE49-F238E27FC236}">
                <a16:creationId xmlns:a16="http://schemas.microsoft.com/office/drawing/2014/main" id="{F50DB6B4-BCDB-48A3-8648-2BC4A87A7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1" r="15350"/>
          <a:stretch/>
        </p:blipFill>
        <p:spPr>
          <a:xfrm rot="16200000">
            <a:off x="3712149" y="554243"/>
            <a:ext cx="4180216" cy="4035014"/>
          </a:xfrm>
          <a:prstGeom prst="rect">
            <a:avLst/>
          </a:prstGeom>
        </p:spPr>
      </p:pic>
    </p:spTree>
    <p:extLst>
      <p:ext uri="{BB962C8B-B14F-4D97-AF65-F5344CB8AC3E}">
        <p14:creationId xmlns:p14="http://schemas.microsoft.com/office/powerpoint/2010/main" val="7718454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Pro stabilizaci týmu, efektivní týmovou práci i seberealizaci jeho členů je nezbytné – vytvořit funkční síť neformálních sociálních pracovních vztahů a rozdílných sociálních rolí -  vyžaduje dobrou manažerskou práci, ale i určitý čas.</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rotWithShape="1">
          <a:blip r:embed="rId3"/>
          <a:srcRect l="32990" t="39921" r="37243" b="23120"/>
          <a:stretch/>
        </p:blipFill>
        <p:spPr>
          <a:xfrm>
            <a:off x="3851920" y="1354859"/>
            <a:ext cx="5093196" cy="3557152"/>
          </a:xfrm>
          <a:prstGeom prst="rect">
            <a:avLst/>
          </a:prstGeom>
        </p:spPr>
      </p:pic>
    </p:spTree>
    <p:extLst>
      <p:ext uri="{BB962C8B-B14F-4D97-AF65-F5344CB8AC3E}">
        <p14:creationId xmlns:p14="http://schemas.microsoft.com/office/powerpoint/2010/main" val="1492275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285750" lvl="3" indent="-285750">
              <a:defRPr/>
            </a:pPr>
            <a:r>
              <a:rPr lang="cs-CZ" sz="1600" dirty="0"/>
              <a:t>Metoda doby návratnosti dodatečných investičních nákladů porovnává dvě investice pomocí jejich </a:t>
            </a:r>
            <a:r>
              <a:rPr lang="cs-CZ" sz="1600" b="1" dirty="0"/>
              <a:t>počátečních investičních a každoročních provozních nákladů</a:t>
            </a:r>
            <a:r>
              <a:rPr lang="cs-CZ" sz="1600" dirty="0"/>
              <a:t>. </a:t>
            </a:r>
          </a:p>
          <a:p>
            <a:pPr marL="285750" lvl="3" indent="-285750">
              <a:defRPr/>
            </a:pPr>
            <a:r>
              <a:rPr lang="cs-CZ" sz="1600" dirty="0"/>
              <a:t>Ukazuje, za jak dlouho se celkové náklady projektu a1, který má vyšší investiční náklady a nižší provozní náklady, vyrovnají celkovým nákladům investice a2 s nižšími investičními náklady a vyššími provozními náklady.</a:t>
            </a:r>
          </a:p>
          <a:p>
            <a:pPr marL="285750" lvl="3" indent="-285750">
              <a:defRPr/>
            </a:pPr>
            <a:r>
              <a:rPr lang="cs-CZ" sz="1600" dirty="0"/>
              <a:t>Dobu návratnosti dodatečných investičních nákladů můžeme zapsat následujícím způsobem:</a:t>
            </a:r>
          </a:p>
          <a:p>
            <a:pPr marL="742950" lvl="4" indent="-285750">
              <a:defRPr/>
            </a:pPr>
            <a:r>
              <a:rPr lang="cs-CZ" sz="1200" dirty="0"/>
              <a:t>DNI - doba návratnosti dodatečných investičních nákladů</a:t>
            </a:r>
          </a:p>
          <a:p>
            <a:pPr marL="742950" lvl="4" indent="-285750">
              <a:defRPr/>
            </a:pPr>
            <a:r>
              <a:rPr lang="cs-CZ" sz="1200" dirty="0"/>
              <a:t>I - velikost investičních výdajů</a:t>
            </a:r>
          </a:p>
          <a:p>
            <a:pPr marL="742950" lvl="4" indent="-285750">
              <a:defRPr/>
            </a:pPr>
            <a:r>
              <a:rPr lang="cs-CZ" sz="1200" dirty="0"/>
              <a:t>A1 - varianta, která má vyšší investiční náklady a nižší provozní náklady</a:t>
            </a:r>
          </a:p>
          <a:p>
            <a:pPr marL="742950" lvl="4" indent="-285750">
              <a:defRPr/>
            </a:pPr>
            <a:r>
              <a:rPr lang="cs-CZ" sz="1200" dirty="0"/>
              <a:t>A2 - varianta, která má nižší investiční náklady a vyšší provozní náklady</a:t>
            </a:r>
          </a:p>
          <a:p>
            <a:pPr marL="742950" lvl="4" indent="-285750">
              <a:defRPr/>
            </a:pPr>
            <a:r>
              <a:rPr lang="cs-CZ" sz="1200" dirty="0"/>
              <a:t>C	roční provozní náklady</a:t>
            </a:r>
          </a:p>
          <a:p>
            <a:pPr marL="742950" lvl="4" indent="-285750">
              <a:defRPr/>
            </a:pPr>
            <a:r>
              <a:rPr lang="cs-CZ" sz="1200" dirty="0"/>
              <a:t>t	časové období od 1 do n</a:t>
            </a:r>
          </a:p>
          <a:p>
            <a:pPr marL="742950" lvl="4" indent="-285750">
              <a:defRPr/>
            </a:pPr>
            <a:r>
              <a:rPr lang="cs-CZ" sz="1200" dirty="0"/>
              <a:t>n	životnost projektu</a:t>
            </a:r>
          </a:p>
          <a:p>
            <a:pPr marL="742950" lvl="4" indent="-285750">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9E16FDC4-BBAC-4358-8DFF-A3D11E2CD52C}"/>
              </a:ext>
            </a:extLst>
          </p:cNvPr>
          <p:cNvPicPr>
            <a:picLocks noChangeAspect="1"/>
          </p:cNvPicPr>
          <p:nvPr/>
        </p:nvPicPr>
        <p:blipFill>
          <a:blip r:embed="rId3"/>
          <a:stretch>
            <a:fillRect/>
          </a:stretch>
        </p:blipFill>
        <p:spPr>
          <a:xfrm>
            <a:off x="6012160" y="3015285"/>
            <a:ext cx="2550030" cy="894365"/>
          </a:xfrm>
          <a:prstGeom prst="rect">
            <a:avLst/>
          </a:prstGeom>
        </p:spPr>
      </p:pic>
    </p:spTree>
    <p:extLst>
      <p:ext uri="{BB962C8B-B14F-4D97-AF65-F5344CB8AC3E}">
        <p14:creationId xmlns:p14="http://schemas.microsoft.com/office/powerpoint/2010/main" val="9206773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Etapy rozvoje pracovního týmu: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1. orientace,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2. konfrontace,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3. utváření pravidel,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4. výkonnost,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5. udržení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5249180"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r>
              <a:rPr lang="cs-CZ" sz="1400" b="1" dirty="0"/>
              <a:t>Orientace </a:t>
            </a:r>
          </a:p>
          <a:p>
            <a:pPr marL="285750" lvl="3" indent="-285750">
              <a:buFont typeface="Arial" panose="020B0604020202020204" pitchFamily="34" charset="0"/>
              <a:buChar char="•"/>
            </a:pPr>
            <a:r>
              <a:rPr lang="cs-CZ" sz="1400" dirty="0"/>
              <a:t>Počáteční etapy – setkání členů týmu, definovat své vlastní postavení v týmu. </a:t>
            </a:r>
            <a:r>
              <a:rPr lang="cs-CZ" sz="1200" dirty="0"/>
              <a:t>Tým se pak začne projevovat – kontakty a výměny názorů častější – vzniká pocit „přátelské kolegiality“, výsledky práce – skromné, členové týmu se zaměřují na poznávání a vytváření pracovních vztahů.</a:t>
            </a:r>
          </a:p>
          <a:p>
            <a:pPr marL="0" lvl="3" indent="0">
              <a:buNone/>
            </a:pPr>
            <a:r>
              <a:rPr lang="cs-CZ" sz="1400" b="1" dirty="0"/>
              <a:t>Konfrontace</a:t>
            </a:r>
          </a:p>
          <a:p>
            <a:pPr marL="285750" lvl="3" indent="-285750">
              <a:buFont typeface="Arial" panose="020B0604020202020204" pitchFamily="34" charset="0"/>
              <a:buChar char="•"/>
            </a:pPr>
            <a:r>
              <a:rPr lang="cs-CZ" sz="1400" dirty="0"/>
              <a:t>Postupná krystalizace obsazení rolí – se téměř neobejde bez konfliktu a zklamání – podrážděná pracovní atmosféra. </a:t>
            </a:r>
            <a:r>
              <a:rPr lang="cs-CZ" sz="1200" dirty="0"/>
              <a:t>Určí se a uzná vedoucí, kdo bude vykonávat kontrolní funkci a postupy proti jednotlivcům, kteří nechtějí respektovat pravidla týmové práce. Etapa není příjemná – formulují se sociálně psychologická hlediska, pracovní cíle, postupy, individuální a společná odpovědnost.</a:t>
            </a:r>
          </a:p>
          <a:p>
            <a:pPr marL="0" lvl="3" indent="0">
              <a:buNone/>
            </a:pPr>
            <a:r>
              <a:rPr lang="cs-CZ" sz="1400" b="1" dirty="0"/>
              <a:t>Utváření pravidel</a:t>
            </a:r>
          </a:p>
          <a:p>
            <a:pPr marL="285750" lvl="3" indent="-285750">
              <a:buFont typeface="Arial" panose="020B0604020202020204" pitchFamily="34" charset="0"/>
              <a:buChar char="•"/>
            </a:pPr>
            <a:r>
              <a:rPr lang="cs-CZ" sz="1400" dirty="0"/>
              <a:t>Vyžaduje značný časový úsek, vnese v život zásady a pravidla, která vznikla a ovlivní dosažení stanovených cílů týmu.</a:t>
            </a:r>
            <a:r>
              <a:rPr lang="cs-CZ" sz="1200" dirty="0"/>
              <a:t> Rozdělení a přidělení rolí, pravidla spolupráce a kontroly – rozvíjejí týmovou práci, společné postupy a řešení. Zvyšuje se kvalita i kvantita pracovního výkonu. </a:t>
            </a:r>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686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Etapy rozvoje pracovního týmu:</a:t>
            </a: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1. orientace,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2. konfrontace,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3. utváření pravidel,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4. výkonnost,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5. udržení.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457092"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400" b="1" dirty="0"/>
              <a:t>Výkonnost</a:t>
            </a:r>
          </a:p>
          <a:p>
            <a:pPr marL="285750" lvl="3" indent="-285750" algn="just">
              <a:buFont typeface="Arial" panose="020B0604020202020204" pitchFamily="34" charset="0"/>
              <a:buChar char="•"/>
            </a:pPr>
            <a:r>
              <a:rPr lang="cs-CZ" sz="1400" dirty="0"/>
              <a:t>Znakem této etapy je přirozenost ve vzájemném jednání, převládá vzájemné uznání a ocenění, jistota spolupráce a případné pomoci. Role členů jsou pevně určeny a každý přispívá svým způsobem k týmovému výkonu. </a:t>
            </a:r>
          </a:p>
          <a:p>
            <a:pPr marL="285750" lvl="3" indent="-285750" algn="just">
              <a:buFont typeface="Arial" panose="020B0604020202020204" pitchFamily="34" charset="0"/>
              <a:buChar char="•"/>
            </a:pPr>
            <a:endParaRPr lang="cs-CZ" sz="1400" dirty="0"/>
          </a:p>
          <a:p>
            <a:pPr marL="0" lvl="3" indent="0" algn="just">
              <a:buNone/>
            </a:pPr>
            <a:r>
              <a:rPr lang="cs-CZ" sz="1400" b="1" dirty="0"/>
              <a:t>Udržení</a:t>
            </a:r>
          </a:p>
          <a:p>
            <a:pPr marL="285750" lvl="3" indent="-285750" algn="just">
              <a:buFont typeface="Arial" panose="020B0604020202020204" pitchFamily="34" charset="0"/>
              <a:buChar char="•"/>
            </a:pPr>
            <a:r>
              <a:rPr lang="cs-CZ" sz="1400" dirty="0"/>
              <a:t>Po dosažení konečných pracovních cílů se členové týmů zpravidla vracejí do svých původních pracovních úseků. Je pravděpodobné, že se členové opětně shledají na další spolupráci – posilovat rysy týmové práce. </a:t>
            </a:r>
            <a:endParaRPr lang="cs-CZ" sz="1600" dirty="0"/>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8200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Determinanty efektivní týmové práce</a:t>
            </a: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226939"/>
            <a:ext cx="4457092"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rotWithShape="1">
          <a:blip r:embed="rId2"/>
          <a:srcRect l="31100" t="20601" r="32990" b="25641"/>
          <a:stretch/>
        </p:blipFill>
        <p:spPr>
          <a:xfrm>
            <a:off x="3887065" y="392339"/>
            <a:ext cx="5078552" cy="4276675"/>
          </a:xfrm>
          <a:prstGeom prst="rect">
            <a:avLst/>
          </a:prstGeom>
        </p:spPr>
      </p:pic>
    </p:spTree>
    <p:extLst>
      <p:ext uri="{BB962C8B-B14F-4D97-AF65-F5344CB8AC3E}">
        <p14:creationId xmlns:p14="http://schemas.microsoft.com/office/powerpoint/2010/main" val="877356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Sebeidentifikace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4572000" y="226939"/>
            <a:ext cx="3600400"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285750" lvl="3" indent="-285750" algn="just"/>
            <a:endParaRPr lang="cs-CZ" sz="1400" b="1" dirty="0"/>
          </a:p>
          <a:p>
            <a:endParaRPr lang="cs-CZ" sz="1400" i="1" dirty="0"/>
          </a:p>
          <a:p>
            <a:endParaRPr lang="cs-CZ" sz="1400" i="1" dirty="0"/>
          </a:p>
          <a:p>
            <a:r>
              <a:rPr lang="cs-CZ" sz="1400" i="1" dirty="0"/>
              <a:t>Kdo jsme?</a:t>
            </a:r>
          </a:p>
          <a:p>
            <a:r>
              <a:rPr lang="cs-CZ" sz="1400" i="1" dirty="0"/>
              <a:t>Kde jsme ?</a:t>
            </a:r>
          </a:p>
          <a:p>
            <a:r>
              <a:rPr lang="cs-CZ" sz="1400" i="1" dirty="0"/>
              <a:t>Kam jdeme?</a:t>
            </a:r>
          </a:p>
          <a:p>
            <a:r>
              <a:rPr lang="cs-CZ" sz="1400" i="1" dirty="0"/>
              <a:t>Kudy a jak se tam chceme dostat?</a:t>
            </a:r>
          </a:p>
          <a:p>
            <a:r>
              <a:rPr lang="cs-CZ" sz="1400" i="1" dirty="0"/>
              <a:t>Co se od nás očekává?</a:t>
            </a:r>
          </a:p>
          <a:p>
            <a:r>
              <a:rPr lang="cs-CZ" sz="1400" i="1" dirty="0"/>
              <a:t>Jakou podporu máme?</a:t>
            </a:r>
          </a:p>
          <a:p>
            <a:r>
              <a:rPr lang="cs-CZ" sz="1400" i="1" dirty="0"/>
              <a:t>Nakolik jsme efektivní?</a:t>
            </a:r>
          </a:p>
          <a:p>
            <a:r>
              <a:rPr lang="cs-CZ" sz="1400" i="1" dirty="0"/>
              <a:t>Jaké uznání jsme získali / chceme získat?</a:t>
            </a:r>
          </a:p>
          <a:p>
            <a:pPr marL="0" lvl="3"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0979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t-BR" sz="1400" b="1" dirty="0">
                <a:solidFill>
                  <a:schemeClr val="bg1"/>
                </a:solidFill>
                <a:latin typeface="Times New Roman" panose="02020603050405020304" pitchFamily="18" charset="0"/>
                <a:cs typeface="Times New Roman" panose="02020603050405020304" pitchFamily="18" charset="0"/>
              </a:rPr>
              <a:t>Členové týmu se musí dívat:</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025044"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b="1" dirty="0"/>
          </a:p>
          <a:p>
            <a:endParaRPr lang="cs-CZ" sz="1200" b="1" dirty="0"/>
          </a:p>
          <a:p>
            <a:r>
              <a:rPr lang="cs-CZ" sz="1200" b="1" dirty="0"/>
              <a:t>Dozadu</a:t>
            </a:r>
            <a:r>
              <a:rPr lang="cs-CZ" sz="1200" dirty="0"/>
              <a:t>, aby měli přehled, jak projekt pokročil od poslední rekapitulace.</a:t>
            </a:r>
          </a:p>
          <a:p>
            <a:endParaRPr lang="cs-CZ" sz="1200" dirty="0"/>
          </a:p>
          <a:p>
            <a:r>
              <a:rPr lang="cs-CZ" sz="1200" b="1" dirty="0"/>
              <a:t>Dopředu</a:t>
            </a:r>
            <a:r>
              <a:rPr lang="cs-CZ" sz="1200" dirty="0"/>
              <a:t>, aby mohli </a:t>
            </a:r>
            <a:r>
              <a:rPr lang="cs-CZ" sz="1200" b="1" dirty="0"/>
              <a:t>předvídat problémy a předcházet jim</a:t>
            </a:r>
            <a:r>
              <a:rPr lang="cs-CZ" sz="1200" dirty="0"/>
              <a:t>. Toto je nejdůležitější směr, kterým je třeba se dívat. </a:t>
            </a:r>
            <a:r>
              <a:rPr lang="cs-CZ" sz="1200" i="1" dirty="0"/>
              <a:t>Jedním z důvodů, proč se to často zanedbává, je to, že se projektové týmy nechávají fascinovat úhlednými tabulkami a grafy historických dat</a:t>
            </a:r>
            <a:r>
              <a:rPr lang="cs-CZ" sz="1200" dirty="0"/>
              <a:t>, které pro ně produkují jejich dozadu hledící monitorovací systémy.</a:t>
            </a:r>
          </a:p>
          <a:p>
            <a:endParaRPr lang="cs-CZ" sz="1200" dirty="0"/>
          </a:p>
          <a:p>
            <a:pPr marL="285750" lvl="0" indent="-285750"/>
            <a:r>
              <a:rPr lang="cs-CZ" sz="1200" b="1" dirty="0"/>
              <a:t>Vzhůru</a:t>
            </a:r>
            <a:r>
              <a:rPr lang="cs-CZ" sz="1200" dirty="0"/>
              <a:t> - řízení projektu není jen otázkou chladného shromažďování dat a </a:t>
            </a:r>
            <a:r>
              <a:rPr lang="pl-PL" sz="1200" dirty="0"/>
              <a:t>manipulace s nimi. Musíte se stále starat, a</a:t>
            </a:r>
            <a:r>
              <a:rPr lang="pl-PL" sz="1200" b="1" i="1" dirty="0"/>
              <a:t>by lidé byli spokojení, a také je </a:t>
            </a:r>
            <a:r>
              <a:rPr lang="cs-CZ" sz="1200" b="1" i="1" dirty="0"/>
              <a:t>motivovat. Nejdůležitější osobou na vašem seznamu spokojených je vždy spokojený klient.</a:t>
            </a:r>
          </a:p>
          <a:p>
            <a:pPr marL="285750" lvl="0" indent="-285750"/>
            <a:endParaRPr lang="cs-CZ" sz="1200" b="1" i="1" dirty="0"/>
          </a:p>
          <a:p>
            <a:pPr marL="285750" lvl="0" indent="-285750"/>
            <a:r>
              <a:rPr lang="cs-CZ" sz="1200" b="1" dirty="0"/>
              <a:t>Ven</a:t>
            </a:r>
            <a:r>
              <a:rPr lang="cs-CZ" sz="1200" dirty="0"/>
              <a:t> - projektovým týmům se může stát, že začn</a:t>
            </a:r>
            <a:r>
              <a:rPr lang="cs-CZ" sz="1200" b="1" i="1" dirty="0"/>
              <a:t>ou být příliš do sebe zahleděné, zejména když členové týmu dělají většinu veškeré práce</a:t>
            </a:r>
            <a:r>
              <a:rPr lang="cs-CZ" sz="1200" dirty="0"/>
              <a:t>, což je třeba v případě návrhu konstrukce nového výrobku. Je nutné udržovat informovanost a motivaci všech lidí zapojených do projektu, kteří nejsou členy týmu.</a:t>
            </a:r>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050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t-BR" sz="1400" b="1" dirty="0">
                <a:solidFill>
                  <a:schemeClr val="bg1"/>
                </a:solidFill>
                <a:latin typeface="Times New Roman" panose="02020603050405020304" pitchFamily="18" charset="0"/>
                <a:cs typeface="Times New Roman" panose="02020603050405020304" pitchFamily="18" charset="0"/>
              </a:rPr>
              <a:t>Členové týmu se musí dívat:</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285750" lvl="0" indent="-285750" algn="just"/>
            <a:endParaRPr lang="cs-CZ" sz="1400" b="1" dirty="0"/>
          </a:p>
          <a:p>
            <a:pPr marL="285750" lvl="0" indent="-285750" algn="just"/>
            <a:endParaRPr lang="cs-CZ" sz="1400" b="1" dirty="0"/>
          </a:p>
          <a:p>
            <a:pPr marL="285750" lvl="0" indent="-285750"/>
            <a:r>
              <a:rPr lang="cs-CZ" sz="1400" b="1" dirty="0"/>
              <a:t>Směrem do týmu - věnovali jste jistou péči tomu, abyste vytvořili tým, který </a:t>
            </a:r>
            <a:r>
              <a:rPr lang="cs-CZ" sz="1400" dirty="0"/>
              <a:t>dobře spolupracuje. Vybrali jste do něho ty správné lidi. Prodiskutovali jste a dohodli si základní pravidla. A teď stojí za to věnovat nějaký čas údržbě týmu a ujistit se, že tým stále funguje, jak má.</a:t>
            </a:r>
          </a:p>
          <a:p>
            <a:pPr marL="285750" lvl="0" indent="-285750"/>
            <a:endParaRPr lang="cs-CZ" sz="1400" dirty="0"/>
          </a:p>
          <a:p>
            <a:pPr marL="285750" lvl="0" indent="-285750"/>
            <a:r>
              <a:rPr lang="cs-CZ" sz="1400" b="1" dirty="0"/>
              <a:t>Do sebe - jednou za čas by se všichni členové týmu, a zvlášť jeho vedoucí, </a:t>
            </a:r>
            <a:r>
              <a:rPr lang="cs-CZ" sz="1400" dirty="0"/>
              <a:t>měli zeptat sami sebe, jak jim to jde. Znáte své vlastní silné stránky a identifikovali jste konkrétní přínos, kterým byste měli týmu přispět. Stejně jako rekapitulujete pokroky dosažené týmem, měli byste se zamyslet i nad svými vlastními.</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1090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Pomůckou při sestavování pracovních týmů může být Belbinova typologie týmových rolí.</a:t>
            </a:r>
            <a:endParaRPr lang="cs-CZ" sz="1400" b="1" dirty="0">
              <a:solidFill>
                <a:schemeClr val="bg1"/>
              </a:solidFill>
              <a:latin typeface="Times New Roman" panose="02020603050405020304" pitchFamily="18" charset="0"/>
              <a:cs typeface="Times New Roman" panose="02020603050405020304" pitchFamily="18" charset="0"/>
            </a:endParaRPr>
          </a:p>
          <a:p>
            <a:endParaRPr lang="pt-BR"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Představuje předhled různých typů chování – 9 týmových rolí.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9" name="Tabulka 8"/>
          <p:cNvGraphicFramePr>
            <a:graphicFrameLocks noGrp="1"/>
          </p:cNvGraphicFramePr>
          <p:nvPr>
            <p:extLst/>
          </p:nvPr>
        </p:nvGraphicFramePr>
        <p:xfrm>
          <a:off x="3923928" y="411510"/>
          <a:ext cx="4932040" cy="4389120"/>
        </p:xfrm>
        <a:graphic>
          <a:graphicData uri="http://schemas.openxmlformats.org/drawingml/2006/table">
            <a:tbl>
              <a:tblPr firstRow="1" bandRow="1"/>
              <a:tblGrid>
                <a:gridCol w="1233010">
                  <a:extLst>
                    <a:ext uri="{9D8B030D-6E8A-4147-A177-3AD203B41FA5}">
                      <a16:colId xmlns:a16="http://schemas.microsoft.com/office/drawing/2014/main" val="20000"/>
                    </a:ext>
                  </a:extLst>
                </a:gridCol>
                <a:gridCol w="1233010">
                  <a:extLst>
                    <a:ext uri="{9D8B030D-6E8A-4147-A177-3AD203B41FA5}">
                      <a16:colId xmlns:a16="http://schemas.microsoft.com/office/drawing/2014/main" val="20001"/>
                    </a:ext>
                  </a:extLst>
                </a:gridCol>
                <a:gridCol w="1233010">
                  <a:extLst>
                    <a:ext uri="{9D8B030D-6E8A-4147-A177-3AD203B41FA5}">
                      <a16:colId xmlns:a16="http://schemas.microsoft.com/office/drawing/2014/main" val="20002"/>
                    </a:ext>
                  </a:extLst>
                </a:gridCol>
                <a:gridCol w="1233010">
                  <a:extLst>
                    <a:ext uri="{9D8B030D-6E8A-4147-A177-3AD203B41FA5}">
                      <a16:colId xmlns:a16="http://schemas.microsoft.com/office/drawing/2014/main" val="20003"/>
                    </a:ext>
                  </a:extLst>
                </a:gridCol>
              </a:tblGrid>
              <a:tr h="340329">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dirty="0"/>
                        <a:t>Týmová role</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dirty="0"/>
                        <a:t>Osobnostní rysy</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a:t>Přednosti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a:t>Přípustné slabosti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0"/>
                  </a:ext>
                </a:extLst>
              </a:tr>
              <a:tr h="76777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Myslitel (inovátor)</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Individualista, vážný,</a:t>
                      </a:r>
                      <a:r>
                        <a:rPr lang="cs-CZ" sz="1200" baseline="0"/>
                        <a:t> nekonvenční</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dirty="0"/>
                        <a:t>Tvůrčí myšlení, intelekt, imaginace, znalosti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Hlava v oblacích, tendence podceňovat</a:t>
                      </a:r>
                      <a:r>
                        <a:rPr lang="cs-CZ" sz="1200" baseline="0"/>
                        <a:t> praktické detaily</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12796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Vyhledavač (všudybyl)</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Extrovert, aktivní a zvědavý,</a:t>
                      </a:r>
                      <a:r>
                        <a:rPr lang="cs-CZ" sz="1200" baseline="0"/>
                        <a:t> komunikativní</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Schopnost seznamovat se s lidmi a orientovat se v nových situacích, dovednost nacházet nové</a:t>
                      </a:r>
                      <a:r>
                        <a:rPr lang="cs-CZ" sz="1200" baseline="0"/>
                        <a:t> možnosti a příležitosti</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Tendence</a:t>
                      </a:r>
                      <a:r>
                        <a:rPr lang="cs-CZ" sz="1200" baseline="0"/>
                        <a:t> k povrchnosti a rychlé ztrátě počátečního zájmu a zaujetí pro věc</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59716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Kontrolor – vyhodnocovač</a:t>
                      </a:r>
                      <a:r>
                        <a:rPr lang="cs-CZ" sz="1200" b="1" baseline="0"/>
                        <a:t> (analytik)</a:t>
                      </a:r>
                      <a:endParaRPr lang="cs-CZ" sz="1200" b="1"/>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Věcný, neemocinální,</a:t>
                      </a:r>
                      <a:r>
                        <a:rPr lang="cs-CZ" sz="1200" baseline="0"/>
                        <a:t> opatrný</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Bystrý úsudek, rezervovanost, důslednost</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dirty="0"/>
                        <a:t>Schází mu inspirace</a:t>
                      </a:r>
                      <a:r>
                        <a:rPr lang="cs-CZ" sz="1200" baseline="0" dirty="0"/>
                        <a:t> a schopnost motivovat lidi</a:t>
                      </a:r>
                      <a:endParaRPr lang="cs-CZ" sz="1200" dirty="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29971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Pomůckou při sestavování pracovních týmů může být Belbinova typologie týmových rolí.</a:t>
            </a:r>
            <a:endParaRPr lang="cs-CZ" sz="1400" b="1" dirty="0">
              <a:solidFill>
                <a:schemeClr val="bg1"/>
              </a:solidFill>
              <a:latin typeface="Times New Roman" panose="02020603050405020304" pitchFamily="18" charset="0"/>
              <a:cs typeface="Times New Roman" panose="02020603050405020304" pitchFamily="18" charset="0"/>
            </a:endParaRPr>
          </a:p>
          <a:p>
            <a:endParaRPr lang="pt-BR"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Představuje předhled různých typů chování – 9 týmových rolí.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3726942" y="1059582"/>
            <a:ext cx="5296651" cy="3528391"/>
          </a:xfrm>
          <a:prstGeom prst="rect">
            <a:avLst/>
          </a:prstGeom>
        </p:spPr>
      </p:pic>
    </p:spTree>
    <p:extLst>
      <p:ext uri="{BB962C8B-B14F-4D97-AF65-F5344CB8AC3E}">
        <p14:creationId xmlns:p14="http://schemas.microsoft.com/office/powerpoint/2010/main" val="37274989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b="1" dirty="0">
                <a:solidFill>
                  <a:schemeClr val="bg1"/>
                </a:solidFill>
                <a:latin typeface="Times New Roman" panose="02020603050405020304" pitchFamily="18" charset="0"/>
                <a:cs typeface="Times New Roman" panose="02020603050405020304" pitchFamily="18" charset="0"/>
              </a:rPr>
              <a:t>Hledisko osobních typů:</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lvl="1"/>
            <a:r>
              <a:rPr lang="cs-CZ" sz="1400" b="1" dirty="0">
                <a:solidFill>
                  <a:schemeClr val="bg1"/>
                </a:solidFill>
                <a:latin typeface="Times New Roman" panose="02020603050405020304" pitchFamily="18" charset="0"/>
                <a:cs typeface="Times New Roman" panose="02020603050405020304" pitchFamily="18" charset="0"/>
              </a:rPr>
              <a:t>Osobní typy jsou POZITIVNÍ a NEGATIVNÍ.</a:t>
            </a:r>
          </a:p>
          <a:p>
            <a:pPr lvl="1"/>
            <a:endParaRPr lang="cs-CZ" sz="1400" b="1" dirty="0">
              <a:solidFill>
                <a:schemeClr val="bg1"/>
              </a:solidFill>
              <a:latin typeface="Times New Roman" panose="02020603050405020304" pitchFamily="18" charset="0"/>
              <a:cs typeface="Times New Roman" panose="02020603050405020304" pitchFamily="18" charset="0"/>
            </a:endParaRPr>
          </a:p>
          <a:p>
            <a:pPr lvl="1"/>
            <a:r>
              <a:rPr lang="cs-CZ" sz="1400" b="1" dirty="0">
                <a:solidFill>
                  <a:schemeClr val="bg1"/>
                </a:solidFill>
                <a:latin typeface="Times New Roman" panose="02020603050405020304" pitchFamily="18" charset="0"/>
                <a:cs typeface="Times New Roman" panose="02020603050405020304" pitchFamily="18" charset="0"/>
              </a:rPr>
              <a:t>Výběr pracovníků do týmu by měl být proveden tak, aby převažovaly positivní typy.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851920" y="1217742"/>
            <a:ext cx="2529050" cy="2569407"/>
          </a:xfrm>
          <a:prstGeom prst="rect">
            <a:avLst/>
          </a:prstGeom>
        </p:spPr>
      </p:pic>
      <p:pic>
        <p:nvPicPr>
          <p:cNvPr id="9" name="Obrázek 8"/>
          <p:cNvPicPr>
            <a:picLocks noChangeAspect="1"/>
          </p:cNvPicPr>
          <p:nvPr/>
        </p:nvPicPr>
        <p:blipFill>
          <a:blip r:embed="rId4"/>
          <a:stretch>
            <a:fillRect/>
          </a:stretch>
        </p:blipFill>
        <p:spPr>
          <a:xfrm>
            <a:off x="6388374" y="1130151"/>
            <a:ext cx="3004960" cy="2893322"/>
          </a:xfrm>
          <a:prstGeom prst="rect">
            <a:avLst/>
          </a:prstGeom>
        </p:spPr>
      </p:pic>
    </p:spTree>
    <p:extLst>
      <p:ext uri="{BB962C8B-B14F-4D97-AF65-F5344CB8AC3E}">
        <p14:creationId xmlns:p14="http://schemas.microsoft.com/office/powerpoint/2010/main" val="35583773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algn="ct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Cíle, které si jednotlivec stanoví jsou primárně sebestředné - egocentrické - pro maximální zhodnocení a naplnění svého vlastního života.</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0" lvl="0" indent="0" algn="just">
              <a:buNone/>
            </a:pPr>
            <a:endParaRPr lang="cs-CZ" sz="1400" b="1" dirty="0"/>
          </a:p>
          <a:p>
            <a:pPr lvl="0"/>
            <a:r>
              <a:rPr lang="cs-CZ" sz="1400" dirty="0"/>
              <a:t>Cílem </a:t>
            </a:r>
            <a:r>
              <a:rPr lang="cs-CZ" sz="1400" b="1" dirty="0"/>
              <a:t>firemní kultury </a:t>
            </a:r>
            <a:r>
              <a:rPr lang="cs-CZ" sz="1400" dirty="0"/>
              <a:t>je nasměrovat jednotlivce pro zájmy etnika = firmy, dosáhnout jeho </a:t>
            </a:r>
            <a:r>
              <a:rPr lang="cs-CZ" sz="1400" b="1" dirty="0"/>
              <a:t>etnocentrické orientace.</a:t>
            </a:r>
          </a:p>
          <a:p>
            <a:pPr lvl="0"/>
            <a:endParaRPr lang="cs-CZ" sz="1400" b="1" dirty="0"/>
          </a:p>
          <a:p>
            <a:pPr lvl="0"/>
            <a:r>
              <a:rPr lang="cs-CZ" sz="1400" dirty="0"/>
              <a:t>V případě, že jednotlivec pozná, pocítí a bude považovat za dlouhodobě přínosné, že naplnění jeho potřeb a cílů je v </a:t>
            </a:r>
            <a:r>
              <a:rPr lang="cs-CZ" sz="1400" b="1" dirty="0"/>
              <a:t>souladu s cíli skupiny nebo firmy</a:t>
            </a:r>
            <a:r>
              <a:rPr lang="cs-CZ" sz="1400" dirty="0"/>
              <a:t>, bude ochoten orientovat svou životní energii tímto směrem - </a:t>
            </a:r>
            <a:r>
              <a:rPr lang="cs-CZ" sz="1400" b="1" dirty="0"/>
              <a:t>etnocentricky</a:t>
            </a:r>
            <a:r>
              <a:rPr lang="cs-CZ" sz="1400" dirty="0"/>
              <a:t>.</a:t>
            </a:r>
          </a:p>
          <a:p>
            <a:pPr lvl="0"/>
            <a:endParaRPr lang="cs-CZ" sz="1400" dirty="0"/>
          </a:p>
          <a:p>
            <a:pPr lvl="0"/>
            <a:r>
              <a:rPr lang="cs-CZ" sz="1400" dirty="0"/>
              <a:t>Stavy energetizace jsou manažerskou klasifikací chování jednotlivce v různých pracovních situacích.</a:t>
            </a:r>
          </a:p>
          <a:p>
            <a:pPr lvl="0"/>
            <a:endParaRPr lang="cs-CZ" sz="1400" dirty="0"/>
          </a:p>
          <a:p>
            <a:pPr lvl="0"/>
            <a:r>
              <a:rPr lang="cs-CZ" sz="1400" dirty="0"/>
              <a:t>Manažer volí nástroje firemní kultury, aby dosáhl pro firmu žádoucích stavů energetizace.</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75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dirty="0"/>
          </a:p>
          <a:p>
            <a:pPr marL="0" lvl="3" indent="0">
              <a:buNone/>
              <a:defRPr/>
            </a:pPr>
            <a:r>
              <a:rPr lang="cs-CZ" sz="1600" dirty="0"/>
              <a:t>Příklad - Existují-li dvě zaměnitelné varianty projektů, které se liší v investičních a provozních nákladech, přičemž doba životnosti i výnosy obou investic budou shodné. Budeme je tedy posuzovat pomocí doby návratnosti dodatečných investičních nákladů.</a:t>
            </a:r>
          </a:p>
          <a:p>
            <a:pPr marL="0" lvl="3" indent="0">
              <a:buNone/>
              <a:defRPr/>
            </a:pPr>
            <a:endParaRPr lang="cs-CZ" sz="1600" dirty="0"/>
          </a:p>
          <a:p>
            <a:pPr marL="285750" lvl="3" indent="-285750">
              <a:defRPr/>
            </a:pPr>
            <a:r>
              <a:rPr lang="cs-CZ" sz="1600" dirty="0"/>
              <a:t>Předpokládejme, že na veřejný projekt a1 je nutné jednorázově vynaložit 3 mil. Kč a roční provozní náklady 100 tis. Kč a jednorázové náklady investice a2 jsou 2 mil. Kč a roční provozní náklady jsou 600 tis. Kč. Doba životnosti obou investic jsou 4 roky. </a:t>
            </a:r>
          </a:p>
          <a:p>
            <a:pPr marL="742950" lvl="4" indent="-285750">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10DC7A20-E95D-4CBE-A96F-79311B3AF9E6}"/>
              </a:ext>
            </a:extLst>
          </p:cNvPr>
          <p:cNvPicPr>
            <a:picLocks noChangeAspect="1"/>
          </p:cNvPicPr>
          <p:nvPr/>
        </p:nvPicPr>
        <p:blipFill>
          <a:blip r:embed="rId3"/>
          <a:stretch>
            <a:fillRect/>
          </a:stretch>
        </p:blipFill>
        <p:spPr>
          <a:xfrm>
            <a:off x="827584" y="3246598"/>
            <a:ext cx="6218575" cy="1188164"/>
          </a:xfrm>
          <a:prstGeom prst="rect">
            <a:avLst/>
          </a:prstGeom>
        </p:spPr>
      </p:pic>
    </p:spTree>
    <p:extLst>
      <p:ext uri="{BB962C8B-B14F-4D97-AF65-F5344CB8AC3E}">
        <p14:creationId xmlns:p14="http://schemas.microsoft.com/office/powerpoint/2010/main" val="7445703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Stavy energetizace jednotlivce jsou následující: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400050" lvl="0" indent="-400050" algn="just">
              <a:buFont typeface="+mj-lt"/>
              <a:buAutoNum type="romanUcPeriod"/>
            </a:pPr>
            <a:r>
              <a:rPr lang="cs-CZ" sz="1400" b="1" dirty="0"/>
              <a:t>Spolupodnikatel</a:t>
            </a:r>
            <a:r>
              <a:rPr lang="cs-CZ" sz="1400" dirty="0"/>
              <a:t> - v turbulenci podnikatelského prostředí nachází výzvy a příležitosti pro dlouhodobý úspěch firmy - Heslo: „Neznám problémy, jen nové výzvy!“</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Zlepšovatel</a:t>
            </a:r>
            <a:r>
              <a:rPr lang="cs-CZ" sz="1400" dirty="0"/>
              <a:t> - zdokonaluje stávající procesy a vztahy ve firmě - Heslo: „Vše lze zlepšit!“</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Plnič</a:t>
            </a:r>
            <a:r>
              <a:rPr lang="cs-CZ" sz="1400" dirty="0"/>
              <a:t> - plní svědomitě firemní příkazy a zákazy, aby vytvořil produkt pro zákazníka - Heslo: „Jen do výše svého platu!“</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err="1"/>
              <a:t>Poloplnič</a:t>
            </a:r>
            <a:r>
              <a:rPr lang="cs-CZ" sz="1400" dirty="0"/>
              <a:t> - zájmem je vydělat peníze bez poskytnutí odpovídající práce - Heslo: „Nedělat, vydělat!“</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Egocentrik</a:t>
            </a:r>
            <a:r>
              <a:rPr lang="cs-CZ" sz="1400" dirty="0"/>
              <a:t> - působí proti zájmům firmy, „krade“ firemní prostředky a zdroje - Heslo: „Kdo nekrade, okrádá rodinu!“</a:t>
            </a: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8114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Stavy energetizace a stability</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3715308" y="578927"/>
            <a:ext cx="5327020" cy="4009046"/>
          </a:xfrm>
          <a:prstGeom prst="rect">
            <a:avLst/>
          </a:prstGeom>
        </p:spPr>
      </p:pic>
    </p:spTree>
    <p:extLst>
      <p:ext uri="{BB962C8B-B14F-4D97-AF65-F5344CB8AC3E}">
        <p14:creationId xmlns:p14="http://schemas.microsoft.com/office/powerpoint/2010/main" val="38597865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600" b="1" dirty="0">
                <a:solidFill>
                  <a:schemeClr val="bg1"/>
                </a:solidFill>
                <a:latin typeface="Times New Roman" panose="02020603050405020304" pitchFamily="18" charset="0"/>
                <a:cs typeface="Times New Roman" panose="02020603050405020304" pitchFamily="18" charset="0"/>
              </a:rPr>
              <a:t>Dodržení základních parametrů projektu.</a:t>
            </a:r>
          </a:p>
          <a:p>
            <a:endParaRPr lang="pl-PL" sz="1600" b="1" dirty="0">
              <a:solidFill>
                <a:schemeClr val="bg1"/>
              </a:solidFill>
              <a:latin typeface="Times New Roman" panose="02020603050405020304" pitchFamily="18" charset="0"/>
              <a:cs typeface="Times New Roman" panose="02020603050405020304" pitchFamily="18" charset="0"/>
            </a:endParaRPr>
          </a:p>
          <a:p>
            <a:r>
              <a:rPr lang="pl-PL" sz="1600" b="1" dirty="0">
                <a:solidFill>
                  <a:schemeClr val="bg1"/>
                </a:solidFill>
                <a:latin typeface="Times New Roman" panose="02020603050405020304" pitchFamily="18" charset="0"/>
                <a:cs typeface="Times New Roman" panose="02020603050405020304" pitchFamily="18" charset="0"/>
              </a:rPr>
              <a:t>Vysoká spokojenost zákazníka – měření (customer satisfaction index).</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398419"/>
            <a:ext cx="4221992" cy="29334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600" dirty="0"/>
          </a:p>
          <a:p>
            <a:pPr marL="0" lvl="3" indent="0">
              <a:buNone/>
            </a:pPr>
            <a:endParaRPr lang="cs-CZ" sz="1600" dirty="0"/>
          </a:p>
          <a:p>
            <a:pPr marL="0" lvl="3" indent="0">
              <a:buNone/>
            </a:pPr>
            <a:endParaRPr lang="cs-CZ" sz="1600" dirty="0"/>
          </a:p>
          <a:p>
            <a:pPr marL="0" lvl="3" indent="0">
              <a:buNone/>
            </a:pPr>
            <a:r>
              <a:rPr lang="cs-CZ" sz="1600" dirty="0"/>
              <a:t>Klíčové požadavky</a:t>
            </a:r>
          </a:p>
          <a:p>
            <a:pPr marL="0" lvl="3" indent="0">
              <a:buNone/>
            </a:pPr>
            <a:endParaRPr lang="cs-CZ" sz="1600" dirty="0"/>
          </a:p>
          <a:p>
            <a:pPr marL="514350" lvl="3" indent="-514350">
              <a:buFont typeface="Arial" pitchFamily="34" charset="0"/>
              <a:buChar char="•"/>
            </a:pPr>
            <a:r>
              <a:rPr lang="cs-CZ" sz="1600" dirty="0"/>
              <a:t>Predikovat a plánovat</a:t>
            </a:r>
          </a:p>
          <a:p>
            <a:pPr marL="514350" lvl="3" indent="-514350">
              <a:buFont typeface="Arial" pitchFamily="34" charset="0"/>
              <a:buChar char="•"/>
            </a:pPr>
            <a:r>
              <a:rPr lang="cs-CZ" sz="1600" dirty="0"/>
              <a:t>Snižování hrozeb (rizika)</a:t>
            </a:r>
          </a:p>
          <a:p>
            <a:pPr marL="514350" lvl="3" indent="-514350">
              <a:buFont typeface="Arial" pitchFamily="34" charset="0"/>
              <a:buChar char="•"/>
            </a:pPr>
            <a:r>
              <a:rPr lang="cs-CZ" sz="1600" dirty="0"/>
              <a:t>Přidělovat úkoly a kontrolovat plnění</a:t>
            </a:r>
          </a:p>
          <a:p>
            <a:pPr marL="514350" lvl="3" indent="-514350">
              <a:buFont typeface="Arial" pitchFamily="34" charset="0"/>
              <a:buChar char="•"/>
            </a:pPr>
            <a:r>
              <a:rPr lang="cs-CZ" sz="1600" dirty="0"/>
              <a:t>Správně se rozhodovat</a:t>
            </a:r>
          </a:p>
          <a:p>
            <a:pPr marL="514350" lvl="3" indent="-514350">
              <a:buFont typeface="Arial" pitchFamily="34" charset="0"/>
              <a:buChar char="•"/>
            </a:pPr>
            <a:r>
              <a:rPr lang="cs-CZ" sz="1600" dirty="0"/>
              <a:t>Správně a otevřeně komunikovat</a:t>
            </a:r>
          </a:p>
          <a:p>
            <a:pPr marL="514350" lvl="3" indent="-514350">
              <a:buFont typeface="Arial" pitchFamily="34" charset="0"/>
              <a:buChar char="•"/>
            </a:pPr>
            <a:r>
              <a:rPr lang="cs-CZ" sz="1600" dirty="0"/>
              <a:t>Motivovat členy týmu</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Úspěšný projektový manažer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540923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398419"/>
            <a:ext cx="4221992" cy="29334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600" dirty="0"/>
          </a:p>
          <a:p>
            <a:pPr marL="0" lvl="3" indent="0">
              <a:buNone/>
            </a:pPr>
            <a:endParaRPr lang="cs-CZ" sz="1600" dirty="0"/>
          </a:p>
          <a:p>
            <a:pPr marL="0" lvl="3" indent="0">
              <a:buNone/>
            </a:pPr>
            <a:endParaRPr lang="cs-CZ" sz="16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8" name="Tabulka 7"/>
          <p:cNvGraphicFramePr>
            <a:graphicFrameLocks noGrp="1"/>
          </p:cNvGraphicFramePr>
          <p:nvPr>
            <p:extLst/>
          </p:nvPr>
        </p:nvGraphicFramePr>
        <p:xfrm>
          <a:off x="3835099" y="1144131"/>
          <a:ext cx="5131754" cy="3672406"/>
        </p:xfrm>
        <a:graphic>
          <a:graphicData uri="http://schemas.openxmlformats.org/drawingml/2006/table">
            <a:tbl>
              <a:tblPr firstRow="1" firstCol="1" bandRow="1" bandCol="1">
                <a:tableStyleId>{5C22544A-7EE6-4342-B048-85BDC9FD1C3A}</a:tableStyleId>
              </a:tblPr>
              <a:tblGrid>
                <a:gridCol w="1127237">
                  <a:extLst>
                    <a:ext uri="{9D8B030D-6E8A-4147-A177-3AD203B41FA5}">
                      <a16:colId xmlns:a16="http://schemas.microsoft.com/office/drawing/2014/main" val="20000"/>
                    </a:ext>
                  </a:extLst>
                </a:gridCol>
                <a:gridCol w="4004517">
                  <a:extLst>
                    <a:ext uri="{9D8B030D-6E8A-4147-A177-3AD203B41FA5}">
                      <a16:colId xmlns:a16="http://schemas.microsoft.com/office/drawing/2014/main" val="20001"/>
                    </a:ext>
                  </a:extLst>
                </a:gridCol>
              </a:tblGrid>
              <a:tr h="542800">
                <a:tc>
                  <a:txBody>
                    <a:bodyPr/>
                    <a:lstStyle/>
                    <a:p>
                      <a:pPr algn="ctr">
                        <a:spcAft>
                          <a:spcPts val="0"/>
                        </a:spcAft>
                      </a:pPr>
                      <a:r>
                        <a:rPr lang="cs-CZ" sz="1100" b="1" dirty="0">
                          <a:solidFill>
                            <a:schemeClr val="bg1"/>
                          </a:solidFill>
                          <a:effectLst/>
                        </a:rPr>
                        <a:t>Funkce projektového manažera</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algn="ctr">
                        <a:spcAft>
                          <a:spcPts val="0"/>
                        </a:spcAft>
                      </a:pPr>
                      <a:r>
                        <a:rPr lang="cs-CZ" sz="1100" dirty="0">
                          <a:solidFill>
                            <a:schemeClr val="tx1"/>
                          </a:solidFill>
                          <a:effectLst/>
                        </a:rPr>
                        <a:t> </a:t>
                      </a:r>
                    </a:p>
                    <a:p>
                      <a:pPr algn="ctr">
                        <a:spcAft>
                          <a:spcPts val="0"/>
                        </a:spcAft>
                      </a:pPr>
                      <a:r>
                        <a:rPr lang="cs-CZ" sz="1100" dirty="0">
                          <a:solidFill>
                            <a:schemeClr val="bg1"/>
                          </a:solidFill>
                          <a:effectLst/>
                        </a:rPr>
                        <a:t>Odpovědnost za</a:t>
                      </a:r>
                      <a:endParaRPr lang="cs-CZ" sz="1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extLst>
                  <a:ext uri="{0D108BD9-81ED-4DB2-BD59-A6C34878D82A}">
                    <a16:rowId xmlns:a16="http://schemas.microsoft.com/office/drawing/2014/main" val="10000"/>
                  </a:ext>
                </a:extLst>
              </a:tr>
              <a:tr h="361867">
                <a:tc>
                  <a:txBody>
                    <a:bodyPr/>
                    <a:lstStyle/>
                    <a:p>
                      <a:pPr>
                        <a:spcAft>
                          <a:spcPts val="0"/>
                        </a:spcAft>
                      </a:pPr>
                      <a:endParaRPr lang="cs-CZ" sz="1100" b="1" dirty="0">
                        <a:solidFill>
                          <a:schemeClr val="bg1"/>
                        </a:solidFill>
                        <a:effectLst/>
                      </a:endParaRPr>
                    </a:p>
                    <a:p>
                      <a:pPr algn="ctr">
                        <a:spcAft>
                          <a:spcPts val="0"/>
                        </a:spcAft>
                      </a:pPr>
                      <a:r>
                        <a:rPr lang="cs-CZ" sz="1100" b="1" dirty="0">
                          <a:solidFill>
                            <a:schemeClr val="bg1"/>
                          </a:solidFill>
                          <a:effectLst/>
                        </a:rPr>
                        <a:t>Plánovač</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tvorbu a implementaci realizačních plánů (časových, zdrojů, nákladů atp.)</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01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Organizátor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rozdělení práce v týmu, instruktáž pracovníků, rozdělení odpovědností a pravomocí</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předvídání vzniku problémů a návrhy na jejich řešení</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601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Vedoucí</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výběr členů týmu</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vyřizování pracovních nároků a problémů členů týmu</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poskytování informací o průběhu realizace projektu</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1867">
                <a:tc>
                  <a:txBody>
                    <a:bodyPr/>
                    <a:lstStyle/>
                    <a:p>
                      <a:pPr algn="ctr">
                        <a:spcAft>
                          <a:spcPts val="0"/>
                        </a:spcAft>
                      </a:pPr>
                      <a:r>
                        <a:rPr lang="cs-CZ" sz="1100" b="1" dirty="0">
                          <a:solidFill>
                            <a:schemeClr val="bg1"/>
                          </a:solidFill>
                          <a:effectLst/>
                        </a:rPr>
                        <a:t>Koordinátor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vytváření vhodných pracovních kontaktů na všech úrovních řízení</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1867">
                <a:tc>
                  <a:txBody>
                    <a:bodyPr/>
                    <a:lstStyle/>
                    <a:p>
                      <a:pPr algn="ctr">
                        <a:spcAft>
                          <a:spcPts val="0"/>
                        </a:spcAft>
                      </a:pPr>
                      <a:r>
                        <a:rPr lang="cs-CZ" sz="1100" b="1" dirty="0">
                          <a:solidFill>
                            <a:schemeClr val="bg1"/>
                          </a:solidFill>
                          <a:effectLst/>
                        </a:rPr>
                        <a:t>Vyjednavač</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formulování a předkládání požadavků, které jsou nad rámec jeho pravomocí</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237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Kontrolor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zjišťování odchylek od plánu, včetně návrhů nápravných opatření a jejich realizace</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sledování vynaložených nákladů na projekt a jejich vyhodnocování vzhledem k danému rozpočtu</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764337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600" b="1" dirty="0">
                <a:solidFill>
                  <a:schemeClr val="bg1"/>
                </a:solidFill>
                <a:latin typeface="Times New Roman" panose="02020603050405020304" pitchFamily="18" charset="0"/>
                <a:cs typeface="Times New Roman" panose="02020603050405020304" pitchFamily="18" charset="0"/>
              </a:rPr>
              <a:t>Manažer vykonává široké spektrum činností. Na manažerovi a jeho talentu závisí značná část úspěchu projektu.</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3"/>
            <a:ext cx="453650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endParaRPr lang="cs-CZ" sz="1400" dirty="0"/>
          </a:p>
          <a:p>
            <a:pPr marL="0" lvl="3" indent="0">
              <a:buNone/>
            </a:pPr>
            <a:endParaRPr lang="cs-CZ" sz="1400" dirty="0"/>
          </a:p>
          <a:p>
            <a:pPr marL="0" lvl="3" indent="0">
              <a:buNone/>
            </a:pPr>
            <a:endParaRPr lang="cs-CZ" sz="1400" dirty="0"/>
          </a:p>
          <a:p>
            <a:pPr marL="0" lvl="3" indent="0">
              <a:buNone/>
            </a:pPr>
            <a:r>
              <a:rPr lang="cs-CZ" sz="1400" dirty="0"/>
              <a:t>Vybrané </a:t>
            </a:r>
            <a:r>
              <a:rPr lang="cs-CZ" sz="1400" b="1" dirty="0"/>
              <a:t>významné vlastnosti </a:t>
            </a:r>
            <a:r>
              <a:rPr lang="cs-CZ" sz="1400" dirty="0"/>
              <a:t>projektového manažera:</a:t>
            </a:r>
          </a:p>
          <a:p>
            <a:pPr marL="0" lvl="3" indent="0">
              <a:buNone/>
            </a:pPr>
            <a:endParaRPr lang="cs-CZ" sz="1400" dirty="0"/>
          </a:p>
          <a:p>
            <a:pPr marL="285750" lvl="3" indent="-285750"/>
            <a:r>
              <a:rPr lang="cs-CZ" sz="1400" dirty="0"/>
              <a:t>Komunikativní typ.</a:t>
            </a:r>
          </a:p>
          <a:p>
            <a:pPr marL="285750" lvl="3" indent="-285750"/>
            <a:endParaRPr lang="cs-CZ" sz="1400" dirty="0"/>
          </a:p>
          <a:p>
            <a:pPr marL="285750" lvl="3" indent="-285750"/>
            <a:r>
              <a:rPr lang="cs-CZ" sz="1400" dirty="0"/>
              <a:t>Sdílet pocit „vlastnictví“ - úspěšný projektový manažer musí cítit a též dávat najevo pocit naprosté vlastnické odpovědnosti vůči projektu a jeho výsledkům.</a:t>
            </a:r>
          </a:p>
          <a:p>
            <a:pPr marL="285750" lvl="3" indent="-285750"/>
            <a:endParaRPr lang="cs-CZ" sz="1400" dirty="0"/>
          </a:p>
          <a:p>
            <a:pPr marL="285750" lvl="3" indent="-285750"/>
            <a:r>
              <a:rPr lang="cs-CZ" sz="1400" dirty="0"/>
              <a:t>Mít správný úsudek - každý projekt je jedinečný a projektový manažer se musí každému přizpůsobit.</a:t>
            </a:r>
          </a:p>
          <a:p>
            <a:pPr marL="285750" lvl="3" indent="-285750"/>
            <a:endParaRPr lang="cs-CZ" sz="1400" dirty="0"/>
          </a:p>
          <a:p>
            <a:pPr marL="285750" lvl="3" indent="-285750"/>
            <a:r>
              <a:rPr lang="cs-CZ" sz="1400" dirty="0"/>
              <a:t>Kreativita.</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58706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600" b="1" dirty="0">
                <a:solidFill>
                  <a:schemeClr val="bg1"/>
                </a:solidFill>
                <a:latin typeface="Times New Roman" panose="02020603050405020304" pitchFamily="18" charset="0"/>
                <a:cs typeface="Times New Roman" panose="02020603050405020304" pitchFamily="18" charset="0"/>
              </a:rPr>
              <a:t>Vedení projektového týmu obnáší: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buFont typeface="+mj-lt"/>
              <a:buAutoNum type="arabicPeriod"/>
            </a:pPr>
            <a:r>
              <a:rPr lang="cs-CZ" sz="1400" b="1" dirty="0"/>
              <a:t>Plánování</a:t>
            </a:r>
            <a:r>
              <a:rPr lang="cs-CZ" sz="1400" dirty="0"/>
              <a:t> – plánování činností a dílčích etap prací.</a:t>
            </a:r>
          </a:p>
          <a:p>
            <a:pPr marL="342900" lvl="3" indent="-342900">
              <a:buFont typeface="+mj-lt"/>
              <a:buAutoNum type="arabicPeriod"/>
            </a:pPr>
            <a:r>
              <a:rPr lang="cs-CZ" sz="1400" b="1" dirty="0"/>
              <a:t>Rozhodování</a:t>
            </a:r>
            <a:r>
              <a:rPr lang="cs-CZ" sz="1400" dirty="0"/>
              <a:t> – v závislosti na typu rozhodnutí vedoucí týmu rozhoduje sám, nebo ve spolupráci se členy týmu.</a:t>
            </a:r>
          </a:p>
          <a:p>
            <a:pPr marL="342900" lvl="3" indent="-342900">
              <a:buFont typeface="+mj-lt"/>
              <a:buAutoNum type="arabicPeriod"/>
            </a:pPr>
            <a:r>
              <a:rPr lang="cs-CZ" sz="1400" b="1" dirty="0"/>
              <a:t>Organizování</a:t>
            </a:r>
            <a:r>
              <a:rPr lang="cs-CZ" sz="1400" dirty="0"/>
              <a:t> – vedoucí týmu organizuje zejména komplexnější činnosti (vyžadující zapojení více členů týmu), ale také základní logistiku (třeba organizace porad).</a:t>
            </a:r>
          </a:p>
          <a:p>
            <a:pPr marL="342900" lvl="3" indent="-342900">
              <a:buFont typeface="+mj-lt"/>
              <a:buAutoNum type="arabicPeriod"/>
            </a:pPr>
            <a:r>
              <a:rPr lang="cs-CZ" sz="1400" b="1" dirty="0"/>
              <a:t>Kontrolování</a:t>
            </a:r>
            <a:r>
              <a:rPr lang="cs-CZ" sz="1400" dirty="0"/>
              <a:t> – vedoucí týmu periodicky kontroluje průběžné dosahování cílů </a:t>
            </a:r>
            <a:br>
              <a:rPr lang="cs-CZ" sz="1400" dirty="0"/>
            </a:br>
            <a:r>
              <a:rPr lang="cs-CZ" sz="1400" dirty="0"/>
              <a:t>a směrování k stanoveným cílům.</a:t>
            </a:r>
          </a:p>
          <a:p>
            <a:pPr marL="342900" lvl="3" indent="-342900">
              <a:buFont typeface="+mj-lt"/>
              <a:buAutoNum type="arabicPeriod"/>
            </a:pPr>
            <a:r>
              <a:rPr lang="cs-CZ" sz="1400" b="1" dirty="0"/>
              <a:t>Reprezentaci týmu navenek </a:t>
            </a:r>
            <a:r>
              <a:rPr lang="cs-CZ" sz="1400" dirty="0"/>
              <a:t>– reprezentování výsledků a dílčích pokroků práce týmu směrem k okolí (např. zadavatelé úkolu).</a:t>
            </a:r>
          </a:p>
          <a:p>
            <a:pPr marL="342900" lvl="3" indent="-342900">
              <a:buFont typeface="+mj-lt"/>
              <a:buAutoNum type="arabicPeriod"/>
            </a:pPr>
            <a:r>
              <a:rPr lang="cs-CZ" sz="1400" b="1" dirty="0"/>
              <a:t>Mediaci a facilitaci dynamiky týmu </a:t>
            </a:r>
            <a:r>
              <a:rPr lang="cs-CZ" sz="1400" dirty="0"/>
              <a:t>– pomáhá řešit konflikty a obecně usnadňuje </a:t>
            </a:r>
            <a:br>
              <a:rPr lang="cs-CZ" sz="1400" dirty="0"/>
            </a:br>
            <a:r>
              <a:rPr lang="cs-CZ" sz="1400" dirty="0"/>
              <a:t>a zefektivňuje komunikaci v týmu.</a:t>
            </a:r>
          </a:p>
          <a:p>
            <a:pPr marL="342900" lvl="3" indent="-342900">
              <a:buFont typeface="+mj-lt"/>
              <a:buAutoNum type="arabicPeriod"/>
            </a:pPr>
            <a:r>
              <a:rPr lang="cs-CZ" sz="1400" b="1" dirty="0"/>
              <a:t>Motivování členů týmu </a:t>
            </a:r>
            <a:r>
              <a:rPr lang="cs-CZ" sz="1400" dirty="0"/>
              <a:t>– motivuje jednotlivé členy týmu k co možná nejlepším výkonům.</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958906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600" b="1" dirty="0">
                <a:solidFill>
                  <a:schemeClr val="bg1"/>
                </a:solidFill>
                <a:latin typeface="Times New Roman" panose="02020603050405020304" pitchFamily="18" charset="0"/>
                <a:cs typeface="Times New Roman" panose="02020603050405020304" pitchFamily="18" charset="0"/>
              </a:rPr>
              <a:t>Vedoucí týmu zastává jak manažerské role (řízení), tak také roli lídra (vedení).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buNone/>
            </a:pPr>
            <a:r>
              <a:rPr lang="cs-CZ" sz="1400" dirty="0"/>
              <a:t>Kroky lze shrnout do role vedoucího projektu (manažera projektu) a jeho úkolů:</a:t>
            </a:r>
          </a:p>
          <a:p>
            <a:pPr marL="514350" lvl="3" indent="-514350">
              <a:buFont typeface="Arial" panose="020B0604020202020204" pitchFamily="34" charset="0"/>
              <a:buChar char="•"/>
            </a:pPr>
            <a:r>
              <a:rPr lang="cs-CZ" sz="1200" dirty="0"/>
              <a:t>zodpovídá za plánování, řízení a kontrolu projektu (zdárný průběh a dokončení jednotlivých etap projektu včas, při dodržení rozpočtu a standardů kvality)</a:t>
            </a:r>
          </a:p>
          <a:p>
            <a:pPr marL="514350" lvl="3" indent="-514350">
              <a:buFont typeface="Arial" panose="020B0604020202020204" pitchFamily="34" charset="0"/>
              <a:buChar char="•"/>
            </a:pPr>
            <a:r>
              <a:rPr lang="cs-CZ" sz="1200" dirty="0"/>
              <a:t>vede projektový tým,</a:t>
            </a:r>
          </a:p>
          <a:p>
            <a:pPr marL="514350" lvl="3" indent="-514350">
              <a:buFont typeface="Arial" panose="020B0604020202020204" pitchFamily="34" charset="0"/>
              <a:buChar char="•"/>
            </a:pPr>
            <a:r>
              <a:rPr lang="cs-CZ" sz="1200" dirty="0"/>
              <a:t>informuje o postupu projektu a o případných problémech,</a:t>
            </a:r>
          </a:p>
          <a:p>
            <a:pPr marL="514350" lvl="3" indent="-514350">
              <a:buFont typeface="Arial" panose="020B0604020202020204" pitchFamily="34" charset="0"/>
              <a:buChar char="•"/>
            </a:pPr>
            <a:r>
              <a:rPr lang="cs-CZ" sz="1200" dirty="0"/>
              <a:t>zodpovídá za každodenní řízení,</a:t>
            </a:r>
          </a:p>
          <a:p>
            <a:pPr marL="514350" lvl="3" indent="-514350">
              <a:buFont typeface="Arial" panose="020B0604020202020204" pitchFamily="34" charset="0"/>
              <a:buChar char="•"/>
            </a:pPr>
            <a:r>
              <a:rPr lang="cs-CZ" sz="1200" dirty="0"/>
              <a:t>úkolem je s týmem projekt zahájit, upřesnit jeho rozsah a získat souhlas,</a:t>
            </a:r>
          </a:p>
          <a:p>
            <a:pPr marL="514350" lvl="3" indent="-514350">
              <a:buFont typeface="Arial" panose="020B0604020202020204" pitchFamily="34" charset="0"/>
              <a:buChar char="•"/>
            </a:pPr>
            <a:r>
              <a:rPr lang="cs-CZ" sz="1200" dirty="0"/>
              <a:t>stanovit postup projektu (tj. síť na sebe navazujících činností),</a:t>
            </a:r>
          </a:p>
          <a:p>
            <a:pPr marL="514350" lvl="3" indent="-514350">
              <a:buFont typeface="Arial" panose="020B0604020202020204" pitchFamily="34" charset="0"/>
              <a:buChar char="•"/>
            </a:pPr>
            <a:r>
              <a:rPr lang="cs-CZ" sz="1200" dirty="0"/>
              <a:t>odhadnout pracnost jednotlivých činností,</a:t>
            </a:r>
          </a:p>
          <a:p>
            <a:pPr marL="514350" lvl="3" indent="-514350">
              <a:buFont typeface="Arial" panose="020B0604020202020204" pitchFamily="34" charset="0"/>
              <a:buChar char="•"/>
            </a:pPr>
            <a:r>
              <a:rPr lang="cs-CZ" sz="1200" dirty="0"/>
              <a:t>nárokovat zdroje k zajištění úspěšného provedení projektu,</a:t>
            </a:r>
          </a:p>
          <a:p>
            <a:pPr marL="514350" lvl="3" indent="-514350">
              <a:buFont typeface="Arial" panose="020B0604020202020204" pitchFamily="34" charset="0"/>
              <a:buChar char="•"/>
            </a:pPr>
            <a:r>
              <a:rPr lang="cs-CZ" sz="1200" dirty="0"/>
              <a:t>vytvořit harmonogram projektu,</a:t>
            </a:r>
          </a:p>
          <a:p>
            <a:pPr marL="514350" lvl="3" indent="-514350">
              <a:buFont typeface="Arial" panose="020B0604020202020204" pitchFamily="34" charset="0"/>
              <a:buChar char="•"/>
            </a:pPr>
            <a:r>
              <a:rPr lang="cs-CZ" sz="1200" dirty="0"/>
              <a:t>přidělovat úkoly jednotlivým členům týmu,</a:t>
            </a:r>
          </a:p>
          <a:p>
            <a:pPr marL="514350" lvl="3" indent="-514350">
              <a:buFont typeface="Arial" panose="020B0604020202020204" pitchFamily="34" charset="0"/>
              <a:buChar char="•"/>
            </a:pPr>
            <a:r>
              <a:rPr lang="cs-CZ" sz="1200" dirty="0"/>
              <a:t>sledovat jejich plnění v čase a zajišťovat v průběhu projektu kvalitu vytvářených klíčových produktů.</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776677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400" b="1" dirty="0">
                <a:solidFill>
                  <a:schemeClr val="bg1"/>
                </a:solidFill>
                <a:latin typeface="Times New Roman" panose="02020603050405020304" pitchFamily="18" charset="0"/>
                <a:cs typeface="Times New Roman" panose="02020603050405020304" pitchFamily="18" charset="0"/>
              </a:rPr>
              <a:t>Hlavním cílem projektového manažera je zajistit, aby byl projekt úspěšný, je tedy zodpovědný za projekt v těchto oblastech:</a:t>
            </a:r>
          </a:p>
          <a:p>
            <a:r>
              <a:rPr lang="pl-PL" sz="1400" b="1" dirty="0">
                <a:solidFill>
                  <a:schemeClr val="bg1"/>
                </a:solidFill>
                <a:latin typeface="Times New Roman" panose="02020603050405020304" pitchFamily="18" charset="0"/>
                <a:cs typeface="Times New Roman" panose="02020603050405020304" pitchFamily="18" charset="0"/>
              </a:rPr>
              <a:t>integrace, rozsah projektu, časový vývoj, náklady, lidské zdroje, komunikace, rizika, kvalita, dodavatelé.</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lgn="just">
              <a:buNone/>
            </a:pPr>
            <a:r>
              <a:rPr lang="cs-CZ" sz="1400" dirty="0"/>
              <a:t>Projektové manažery je možno rozdělit na:</a:t>
            </a:r>
          </a:p>
          <a:p>
            <a:pPr marL="0" lvl="3" indent="0" algn="just">
              <a:buNone/>
            </a:pPr>
            <a:endParaRPr lang="cs-CZ" sz="1400" dirty="0"/>
          </a:p>
          <a:p>
            <a:pPr marL="285750" lvl="3" indent="-285750" algn="just">
              <a:buFont typeface="Arial" panose="020B0604020202020204" pitchFamily="34" charset="0"/>
              <a:buChar char="•"/>
            </a:pPr>
            <a:r>
              <a:rPr lang="cs-CZ" sz="1400" b="1" dirty="0"/>
              <a:t>specialisty v dané problematice </a:t>
            </a:r>
            <a:r>
              <a:rPr lang="cs-CZ" sz="1400" dirty="0"/>
              <a:t>- v průběhu projektu uplatňují odborné dovednosti, obvykle ale tito odborníci nedisponují ostatními požadavky vyplývajícími z manažerských povinností.</a:t>
            </a:r>
          </a:p>
          <a:p>
            <a:pPr marL="285750" lvl="3" indent="-285750" algn="just">
              <a:buFont typeface="Arial" panose="020B0604020202020204" pitchFamily="34" charset="0"/>
              <a:buChar char="•"/>
            </a:pPr>
            <a:endParaRPr lang="cs-CZ" sz="1400" dirty="0"/>
          </a:p>
          <a:p>
            <a:pPr marL="285750" lvl="3" indent="-285750" algn="just">
              <a:buFont typeface="Arial" panose="020B0604020202020204" pitchFamily="34" charset="0"/>
              <a:buChar char="•"/>
            </a:pPr>
            <a:r>
              <a:rPr lang="cs-CZ" sz="1400" b="1" dirty="0"/>
              <a:t>specialisty projektového managementu </a:t>
            </a:r>
            <a:r>
              <a:rPr lang="cs-CZ" sz="1400" dirty="0"/>
              <a:t>– představují odborníky na:</a:t>
            </a:r>
          </a:p>
          <a:p>
            <a:pPr marL="742950" lvl="4" indent="-285750" algn="just">
              <a:buFont typeface="Arial" panose="020B0604020202020204" pitchFamily="34" charset="0"/>
              <a:buChar char="•"/>
            </a:pPr>
            <a:r>
              <a:rPr lang="cs-CZ" sz="1400" dirty="0"/>
              <a:t>plánování,</a:t>
            </a:r>
          </a:p>
          <a:p>
            <a:pPr marL="742950" lvl="4" indent="-285750" algn="just">
              <a:buFont typeface="Arial" panose="020B0604020202020204" pitchFamily="34" charset="0"/>
              <a:buChar char="•"/>
            </a:pPr>
            <a:r>
              <a:rPr lang="cs-CZ" sz="1400" dirty="0"/>
              <a:t>organizování,</a:t>
            </a:r>
          </a:p>
          <a:p>
            <a:pPr marL="742950" lvl="4" indent="-285750" algn="just">
              <a:buFont typeface="Arial" panose="020B0604020202020204" pitchFamily="34" charset="0"/>
              <a:buChar char="•"/>
            </a:pPr>
            <a:r>
              <a:rPr lang="cs-CZ" sz="1400" dirty="0"/>
              <a:t>kontrolování,</a:t>
            </a:r>
          </a:p>
          <a:p>
            <a:pPr marL="742950" lvl="4" indent="-285750" algn="just">
              <a:buFont typeface="Arial" panose="020B0604020202020204" pitchFamily="34" charset="0"/>
              <a:buChar char="•"/>
            </a:pPr>
            <a:r>
              <a:rPr lang="cs-CZ" sz="1400" dirty="0"/>
              <a:t>koordinaci,</a:t>
            </a:r>
          </a:p>
          <a:p>
            <a:pPr marL="742950" lvl="4" indent="-285750" algn="just">
              <a:buFont typeface="Arial" panose="020B0604020202020204" pitchFamily="34" charset="0"/>
              <a:buChar char="•"/>
            </a:pPr>
            <a:r>
              <a:rPr lang="cs-CZ" sz="1400" dirty="0"/>
              <a:t>personalistiku,</a:t>
            </a:r>
          </a:p>
          <a:p>
            <a:pPr marL="742950" lvl="4" indent="-285750" algn="just">
              <a:buFont typeface="Arial" panose="020B0604020202020204" pitchFamily="34" charset="0"/>
              <a:buChar char="•"/>
            </a:pPr>
            <a:r>
              <a:rPr lang="cs-CZ" sz="1400" dirty="0"/>
              <a:t>vyjednávání projektových prací.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350082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Manažer je při výkonu funkce nucen vyjednávat a komunikovat s tzv. zájmovými skupinami projektu.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r>
              <a:rPr lang="cs-CZ" sz="1600" dirty="0"/>
              <a:t>Pro dosažení stanovených cílů musí mít následující pravomoci, tj. </a:t>
            </a:r>
            <a:r>
              <a:rPr lang="cs-CZ" sz="1600" b="1" dirty="0"/>
              <a:t>musí mít mj. i tyto kompetence:</a:t>
            </a:r>
          </a:p>
          <a:p>
            <a:pPr marL="285750" lvl="3" indent="-285750" algn="just">
              <a:buFont typeface="Arial" panose="020B0604020202020204" pitchFamily="34" charset="0"/>
              <a:buChar char="•"/>
            </a:pPr>
            <a:r>
              <a:rPr lang="cs-CZ" sz="1600" dirty="0"/>
              <a:t>jmenovat, odvolat členy týmu,</a:t>
            </a:r>
          </a:p>
          <a:p>
            <a:pPr marL="285750" lvl="3" indent="-285750">
              <a:buFont typeface="Arial" panose="020B0604020202020204" pitchFamily="34" charset="0"/>
              <a:buChar char="•"/>
            </a:pPr>
            <a:r>
              <a:rPr lang="cs-CZ" sz="1600" dirty="0"/>
              <a:t>řídit aktivity týmu,</a:t>
            </a:r>
          </a:p>
          <a:p>
            <a:pPr marL="285750" lvl="3" indent="-285750">
              <a:buFont typeface="Arial" panose="020B0604020202020204" pitchFamily="34" charset="0"/>
              <a:buChar char="•"/>
            </a:pPr>
            <a:r>
              <a:rPr lang="cs-CZ" sz="1600" dirty="0"/>
              <a:t>podílet se na přípravě smlouvy o projektu,</a:t>
            </a:r>
          </a:p>
          <a:p>
            <a:pPr marL="285750" lvl="3" indent="-285750">
              <a:buFont typeface="Arial" panose="020B0604020202020204" pitchFamily="34" charset="0"/>
              <a:buChar char="•"/>
            </a:pPr>
            <a:r>
              <a:rPr lang="cs-CZ" sz="1600" dirty="0"/>
              <a:t>komunikovat s liniovými manažery,</a:t>
            </a:r>
          </a:p>
          <a:p>
            <a:pPr marL="285750" lvl="3" indent="-285750">
              <a:buFont typeface="Arial" panose="020B0604020202020204" pitchFamily="34" charset="0"/>
              <a:buChar char="•"/>
            </a:pPr>
            <a:r>
              <a:rPr lang="cs-CZ" sz="1600" dirty="0"/>
              <a:t>řídit rozpočet projektu,</a:t>
            </a:r>
          </a:p>
          <a:p>
            <a:pPr marL="285750" lvl="3" indent="-285750">
              <a:buFont typeface="Arial" panose="020B0604020202020204" pitchFamily="34" charset="0"/>
              <a:buChar char="•"/>
            </a:pPr>
            <a:r>
              <a:rPr lang="cs-CZ" sz="1600" dirty="0"/>
              <a:t>kontrolovat aktivity, které ovlivňují čas, náklady a rozsah projektu,</a:t>
            </a:r>
          </a:p>
          <a:p>
            <a:pPr marL="285750" lvl="3" indent="-285750">
              <a:buFont typeface="Arial" panose="020B0604020202020204" pitchFamily="34" charset="0"/>
              <a:buChar char="•"/>
            </a:pPr>
            <a:r>
              <a:rPr lang="cs-CZ" sz="1600" dirty="0"/>
              <a:t>pověřit členy týmu odpovědnostmi a oprávněními,</a:t>
            </a:r>
          </a:p>
          <a:p>
            <a:pPr marL="285750" lvl="3" indent="-285750">
              <a:buFont typeface="Arial" panose="020B0604020202020204" pitchFamily="34" charset="0"/>
              <a:buChar char="•"/>
            </a:pPr>
            <a:r>
              <a:rPr lang="cs-CZ" sz="1600" dirty="0"/>
              <a:t>předkládat návrhy na změny.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988489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V případě, že se jedná o komunikaci směrem dolů, znamená to, že musí aplikovat manažerskou sílu a autoritu.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endParaRPr lang="cs-CZ" sz="1400" dirty="0"/>
          </a:p>
          <a:p>
            <a:pPr marL="0" lvl="3" indent="0">
              <a:buNone/>
            </a:pPr>
            <a:r>
              <a:rPr lang="cs-CZ" sz="1600" dirty="0"/>
              <a:t>Manažer projektu může </a:t>
            </a:r>
            <a:r>
              <a:rPr lang="cs-CZ" sz="1600" b="1" dirty="0"/>
              <a:t>prosadit</a:t>
            </a:r>
            <a:r>
              <a:rPr lang="cs-CZ" sz="1600" dirty="0"/>
              <a:t> své požadavky následovně:</a:t>
            </a:r>
          </a:p>
          <a:p>
            <a:pPr marL="0" lvl="3" indent="0">
              <a:buNone/>
            </a:pPr>
            <a:endParaRPr lang="cs-CZ" sz="1600" dirty="0"/>
          </a:p>
          <a:p>
            <a:pPr marL="0" lvl="3" indent="0">
              <a:buNone/>
            </a:pPr>
            <a:r>
              <a:rPr lang="cs-CZ" sz="1600" dirty="0"/>
              <a:t>a) </a:t>
            </a:r>
            <a:r>
              <a:rPr lang="cs-CZ" sz="1600" b="1" dirty="0"/>
              <a:t>formálně přidělenými zdroji </a:t>
            </a:r>
            <a:r>
              <a:rPr lang="cs-CZ" sz="1600" dirty="0"/>
              <a:t>síly tj.:</a:t>
            </a:r>
          </a:p>
          <a:p>
            <a:pPr marL="742950" lvl="4" indent="-285750">
              <a:buFont typeface="Arial" panose="020B0604020202020204" pitchFamily="34" charset="0"/>
              <a:buChar char="•"/>
            </a:pPr>
            <a:r>
              <a:rPr lang="cs-CZ" sz="1600" dirty="0"/>
              <a:t>moc z titulu pozice,</a:t>
            </a:r>
          </a:p>
          <a:p>
            <a:pPr marL="742950" lvl="4" indent="-285750">
              <a:buFont typeface="Arial" panose="020B0604020202020204" pitchFamily="34" charset="0"/>
              <a:buChar char="•"/>
            </a:pPr>
            <a:r>
              <a:rPr lang="cs-CZ" sz="1600" dirty="0"/>
              <a:t>moc z titulu odměňovat,</a:t>
            </a:r>
          </a:p>
          <a:p>
            <a:pPr marL="742950" lvl="4" indent="-285750">
              <a:buFont typeface="Arial" panose="020B0604020202020204" pitchFamily="34" charset="0"/>
              <a:buChar char="•"/>
            </a:pPr>
            <a:r>
              <a:rPr lang="cs-CZ" sz="1600" dirty="0"/>
              <a:t>moc z titulu ukládat pokuty,</a:t>
            </a:r>
          </a:p>
          <a:p>
            <a:pPr marL="285750" lvl="3" indent="-285750">
              <a:buFont typeface="Arial" panose="020B0604020202020204" pitchFamily="34" charset="0"/>
              <a:buChar char="•"/>
            </a:pPr>
            <a:endParaRPr lang="cs-CZ" sz="1600" dirty="0"/>
          </a:p>
          <a:p>
            <a:pPr marL="0" lvl="3" indent="0">
              <a:buNone/>
            </a:pPr>
            <a:r>
              <a:rPr lang="cs-CZ" sz="1600" dirty="0"/>
              <a:t>b) </a:t>
            </a:r>
            <a:r>
              <a:rPr lang="cs-CZ" sz="1600" b="1" dirty="0"/>
              <a:t>neformálními zdroji síly</a:t>
            </a:r>
            <a:r>
              <a:rPr lang="cs-CZ" sz="1600" dirty="0"/>
              <a:t>, a to buď</a:t>
            </a:r>
          </a:p>
          <a:p>
            <a:pPr marL="742950" lvl="4" indent="-285750">
              <a:buFont typeface="Arial" panose="020B0604020202020204" pitchFamily="34" charset="0"/>
              <a:buChar char="•"/>
            </a:pPr>
            <a:r>
              <a:rPr lang="cs-CZ" sz="1600" dirty="0"/>
              <a:t>z titulu síly experta,</a:t>
            </a:r>
          </a:p>
          <a:p>
            <a:pPr marL="742950" lvl="4" indent="-285750" algn="just">
              <a:buFont typeface="Arial" panose="020B0604020202020204" pitchFamily="34" charset="0"/>
              <a:buChar char="•"/>
            </a:pPr>
            <a:r>
              <a:rPr lang="cs-CZ" sz="1600" dirty="0"/>
              <a:t>z titulu společenského uznání.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1629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b="1" dirty="0"/>
          </a:p>
          <a:p>
            <a:pPr marL="0" lvl="3" indent="0">
              <a:buNone/>
              <a:defRPr/>
            </a:pPr>
            <a:r>
              <a:rPr lang="cs-CZ" sz="1600" dirty="0"/>
              <a:t>Pro dobu životnosti 4 roky je výhodnější zvolit variantu a1, neboť její dodatečné jednorázové náklady (100 000 Kč oproti variantě a2) jsou právě za dva roky vyrovnány úsporou provozních nákladů (roční úspora 500 000 Kč oproti variantě a2) a v dalších dvou letech uspoří další 1 mil. Kč.</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58158A92-5AA1-435C-BC3C-161B0F25624B}"/>
              </a:ext>
            </a:extLst>
          </p:cNvPr>
          <p:cNvPicPr>
            <a:picLocks noChangeAspect="1"/>
          </p:cNvPicPr>
          <p:nvPr/>
        </p:nvPicPr>
        <p:blipFill rotWithShape="1">
          <a:blip r:embed="rId4"/>
          <a:srcRect l="3221" t="13521" r="8083"/>
          <a:stretch/>
        </p:blipFill>
        <p:spPr>
          <a:xfrm>
            <a:off x="251520" y="2499742"/>
            <a:ext cx="5821537" cy="2093887"/>
          </a:xfrm>
          <a:prstGeom prst="rect">
            <a:avLst/>
          </a:prstGeom>
        </p:spPr>
      </p:pic>
      <p:graphicFrame>
        <p:nvGraphicFramePr>
          <p:cNvPr id="7" name="Object 3">
            <a:extLst>
              <a:ext uri="{FF2B5EF4-FFF2-40B4-BE49-F238E27FC236}">
                <a16:creationId xmlns:a16="http://schemas.microsoft.com/office/drawing/2014/main" id="{76403175-E1C3-41D4-AF8D-C38372372B8A}"/>
              </a:ext>
            </a:extLst>
          </p:cNvPr>
          <p:cNvGraphicFramePr>
            <a:graphicFrameLocks noChangeAspect="1"/>
          </p:cNvGraphicFramePr>
          <p:nvPr>
            <p:extLst/>
          </p:nvPr>
        </p:nvGraphicFramePr>
        <p:xfrm>
          <a:off x="6444208" y="2880483"/>
          <a:ext cx="2304256" cy="600268"/>
        </p:xfrm>
        <a:graphic>
          <a:graphicData uri="http://schemas.openxmlformats.org/presentationml/2006/ole">
            <mc:AlternateContent xmlns:mc="http://schemas.openxmlformats.org/markup-compatibility/2006">
              <mc:Choice xmlns:v="urn:schemas-microsoft-com:vml" Requires="v">
                <p:oleObj spid="_x0000_s3087" name="Rovnice" r:id="rId5" imgW="1511280" imgH="393480" progId="Equation.3">
                  <p:embed/>
                </p:oleObj>
              </mc:Choice>
              <mc:Fallback>
                <p:oleObj name="Rovnice" r:id="rId5" imgW="1511280" imgH="393480" progId="Equation.3">
                  <p:embed/>
                  <p:pic>
                    <p:nvPicPr>
                      <p:cNvPr id="7" name="Object 3">
                        <a:extLst>
                          <a:ext uri="{FF2B5EF4-FFF2-40B4-BE49-F238E27FC236}">
                            <a16:creationId xmlns:a16="http://schemas.microsoft.com/office/drawing/2014/main" id="{76403175-E1C3-41D4-AF8D-C38372372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880483"/>
                        <a:ext cx="2304256" cy="60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47296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Příklad požadavků na znalosti PM (Unicorn)</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96902" y="1275606"/>
            <a:ext cx="5312126" cy="3332907"/>
          </a:xfrm>
          <a:prstGeom prst="rect">
            <a:avLst/>
          </a:prstGeom>
        </p:spPr>
      </p:pic>
    </p:spTree>
    <p:extLst>
      <p:ext uri="{BB962C8B-B14F-4D97-AF65-F5344CB8AC3E}">
        <p14:creationId xmlns:p14="http://schemas.microsoft.com/office/powerpoint/2010/main" val="34625075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Žádoucí jsou PM, kteří umí řídit projekty dle standardů (firemních), nikoliv podle jejich názoru.</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400" b="1" dirty="0"/>
          </a:p>
          <a:p>
            <a:pPr marL="0" lvl="3" indent="0" algn="just">
              <a:buNone/>
            </a:pPr>
            <a:r>
              <a:rPr lang="cs-CZ" sz="1400" b="1" dirty="0"/>
              <a:t>Výchova</a:t>
            </a:r>
          </a:p>
          <a:p>
            <a:pPr marL="285750" lvl="3" indent="-285750" algn="just">
              <a:buFont typeface="Arial" panose="020B0604020202020204" pitchFamily="34" charset="0"/>
              <a:buChar char="•"/>
            </a:pPr>
            <a:r>
              <a:rPr lang="cs-CZ" sz="1400" dirty="0"/>
              <a:t>Plusy </a:t>
            </a:r>
          </a:p>
          <a:p>
            <a:pPr marL="742950" lvl="4" indent="-285750" algn="just">
              <a:buFont typeface="Arial" panose="020B0604020202020204" pitchFamily="34" charset="0"/>
              <a:buChar char="•"/>
            </a:pPr>
            <a:r>
              <a:rPr lang="cs-CZ" sz="1400" dirty="0"/>
              <a:t>PM je kompatibilní s přístupem firmy</a:t>
            </a:r>
          </a:p>
          <a:p>
            <a:pPr marL="742950" lvl="4" indent="-285750">
              <a:buFont typeface="Arial" panose="020B0604020202020204" pitchFamily="34" charset="0"/>
              <a:buChar char="•"/>
            </a:pPr>
            <a:r>
              <a:rPr lang="cs-CZ" sz="1400" dirty="0"/>
              <a:t>Posiluje loajalitu</a:t>
            </a:r>
          </a:p>
          <a:p>
            <a:pPr marL="742950" lvl="4" indent="-285750">
              <a:buFont typeface="Arial" panose="020B0604020202020204" pitchFamily="34" charset="0"/>
              <a:buChar char="•"/>
            </a:pPr>
            <a:r>
              <a:rPr lang="cs-CZ" sz="1400" dirty="0"/>
              <a:t>Komplexní vzdělávání a rozvoj projektového manažera</a:t>
            </a:r>
          </a:p>
          <a:p>
            <a:pPr marL="742950" lvl="4" indent="-285750">
              <a:buFont typeface="Arial" panose="020B0604020202020204" pitchFamily="34" charset="0"/>
              <a:buChar char="•"/>
            </a:pPr>
            <a:r>
              <a:rPr lang="cs-CZ" sz="1400" dirty="0"/>
              <a:t>Zaměření na přístup a potřeby dané firmy</a:t>
            </a:r>
          </a:p>
          <a:p>
            <a:pPr marL="742950" lvl="4" indent="-285750">
              <a:buFont typeface="Arial" panose="020B0604020202020204" pitchFamily="34" charset="0"/>
              <a:buChar char="•"/>
            </a:pPr>
            <a:r>
              <a:rPr lang="cs-CZ" sz="1400" dirty="0"/>
              <a:t>Možnost „převýchovy“ PM najatých z trhu nebo zapojení absolventů</a:t>
            </a:r>
          </a:p>
          <a:p>
            <a:pPr marL="742950" lvl="4"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Mínusy</a:t>
            </a:r>
          </a:p>
          <a:p>
            <a:pPr marL="742950" lvl="4" indent="-285750">
              <a:buFont typeface="Arial" panose="020B0604020202020204" pitchFamily="34" charset="0"/>
              <a:buChar char="•"/>
            </a:pPr>
            <a:r>
              <a:rPr lang="cs-CZ" sz="1400" dirty="0"/>
              <a:t>Dlouhodobý proces</a:t>
            </a:r>
          </a:p>
          <a:p>
            <a:pPr marL="742950" lvl="4" indent="-285750">
              <a:buFont typeface="Arial" panose="020B0604020202020204" pitchFamily="34" charset="0"/>
              <a:buChar char="•"/>
            </a:pPr>
            <a:r>
              <a:rPr lang="cs-CZ" sz="1400" dirty="0"/>
              <a:t>Z počátku </a:t>
            </a:r>
            <a:r>
              <a:rPr lang="cs-CZ" sz="1400" dirty="0" err="1"/>
              <a:t>juniorní</a:t>
            </a:r>
            <a:r>
              <a:rPr lang="cs-CZ" sz="1400" dirty="0"/>
              <a:t> PM</a:t>
            </a:r>
          </a:p>
          <a:p>
            <a:pPr marL="742950" lvl="4" indent="-285750">
              <a:buFont typeface="Arial" panose="020B0604020202020204" pitchFamily="34" charset="0"/>
              <a:buChar char="•"/>
            </a:pPr>
            <a:r>
              <a:rPr lang="cs-CZ" sz="1400" dirty="0"/>
              <a:t>Nutnost zapojení seniorních rolí, resp. managementu firmy jako školitelů</a:t>
            </a:r>
          </a:p>
          <a:p>
            <a:pPr marL="742950" lvl="4" indent="-285750">
              <a:buFont typeface="Arial" panose="020B0604020202020204" pitchFamily="34" charset="0"/>
              <a:buChar char="•"/>
            </a:pPr>
            <a:r>
              <a:rPr lang="cs-CZ" sz="1400" dirty="0"/>
              <a:t>Vysoké nepřímé náklady – příprava školení, kdo školí, nepracuje apod.</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663209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Doporučení z praxe</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400" b="1"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Pro různé projekty se vyplatí kombinování </a:t>
            </a:r>
            <a:br>
              <a:rPr lang="cs-CZ" sz="1200" dirty="0"/>
            </a:br>
            <a:r>
              <a:rPr lang="cs-CZ" sz="1200" dirty="0"/>
              <a:t>(vlastní zdroje, externí, interim management).</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Preference výchovy PM oproti jejich náboru.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Vlastní vnitřní systém výchovy – pro konkrétní účely řízení projektů v organizaci.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Bez účasti seniorních rolí a managementu to nejde.</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Disponovat správnými schopnostmi a dovednostmi.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Jsou-li schopnější, lépe kvalifikovaní nebo lépe motivovaní lidé k dispozici kdekoliv jinde v podniku, pak se snažte získat právě je a dejte jim přednost (před těmi, kteří byli nabídnuti).</a:t>
            </a:r>
          </a:p>
          <a:p>
            <a:pPr marL="742950" lvl="4" indent="-285750" algn="just">
              <a:buFont typeface="Arial" panose="020B0604020202020204" pitchFamily="34" charset="0"/>
              <a:buChar char="•"/>
            </a:pPr>
            <a:endParaRPr lang="cs-CZ" sz="1200" dirty="0"/>
          </a:p>
          <a:p>
            <a:pPr marL="457200" lvl="4" algn="just"/>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322682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Pod kompetencí myslíme soubor znalostí, osobních přístupů, dovedností a souvisejících zkušeností, kterých je pro úspěch v určité pozici potřeba.</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r>
              <a:rPr lang="cs-CZ" sz="1400" dirty="0"/>
              <a:t>Je možno popsat kompetenční řízení projektů pomocí těchto tří oblastí:</a:t>
            </a:r>
          </a:p>
          <a:p>
            <a:pPr marL="285750" lvl="3" indent="-285750">
              <a:buFont typeface="Arial" panose="020B0604020202020204" pitchFamily="34" charset="0"/>
              <a:buChar char="•"/>
            </a:pPr>
            <a:r>
              <a:rPr lang="cs-CZ" sz="1400" b="1" dirty="0"/>
              <a:t>Oblast technických kompetencí </a:t>
            </a:r>
            <a:r>
              <a:rPr lang="cs-CZ" sz="1400" dirty="0"/>
              <a:t>– tato oblast slouží k popisu </a:t>
            </a:r>
            <a:r>
              <a:rPr lang="cs-CZ" sz="1400" b="1" dirty="0"/>
              <a:t>zásadních elementů </a:t>
            </a:r>
            <a:r>
              <a:rPr lang="cs-CZ" sz="1400" dirty="0"/>
              <a:t>kompetencí projektového řízení. Do této oblasti náleží obsah projektového řízení, který se někdy označuje jako tzv. „pevné elementy“. </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Oblast behaviorálních kompetencí </a:t>
            </a:r>
            <a:r>
              <a:rPr lang="cs-CZ" sz="1400" dirty="0"/>
              <a:t>– tato oblast slouží k popisu </a:t>
            </a:r>
            <a:r>
              <a:rPr lang="cs-CZ" sz="1400" b="1" dirty="0"/>
              <a:t>elementů personálního projektového řízení</a:t>
            </a:r>
            <a:r>
              <a:rPr lang="cs-CZ" sz="1400" dirty="0"/>
              <a:t>. Do této oblasti náleží přístupy a dovednosti projektového manažera.</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Oblast kontextových kompetencí </a:t>
            </a:r>
            <a:r>
              <a:rPr lang="cs-CZ" sz="1400" dirty="0"/>
              <a:t>– tato oblast slouží k popisu elementů kompetencí projektového řízení, které se </a:t>
            </a:r>
            <a:r>
              <a:rPr lang="cs-CZ" sz="1400" b="1" dirty="0"/>
              <a:t>vztahují ke kontextu projektu</a:t>
            </a:r>
            <a:r>
              <a:rPr lang="cs-CZ" sz="1400" dirty="0"/>
              <a:t>. Do této oblasti patří kompetence projektového manažera při řízení organizací s liniovým řízením a jeho schopnost fungovat v organizaci zaměřené na projekt. </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10978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472608" cy="507703"/>
          </a:xfrm>
        </p:spPr>
        <p:txBody>
          <a:bodyPr/>
          <a:lstStyle/>
          <a:p>
            <a:r>
              <a:rPr lang="cs-CZ" dirty="0"/>
              <a:t>Kompetence projektového manažera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5" name="Podnadpis 2"/>
          <p:cNvSpPr txBox="1">
            <a:spLocks/>
          </p:cNvSpPr>
          <p:nvPr/>
        </p:nvSpPr>
        <p:spPr>
          <a:xfrm>
            <a:off x="152118" y="651998"/>
            <a:ext cx="2808312" cy="48965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r>
              <a:rPr lang="cs-CZ" sz="1600" dirty="0"/>
              <a:t>Technické kompetence</a:t>
            </a:r>
          </a:p>
          <a:p>
            <a:pPr marL="285750" lvl="3" indent="-285750" algn="just">
              <a:buFont typeface="Arial" panose="020B0604020202020204" pitchFamily="34" charset="0"/>
              <a:buChar char="•"/>
            </a:pPr>
            <a:r>
              <a:rPr lang="cs-CZ" sz="1100" dirty="0"/>
              <a:t>Úspěšnost řízení projektu</a:t>
            </a:r>
          </a:p>
          <a:p>
            <a:pPr marL="285750" lvl="3" indent="-285750" algn="just">
              <a:buFont typeface="Arial" panose="020B0604020202020204" pitchFamily="34" charset="0"/>
              <a:buChar char="•"/>
            </a:pPr>
            <a:r>
              <a:rPr lang="cs-CZ" sz="1100" dirty="0"/>
              <a:t>Zainteresované strany</a:t>
            </a:r>
          </a:p>
          <a:p>
            <a:pPr marL="285750" lvl="3" indent="-285750" algn="just">
              <a:buFont typeface="Arial" panose="020B0604020202020204" pitchFamily="34" charset="0"/>
              <a:buChar char="•"/>
            </a:pPr>
            <a:r>
              <a:rPr lang="cs-CZ" sz="1100" dirty="0"/>
              <a:t>Požadavky a cíle projektu</a:t>
            </a:r>
          </a:p>
          <a:p>
            <a:pPr marL="285750" lvl="3" indent="-285750" algn="just">
              <a:buFont typeface="Arial" panose="020B0604020202020204" pitchFamily="34" charset="0"/>
              <a:buChar char="•"/>
            </a:pPr>
            <a:r>
              <a:rPr lang="cs-CZ" sz="1100" dirty="0"/>
              <a:t>Rizika a příležitosti</a:t>
            </a:r>
          </a:p>
          <a:p>
            <a:pPr marL="285750" lvl="3" indent="-285750" algn="just">
              <a:buFont typeface="Arial" panose="020B0604020202020204" pitchFamily="34" charset="0"/>
              <a:buChar char="•"/>
            </a:pPr>
            <a:r>
              <a:rPr lang="cs-CZ" sz="1100" dirty="0"/>
              <a:t>Kvalita</a:t>
            </a:r>
          </a:p>
          <a:p>
            <a:pPr marL="285750" lvl="3" indent="-285750" algn="just">
              <a:buFont typeface="Arial" panose="020B0604020202020204" pitchFamily="34" charset="0"/>
              <a:buChar char="•"/>
            </a:pPr>
            <a:r>
              <a:rPr lang="cs-CZ" sz="1100" dirty="0"/>
              <a:t>Organizace projektu</a:t>
            </a:r>
          </a:p>
          <a:p>
            <a:pPr marL="285750" lvl="3" indent="-285750" algn="just">
              <a:buFont typeface="Arial" panose="020B0604020202020204" pitchFamily="34" charset="0"/>
              <a:buChar char="•"/>
            </a:pPr>
            <a:r>
              <a:rPr lang="cs-CZ" sz="1100" dirty="0"/>
              <a:t>Týmová práce</a:t>
            </a:r>
          </a:p>
          <a:p>
            <a:pPr marL="285750" lvl="3" indent="-285750" algn="just">
              <a:buFont typeface="Arial" panose="020B0604020202020204" pitchFamily="34" charset="0"/>
              <a:buChar char="•"/>
            </a:pPr>
            <a:r>
              <a:rPr lang="cs-CZ" sz="1100" dirty="0"/>
              <a:t>Řešení problémů</a:t>
            </a:r>
          </a:p>
          <a:p>
            <a:pPr marL="285750" lvl="3" indent="-285750" algn="just">
              <a:buFont typeface="Arial" panose="020B0604020202020204" pitchFamily="34" charset="0"/>
              <a:buChar char="•"/>
            </a:pPr>
            <a:r>
              <a:rPr lang="cs-CZ" sz="1100" dirty="0"/>
              <a:t>Struktury v projektu</a:t>
            </a:r>
          </a:p>
          <a:p>
            <a:pPr marL="285750" lvl="3" indent="-285750" algn="just">
              <a:buFont typeface="Arial" panose="020B0604020202020204" pitchFamily="34" charset="0"/>
              <a:buChar char="•"/>
            </a:pPr>
            <a:r>
              <a:rPr lang="cs-CZ" sz="1100" dirty="0"/>
              <a:t>Rozsah a dodávané výstupy projektu</a:t>
            </a:r>
          </a:p>
          <a:p>
            <a:pPr marL="285750" lvl="3" indent="-285750" algn="just">
              <a:buFont typeface="Arial" panose="020B0604020202020204" pitchFamily="34" charset="0"/>
              <a:buChar char="•"/>
            </a:pPr>
            <a:r>
              <a:rPr lang="cs-CZ" sz="1100" dirty="0"/>
              <a:t>Čas a fáze projektu</a:t>
            </a:r>
          </a:p>
          <a:p>
            <a:pPr marL="285750" lvl="3" indent="-285750" algn="just">
              <a:buFont typeface="Arial" panose="020B0604020202020204" pitchFamily="34" charset="0"/>
              <a:buChar char="•"/>
            </a:pPr>
            <a:r>
              <a:rPr lang="cs-CZ" sz="1100" dirty="0"/>
              <a:t>Zdroje/Náklady a financování</a:t>
            </a:r>
          </a:p>
          <a:p>
            <a:pPr marL="285750" lvl="3" indent="-285750" algn="just">
              <a:buFont typeface="Arial" panose="020B0604020202020204" pitchFamily="34" charset="0"/>
              <a:buChar char="•"/>
            </a:pPr>
            <a:r>
              <a:rPr lang="cs-CZ" sz="1100" dirty="0"/>
              <a:t>Organizace a smluvní vztahy</a:t>
            </a:r>
          </a:p>
          <a:p>
            <a:pPr marL="285750" lvl="3" indent="-285750" algn="just">
              <a:buFont typeface="Arial" panose="020B0604020202020204" pitchFamily="34" charset="0"/>
              <a:buChar char="•"/>
            </a:pPr>
            <a:r>
              <a:rPr lang="cs-CZ" sz="1100" dirty="0"/>
              <a:t>Změny</a:t>
            </a:r>
          </a:p>
          <a:p>
            <a:pPr marL="285750" lvl="3" indent="-285750" algn="just">
              <a:buFont typeface="Arial" panose="020B0604020202020204" pitchFamily="34" charset="0"/>
              <a:buChar char="•"/>
            </a:pPr>
            <a:r>
              <a:rPr lang="cs-CZ" sz="1100" dirty="0"/>
              <a:t>Kontrola, řízení a podávání zpráv</a:t>
            </a:r>
          </a:p>
          <a:p>
            <a:pPr marL="285750" lvl="3" indent="-285750" algn="just">
              <a:buFont typeface="Arial" panose="020B0604020202020204" pitchFamily="34" charset="0"/>
              <a:buChar char="•"/>
            </a:pPr>
            <a:r>
              <a:rPr lang="cs-CZ" sz="1100" dirty="0"/>
              <a:t>Informace a dokumentace</a:t>
            </a:r>
          </a:p>
          <a:p>
            <a:pPr marL="285750" lvl="3" indent="-285750" algn="just">
              <a:buFont typeface="Arial" panose="020B0604020202020204" pitchFamily="34" charset="0"/>
              <a:buChar char="•"/>
            </a:pPr>
            <a:r>
              <a:rPr lang="cs-CZ" sz="1100" dirty="0"/>
              <a:t>Komunikace</a:t>
            </a:r>
          </a:p>
          <a:p>
            <a:pPr marL="285750" lvl="3" indent="-285750" algn="just">
              <a:buFont typeface="Arial" panose="020B0604020202020204" pitchFamily="34" charset="0"/>
              <a:buChar char="•"/>
            </a:pPr>
            <a:r>
              <a:rPr lang="cs-CZ" sz="1100" dirty="0"/>
              <a:t>Zahájení/Ukončení</a:t>
            </a:r>
          </a:p>
          <a:p>
            <a:pPr marL="285750" lvl="3" indent="-285750" algn="just">
              <a:buFont typeface="Arial" panose="020B0604020202020204" pitchFamily="34" charset="0"/>
              <a:buChar char="•"/>
            </a:pPr>
            <a:endParaRPr lang="cs-CZ" sz="1600" dirty="0"/>
          </a:p>
        </p:txBody>
      </p:sp>
      <p:sp>
        <p:nvSpPr>
          <p:cNvPr id="7" name="Podnadpis 2"/>
          <p:cNvSpPr txBox="1">
            <a:spLocks/>
          </p:cNvSpPr>
          <p:nvPr/>
        </p:nvSpPr>
        <p:spPr bwMode="auto">
          <a:xfrm>
            <a:off x="2699792" y="703189"/>
            <a:ext cx="28083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just">
              <a:buSzTx/>
            </a:pPr>
            <a:r>
              <a:rPr lang="cs-CZ" sz="1600" kern="0" dirty="0"/>
              <a:t>Behaviorální kompetence</a:t>
            </a:r>
          </a:p>
          <a:p>
            <a:pPr marL="285750" lvl="3" indent="-285750" algn="just">
              <a:buSzTx/>
              <a:buFont typeface="Arial" panose="020B0604020202020204" pitchFamily="34" charset="0"/>
              <a:buChar char="•"/>
            </a:pPr>
            <a:r>
              <a:rPr lang="cs-CZ" sz="1200" kern="0" dirty="0"/>
              <a:t>Vůdcovství</a:t>
            </a:r>
          </a:p>
          <a:p>
            <a:pPr marL="285750" lvl="3" indent="-285750" algn="just">
              <a:buSzTx/>
              <a:buFont typeface="Arial" panose="020B0604020202020204" pitchFamily="34" charset="0"/>
              <a:buChar char="•"/>
            </a:pPr>
            <a:r>
              <a:rPr lang="cs-CZ" sz="1200" kern="0" dirty="0"/>
              <a:t>Zainteresovanost a motivace</a:t>
            </a:r>
          </a:p>
          <a:p>
            <a:pPr marL="285750" lvl="3" indent="-285750" algn="just">
              <a:buSzTx/>
              <a:buFont typeface="Arial" panose="020B0604020202020204" pitchFamily="34" charset="0"/>
              <a:buChar char="•"/>
            </a:pPr>
            <a:r>
              <a:rPr lang="cs-CZ" sz="1200" kern="0" dirty="0"/>
              <a:t>Sebekontrola</a:t>
            </a:r>
          </a:p>
          <a:p>
            <a:pPr marL="285750" lvl="3" indent="-285750" algn="just">
              <a:buSzTx/>
              <a:buFont typeface="Arial" panose="020B0604020202020204" pitchFamily="34" charset="0"/>
              <a:buChar char="•"/>
            </a:pPr>
            <a:r>
              <a:rPr lang="cs-CZ" sz="1200" kern="0" dirty="0"/>
              <a:t>Asertivita</a:t>
            </a:r>
          </a:p>
          <a:p>
            <a:pPr marL="285750" lvl="3" indent="-285750" algn="just">
              <a:buSzTx/>
              <a:buFont typeface="Arial" panose="020B0604020202020204" pitchFamily="34" charset="0"/>
              <a:buChar char="•"/>
            </a:pPr>
            <a:r>
              <a:rPr lang="cs-CZ" sz="1200" kern="0" dirty="0"/>
              <a:t>Uvolnění</a:t>
            </a:r>
          </a:p>
          <a:p>
            <a:pPr marL="285750" lvl="3" indent="-285750" algn="just">
              <a:buSzTx/>
              <a:buFont typeface="Arial" panose="020B0604020202020204" pitchFamily="34" charset="0"/>
              <a:buChar char="•"/>
            </a:pPr>
            <a:r>
              <a:rPr lang="cs-CZ" sz="1200" kern="0" dirty="0"/>
              <a:t>Otevřenost</a:t>
            </a:r>
          </a:p>
          <a:p>
            <a:pPr marL="285750" lvl="3" indent="-285750" algn="just">
              <a:buSzTx/>
              <a:buFont typeface="Arial" panose="020B0604020202020204" pitchFamily="34" charset="0"/>
              <a:buChar char="•"/>
            </a:pPr>
            <a:r>
              <a:rPr lang="cs-CZ" sz="1200" kern="0" dirty="0"/>
              <a:t>Kreativita</a:t>
            </a:r>
          </a:p>
          <a:p>
            <a:pPr marL="285750" lvl="3" indent="-285750" algn="just">
              <a:buSzTx/>
              <a:buFont typeface="Arial" panose="020B0604020202020204" pitchFamily="34" charset="0"/>
              <a:buChar char="•"/>
            </a:pPr>
            <a:r>
              <a:rPr lang="cs-CZ" sz="1200" kern="0" dirty="0"/>
              <a:t>Orientace na výsledky</a:t>
            </a:r>
          </a:p>
          <a:p>
            <a:pPr marL="285750" lvl="3" indent="-285750" algn="just">
              <a:buSzTx/>
              <a:buFont typeface="Arial" panose="020B0604020202020204" pitchFamily="34" charset="0"/>
              <a:buChar char="•"/>
            </a:pPr>
            <a:r>
              <a:rPr lang="cs-CZ" sz="1200" kern="0" dirty="0"/>
              <a:t>Výkonnost</a:t>
            </a:r>
          </a:p>
          <a:p>
            <a:pPr marL="285750" lvl="3" indent="-285750" algn="just">
              <a:buSzTx/>
              <a:buFont typeface="Arial" panose="020B0604020202020204" pitchFamily="34" charset="0"/>
              <a:buChar char="•"/>
            </a:pPr>
            <a:r>
              <a:rPr lang="cs-CZ" sz="1200" kern="0" dirty="0"/>
              <a:t>Diskuze</a:t>
            </a:r>
          </a:p>
          <a:p>
            <a:pPr marL="285750" lvl="3" indent="-285750" algn="just">
              <a:buSzTx/>
              <a:buFont typeface="Arial" panose="020B0604020202020204" pitchFamily="34" charset="0"/>
              <a:buChar char="•"/>
            </a:pPr>
            <a:r>
              <a:rPr lang="cs-CZ" sz="1200" kern="0" dirty="0"/>
              <a:t>Vyjednávání</a:t>
            </a:r>
          </a:p>
          <a:p>
            <a:pPr marL="285750" lvl="3" indent="-285750" algn="just">
              <a:buSzTx/>
              <a:buFont typeface="Arial" panose="020B0604020202020204" pitchFamily="34" charset="0"/>
              <a:buChar char="•"/>
            </a:pPr>
            <a:r>
              <a:rPr lang="cs-CZ" sz="1200" kern="0" dirty="0"/>
              <a:t>Konflikty a krize</a:t>
            </a:r>
          </a:p>
          <a:p>
            <a:pPr marL="285750" lvl="3" indent="-285750" algn="just">
              <a:buSzTx/>
              <a:buFont typeface="Arial" panose="020B0604020202020204" pitchFamily="34" charset="0"/>
              <a:buChar char="•"/>
            </a:pPr>
            <a:r>
              <a:rPr lang="cs-CZ" sz="1200" kern="0" dirty="0"/>
              <a:t>Spolehlivost</a:t>
            </a:r>
          </a:p>
          <a:p>
            <a:pPr marL="285750" lvl="3" indent="-285750" algn="just">
              <a:buSzTx/>
              <a:buFont typeface="Arial" panose="020B0604020202020204" pitchFamily="34" charset="0"/>
              <a:buChar char="•"/>
            </a:pPr>
            <a:r>
              <a:rPr lang="cs-CZ" sz="1200" kern="0" dirty="0"/>
              <a:t>Porozumění hodnotám</a:t>
            </a:r>
          </a:p>
          <a:p>
            <a:pPr marL="285750" lvl="3" indent="-285750" algn="just">
              <a:buSzTx/>
              <a:buFont typeface="Arial" panose="020B0604020202020204" pitchFamily="34" charset="0"/>
              <a:buChar char="•"/>
            </a:pPr>
            <a:r>
              <a:rPr lang="cs-CZ" sz="1200" kern="0" dirty="0"/>
              <a:t>Etika</a:t>
            </a:r>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600" kern="0" dirty="0"/>
          </a:p>
        </p:txBody>
      </p:sp>
      <p:sp>
        <p:nvSpPr>
          <p:cNvPr id="8" name="Podnadpis 2"/>
          <p:cNvSpPr txBox="1">
            <a:spLocks/>
          </p:cNvSpPr>
          <p:nvPr/>
        </p:nvSpPr>
        <p:spPr bwMode="auto">
          <a:xfrm>
            <a:off x="5480710" y="703189"/>
            <a:ext cx="28083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just">
              <a:buSzTx/>
            </a:pPr>
            <a:r>
              <a:rPr lang="cs-CZ" sz="1600" kern="0" dirty="0"/>
              <a:t>Kontextové kompetence</a:t>
            </a:r>
          </a:p>
          <a:p>
            <a:pPr marL="285750" lvl="3" indent="-285750" algn="just">
              <a:buSzTx/>
              <a:buFont typeface="Arial" panose="020B0604020202020204" pitchFamily="34" charset="0"/>
              <a:buChar char="•"/>
            </a:pPr>
            <a:r>
              <a:rPr lang="cs-CZ" sz="1200" kern="0" dirty="0"/>
              <a:t>Orientace na projekt</a:t>
            </a:r>
          </a:p>
          <a:p>
            <a:pPr marL="285750" lvl="3" indent="-285750" algn="l">
              <a:buSzTx/>
              <a:buFont typeface="Arial" panose="020B0604020202020204" pitchFamily="34" charset="0"/>
              <a:buChar char="•"/>
            </a:pPr>
            <a:r>
              <a:rPr lang="cs-CZ" sz="1200" kern="0" dirty="0"/>
              <a:t>Orientace na program (portfolio)</a:t>
            </a:r>
          </a:p>
          <a:p>
            <a:pPr marL="285750" lvl="3" indent="-285750" algn="l">
              <a:buSzTx/>
              <a:buFont typeface="Arial" panose="020B0604020202020204" pitchFamily="34" charset="0"/>
              <a:buChar char="•"/>
            </a:pPr>
            <a:r>
              <a:rPr lang="cs-CZ" sz="1200" kern="0" dirty="0"/>
              <a:t>Realizace projektu, programu, portfolia</a:t>
            </a:r>
          </a:p>
          <a:p>
            <a:pPr marL="285750" lvl="3" indent="-285750" algn="l">
              <a:buSzTx/>
              <a:buFont typeface="Arial" panose="020B0604020202020204" pitchFamily="34" charset="0"/>
              <a:buChar char="•"/>
            </a:pPr>
            <a:r>
              <a:rPr lang="cs-CZ" sz="1200" kern="0" dirty="0"/>
              <a:t>Trvalá organizace</a:t>
            </a:r>
          </a:p>
          <a:p>
            <a:pPr marL="285750" lvl="3" indent="-285750" algn="l">
              <a:buSzTx/>
              <a:buFont typeface="Arial" panose="020B0604020202020204" pitchFamily="34" charset="0"/>
              <a:buChar char="•"/>
            </a:pPr>
            <a:r>
              <a:rPr lang="cs-CZ" sz="1200" kern="0" dirty="0"/>
              <a:t>Byznys</a:t>
            </a:r>
          </a:p>
          <a:p>
            <a:pPr marL="285750" lvl="3" indent="-285750" algn="l">
              <a:buSzTx/>
              <a:buFont typeface="Arial" panose="020B0604020202020204" pitchFamily="34" charset="0"/>
              <a:buChar char="•"/>
            </a:pPr>
            <a:r>
              <a:rPr lang="cs-CZ" sz="1200" kern="0" dirty="0"/>
              <a:t>Systémy, produkty, technologie</a:t>
            </a:r>
          </a:p>
          <a:p>
            <a:pPr marL="285750" lvl="3" indent="-285750" algn="l">
              <a:buSzTx/>
              <a:buFont typeface="Arial" panose="020B0604020202020204" pitchFamily="34" charset="0"/>
              <a:buChar char="•"/>
            </a:pPr>
            <a:r>
              <a:rPr lang="cs-CZ" sz="1200" kern="0" dirty="0"/>
              <a:t>Personální management</a:t>
            </a:r>
          </a:p>
          <a:p>
            <a:pPr marL="285750" lvl="3" indent="-285750" algn="l">
              <a:buSzTx/>
              <a:buFont typeface="Arial" panose="020B0604020202020204" pitchFamily="34" charset="0"/>
              <a:buChar char="•"/>
            </a:pPr>
            <a:r>
              <a:rPr lang="cs-CZ" sz="1200" kern="0" dirty="0"/>
              <a:t>Zdraví, bezpečnost, ochrana života a životního prostředí</a:t>
            </a:r>
          </a:p>
          <a:p>
            <a:pPr marL="285750" lvl="3" indent="-285750" algn="just">
              <a:buSzTx/>
              <a:buFont typeface="Arial" panose="020B0604020202020204" pitchFamily="34" charset="0"/>
              <a:buChar char="•"/>
            </a:pPr>
            <a:r>
              <a:rPr lang="cs-CZ" sz="1200" kern="0" dirty="0"/>
              <a:t>Finance</a:t>
            </a:r>
          </a:p>
          <a:p>
            <a:pPr marL="285750" lvl="3" indent="-285750" algn="just">
              <a:buSzTx/>
              <a:buFont typeface="Arial" panose="020B0604020202020204" pitchFamily="34" charset="0"/>
              <a:buChar char="•"/>
            </a:pPr>
            <a:r>
              <a:rPr lang="cs-CZ" sz="1200" kern="0" dirty="0"/>
              <a:t>Právo</a:t>
            </a:r>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600" kern="0" dirty="0"/>
          </a:p>
        </p:txBody>
      </p:sp>
    </p:spTree>
    <p:extLst>
      <p:ext uri="{BB962C8B-B14F-4D97-AF65-F5344CB8AC3E}">
        <p14:creationId xmlns:p14="http://schemas.microsoft.com/office/powerpoint/2010/main" val="28460599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3024336"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400" b="1" dirty="0">
                <a:solidFill>
                  <a:schemeClr val="bg1"/>
                </a:solidFill>
                <a:latin typeface="Times New Roman" panose="02020603050405020304" pitchFamily="18" charset="0"/>
                <a:cs typeface="Times New Roman" panose="02020603050405020304" pitchFamily="18" charset="0"/>
              </a:rPr>
              <a:t>Příklady kompetancí – </a:t>
            </a:r>
            <a:br>
              <a:rPr lang="pl-PL" sz="1400" b="1" dirty="0">
                <a:solidFill>
                  <a:schemeClr val="bg1"/>
                </a:solidFill>
                <a:latin typeface="Times New Roman" panose="02020603050405020304" pitchFamily="18" charset="0"/>
                <a:cs typeface="Times New Roman" panose="02020603050405020304" pitchFamily="18" charset="0"/>
              </a:rPr>
            </a:br>
            <a:r>
              <a:rPr lang="pl-PL" sz="1400" b="1" dirty="0">
                <a:solidFill>
                  <a:schemeClr val="bg1"/>
                </a:solidFill>
                <a:latin typeface="Times New Roman" panose="02020603050405020304" pitchFamily="18" charset="0"/>
                <a:cs typeface="Times New Roman" panose="02020603050405020304" pitchFamily="18" charset="0"/>
              </a:rPr>
              <a:t>základní požadavky:</a:t>
            </a: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Profesní kvalifikace NSK </a:t>
            </a:r>
            <a:br>
              <a:rPr lang="pl-PL" sz="1400" b="1" dirty="0">
                <a:solidFill>
                  <a:schemeClr val="bg1"/>
                </a:solidFill>
                <a:latin typeface="Times New Roman" panose="02020603050405020304" pitchFamily="18" charset="0"/>
                <a:cs typeface="Times New Roman" panose="02020603050405020304" pitchFamily="18" charset="0"/>
              </a:rPr>
            </a:br>
            <a:r>
              <a:rPr lang="pl-PL" sz="1400" b="1" dirty="0">
                <a:solidFill>
                  <a:schemeClr val="bg1"/>
                </a:solidFill>
                <a:latin typeface="Times New Roman" panose="02020603050405020304" pitchFamily="18" charset="0"/>
                <a:cs typeface="Times New Roman" panose="02020603050405020304" pitchFamily="18" charset="0"/>
              </a:rPr>
              <a:t>(dle zákona č. 179/2006 Sb.)</a:t>
            </a:r>
          </a:p>
          <a:p>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Manažer programů a komplexních projektů 63-008-T</a:t>
            </a:r>
          </a:p>
          <a:p>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Oblast kvalifikačního standardu</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l="24958" t="13040" r="27793" b="5480"/>
          <a:stretch/>
        </p:blipFill>
        <p:spPr>
          <a:xfrm>
            <a:off x="3871856" y="123478"/>
            <a:ext cx="5040560" cy="4889343"/>
          </a:xfrm>
          <a:prstGeom prst="rect">
            <a:avLst/>
          </a:prstGeom>
        </p:spPr>
      </p:pic>
    </p:spTree>
    <p:extLst>
      <p:ext uri="{BB962C8B-B14F-4D97-AF65-F5344CB8AC3E}">
        <p14:creationId xmlns:p14="http://schemas.microsoft.com/office/powerpoint/2010/main" val="5527269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Vymezují se oblasti - Manažer programů a komplexních projektů</a:t>
            </a: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r>
              <a:rPr lang="pl-PL" sz="1000" b="1" dirty="0">
                <a:solidFill>
                  <a:schemeClr val="bg1"/>
                </a:solidFill>
                <a:latin typeface="Times New Roman" panose="02020603050405020304" pitchFamily="18" charset="0"/>
                <a:cs typeface="Times New Roman" panose="02020603050405020304" pitchFamily="18" charset="0"/>
              </a:rPr>
              <a:t>online</a:t>
            </a:r>
          </a:p>
          <a:p>
            <a:pPr marL="0" indent="0" algn="ctr">
              <a:buNone/>
            </a:pPr>
            <a:r>
              <a:rPr lang="pl-PL" sz="900" b="1" dirty="0">
                <a:solidFill>
                  <a:schemeClr val="bg1"/>
                </a:solidFill>
                <a:latin typeface="Times New Roman" panose="02020603050405020304" pitchFamily="18" charset="0"/>
                <a:cs typeface="Times New Roman" panose="02020603050405020304" pitchFamily="18" charset="0"/>
                <a:hlinkClick r:id="rId2"/>
              </a:rPr>
              <a:t>http://katalog.nsp.cz/karta_tp.aspx?id_jp=101715</a:t>
            </a:r>
            <a:endParaRPr lang="pl-PL" sz="9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9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r>
              <a:rPr lang="cs-CZ" sz="1400" dirty="0"/>
              <a:t>Pracovní podmínky</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Měkké kompetence</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Obecné dovednosti</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Odborné znalosti</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Odborné dovednosti</a:t>
            </a:r>
          </a:p>
          <a:p>
            <a:pPr marL="342900" lvl="3" indent="-342900" algn="just">
              <a:buFont typeface="+mj-lt"/>
              <a:buAutoNum type="arabicPeriod"/>
            </a:pPr>
            <a:endParaRPr lang="cs-CZ" sz="1400" dirty="0"/>
          </a:p>
          <a:p>
            <a:pPr marL="342900" lvl="3" indent="-342900">
              <a:buFont typeface="+mj-lt"/>
              <a:buAutoNum type="arabicPeriod"/>
            </a:pPr>
            <a:r>
              <a:rPr lang="cs-CZ" sz="1400" dirty="0"/>
              <a:t>Zdravotní podmínky (onemocnění omezující výkon pozice)</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783498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1. Pracovní podmínky</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lgn="just">
              <a:buFont typeface="+mj-lt"/>
              <a:buAutoNum type="arabicPeriod"/>
            </a:pPr>
            <a:endParaRPr lang="cs-CZ" sz="1400" dirty="0"/>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8" name="Tabulka 7"/>
          <p:cNvGraphicFramePr>
            <a:graphicFrameLocks noGrp="1"/>
          </p:cNvGraphicFramePr>
          <p:nvPr>
            <p:extLst/>
          </p:nvPr>
        </p:nvGraphicFramePr>
        <p:xfrm>
          <a:off x="3693594" y="0"/>
          <a:ext cx="5342904" cy="4904463"/>
        </p:xfrm>
        <a:graphic>
          <a:graphicData uri="http://schemas.openxmlformats.org/drawingml/2006/table">
            <a:tbl>
              <a:tblPr firstRow="1" firstCol="1" bandRow="1"/>
              <a:tblGrid>
                <a:gridCol w="4334136">
                  <a:extLst>
                    <a:ext uri="{9D8B030D-6E8A-4147-A177-3AD203B41FA5}">
                      <a16:colId xmlns:a16="http://schemas.microsoft.com/office/drawing/2014/main" val="20000"/>
                    </a:ext>
                  </a:extLst>
                </a:gridCol>
                <a:gridCol w="252192">
                  <a:extLst>
                    <a:ext uri="{9D8B030D-6E8A-4147-A177-3AD203B41FA5}">
                      <a16:colId xmlns:a16="http://schemas.microsoft.com/office/drawing/2014/main" val="20001"/>
                    </a:ext>
                  </a:extLst>
                </a:gridCol>
                <a:gridCol w="252192">
                  <a:extLst>
                    <a:ext uri="{9D8B030D-6E8A-4147-A177-3AD203B41FA5}">
                      <a16:colId xmlns:a16="http://schemas.microsoft.com/office/drawing/2014/main" val="20002"/>
                    </a:ext>
                  </a:extLst>
                </a:gridCol>
                <a:gridCol w="252192">
                  <a:extLst>
                    <a:ext uri="{9D8B030D-6E8A-4147-A177-3AD203B41FA5}">
                      <a16:colId xmlns:a16="http://schemas.microsoft.com/office/drawing/2014/main" val="20003"/>
                    </a:ext>
                  </a:extLst>
                </a:gridCol>
                <a:gridCol w="252192">
                  <a:extLst>
                    <a:ext uri="{9D8B030D-6E8A-4147-A177-3AD203B41FA5}">
                      <a16:colId xmlns:a16="http://schemas.microsoft.com/office/drawing/2014/main" val="20004"/>
                    </a:ext>
                  </a:extLst>
                </a:gridCol>
              </a:tblGrid>
              <a:tr h="359626">
                <a:tc>
                  <a:txBody>
                    <a:bodyPr/>
                    <a:lstStyle/>
                    <a:p>
                      <a:pPr algn="ctr">
                        <a:lnSpc>
                          <a:spcPct val="107000"/>
                        </a:lnSpc>
                        <a:spcAft>
                          <a:spcPts val="0"/>
                        </a:spcAft>
                      </a:pPr>
                      <a:r>
                        <a:rPr lang="cs-CZ"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a:noFill/>
                    </a:lnT>
                    <a:lnB>
                      <a:noFill/>
                    </a:lnB>
                  </a:tcPr>
                </a:tc>
                <a:tc gridSpan="4">
                  <a:txBody>
                    <a:bodyPr/>
                    <a:lstStyle/>
                    <a:p>
                      <a:pPr>
                        <a:lnSpc>
                          <a:spcPct val="107000"/>
                        </a:lnSpc>
                        <a:spcAft>
                          <a:spcPts val="800"/>
                        </a:spcAft>
                      </a:pPr>
                      <a:r>
                        <a:rPr lang="cs-CZ" sz="1000">
                          <a:effectLst/>
                          <a:latin typeface="Calibri" panose="020F0502020204030204" pitchFamily="34" charset="0"/>
                          <a:ea typeface="Calibri" panose="020F0502020204030204" pitchFamily="34" charset="0"/>
                          <a:cs typeface="Times New Roman" panose="02020603050405020304" pitchFamily="18" charset="0"/>
                        </a:rPr>
                        <a:t> </a:t>
                      </a:r>
                      <a:r>
                        <a:rPr lang="cs-CZ" sz="1000" baseline="0">
                          <a:effectLst/>
                          <a:latin typeface="Calibri" panose="020F0502020204030204" pitchFamily="34" charset="0"/>
                          <a:ea typeface="Calibri" panose="020F0502020204030204" pitchFamily="34" charset="0"/>
                          <a:cs typeface="Times New Roman" panose="02020603050405020304" pitchFamily="18" charset="0"/>
                        </a:rPr>
                        <a:t>   1 </a:t>
                      </a:r>
                      <a:r>
                        <a:rPr lang="cs-CZ" sz="1000">
                          <a:effectLst/>
                          <a:latin typeface="Calibri" panose="020F0502020204030204" pitchFamily="34" charset="0"/>
                          <a:ea typeface="Calibri" panose="020F0502020204030204" pitchFamily="34" charset="0"/>
                          <a:cs typeface="Times New Roman" panose="02020603050405020304" pitchFamily="18" charset="0"/>
                        </a:rPr>
                        <a:t>       2       3       4</a:t>
                      </a: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teplem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a:noFill/>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1"/>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chladem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2"/>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hlukem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3"/>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vibracemi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4"/>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prachem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5"/>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chemickými látkami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6"/>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invazivními alergeny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7"/>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biologickými činiteli způsobujícími onemocnění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8"/>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ionizujícím zářením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9"/>
                  </a:ext>
                </a:extLst>
              </a:tr>
              <a:tr h="378794">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neionizujícím zářením a elektromagnetickým polem včetně laserů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Zraková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1"/>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Celková fyzická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2"/>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trupu a páteře s převahou statické práce (manipulace s břemeny)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3"/>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Lokální zátěž - zátěž malých svalových skupin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4"/>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Lokální zátěž jemné motoriky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5"/>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prací v omezeném nebo uzavřeném prostoru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6"/>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prací v nevhodných pracovních polohách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7"/>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Práce ve výškách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8"/>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Duševní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9"/>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Zvýšené riziko úrazu pracovníka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Zvýšené riziko obecného ohrožení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1"/>
                  </a:ext>
                </a:extLst>
              </a:tr>
              <a:tr h="198383">
                <a:tc>
                  <a:txBody>
                    <a:bodyPr/>
                    <a:lstStyle/>
                    <a:p>
                      <a:pPr marL="47625">
                        <a:lnSpc>
                          <a:spcPct val="107000"/>
                        </a:lnSpc>
                        <a:spcAft>
                          <a:spcPts val="0"/>
                        </a:spcAft>
                      </a:pPr>
                      <a:r>
                        <a:rPr lang="cs-CZ" sz="1100" dirty="0">
                          <a:effectLst/>
                          <a:latin typeface="Times New Roman" panose="02020603050405020304" pitchFamily="18" charset="0"/>
                          <a:ea typeface="Times New Roman" panose="02020603050405020304" pitchFamily="18" charset="0"/>
                          <a:cs typeface="Times New Roman" panose="02020603050405020304" pitchFamily="18" charset="0"/>
                        </a:rPr>
                        <a:t>Pracovní doba, směnnost </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dirty="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2505237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1. Pracovní podmínky</a:t>
            </a:r>
          </a:p>
        </p:txBody>
      </p:sp>
      <p:sp>
        <p:nvSpPr>
          <p:cNvPr id="5" name="Zástupný symbol pro obsah 2"/>
          <p:cNvSpPr txBox="1">
            <a:spLocks/>
          </p:cNvSpPr>
          <p:nvPr/>
        </p:nvSpPr>
        <p:spPr>
          <a:xfrm>
            <a:off x="3715308" y="51470"/>
            <a:ext cx="402504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endParaRPr lang="cs-CZ" sz="1400" dirty="0"/>
          </a:p>
          <a:p>
            <a:pPr marL="228600" lvl="3" algn="just">
              <a:buAutoNum type="arabicPeriod"/>
            </a:pPr>
            <a:r>
              <a:rPr lang="cs-CZ" sz="1200" dirty="0"/>
              <a:t>Stupeň zátěže (</a:t>
            </a:r>
            <a:r>
              <a:rPr lang="cs-CZ" sz="1200" b="1" dirty="0"/>
              <a:t>minimální zdravotní riziko</a:t>
            </a:r>
            <a:r>
              <a:rPr lang="cs-CZ" sz="1200" dirty="0"/>
              <a:t>) - faktor se při výkonu práce nevyskytuje nebo je zátěž faktorem minimální, vliv faktoru je ze zdravotního hlediska nevýznamný.</a:t>
            </a:r>
          </a:p>
          <a:p>
            <a:pPr marL="228600" lvl="3" algn="just">
              <a:buAutoNum type="arabicPeriod"/>
            </a:pPr>
            <a:endParaRPr lang="cs-CZ" sz="1200" dirty="0"/>
          </a:p>
          <a:p>
            <a:pPr marL="228600" lvl="3" algn="just">
              <a:buAutoNum type="arabicPeriod"/>
            </a:pPr>
            <a:r>
              <a:rPr lang="cs-CZ" sz="1200" dirty="0"/>
              <a:t>Stupeň zátěže (</a:t>
            </a:r>
            <a:r>
              <a:rPr lang="cs-CZ" sz="1200" b="1" dirty="0"/>
              <a:t>únosná míra zdravotního rizika</a:t>
            </a:r>
            <a:r>
              <a:rPr lang="cs-CZ" sz="1200" dirty="0"/>
              <a:t>) - ze zdravotního hlediska je míra zátěže faktorem únosná, nepřekračuje limity stanovené předpisy, vliv faktoru je akceptovatelný pro zdravého člověka.</a:t>
            </a:r>
          </a:p>
          <a:p>
            <a:pPr marL="228600" lvl="3" algn="just">
              <a:buAutoNum type="arabicPeriod"/>
            </a:pPr>
            <a:endParaRPr lang="cs-CZ" sz="1200" dirty="0"/>
          </a:p>
          <a:p>
            <a:pPr marL="228600" lvl="3" algn="just">
              <a:buAutoNum type="arabicPeriod"/>
            </a:pPr>
            <a:r>
              <a:rPr lang="cs-CZ" sz="1200" dirty="0"/>
              <a:t>Stupeň zátěže (</a:t>
            </a:r>
            <a:r>
              <a:rPr lang="cs-CZ" sz="1200" b="1" dirty="0"/>
              <a:t>významná míra zdravotního rizika</a:t>
            </a:r>
            <a:r>
              <a:rPr lang="cs-CZ" sz="1200" dirty="0"/>
              <a:t>) - úroveň zátěže překračuje stanovené limitní hodnoty expozice (zátěže), na pracovištích je nutná realizace náhradních technických a organizačních opatření, nelze vyloučit negativní vliv na zdraví pracovníků.</a:t>
            </a:r>
          </a:p>
          <a:p>
            <a:pPr marL="228600" lvl="3" algn="just">
              <a:buAutoNum type="arabicPeriod"/>
            </a:pPr>
            <a:endParaRPr lang="cs-CZ" sz="1200" dirty="0"/>
          </a:p>
          <a:p>
            <a:pPr marL="228600" lvl="3" algn="just">
              <a:buAutoNum type="arabicPeriod"/>
            </a:pPr>
            <a:r>
              <a:rPr lang="cs-CZ" sz="1200" dirty="0"/>
              <a:t>Stupeň zátěže (</a:t>
            </a:r>
            <a:r>
              <a:rPr lang="cs-CZ" sz="1200" b="1" dirty="0"/>
              <a:t>vysoká míra zdravotního rizika</a:t>
            </a:r>
            <a:r>
              <a:rPr lang="cs-CZ" sz="1200" dirty="0"/>
              <a:t>) - úroveň zátěže vysoce překračuje stanovené limitní hodnoty expozice, na pracovištích musí být dodržován soubor preventivních opatření, častěji dochází k poškození zdraví.</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103437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r>
              <a:rPr lang="cs-CZ" sz="1200" b="1" dirty="0"/>
              <a:t>Efektivní komunikace</a:t>
            </a:r>
          </a:p>
          <a:p>
            <a:pPr marL="285750" lvl="3" indent="-285750">
              <a:buFont typeface="Arial" panose="020B0604020202020204" pitchFamily="34" charset="0"/>
              <a:buChar char="•"/>
            </a:pPr>
            <a:r>
              <a:rPr lang="cs-CZ" sz="1200" dirty="0"/>
              <a:t>formulování myšlenek v písemné i ústní podobě je na výborné úrovni</a:t>
            </a:r>
          </a:p>
          <a:p>
            <a:pPr marL="285750" lvl="3" indent="-285750">
              <a:buFont typeface="Arial" panose="020B0604020202020204" pitchFamily="34" charset="0"/>
              <a:buChar char="•"/>
            </a:pPr>
            <a:r>
              <a:rPr lang="cs-CZ" sz="1200" dirty="0"/>
              <a:t>praktikuje aktivní naslouchání bez výjimky za všech okolností</a:t>
            </a:r>
          </a:p>
          <a:p>
            <a:pPr marL="285750" lvl="3" indent="-285750">
              <a:buFont typeface="Arial" panose="020B0604020202020204" pitchFamily="34" charset="0"/>
              <a:buChar char="•"/>
            </a:pPr>
            <a:r>
              <a:rPr lang="cs-CZ" sz="1200" dirty="0"/>
              <a:t>zdravé a přiměřené sebeprosazování je pro něj přirozené</a:t>
            </a:r>
          </a:p>
          <a:p>
            <a:pPr marL="285750" lvl="3" indent="-285750">
              <a:buFont typeface="Arial" panose="020B0604020202020204" pitchFamily="34" charset="0"/>
              <a:buChar char="•"/>
            </a:pPr>
            <a:r>
              <a:rPr lang="cs-CZ" sz="1200" dirty="0"/>
              <a:t>dokáže prezentovat na velkém fóru a svým projevem dokáže druhé přesvědčit</a:t>
            </a:r>
          </a:p>
          <a:p>
            <a:pPr marL="285750" lvl="3" indent="-285750">
              <a:buFont typeface="Arial" panose="020B0604020202020204" pitchFamily="34" charset="0"/>
              <a:buChar char="•"/>
            </a:pPr>
            <a:r>
              <a:rPr lang="cs-CZ" sz="1200" dirty="0"/>
              <a:t>dokáže od jiných získat jejich skutečné názory a pracovat </a:t>
            </a:r>
            <a:br>
              <a:rPr lang="cs-CZ" sz="1200" dirty="0"/>
            </a:br>
            <a:r>
              <a:rPr lang="cs-CZ" sz="1200" dirty="0"/>
              <a:t>s nimi</a:t>
            </a:r>
          </a:p>
          <a:p>
            <a:pPr marL="285750" lvl="3" indent="-285750">
              <a:buFont typeface="Arial" panose="020B0604020202020204" pitchFamily="34" charset="0"/>
              <a:buChar char="•"/>
            </a:pPr>
            <a:r>
              <a:rPr lang="cs-CZ" sz="1200" dirty="0"/>
              <a:t>dokáže využívat konstruktivní konflikty</a:t>
            </a:r>
          </a:p>
          <a:p>
            <a:pPr marL="285750" lvl="3" indent="-285750">
              <a:buFont typeface="Arial" panose="020B0604020202020204" pitchFamily="34" charset="0"/>
              <a:buChar char="•"/>
            </a:pPr>
            <a:r>
              <a:rPr lang="cs-CZ" sz="1200" dirty="0"/>
              <a:t>umí pracovat se zpětnou vazbou</a:t>
            </a:r>
          </a:p>
          <a:p>
            <a:pPr marL="285750" lvl="3" indent="-285750">
              <a:buFont typeface="Arial" panose="020B0604020202020204" pitchFamily="34" charset="0"/>
              <a:buChar char="•"/>
            </a:pPr>
            <a:r>
              <a:rPr lang="cs-CZ" sz="1200" dirty="0"/>
              <a:t>komunikuje s jinými kultura</a:t>
            </a:r>
          </a:p>
          <a:p>
            <a:pPr marL="285750" lvl="3" indent="-285750">
              <a:buFont typeface="Arial" panose="020B0604020202020204" pitchFamily="34" charset="0"/>
              <a:buChar char="•"/>
            </a:pPr>
            <a:endParaRPr lang="cs-CZ" sz="1200" dirty="0"/>
          </a:p>
          <a:p>
            <a:pPr marL="0" lvl="3" indent="0">
              <a:buNone/>
            </a:pPr>
            <a:r>
              <a:rPr lang="cs-CZ" sz="1200" b="1" dirty="0"/>
              <a:t>Kooperace (spolupráce) </a:t>
            </a:r>
            <a:endParaRPr lang="cs-CZ" sz="1200" dirty="0"/>
          </a:p>
          <a:p>
            <a:pPr marL="285750" lvl="3" indent="-285750">
              <a:buFont typeface="Arial" panose="020B0604020202020204" pitchFamily="34" charset="0"/>
              <a:buChar char="•"/>
            </a:pPr>
            <a:r>
              <a:rPr lang="cs-CZ" sz="1200" dirty="0"/>
              <a:t>ve skupině zaujímá roli nenuceného leadera, má přirozenou autoritu</a:t>
            </a:r>
          </a:p>
          <a:p>
            <a:pPr marL="285750" lvl="3" indent="-285750">
              <a:buFont typeface="Arial" panose="020B0604020202020204" pitchFamily="34" charset="0"/>
              <a:buChar char="•"/>
            </a:pPr>
            <a:r>
              <a:rPr lang="cs-CZ" sz="1200" dirty="0"/>
              <a:t>je schopen spolupráce v mezinárodních, multikulturních týmech</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1929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b="1" dirty="0"/>
          </a:p>
          <a:p>
            <a:pPr marL="0" lvl="3" indent="0">
              <a:buNone/>
              <a:defRPr/>
            </a:pPr>
            <a:r>
              <a:rPr lang="cs-CZ" sz="1600" dirty="0"/>
              <a:t>Zhodnocení metody doby návratnosti dodatečných investičních nákladů:</a:t>
            </a:r>
          </a:p>
          <a:p>
            <a:pPr marL="0" lvl="3" indent="0">
              <a:buNone/>
              <a:defRPr/>
            </a:pPr>
            <a:endParaRPr lang="cs-CZ" sz="1600" dirty="0"/>
          </a:p>
          <a:p>
            <a:pPr marL="285750" lvl="3" indent="-285750">
              <a:defRPr/>
            </a:pPr>
            <a:r>
              <a:rPr lang="cs-CZ" sz="1600" dirty="0"/>
              <a:t>Doba návratnosti dodatečných investičních nákladů je využitelná v případě, že se nelze spolehnout na dobu návratnosti prostou i reálnou a zároveň i ostatní finanční metody, které využívají k hodnocení hotovostní toky. </a:t>
            </a:r>
          </a:p>
          <a:p>
            <a:pPr marL="285750" lvl="3" indent="-285750">
              <a:defRPr/>
            </a:pPr>
            <a:endParaRPr lang="cs-CZ" sz="1600" dirty="0"/>
          </a:p>
          <a:p>
            <a:pPr marL="285750" lvl="3" indent="-285750">
              <a:defRPr/>
            </a:pPr>
            <a:r>
              <a:rPr lang="cs-CZ" sz="1600" dirty="0"/>
              <a:t>Je to nákladová metoda, která porovnává mezi sebou varianty projektů podle </a:t>
            </a:r>
            <a:r>
              <a:rPr lang="cs-CZ" sz="1600" b="1" dirty="0"/>
              <a:t>vynaložených nákladů</a:t>
            </a:r>
            <a:r>
              <a:rPr lang="cs-CZ" sz="1600" dirty="0"/>
              <a:t>. Její výhodou je, že </a:t>
            </a:r>
            <a:r>
              <a:rPr lang="cs-CZ" sz="1600" b="1" dirty="0"/>
              <a:t>není závislá na odhadu diskontní sazby </a:t>
            </a:r>
            <a:r>
              <a:rPr lang="cs-CZ" sz="1600" dirty="0"/>
              <a:t>a také je méně závislá na odhadu příjmů projektů.</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18746308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endParaRPr lang="cs-CZ" sz="1200" b="1" dirty="0"/>
          </a:p>
          <a:p>
            <a:pPr marL="0" lvl="3" indent="0" algn="just">
              <a:buNone/>
            </a:pPr>
            <a:r>
              <a:rPr lang="cs-CZ" sz="1200" b="1" dirty="0"/>
              <a:t>Kreativita</a:t>
            </a:r>
          </a:p>
          <a:p>
            <a:pPr marL="285750" lvl="3" indent="-285750">
              <a:buFont typeface="Arial" panose="020B0604020202020204" pitchFamily="34" charset="0"/>
              <a:buChar char="•"/>
            </a:pPr>
            <a:r>
              <a:rPr lang="cs-CZ" sz="1200" dirty="0"/>
              <a:t>podnikatelská intuice a strategické myšlení mu umožňují připravit a realizovat nové záměry, které mu vytvářejí výbornou výchozí pozici v konkurenčním prostředí,</a:t>
            </a:r>
          </a:p>
          <a:p>
            <a:pPr marL="285750" lvl="3" indent="-285750">
              <a:buFont typeface="Arial" panose="020B0604020202020204" pitchFamily="34" charset="0"/>
              <a:buChar char="•"/>
            </a:pPr>
            <a:r>
              <a:rPr lang="cs-CZ" sz="1200" dirty="0"/>
              <a:t>je schopen využít a ocenit myšlenky a nápady ve svém okolí,</a:t>
            </a:r>
          </a:p>
          <a:p>
            <a:pPr marL="285750" lvl="3" indent="-285750">
              <a:buFont typeface="Arial" panose="020B0604020202020204" pitchFamily="34" charset="0"/>
              <a:buChar char="•"/>
            </a:pPr>
            <a:r>
              <a:rPr lang="cs-CZ" sz="1200" dirty="0"/>
              <a:t>systematicky pracuje s riziky, která je schopen vyhodnotit a minimalizovat tak, aby neohrožovala strategické záměry jeho či jeho firmy.</a:t>
            </a:r>
          </a:p>
          <a:p>
            <a:pPr marL="285750" lvl="3" indent="-285750">
              <a:buFont typeface="Arial" panose="020B0604020202020204" pitchFamily="34" charset="0"/>
              <a:buChar char="•"/>
            </a:pPr>
            <a:endParaRPr lang="cs-CZ" sz="1200" dirty="0"/>
          </a:p>
          <a:p>
            <a:pPr marL="0" lvl="3" indent="0">
              <a:buNone/>
            </a:pPr>
            <a:r>
              <a:rPr lang="cs-CZ" sz="1200" b="1" dirty="0"/>
              <a:t>Flexibilita </a:t>
            </a:r>
            <a:endParaRPr lang="cs-CZ" sz="1200" dirty="0"/>
          </a:p>
          <a:p>
            <a:pPr marL="285750" lvl="3" indent="-285750">
              <a:buFont typeface="Arial" panose="020B0604020202020204" pitchFamily="34" charset="0"/>
              <a:buChar char="•"/>
            </a:pPr>
            <a:r>
              <a:rPr lang="cs-CZ" sz="1200" dirty="0"/>
              <a:t>aktivně prosazuje změny a přebírá za ně zodpovědnost,</a:t>
            </a:r>
          </a:p>
          <a:p>
            <a:pPr marL="285750" lvl="3" indent="-285750">
              <a:buFont typeface="Arial" panose="020B0604020202020204" pitchFamily="34" charset="0"/>
              <a:buChar char="•"/>
            </a:pPr>
            <a:r>
              <a:rPr lang="cs-CZ" sz="1200" dirty="0"/>
              <a:t>je iniciátorem nových myšlenek, má inovativní a kreativní myšlení,</a:t>
            </a:r>
          </a:p>
          <a:p>
            <a:pPr marL="285750" lvl="3" indent="-285750">
              <a:buFont typeface="Arial" panose="020B0604020202020204" pitchFamily="34" charset="0"/>
              <a:buChar char="•"/>
            </a:pPr>
            <a:r>
              <a:rPr lang="cs-CZ" sz="1200" dirty="0"/>
              <a:t>zpochybňuje stereotypy a zavedené postupy,</a:t>
            </a:r>
          </a:p>
          <a:p>
            <a:pPr marL="285750" lvl="3" indent="-285750">
              <a:buFont typeface="Arial" panose="020B0604020202020204" pitchFamily="34" charset="0"/>
              <a:buChar char="•"/>
            </a:pPr>
            <a:r>
              <a:rPr lang="cs-CZ" sz="1200" dirty="0"/>
              <a:t>vhodně volí styly a metody práce s ohledem na ostatní, kontext, situaci,</a:t>
            </a:r>
          </a:p>
          <a:p>
            <a:pPr marL="285750" lvl="3" indent="-285750">
              <a:buFont typeface="Arial" panose="020B0604020202020204" pitchFamily="34" charset="0"/>
              <a:buChar char="•"/>
            </a:pPr>
            <a:r>
              <a:rPr lang="cs-CZ" sz="1200" dirty="0"/>
              <a:t>trvale se rozvíjí, obohacuje své znalosti a dovednosti.</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122834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r>
              <a:rPr lang="cs-CZ" sz="1200" b="1" dirty="0"/>
              <a:t>Uspokojování zákaznických potřeb</a:t>
            </a:r>
          </a:p>
          <a:p>
            <a:pPr marL="285750" lvl="3" indent="-285750">
              <a:buFont typeface="Arial" panose="020B0604020202020204" pitchFamily="34" charset="0"/>
              <a:buChar char="•"/>
            </a:pPr>
            <a:r>
              <a:rPr lang="cs-CZ" sz="1200" dirty="0"/>
              <a:t>je vzorem vstřícného chování a vystupování vůči zákazníkům,</a:t>
            </a:r>
          </a:p>
          <a:p>
            <a:pPr marL="285750" lvl="3" indent="-285750">
              <a:buFont typeface="Arial" panose="020B0604020202020204" pitchFamily="34" charset="0"/>
              <a:buChar char="•"/>
            </a:pPr>
            <a:r>
              <a:rPr lang="cs-CZ" sz="1200" dirty="0"/>
              <a:t>systematicky buduje a udržuje vztahy, má snahu o jejich neustálé zlepšování,</a:t>
            </a:r>
          </a:p>
          <a:p>
            <a:pPr marL="285750" lvl="3" indent="-285750">
              <a:buFont typeface="Arial" panose="020B0604020202020204" pitchFamily="34" charset="0"/>
              <a:buChar char="•"/>
            </a:pPr>
            <a:r>
              <a:rPr lang="cs-CZ" sz="1200" dirty="0"/>
              <a:t>zastává roli důvěryhodného poradce,</a:t>
            </a:r>
          </a:p>
          <a:p>
            <a:pPr marL="285750" lvl="3" indent="-285750">
              <a:buFont typeface="Arial" panose="020B0604020202020204" pitchFamily="34" charset="0"/>
              <a:buChar char="•"/>
            </a:pPr>
            <a:r>
              <a:rPr lang="cs-CZ" sz="1200" dirty="0"/>
              <a:t>umí zákazníka přesvědčit a ovlivnit.</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Výkonnost </a:t>
            </a:r>
            <a:endParaRPr lang="cs-CZ" sz="1200" dirty="0"/>
          </a:p>
          <a:p>
            <a:pPr marL="285750" lvl="3" indent="-285750">
              <a:buFont typeface="Arial" panose="020B0604020202020204" pitchFamily="34" charset="0"/>
              <a:buChar char="•"/>
            </a:pPr>
            <a:r>
              <a:rPr lang="cs-CZ" sz="1200" dirty="0"/>
              <a:t>jeho výkon a výsledek (přínos) je nadstandardní,</a:t>
            </a:r>
          </a:p>
          <a:p>
            <a:pPr marL="285750" lvl="3" indent="-285750">
              <a:buFont typeface="Arial" panose="020B0604020202020204" pitchFamily="34" charset="0"/>
              <a:buChar char="•"/>
            </a:pPr>
            <a:r>
              <a:rPr lang="cs-CZ" sz="1200" dirty="0"/>
              <a:t>jeho osobní a týmové nebo firemní cíle jsou v souladu, má manažerské předpoklady pro zvyšování výkonu,</a:t>
            </a:r>
          </a:p>
          <a:p>
            <a:pPr marL="285750" lvl="3" indent="-285750">
              <a:buFont typeface="Arial" panose="020B0604020202020204" pitchFamily="34" charset="0"/>
              <a:buChar char="•"/>
            </a:pPr>
            <a:r>
              <a:rPr lang="cs-CZ" sz="1200" dirty="0"/>
              <a:t>konstruktivně zpětnou vazbu přijímá i poskytuje, a v návaznosti na ni navrhuje řešení,</a:t>
            </a:r>
          </a:p>
          <a:p>
            <a:pPr marL="285750" lvl="3" indent="-285750">
              <a:buFont typeface="Arial" panose="020B0604020202020204" pitchFamily="34" charset="0"/>
              <a:buChar char="•"/>
            </a:pPr>
            <a:r>
              <a:rPr lang="cs-CZ" sz="1200" dirty="0"/>
              <a:t>je schopen sebekontroly,</a:t>
            </a:r>
          </a:p>
          <a:p>
            <a:pPr marL="285750" lvl="3" indent="-285750">
              <a:buFont typeface="Arial" panose="020B0604020202020204" pitchFamily="34" charset="0"/>
              <a:buChar char="•"/>
            </a:pPr>
            <a:r>
              <a:rPr lang="cs-CZ" sz="1200" dirty="0"/>
              <a:t>je motivován a motivuje ostatní, včetně sebezdokonalování.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857206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r>
              <a:rPr lang="cs-CZ" sz="1200" b="1" dirty="0"/>
              <a:t>Samostatnost</a:t>
            </a:r>
          </a:p>
          <a:p>
            <a:pPr marL="285750" lvl="3" indent="-285750">
              <a:buFont typeface="Arial" panose="020B0604020202020204" pitchFamily="34" charset="0"/>
              <a:buChar char="•"/>
            </a:pPr>
            <a:r>
              <a:rPr lang="cs-CZ" sz="1200" dirty="0"/>
              <a:t>dokáže cíl převést na kroky (úkoly) potřebné k jeho dosažení,</a:t>
            </a:r>
          </a:p>
          <a:p>
            <a:pPr marL="285750" lvl="3" indent="-285750">
              <a:buFont typeface="Arial" panose="020B0604020202020204" pitchFamily="34" charset="0"/>
              <a:buChar char="•"/>
            </a:pPr>
            <a:r>
              <a:rPr lang="cs-CZ" sz="1200" dirty="0"/>
              <a:t>při plnění úkolů řídí sám sebe, umí své síly odhadnout a rozložit,</a:t>
            </a:r>
          </a:p>
          <a:p>
            <a:pPr marL="285750" lvl="3" indent="-285750">
              <a:buFont typeface="Arial" panose="020B0604020202020204" pitchFamily="34" charset="0"/>
              <a:buChar char="•"/>
            </a:pPr>
            <a:r>
              <a:rPr lang="cs-CZ" sz="1200" dirty="0"/>
              <a:t>plánuje a je schopen se dlouhodobě koncentrovat,</a:t>
            </a:r>
          </a:p>
          <a:p>
            <a:pPr marL="285750" lvl="3" indent="-285750">
              <a:buFont typeface="Arial" panose="020B0604020202020204" pitchFamily="34" charset="0"/>
              <a:buChar char="•"/>
            </a:pPr>
            <a:r>
              <a:rPr lang="cs-CZ" sz="1200" dirty="0"/>
              <a:t>rychle a pružně se rozhoduje,</a:t>
            </a:r>
          </a:p>
          <a:p>
            <a:pPr marL="285750" lvl="3" indent="-285750">
              <a:buFont typeface="Arial" panose="020B0604020202020204" pitchFamily="34" charset="0"/>
              <a:buChar char="•"/>
            </a:pPr>
            <a:r>
              <a:rPr lang="cs-CZ" sz="1200" dirty="0"/>
              <a:t>v případě potřeby neváhá vyhledat pomoc, dokáže získat veškeré potřebné zdroje (informace apod.),</a:t>
            </a:r>
          </a:p>
          <a:p>
            <a:pPr marL="285750" lvl="3" indent="-285750">
              <a:buFont typeface="Arial" panose="020B0604020202020204" pitchFamily="34" charset="0"/>
              <a:buChar char="•"/>
            </a:pPr>
            <a:r>
              <a:rPr lang="cs-CZ" sz="1200" dirty="0"/>
              <a:t>nebojí se nést osobní riziko, protože ho umí dobře posoudit.</a:t>
            </a:r>
          </a:p>
          <a:p>
            <a:pPr marL="285750" lvl="3" indent="-285750">
              <a:buFont typeface="Arial" panose="020B0604020202020204" pitchFamily="34" charset="0"/>
              <a:buChar char="•"/>
            </a:pPr>
            <a:endParaRPr lang="cs-CZ" sz="1200" dirty="0"/>
          </a:p>
          <a:p>
            <a:pPr marL="0" lvl="3" indent="0">
              <a:buNone/>
            </a:pPr>
            <a:r>
              <a:rPr lang="cs-CZ" sz="1200" b="1" dirty="0"/>
              <a:t>Řešení problémů</a:t>
            </a:r>
            <a:endParaRPr lang="cs-CZ" sz="1200" dirty="0"/>
          </a:p>
          <a:p>
            <a:pPr marL="285750" lvl="3" indent="-285750">
              <a:buFont typeface="Arial" panose="020B0604020202020204" pitchFamily="34" charset="0"/>
              <a:buChar char="•"/>
            </a:pPr>
            <a:r>
              <a:rPr lang="cs-CZ" sz="1200" dirty="0"/>
              <a:t>jak samostatné, tak týmové řešení problémů je mu zcela vlastní, je schopen vést řešitelské týmy,</a:t>
            </a:r>
          </a:p>
          <a:p>
            <a:pPr marL="285750" lvl="3" indent="-285750">
              <a:buFont typeface="Arial" panose="020B0604020202020204" pitchFamily="34" charset="0"/>
              <a:buChar char="•"/>
            </a:pPr>
            <a:r>
              <a:rPr lang="cs-CZ" sz="1200" dirty="0"/>
              <a:t>na základě svých zkušeností se spoléhá na svou intuici, využívá kreativní myšlení,</a:t>
            </a:r>
          </a:p>
          <a:p>
            <a:pPr marL="285750" lvl="3" indent="-285750">
              <a:buFont typeface="Arial" panose="020B0604020202020204" pitchFamily="34" charset="0"/>
              <a:buChar char="•"/>
            </a:pPr>
            <a:r>
              <a:rPr lang="cs-CZ" sz="1200" dirty="0"/>
              <a:t>vytváří motivující prostředí pro řešení problémů,</a:t>
            </a:r>
          </a:p>
          <a:p>
            <a:pPr marL="285750" lvl="3" indent="-285750">
              <a:buFont typeface="Arial" panose="020B0604020202020204" pitchFamily="34" charset="0"/>
              <a:buChar char="•"/>
            </a:pPr>
            <a:r>
              <a:rPr lang="cs-CZ" sz="1200" dirty="0"/>
              <a:t>je schopen vytvářet nebo se podílet na tvorbě standardů, kterými předchází vzniku problémů,</a:t>
            </a:r>
          </a:p>
          <a:p>
            <a:pPr marL="285750" lvl="3" indent="-285750">
              <a:buFont typeface="Arial" panose="020B0604020202020204" pitchFamily="34" charset="0"/>
              <a:buChar char="•"/>
            </a:pPr>
            <a:r>
              <a:rPr lang="cs-CZ" sz="1200" dirty="0"/>
              <a:t>dokáže překonávat předsudky a stereotypy myšlení.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647988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838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r>
              <a:rPr lang="cs-CZ" sz="1200" b="1" dirty="0"/>
              <a:t>Plánování a organizování práce</a:t>
            </a:r>
          </a:p>
          <a:p>
            <a:pPr marL="285750" lvl="3" indent="-285750">
              <a:buFont typeface="Arial" panose="020B0604020202020204" pitchFamily="34" charset="0"/>
              <a:buChar char="•"/>
            </a:pPr>
            <a:r>
              <a:rPr lang="cs-CZ" sz="1200" dirty="0"/>
              <a:t>vytváří vize, navrhuje strategie a efektivně plánuje,</a:t>
            </a:r>
          </a:p>
          <a:p>
            <a:pPr marL="285750" lvl="3" indent="-285750">
              <a:buFont typeface="Arial" panose="020B0604020202020204" pitchFamily="34" charset="0"/>
              <a:buChar char="•"/>
            </a:pPr>
            <a:r>
              <a:rPr lang="cs-CZ" sz="1200" dirty="0"/>
              <a:t>rozvíjí potenciál k výkonnosti sebe a druhých,</a:t>
            </a:r>
          </a:p>
          <a:p>
            <a:pPr marL="285750" lvl="3" indent="-285750">
              <a:buFont typeface="Arial" panose="020B0604020202020204" pitchFamily="34" charset="0"/>
              <a:buChar char="•"/>
            </a:pPr>
            <a:r>
              <a:rPr lang="cs-CZ" sz="1200" dirty="0"/>
              <a:t>stanovuje cíle a priority, motivuje okolí k jejich dosažení</a:t>
            </a:r>
          </a:p>
          <a:p>
            <a:pPr marL="285750" lvl="3" indent="-285750">
              <a:buFont typeface="Arial" panose="020B0604020202020204" pitchFamily="34" charset="0"/>
              <a:buChar char="•"/>
            </a:pPr>
            <a:r>
              <a:rPr lang="cs-CZ" sz="1200" dirty="0"/>
              <a:t>předvídá rizika,</a:t>
            </a:r>
          </a:p>
          <a:p>
            <a:pPr marL="285750" lvl="3" indent="-285750">
              <a:buFont typeface="Arial" panose="020B0604020202020204" pitchFamily="34" charset="0"/>
              <a:buChar char="•"/>
            </a:pPr>
            <a:r>
              <a:rPr lang="cs-CZ" sz="1200" dirty="0"/>
              <a:t>plánuje potřebné zdroje, jejich efektivní využití a čas,</a:t>
            </a:r>
          </a:p>
          <a:p>
            <a:pPr marL="285750" lvl="3" indent="-285750">
              <a:buFont typeface="Arial" panose="020B0604020202020204" pitchFamily="34" charset="0"/>
              <a:buChar char="•"/>
            </a:pPr>
            <a:r>
              <a:rPr lang="cs-CZ" sz="1200" dirty="0"/>
              <a:t>sleduje a hodnotí naplňování cílů, plánů a aktivit k nim směřujících a podle toho jedná,</a:t>
            </a:r>
          </a:p>
          <a:p>
            <a:pPr marL="285750" lvl="3" indent="-285750">
              <a:buFont typeface="Arial" panose="020B0604020202020204" pitchFamily="34" charset="0"/>
              <a:buChar char="•"/>
            </a:pPr>
            <a:r>
              <a:rPr lang="cs-CZ" sz="1200" dirty="0"/>
              <a:t>Deleguje.</a:t>
            </a:r>
          </a:p>
          <a:p>
            <a:pPr marL="0" lvl="3"/>
            <a:endParaRPr lang="cs-CZ" sz="1200" b="1" dirty="0"/>
          </a:p>
          <a:p>
            <a:pPr marL="0" lvl="3" indent="0">
              <a:buNone/>
            </a:pPr>
            <a:r>
              <a:rPr lang="cs-CZ" sz="1200" b="1" dirty="0"/>
              <a:t>Celoživotní učení</a:t>
            </a:r>
            <a:endParaRPr lang="cs-CZ" sz="1200" dirty="0"/>
          </a:p>
          <a:p>
            <a:pPr marL="285750" lvl="3" indent="-285750">
              <a:buFont typeface="Arial" panose="020B0604020202020204" pitchFamily="34" charset="0"/>
              <a:buChar char="•"/>
            </a:pPr>
            <a:r>
              <a:rPr lang="cs-CZ" sz="1200" dirty="0"/>
              <a:t>aktivně pracuje na prohlubování své odbornosti a profesionality, předvídá a může i ovlivňovat vývoj ve svém oboru,</a:t>
            </a:r>
          </a:p>
          <a:p>
            <a:pPr marL="285750" lvl="3" indent="-285750">
              <a:buFont typeface="Arial" panose="020B0604020202020204" pitchFamily="34" charset="0"/>
              <a:buChar char="•"/>
            </a:pPr>
            <a:r>
              <a:rPr lang="cs-CZ" sz="1200" dirty="0"/>
              <a:t>dokáže rozpoznat a definovat vzdělávací potřeby svého okolí,</a:t>
            </a:r>
          </a:p>
          <a:p>
            <a:pPr marL="285750" lvl="3" indent="-285750">
              <a:buFont typeface="Arial" panose="020B0604020202020204" pitchFamily="34" charset="0"/>
              <a:buChar char="•"/>
            </a:pPr>
            <a:r>
              <a:rPr lang="cs-CZ" sz="1200" dirty="0"/>
              <a:t>podporuje osobní rozvoj druhých,</a:t>
            </a:r>
          </a:p>
          <a:p>
            <a:pPr marL="285750" lvl="3" indent="-285750">
              <a:buFont typeface="Arial" panose="020B0604020202020204" pitchFamily="34" charset="0"/>
              <a:buChar char="•"/>
            </a:pPr>
            <a:r>
              <a:rPr lang="cs-CZ" sz="1200" dirty="0"/>
              <a:t>sdílí znalosti a zajišťuje, aby znalosti byly sdíleny (knowledge management).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54286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327884"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200" b="1" dirty="0"/>
              <a:t>Aktivní (proaktivní) přístup</a:t>
            </a:r>
          </a:p>
          <a:p>
            <a:pPr marL="285750" lvl="3" indent="-285750">
              <a:buFont typeface="Arial" panose="020B0604020202020204" pitchFamily="34" charset="0"/>
              <a:buChar char="•"/>
            </a:pPr>
            <a:r>
              <a:rPr lang="cs-CZ" sz="1200" dirty="0"/>
              <a:t>je přirozeně aktivní, má pozitivní přístup k životu i k práci,</a:t>
            </a:r>
          </a:p>
          <a:p>
            <a:pPr marL="285750" lvl="3" indent="-285750">
              <a:buFont typeface="Arial" panose="020B0604020202020204" pitchFamily="34" charset="0"/>
              <a:buChar char="•"/>
            </a:pPr>
            <a:r>
              <a:rPr lang="cs-CZ" sz="1200" dirty="0"/>
              <a:t>ovlivňuje dění kolem sebe, aktivně vyhledává řešení, nové aktivity, postupy a možnosti,</a:t>
            </a:r>
          </a:p>
          <a:p>
            <a:pPr marL="285750" lvl="3" indent="-285750">
              <a:buFont typeface="Arial" panose="020B0604020202020204" pitchFamily="34" charset="0"/>
              <a:buChar char="•"/>
            </a:pPr>
            <a:r>
              <a:rPr lang="cs-CZ" sz="1200" dirty="0"/>
              <a:t>je připraven podstoupit osobní riziko, aby mohl dosáhnout cíle,</a:t>
            </a:r>
          </a:p>
          <a:p>
            <a:pPr marL="285750" lvl="3" indent="-285750">
              <a:buFont typeface="Arial" panose="020B0604020202020204" pitchFamily="34" charset="0"/>
              <a:buChar char="•"/>
            </a:pPr>
            <a:r>
              <a:rPr lang="cs-CZ" sz="1200" dirty="0"/>
              <a:t>předvídá situace a přijímá opatření,</a:t>
            </a:r>
          </a:p>
          <a:p>
            <a:pPr marL="285750" lvl="3" indent="-285750">
              <a:buFont typeface="Arial" panose="020B0604020202020204" pitchFamily="34" charset="0"/>
              <a:buChar char="•"/>
            </a:pPr>
            <a:r>
              <a:rPr lang="cs-CZ" sz="1200" dirty="0"/>
              <a:t>hledá řešení, dívá se dopředu, aby mohl vytvářet příležitosti, zapojuje ostatní do svých projektů.</a:t>
            </a:r>
          </a:p>
          <a:p>
            <a:pPr marL="285750" lvl="3" indent="-285750">
              <a:buFont typeface="Arial" panose="020B0604020202020204" pitchFamily="34" charset="0"/>
              <a:buChar char="•"/>
            </a:pPr>
            <a:endParaRPr lang="cs-CZ" sz="1200" dirty="0"/>
          </a:p>
          <a:p>
            <a:pPr marL="0" lvl="3" indent="0" algn="just">
              <a:buNone/>
            </a:pPr>
            <a:r>
              <a:rPr lang="cs-CZ" sz="1200" b="1" dirty="0"/>
              <a:t>Objevování a orientace v informacích</a:t>
            </a:r>
          </a:p>
          <a:p>
            <a:pPr marL="285750" lvl="3" indent="-285750" algn="just">
              <a:buFont typeface="Arial" panose="020B0604020202020204" pitchFamily="34" charset="0"/>
              <a:buChar char="•"/>
            </a:pPr>
            <a:r>
              <a:rPr lang="cs-CZ" sz="1200" dirty="0"/>
              <a:t>propojuje informace z různých i netradičních / nových zdrojů, tvoří mezi nimi vazby, nalézá a vytváří z nich příležitosti,</a:t>
            </a:r>
          </a:p>
          <a:p>
            <a:pPr marL="285750" lvl="3" indent="-285750" algn="just">
              <a:buFont typeface="Arial" panose="020B0604020202020204" pitchFamily="34" charset="0"/>
              <a:buChar char="•"/>
            </a:pPr>
            <a:r>
              <a:rPr lang="cs-CZ" sz="1200" dirty="0"/>
              <a:t>informací je schopen vytvářet know-how, které mohou využívat i ostatní,</a:t>
            </a:r>
          </a:p>
          <a:p>
            <a:pPr marL="285750" lvl="3" indent="-285750" algn="just">
              <a:buFont typeface="Arial" panose="020B0604020202020204" pitchFamily="34" charset="0"/>
              <a:buChar char="•"/>
            </a:pPr>
            <a:r>
              <a:rPr lang="cs-CZ" sz="1200" dirty="0"/>
              <a:t>řídí informační toky, je schopen se zorientovat v různých typech databází a vybrat klíčové informace pro daný účel a propojit je.</a:t>
            </a:r>
          </a:p>
          <a:p>
            <a:pPr marL="0" lvl="3" indent="0">
              <a:buNone/>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862945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3967844"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400" b="1" dirty="0"/>
              <a:t>Zvládání zátěže</a:t>
            </a:r>
            <a:endParaRPr lang="cs-CZ" sz="1400" dirty="0"/>
          </a:p>
          <a:p>
            <a:pPr marL="285750" lvl="3" indent="-285750">
              <a:buFont typeface="Arial" panose="020B0604020202020204" pitchFamily="34" charset="0"/>
              <a:buChar char="•"/>
            </a:pPr>
            <a:r>
              <a:rPr lang="cs-CZ" sz="1200" dirty="0"/>
              <a:t>odvádí velmi dobrý výkon i v extrémně složitých podmínkách, realistický přístup k zátěžovým situacím, mu umožňuje získat nadhled a odstup,</a:t>
            </a:r>
          </a:p>
          <a:p>
            <a:pPr marL="285750" lvl="3" indent="-285750">
              <a:buFont typeface="Arial" panose="020B0604020202020204" pitchFamily="34" charset="0"/>
              <a:buChar char="•"/>
            </a:pPr>
            <a:r>
              <a:rPr lang="cs-CZ" sz="1200" dirty="0"/>
              <a:t>vyvolává změny za účelem efektivnějšího dosažení výsledku,</a:t>
            </a:r>
          </a:p>
          <a:p>
            <a:pPr marL="285750" lvl="3" indent="-285750">
              <a:buFont typeface="Arial" panose="020B0604020202020204" pitchFamily="34" charset="0"/>
              <a:buChar char="•"/>
            </a:pPr>
            <a:r>
              <a:rPr lang="cs-CZ" sz="1200" dirty="0"/>
              <a:t>z neúspěchu se poučí a přijímá opatření,</a:t>
            </a:r>
          </a:p>
          <a:p>
            <a:pPr marL="285750" lvl="3" indent="-285750">
              <a:buFont typeface="Arial" panose="020B0604020202020204" pitchFamily="34" charset="0"/>
              <a:buChar char="•"/>
            </a:pPr>
            <a:r>
              <a:rPr lang="cs-CZ" sz="1200" dirty="0"/>
              <a:t>při překonání překážek analyzuje situaci, hledá alternativy a volí nejvhodnější řešení,</a:t>
            </a:r>
          </a:p>
          <a:p>
            <a:pPr marL="285750" lvl="3" indent="-285750">
              <a:buFont typeface="Arial" panose="020B0604020202020204" pitchFamily="34" charset="0"/>
              <a:buChar char="•"/>
            </a:pPr>
            <a:r>
              <a:rPr lang="cs-CZ" sz="1200" dirty="0"/>
              <a:t>při plnění rutinních úkonů se dokáže oprostit od vnějších vlivů a soustředí se v danou chvíli pouze na příslušný cíl,</a:t>
            </a:r>
          </a:p>
          <a:p>
            <a:pPr marL="285750" lvl="3" indent="-285750">
              <a:buFont typeface="Arial" panose="020B0604020202020204" pitchFamily="34" charset="0"/>
              <a:buChar char="•"/>
            </a:pPr>
            <a:r>
              <a:rPr lang="cs-CZ" sz="1200" dirty="0"/>
              <a:t>v zátěžových situacích je oporou druhým,</a:t>
            </a:r>
          </a:p>
          <a:p>
            <a:pPr marL="285750" lvl="3" indent="-285750">
              <a:buFont typeface="Arial" panose="020B0604020202020204" pitchFamily="34" charset="0"/>
              <a:buChar char="•"/>
            </a:pPr>
            <a:r>
              <a:rPr lang="cs-CZ" sz="1200" dirty="0"/>
              <a:t>je schopen i v silně vypjatých situacích kontrolovat své pocity, dokáže pracovat s emocemi druhých,</a:t>
            </a:r>
          </a:p>
          <a:p>
            <a:pPr marL="285750" lvl="3" indent="-285750">
              <a:buFont typeface="Arial" panose="020B0604020202020204" pitchFamily="34" charset="0"/>
              <a:buChar char="•"/>
            </a:pPr>
            <a:r>
              <a:rPr lang="cs-CZ" sz="1200" dirty="0"/>
              <a:t>má vysokou sebedůvěru a pocit plné zdatnosti.</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253399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400" b="1" dirty="0"/>
              <a:t>Vedení lidí (</a:t>
            </a:r>
            <a:r>
              <a:rPr lang="cs-CZ" sz="1400" b="1" dirty="0" err="1"/>
              <a:t>leadership</a:t>
            </a:r>
            <a:r>
              <a:rPr lang="cs-CZ" sz="1400" b="1" dirty="0"/>
              <a:t>)</a:t>
            </a:r>
            <a:endParaRPr lang="cs-CZ" sz="1400" dirty="0"/>
          </a:p>
          <a:p>
            <a:pPr marL="285750" lvl="3" indent="-285750">
              <a:buFont typeface="Arial" panose="020B0604020202020204" pitchFamily="34" charset="0"/>
              <a:buChar char="•"/>
            </a:pPr>
            <a:r>
              <a:rPr lang="cs-CZ" sz="1200" dirty="0"/>
              <a:t>je charismatický vůdce, má přesvědčivé představy a nápady, pro které dokáže ostatní zaujmout a nadchnout, jeho strategie a nápady vyvolávají zájem a nadšení ostatních se podílet na poslání celé skupiny odpovědnost za skupinový výkon vnímá jako základní manažerskou roli,</a:t>
            </a:r>
          </a:p>
          <a:p>
            <a:pPr marL="285750" lvl="3" indent="-285750">
              <a:buFont typeface="Arial" panose="020B0604020202020204" pitchFamily="34" charset="0"/>
              <a:buChar char="•"/>
            </a:pPr>
            <a:r>
              <a:rPr lang="cs-CZ" sz="1200" dirty="0"/>
              <a:t>organizuje a plánuje, otevřeně informuje, zapojuje členy týmu do řízení úkolů a projektů, motivuje je k aktivnímu zapojení,</a:t>
            </a:r>
          </a:p>
          <a:p>
            <a:pPr marL="285750" lvl="3" indent="-285750">
              <a:buFont typeface="Arial" panose="020B0604020202020204" pitchFamily="34" charset="0"/>
              <a:buChar char="•"/>
            </a:pPr>
            <a:r>
              <a:rPr lang="cs-CZ" sz="1200" dirty="0"/>
              <a:t>poskytuje podřízeným dostatek svobody pro rozhodování, přejímání zodpovědnosti a volbu, jakým způsobem budou postupovat při realizaci svých úkolů, kontroluje jejich výsledky a diskutuje s nimi o způsobech řešení, poskytuje zpětnou vazbu,</a:t>
            </a:r>
          </a:p>
          <a:p>
            <a:pPr marL="285750" lvl="3" indent="-285750">
              <a:buFont typeface="Arial" panose="020B0604020202020204" pitchFamily="34" charset="0"/>
              <a:buChar char="•"/>
            </a:pPr>
            <a:r>
              <a:rPr lang="cs-CZ" sz="1200" dirty="0"/>
              <a:t>cíleně rozvíjí, povzbuzuje ostatní členy týmu při přebírání odpovědnosti za dílčí výsledky skupinové práce, zastává roli kouče, </a:t>
            </a:r>
          </a:p>
          <a:p>
            <a:pPr marL="285750" lvl="3" indent="-285750">
              <a:buFont typeface="Arial" panose="020B0604020202020204" pitchFamily="34" charset="0"/>
              <a:buChar char="•"/>
            </a:pPr>
            <a:r>
              <a:rPr lang="cs-CZ" sz="1200" dirty="0"/>
              <a:t>podporuje jednotlivé členy v jejich úsilí se zdokonalovat a vzdělávat, cíleně jim předává své znalosti a zkušenosti. </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63106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200" b="1" dirty="0"/>
              <a:t>Ovlivňování ostatních</a:t>
            </a:r>
          </a:p>
          <a:p>
            <a:pPr marL="285750" lvl="3" indent="-285750">
              <a:buFont typeface="Arial" panose="020B0604020202020204" pitchFamily="34" charset="0"/>
              <a:buChar char="•"/>
            </a:pPr>
            <a:r>
              <a:rPr lang="cs-CZ" sz="1200" dirty="0"/>
              <a:t>navrhuje a realizuje ovlivňující strategie podle konkrétní situace a úrovně posluchačů,</a:t>
            </a:r>
          </a:p>
          <a:p>
            <a:pPr marL="285750" lvl="3" indent="-285750">
              <a:buFont typeface="Arial" panose="020B0604020202020204" pitchFamily="34" charset="0"/>
              <a:buChar char="•"/>
            </a:pPr>
            <a:r>
              <a:rPr lang="cs-CZ" sz="1200" dirty="0"/>
              <a:t>mění organizační strukturu (včetně pracovních míst) s cílem podpořit změnu očekávaného chování spojuje se s ostatními, kteří podporují jeho zájmy a dokážou cíleně působit na druhé,</a:t>
            </a:r>
          </a:p>
          <a:p>
            <a:pPr marL="285750" lvl="3" indent="-285750">
              <a:buFont typeface="Arial" panose="020B0604020202020204" pitchFamily="34" charset="0"/>
              <a:buChar char="•"/>
            </a:pPr>
            <a:r>
              <a:rPr lang="cs-CZ" sz="1200" dirty="0"/>
              <a:t>aktivně vyhledává řešení, nové aktivity, postupy a možnosti, jak přesvědčit a ovlivnit ostatní,</a:t>
            </a:r>
          </a:p>
          <a:p>
            <a:pPr marL="285750" lvl="3" indent="-285750">
              <a:buFont typeface="Arial" panose="020B0604020202020204" pitchFamily="34" charset="0"/>
              <a:buChar char="•"/>
            </a:pPr>
            <a:r>
              <a:rPr lang="cs-CZ" sz="1200" dirty="0"/>
              <a:t>praktikuje „politické manévry“, aby dosáhl svého cíle a vlivu,</a:t>
            </a:r>
          </a:p>
          <a:p>
            <a:pPr marL="285750" lvl="3" indent="-285750">
              <a:buFont typeface="Arial" panose="020B0604020202020204" pitchFamily="34" charset="0"/>
              <a:buChar char="•"/>
            </a:pPr>
            <a:r>
              <a:rPr lang="cs-CZ" sz="1200" dirty="0"/>
              <a:t>dokáže využít potřeb a zájmu posluchačů pro svou věc,</a:t>
            </a:r>
          </a:p>
          <a:p>
            <a:pPr marL="285750" lvl="3" indent="-285750">
              <a:buFont typeface="Arial" panose="020B0604020202020204" pitchFamily="34" charset="0"/>
              <a:buChar char="•"/>
            </a:pPr>
            <a:r>
              <a:rPr lang="cs-CZ" sz="1200" dirty="0"/>
              <a:t>jeho projev a prezentace jsou charismatické provokuje v dobrém slova smyslu,</a:t>
            </a:r>
          </a:p>
          <a:p>
            <a:pPr marL="285750" lvl="3" indent="-285750">
              <a:buFont typeface="Arial" panose="020B0604020202020204" pitchFamily="34" charset="0"/>
              <a:buChar char="•"/>
            </a:pPr>
            <a:r>
              <a:rPr lang="cs-CZ" sz="1200" dirty="0"/>
              <a:t>vtahuje posluchače do svého projevu nebo prezentace, nabízí jim atraktivní nápady a řešení, kterým nelze odolat,</a:t>
            </a:r>
          </a:p>
          <a:p>
            <a:pPr marL="285750" lvl="3" indent="-285750">
              <a:buFont typeface="Arial" panose="020B0604020202020204" pitchFamily="34" charset="0"/>
              <a:buChar char="•"/>
            </a:pPr>
            <a:r>
              <a:rPr lang="cs-CZ" sz="1200" dirty="0"/>
              <a:t>jeho prezentační a komutační projev je excelentní, zvládá s přehledem prezentaci a jednání před velkými skupinami v českém i cizím jazyce.</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198023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dirty="0"/>
          </a:p>
          <a:p>
            <a:pPr marL="0" lvl="3" indent="0" algn="just">
              <a:buNone/>
            </a:pPr>
            <a:endParaRPr lang="cs-CZ" sz="1200" b="1" dirty="0"/>
          </a:p>
          <a:p>
            <a:pPr marL="0" lvl="3" indent="0" algn="just">
              <a:buNone/>
            </a:pPr>
            <a:r>
              <a:rPr lang="cs-CZ" sz="1200" b="1" dirty="0"/>
              <a:t>Počítačová způsobilost – úroveň 3</a:t>
            </a:r>
          </a:p>
          <a:p>
            <a:pPr marL="285750" lvl="3" indent="-285750">
              <a:buFont typeface="Arial" panose="020B0604020202020204" pitchFamily="34" charset="0"/>
              <a:buChar char="•"/>
            </a:pPr>
            <a:r>
              <a:rPr lang="cs-CZ" sz="1200" dirty="0"/>
              <a:t>ovládá pokročilejší ovládání počítače (databáze, převody mezi kancelářskými aplikacemi, řešení jednodušších problémů)</a:t>
            </a:r>
          </a:p>
          <a:p>
            <a:pPr marL="285750" lvl="3" indent="-285750">
              <a:buFont typeface="Arial" panose="020B0604020202020204" pitchFamily="34" charset="0"/>
              <a:buChar char="•"/>
            </a:pPr>
            <a:r>
              <a:rPr lang="cs-CZ" sz="1200" dirty="0"/>
              <a:t>používá nové aplikace, uvědomuje si analogie ve funkcích a ve způsobu ovládání různých aplikací</a:t>
            </a:r>
          </a:p>
          <a:p>
            <a:pPr marL="285750" lvl="3" indent="-285750">
              <a:buFont typeface="Arial" panose="020B0604020202020204" pitchFamily="34" charset="0"/>
              <a:buChar char="•"/>
            </a:pPr>
            <a:r>
              <a:rPr lang="cs-CZ" sz="1200" dirty="0"/>
              <a:t>využívá funkcí jednotlivých aplikací (vzorce, formátování, grafická animace)</a:t>
            </a:r>
          </a:p>
          <a:p>
            <a:pPr marL="285750" lvl="3" indent="-285750">
              <a:buFont typeface="Arial" panose="020B0604020202020204" pitchFamily="34" charset="0"/>
              <a:buChar char="•"/>
            </a:pPr>
            <a:endParaRPr lang="cs-CZ" sz="1200" dirty="0"/>
          </a:p>
          <a:p>
            <a:pPr marL="0" lvl="3" indent="0">
              <a:buNone/>
            </a:pPr>
            <a:r>
              <a:rPr lang="cs-CZ" sz="1200" b="1" dirty="0"/>
              <a:t>Způsobilost k řízení osobního automobilu – úroveň 2</a:t>
            </a:r>
          </a:p>
          <a:p>
            <a:pPr marL="285750" lvl="3" indent="-285750">
              <a:buFont typeface="Arial" panose="020B0604020202020204" pitchFamily="34" charset="0"/>
              <a:buChar char="•"/>
            </a:pPr>
            <a:r>
              <a:rPr lang="cs-CZ" sz="1200" dirty="0"/>
              <a:t>má oprávnění k řízení osobního automobilu</a:t>
            </a:r>
          </a:p>
          <a:p>
            <a:pPr marL="285750" lvl="3" indent="-285750">
              <a:buFont typeface="Arial" panose="020B0604020202020204" pitchFamily="34" charset="0"/>
              <a:buChar char="•"/>
            </a:pPr>
            <a:r>
              <a:rPr lang="cs-CZ" sz="1200" dirty="0"/>
              <a:t>běžně se orientuje ve známém prostředí</a:t>
            </a:r>
          </a:p>
          <a:p>
            <a:pPr marL="285750" lvl="3" indent="-285750">
              <a:buFont typeface="Arial" panose="020B0604020202020204" pitchFamily="34" charset="0"/>
              <a:buChar char="•"/>
            </a:pPr>
            <a:r>
              <a:rPr lang="cs-CZ" sz="1200" dirty="0"/>
              <a:t>zvládá jízdu na kratší trasy</a:t>
            </a:r>
          </a:p>
          <a:p>
            <a:pPr marL="285750" lvl="3" indent="-285750">
              <a:buFont typeface="Arial" panose="020B0604020202020204" pitchFamily="34" charset="0"/>
              <a:buChar char="•"/>
            </a:pPr>
            <a:r>
              <a:rPr lang="cs-CZ" sz="1200" dirty="0"/>
              <a:t>zajistí základní údržbu automobilu</a:t>
            </a:r>
          </a:p>
          <a:p>
            <a:pPr marL="285750" lvl="3" indent="-285750">
              <a:buFont typeface="Arial" panose="020B0604020202020204" pitchFamily="34" charset="0"/>
              <a:buChar char="•"/>
            </a:pPr>
            <a:endParaRPr lang="cs-CZ" sz="1200" dirty="0"/>
          </a:p>
          <a:p>
            <a:pPr marL="0" lvl="3" indent="0">
              <a:buNone/>
            </a:pPr>
            <a:r>
              <a:rPr lang="cs-CZ" sz="1200" b="1" dirty="0"/>
              <a:t>Numerická způsobilost - úroveň 3</a:t>
            </a:r>
          </a:p>
          <a:p>
            <a:pPr marL="285750" lvl="3" indent="-285750">
              <a:buFont typeface="Arial" panose="020B0604020202020204" pitchFamily="34" charset="0"/>
              <a:buChar char="•"/>
            </a:pPr>
            <a:r>
              <a:rPr lang="cs-CZ" sz="1200" dirty="0"/>
              <a:t>provádí složitější aritmetické a geometrické výpočty a operace</a:t>
            </a:r>
          </a:p>
          <a:p>
            <a:pPr marL="285750" lvl="3" indent="-285750">
              <a:buFont typeface="Arial" panose="020B0604020202020204" pitchFamily="34" charset="0"/>
              <a:buChar char="•"/>
            </a:pPr>
            <a:r>
              <a:rPr lang="cs-CZ" sz="1200" dirty="0"/>
              <a:t>provádí převody mezi různými měrovými soustavami</a:t>
            </a:r>
          </a:p>
          <a:p>
            <a:pPr marL="0" lvl="3"/>
            <a:endParaRPr lang="cs-CZ" sz="1200" b="1"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3272753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r>
              <a:rPr lang="cs-CZ" sz="1400" b="1" dirty="0"/>
              <a:t>Ekonomické povědomí – úroveň 3</a:t>
            </a:r>
          </a:p>
          <a:p>
            <a:pPr marL="285750" lvl="3" indent="-285750">
              <a:buFont typeface="Arial" panose="020B0604020202020204" pitchFamily="34" charset="0"/>
              <a:buChar char="•"/>
            </a:pPr>
            <a:r>
              <a:rPr lang="cs-CZ" sz="1400" dirty="0"/>
              <a:t>provádí kalkulace a rozpočty,</a:t>
            </a:r>
          </a:p>
          <a:p>
            <a:pPr marL="285750" lvl="3" indent="-285750">
              <a:buFont typeface="Arial" panose="020B0604020202020204" pitchFamily="34" charset="0"/>
              <a:buChar char="•"/>
            </a:pPr>
            <a:r>
              <a:rPr lang="cs-CZ" sz="1400" dirty="0"/>
              <a:t>orientuje se v mikroekonomických a makroekonomických ukazatelích a je schopen s nimi v praxi pracovat,</a:t>
            </a:r>
          </a:p>
          <a:p>
            <a:pPr marL="285750" lvl="3" indent="-285750">
              <a:buFont typeface="Arial" panose="020B0604020202020204" pitchFamily="34" charset="0"/>
              <a:buChar char="•"/>
            </a:pPr>
            <a:r>
              <a:rPr lang="cs-CZ" sz="1400" dirty="0"/>
              <a:t>orientuje se v ekonomické legislativě,</a:t>
            </a:r>
          </a:p>
          <a:p>
            <a:pPr marL="285750" lvl="3" indent="-285750">
              <a:buFont typeface="Arial" panose="020B0604020202020204" pitchFamily="34" charset="0"/>
              <a:buChar char="•"/>
            </a:pPr>
            <a:r>
              <a:rPr lang="cs-CZ" sz="1400" dirty="0"/>
              <a:t>orientuje se v ekonomickém a finančním řízení a rozumí základním pojmům (rozvaha, odpisy, výsledovka, zisk),</a:t>
            </a:r>
          </a:p>
          <a:p>
            <a:pPr marL="285750" lvl="3" indent="-285750">
              <a:buFont typeface="Arial" panose="020B0604020202020204" pitchFamily="34" charset="0"/>
              <a:buChar char="•"/>
            </a:pPr>
            <a:r>
              <a:rPr lang="cs-CZ" sz="1400" dirty="0"/>
              <a:t>zná a využívá i složitější metody financování (záruky, úvěry, investice).</a:t>
            </a:r>
          </a:p>
          <a:p>
            <a:pPr marL="0" lvl="3" indent="0">
              <a:buNone/>
            </a:pPr>
            <a:endParaRPr lang="cs-CZ" sz="1400" dirty="0"/>
          </a:p>
          <a:p>
            <a:pPr marL="0" lvl="3" indent="0">
              <a:buNone/>
            </a:pPr>
            <a:r>
              <a:rPr lang="cs-CZ" sz="1400" b="1" dirty="0"/>
              <a:t>Právní povědomí – úroveň 3</a:t>
            </a:r>
          </a:p>
          <a:p>
            <a:pPr marL="285750" lvl="3" indent="-285750">
              <a:buFont typeface="Arial" panose="020B0604020202020204" pitchFamily="34" charset="0"/>
              <a:buChar char="•"/>
            </a:pPr>
            <a:r>
              <a:rPr lang="cs-CZ" sz="1400" dirty="0"/>
              <a:t>má právní povědomí, aplikuje znalosti zákonů a legislativy běžně ve firemní praxi využívané (obchodní zákoník, občanský zákoník,..),</a:t>
            </a:r>
          </a:p>
          <a:p>
            <a:pPr marL="285750" lvl="3" indent="-285750">
              <a:buFont typeface="Arial" panose="020B0604020202020204" pitchFamily="34" charset="0"/>
              <a:buChar char="•"/>
            </a:pPr>
            <a:r>
              <a:rPr lang="cs-CZ" sz="1400" dirty="0"/>
              <a:t>orientuje se v právních úkonech, dokumentech i subjektech právní praxe,</a:t>
            </a:r>
          </a:p>
          <a:p>
            <a:pPr marL="285750" lvl="3" indent="-285750">
              <a:buFont typeface="Arial" panose="020B0604020202020204" pitchFamily="34" charset="0"/>
              <a:buChar char="•"/>
            </a:pPr>
            <a:r>
              <a:rPr lang="cs-CZ" sz="1400" dirty="0"/>
              <a:t>zvládá aktivní právní jednání.</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161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Metoda čisté současné hodnoty </a:t>
            </a:r>
            <a:r>
              <a:rPr lang="en-GB" sz="1600" dirty="0"/>
              <a:t>–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je „</a:t>
            </a:r>
            <a:r>
              <a:rPr lang="cs-CZ" sz="1600" i="1" dirty="0"/>
              <a:t>číselný údaj, nalezený tím způsobem, že se od diskontované hodnoty očekávaných výnosů investice odečte diskontovaná hodnota jejích očekávaných nákladů“. </a:t>
            </a:r>
          </a:p>
          <a:p>
            <a:pPr marL="285750" lvl="3" indent="-285750">
              <a:defRPr/>
            </a:pPr>
            <a:endParaRPr lang="cs-CZ" sz="1600" dirty="0"/>
          </a:p>
          <a:p>
            <a:pPr marL="285750" lvl="3" indent="-285750">
              <a:defRPr/>
            </a:pPr>
            <a:r>
              <a:rPr lang="cs-CZ" sz="1600" dirty="0"/>
              <a:t>Současná hodnota (</a:t>
            </a:r>
            <a:r>
              <a:rPr lang="cs-CZ" sz="1600" dirty="0" err="1"/>
              <a:t>Present</a:t>
            </a:r>
            <a:r>
              <a:rPr lang="cs-CZ" sz="1600" dirty="0"/>
              <a:t> Value - PV) vzroste v průběhu jednoho roku na budoucí hodnotu (</a:t>
            </a:r>
            <a:r>
              <a:rPr lang="cs-CZ" sz="1600" dirty="0" err="1"/>
              <a:t>Future</a:t>
            </a:r>
            <a:r>
              <a:rPr lang="cs-CZ" sz="1600" dirty="0"/>
              <a:t> Value - FV) v závislosti na úrokové míře (pro veřejný sektor diskontní sazbě r), podle vztahu:  FV = PV (1+r)</a:t>
            </a:r>
          </a:p>
          <a:p>
            <a:pPr marL="285750" lvl="3" indent="-285750">
              <a:defRPr/>
            </a:pPr>
            <a:endParaRPr lang="cs-CZ" sz="1600" dirty="0"/>
          </a:p>
          <a:p>
            <a:pPr marL="285750" lvl="3" indent="-285750">
              <a:defRPr/>
            </a:pPr>
            <a:r>
              <a:rPr lang="cs-CZ" sz="1600" dirty="0"/>
              <a:t>V n-</a:t>
            </a:r>
            <a:r>
              <a:rPr lang="cs-CZ" sz="1600" dirty="0" err="1"/>
              <a:t>tém</a:t>
            </a:r>
            <a:r>
              <a:rPr lang="cs-CZ" sz="1600" dirty="0"/>
              <a:t> roce je pak budoucí hodnota FV dána vztahem:</a:t>
            </a:r>
          </a:p>
          <a:p>
            <a:pPr marL="285750" lvl="3" indent="-285750">
              <a:defRPr/>
            </a:pPr>
            <a:endParaRPr lang="cs-CZ" sz="1600" dirty="0"/>
          </a:p>
          <a:p>
            <a:pPr marL="0" lvl="3" indent="0">
              <a:buNone/>
              <a:defRPr/>
            </a:pPr>
            <a:r>
              <a:rPr lang="cs-CZ" sz="1800" b="1" dirty="0"/>
              <a:t>			 FV = PV(1+r)</a:t>
            </a:r>
            <a:r>
              <a:rPr lang="cs-CZ" sz="1800" b="1" baseline="30000" dirty="0"/>
              <a:t>n</a:t>
            </a:r>
            <a:r>
              <a:rPr lang="cs-CZ" sz="1800" dirty="0"/>
              <a:t>	</a:t>
            </a:r>
            <a:r>
              <a:rPr lang="cs-CZ" sz="1600" dirty="0"/>
              <a:t>			</a:t>
            </a:r>
          </a:p>
          <a:p>
            <a:pPr marL="285750" lvl="3" indent="-285750">
              <a:defRPr/>
            </a:pPr>
            <a:r>
              <a:rPr lang="cs-CZ" sz="1600" dirty="0"/>
              <a:t>kde 	„n“ je počet let, po jejichž dobu plyne užitek z projektu. </a:t>
            </a:r>
          </a:p>
          <a:p>
            <a:pPr marL="0" lvl="3" indent="0">
              <a:buNone/>
              <a:defRPr/>
            </a:pPr>
            <a:endParaRPr lang="cs-CZ" sz="1600" dirty="0"/>
          </a:p>
        </p:txBody>
      </p:sp>
    </p:spTree>
    <p:extLst>
      <p:ext uri="{BB962C8B-B14F-4D97-AF65-F5344CB8AC3E}">
        <p14:creationId xmlns:p14="http://schemas.microsoft.com/office/powerpoint/2010/main" val="15835459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200" b="1" dirty="0"/>
              <a:t>Jazyková způsobilost v češtině – úroveň 3</a:t>
            </a:r>
          </a:p>
          <a:p>
            <a:pPr marL="0" lvl="3" indent="0" algn="just">
              <a:buNone/>
            </a:pPr>
            <a:endParaRPr lang="cs-CZ" sz="1200" b="1" dirty="0"/>
          </a:p>
          <a:p>
            <a:pPr marL="285750" lvl="3" indent="-285750">
              <a:buFont typeface="Arial" panose="020B0604020202020204" pitchFamily="34" charset="0"/>
              <a:buChar char="•"/>
            </a:pPr>
            <a:r>
              <a:rPr lang="cs-CZ" sz="1200" dirty="0"/>
              <a:t>důkladně se orientuje a rozumí i náročným odborným textům, které se dané pracovní oblasti přímo nedotýkají, rozlišuje styl písemného projevu,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plynule a spontánně reaguje, včetně komunikace s rodilými mluvčími, využívá jazykové prostředky pružně a efektivně pro nejrůznější účely (společenské, profesní), přesně formuluje své názory a vyjadřuje se i ke složitějším tématům,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rozumí rozsáhlým i méně zřetelně strukturovaným výpovědím,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sestaví strukturované podrobné písemné texty i na složitá témata, formálně a stylisticky přizpůsobí tyto texty danému účelu.</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3851210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41838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dirty="0"/>
          </a:p>
          <a:p>
            <a:pPr marL="0" lvl="3" indent="0" algn="just">
              <a:buNone/>
            </a:pPr>
            <a:endParaRPr lang="cs-CZ" sz="1200" b="1" dirty="0"/>
          </a:p>
          <a:p>
            <a:pPr marL="0" lvl="3" indent="0" algn="just">
              <a:buNone/>
            </a:pPr>
            <a:endParaRPr lang="cs-CZ" sz="1200" b="1" dirty="0"/>
          </a:p>
          <a:p>
            <a:pPr marL="0" lvl="3" indent="0" algn="just">
              <a:buNone/>
            </a:pPr>
            <a:r>
              <a:rPr lang="cs-CZ" sz="1200" b="1" dirty="0"/>
              <a:t>Jazyková způsobilost v angličtině – úroveň 2</a:t>
            </a:r>
          </a:p>
          <a:p>
            <a:pPr marL="285750" lvl="3" indent="-285750">
              <a:buFont typeface="Arial" panose="020B0604020202020204" pitchFamily="34" charset="0"/>
              <a:buChar char="•"/>
            </a:pPr>
            <a:r>
              <a:rPr lang="cs-CZ" sz="1200" dirty="0"/>
              <a:t>B1 - V hlavních rysech rozumí informacím o důvěrně známých věcech, se kterými se pravidelně setkává v práci, ve škole, ve volném čase apod., pokud jsou vyjádřeny zřetelným standardním způsobem. Umí se vypořádat s většinou situací, které mohou nastat při cestování na území, kde se daným jazykem hovoří. Umí vytvořit jednoduchý souvislý text o tématech, která dobře zná nebo která ho osobně zajímají. Dokáže popsat zážitky a události, sny, naděje a touhy a stručně zdůvodnit a vysvětlit své názory a plány.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B2 – Rozumí hlavním myšlenkám složitých textů jak s konkrétními, tak abstraktními náměty, včetně odborné diskuse o oboru své specializace. Dokáže se dorozumět tak plynule a spontánně, že může uspokojivě vést běžný dialog s rodilými mluvčími bez většího úsilí na obou stranách. Umí sestavit jasný podrobný text o širokém okruhu témat, vysvětlit stanovisko k aktuálním problémům a uvést výhody a nevýhody různých možností.</a:t>
            </a:r>
          </a:p>
          <a:p>
            <a:pPr marL="0" lvl="3"/>
            <a:endParaRPr lang="cs-CZ" sz="1200" b="1"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98681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4</a:t>
            </a:r>
            <a:r>
              <a:rPr lang="it-IT" sz="1400" b="1" dirty="0">
                <a:solidFill>
                  <a:schemeClr val="bg1"/>
                </a:solidFill>
                <a:latin typeface="Times New Roman" panose="02020603050405020304" pitchFamily="18" charset="0"/>
                <a:cs typeface="Times New Roman" panose="02020603050405020304" pitchFamily="18" charset="0"/>
              </a:rPr>
              <a:t>. </a:t>
            </a:r>
            <a:r>
              <a:rPr lang="cs-CZ" sz="1400" b="1" dirty="0">
                <a:solidFill>
                  <a:schemeClr val="bg1"/>
                </a:solidFill>
                <a:latin typeface="Times New Roman" panose="02020603050405020304" pitchFamily="18" charset="0"/>
                <a:cs typeface="Times New Roman" panose="02020603050405020304" pitchFamily="18" charset="0"/>
              </a:rPr>
              <a:t>Odborné znalosti </a:t>
            </a:r>
            <a:r>
              <a:rPr lang="it-IT" sz="1400" b="1" dirty="0">
                <a:solidFill>
                  <a:schemeClr val="bg1"/>
                </a:solidFill>
                <a:latin typeface="Times New Roman" panose="02020603050405020304" pitchFamily="18" charset="0"/>
                <a:cs typeface="Times New Roman" panose="02020603050405020304" pitchFamily="18" charset="0"/>
              </a:rPr>
              <a:t>(úroveň </a:t>
            </a:r>
            <a:r>
              <a:rPr lang="cs-CZ" sz="1400" b="1" dirty="0">
                <a:solidFill>
                  <a:schemeClr val="bg1"/>
                </a:solidFill>
                <a:latin typeface="Times New Roman" panose="02020603050405020304" pitchFamily="18" charset="0"/>
                <a:cs typeface="Times New Roman" panose="02020603050405020304" pitchFamily="18" charset="0"/>
              </a:rPr>
              <a:t>1-8</a:t>
            </a:r>
            <a:r>
              <a:rPr lang="it-IT" sz="1400" b="1"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8" name="Tabulka 7"/>
          <p:cNvGraphicFramePr>
            <a:graphicFrameLocks noGrp="1"/>
          </p:cNvGraphicFramePr>
          <p:nvPr>
            <p:extLst/>
          </p:nvPr>
        </p:nvGraphicFramePr>
        <p:xfrm>
          <a:off x="3851920" y="447339"/>
          <a:ext cx="4896544" cy="4251135"/>
        </p:xfrm>
        <a:graphic>
          <a:graphicData uri="http://schemas.openxmlformats.org/drawingml/2006/table">
            <a:tbl>
              <a:tblPr firstRow="1" firstCol="1" bandRow="1"/>
              <a:tblGrid>
                <a:gridCol w="4464496">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420581">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stanovy a základní organizační normy společnosti</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pravidla evidování korespondence, smluv a dalších dokumentů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základní ekonomické ukazatele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ukazatele ekonomické efektivnosti investic a projektů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finanční plánování</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3007">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pracovní právo, pracovně právní vztahy, sociální zabezpečení, zákon o zaměstnanosti</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3007">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komerční právo, smluvně-závazkové vztahy, obchodní společnosti, obchodní zákoník</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zásady vedení pracovního kolektivu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metody a techniky hodnocení výkonu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personální management</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ekonomický (finanční) management, controlling</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management kvality</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legislativa veřejných zakázek a pravidla hospodářské soutěže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problematika grantů a grantové politiky</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management rizik</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5372">
                <a:tc>
                  <a:txBody>
                    <a:bodyPr/>
                    <a:lstStyle/>
                    <a:p>
                      <a:pPr marL="171450" indent="-171450">
                        <a:lnSpc>
                          <a:spcPct val="107000"/>
                        </a:lnSpc>
                        <a:spcAft>
                          <a:spcPts val="800"/>
                        </a:spcAft>
                        <a:buFont typeface="Arial" panose="020B0604020202020204" pitchFamily="34" charset="0"/>
                        <a:buChar char="•"/>
                      </a:pPr>
                      <a:r>
                        <a:rPr lang="cs-CZ" sz="12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1200" dirty="0">
                          <a:effectLst/>
                          <a:latin typeface="Calibri" panose="020F0502020204030204" pitchFamily="34" charset="0"/>
                          <a:ea typeface="Calibri" panose="020F0502020204030204" pitchFamily="34" charset="0"/>
                          <a:cs typeface="Times New Roman" panose="02020603050405020304" pitchFamily="18" charset="0"/>
                        </a:rPr>
                        <a:t> management</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endPar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22683557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5</a:t>
            </a:r>
            <a:r>
              <a:rPr lang="it-IT" sz="1400" b="1" dirty="0">
                <a:solidFill>
                  <a:schemeClr val="bg1"/>
                </a:solidFill>
                <a:latin typeface="Times New Roman" panose="02020603050405020304" pitchFamily="18" charset="0"/>
                <a:cs typeface="Times New Roman" panose="02020603050405020304" pitchFamily="18" charset="0"/>
              </a:rPr>
              <a:t>. </a:t>
            </a:r>
            <a:r>
              <a:rPr lang="cs-CZ" sz="1400" b="1" dirty="0">
                <a:solidFill>
                  <a:schemeClr val="bg1"/>
                </a:solidFill>
                <a:latin typeface="Times New Roman" panose="02020603050405020304" pitchFamily="18" charset="0"/>
                <a:cs typeface="Times New Roman" panose="02020603050405020304" pitchFamily="18" charset="0"/>
              </a:rPr>
              <a:t>Odborné dovednosti </a:t>
            </a:r>
            <a:r>
              <a:rPr lang="it-IT" sz="1400" b="1" dirty="0">
                <a:solidFill>
                  <a:schemeClr val="bg1"/>
                </a:solidFill>
                <a:latin typeface="Times New Roman" panose="02020603050405020304" pitchFamily="18" charset="0"/>
                <a:cs typeface="Times New Roman" panose="02020603050405020304" pitchFamily="18" charset="0"/>
              </a:rPr>
              <a:t>(úroveň </a:t>
            </a:r>
            <a:r>
              <a:rPr lang="cs-CZ" sz="1400" b="1" dirty="0">
                <a:solidFill>
                  <a:schemeClr val="bg1"/>
                </a:solidFill>
                <a:latin typeface="Times New Roman" panose="02020603050405020304" pitchFamily="18" charset="0"/>
                <a:cs typeface="Times New Roman" panose="02020603050405020304" pitchFamily="18" charset="0"/>
              </a:rPr>
              <a:t>1-8</a:t>
            </a:r>
            <a:r>
              <a:rPr lang="it-IT" sz="1400" b="1"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7" name="Tabulka 6"/>
          <p:cNvGraphicFramePr>
            <a:graphicFrameLocks noGrp="1"/>
          </p:cNvGraphicFramePr>
          <p:nvPr>
            <p:extLst/>
          </p:nvPr>
        </p:nvGraphicFramePr>
        <p:xfrm>
          <a:off x="3923928" y="1347614"/>
          <a:ext cx="4608512" cy="2955238"/>
        </p:xfrm>
        <a:graphic>
          <a:graphicData uri="http://schemas.openxmlformats.org/drawingml/2006/table">
            <a:tbl>
              <a:tblPr firstRow="1" firstCol="1" bandRow="1"/>
              <a:tblGrid>
                <a:gridCol w="4273253">
                  <a:extLst>
                    <a:ext uri="{9D8B030D-6E8A-4147-A177-3AD203B41FA5}">
                      <a16:colId xmlns:a16="http://schemas.microsoft.com/office/drawing/2014/main" val="20000"/>
                    </a:ext>
                  </a:extLst>
                </a:gridCol>
                <a:gridCol w="335259">
                  <a:extLst>
                    <a:ext uri="{9D8B030D-6E8A-4147-A177-3AD203B41FA5}">
                      <a16:colId xmlns:a16="http://schemas.microsoft.com/office/drawing/2014/main" val="20001"/>
                    </a:ext>
                  </a:extLst>
                </a:gridCol>
              </a:tblGrid>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integrace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rozsahu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Finanční řízení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změn v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časového rámce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jakosti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6</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rizik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zdrojů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informací a dokumentace v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6</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programu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organizace prostřednictvím projektů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2423051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600" b="1" dirty="0">
                <a:solidFill>
                  <a:schemeClr val="bg1"/>
                </a:solidFill>
                <a:latin typeface="Times New Roman" panose="02020603050405020304" pitchFamily="18" charset="0"/>
                <a:cs typeface="Times New Roman" panose="02020603050405020304" pitchFamily="18" charset="0"/>
              </a:rPr>
              <a:t>6. Zdravotní podmínky (onemocnění omezující výkon pozice)</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600" dirty="0"/>
          </a:p>
          <a:p>
            <a:pPr marL="0" lvl="3" indent="0">
              <a:buNone/>
            </a:pPr>
            <a:r>
              <a:rPr lang="cs-CZ" sz="1200" dirty="0"/>
              <a:t>Onemocnění </a:t>
            </a:r>
            <a:r>
              <a:rPr lang="cs-CZ" sz="1200" b="1" dirty="0"/>
              <a:t>omezující výkon </a:t>
            </a:r>
            <a:r>
              <a:rPr lang="cs-CZ" sz="1200" dirty="0"/>
              <a:t>typové pozice</a:t>
            </a:r>
          </a:p>
          <a:p>
            <a:pPr marL="228600" lvl="4" indent="0">
              <a:buNone/>
            </a:pPr>
            <a:r>
              <a:rPr lang="cs-CZ" sz="1200" dirty="0"/>
              <a:t>•	Závažná endokrinní onemocnění.</a:t>
            </a:r>
          </a:p>
          <a:p>
            <a:pPr marL="228600" lvl="4" indent="0">
              <a:buNone/>
            </a:pPr>
            <a:r>
              <a:rPr lang="cs-CZ" sz="1200" dirty="0"/>
              <a:t>•	Poruchy vidění.</a:t>
            </a:r>
          </a:p>
          <a:p>
            <a:pPr marL="228600" lvl="4" indent="0">
              <a:buNone/>
            </a:pPr>
            <a:r>
              <a:rPr lang="cs-CZ" sz="1200" dirty="0"/>
              <a:t>•	Duševní poruchy.</a:t>
            </a:r>
          </a:p>
          <a:p>
            <a:pPr marL="228600" lvl="4" indent="0">
              <a:buNone/>
            </a:pPr>
            <a:r>
              <a:rPr lang="cs-CZ" sz="1200" dirty="0"/>
              <a:t>•	Poruchy chování.</a:t>
            </a:r>
          </a:p>
          <a:p>
            <a:pPr marL="228600" lvl="4" indent="0">
              <a:buNone/>
            </a:pPr>
            <a:r>
              <a:rPr lang="cs-CZ" sz="1200" dirty="0"/>
              <a:t>•	Závažná psychosomatická onemocnění.</a:t>
            </a:r>
          </a:p>
          <a:p>
            <a:pPr marL="228600" lvl="4" indent="0">
              <a:buNone/>
            </a:pPr>
            <a:r>
              <a:rPr lang="cs-CZ" sz="1200" dirty="0"/>
              <a:t>•	Epilepsie a jiná záchvatová onemocnění.</a:t>
            </a:r>
          </a:p>
          <a:p>
            <a:pPr marL="228600" lvl="4" indent="0">
              <a:buNone/>
            </a:pPr>
            <a:r>
              <a:rPr lang="cs-CZ" sz="1200" dirty="0"/>
              <a:t>•	Závažná nervová onemocnění.</a:t>
            </a:r>
          </a:p>
          <a:p>
            <a:pPr marL="228600" lvl="4" indent="0">
              <a:buNone/>
            </a:pPr>
            <a:endParaRPr lang="cs-CZ" sz="1200" dirty="0"/>
          </a:p>
          <a:p>
            <a:pPr marL="0" lvl="3" indent="0">
              <a:buNone/>
            </a:pPr>
            <a:r>
              <a:rPr lang="cs-CZ" sz="1200" dirty="0"/>
              <a:t>Onemocnění </a:t>
            </a:r>
            <a:r>
              <a:rPr lang="cs-CZ" sz="1200" b="1" dirty="0"/>
              <a:t>vylučující výkon </a:t>
            </a:r>
            <a:r>
              <a:rPr lang="cs-CZ" sz="1200" dirty="0"/>
              <a:t>typové pozice</a:t>
            </a:r>
          </a:p>
          <a:p>
            <a:pPr marL="228600" lvl="4" indent="0">
              <a:buNone/>
            </a:pPr>
            <a:r>
              <a:rPr lang="cs-CZ" sz="1200" dirty="0"/>
              <a:t>•	Závažné duševní poruchy, těžké poruchy chování.</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579655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PV</a:t>
            </a:r>
            <a:r>
              <a:rPr lang="cs-CZ" sz="1600" baseline="-25000" dirty="0"/>
              <a:t>t</a:t>
            </a:r>
            <a:r>
              <a:rPr lang="cs-CZ" sz="1600" dirty="0"/>
              <a:t> všech hotovostních toků vyplývajících z projektu po dobu životnosti projektu je pak dána vztahem:</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t</a:t>
            </a:r>
            <a:r>
              <a:rPr lang="cs-CZ" sz="1600" dirty="0"/>
              <a:t>	hotovostní tok v roce t, </a:t>
            </a:r>
          </a:p>
          <a:p>
            <a:pPr marL="285750" lvl="3" indent="-285750">
              <a:defRPr/>
            </a:pPr>
            <a:r>
              <a:rPr lang="cs-CZ" sz="1600" dirty="0"/>
              <a:t>r	diskontní sazba,</a:t>
            </a:r>
          </a:p>
          <a:p>
            <a:pPr marL="285750" lvl="3" indent="-285750">
              <a:defRPr/>
            </a:pPr>
            <a:r>
              <a:rPr lang="cs-CZ" sz="1600" dirty="0"/>
              <a:t>t	časové období od 1 do n,</a:t>
            </a:r>
          </a:p>
          <a:p>
            <a:pPr marL="285750" lvl="3" indent="-285750">
              <a:defRPr/>
            </a:pPr>
            <a:r>
              <a:rPr lang="cs-CZ" sz="1600" dirty="0"/>
              <a:t>n	životnost projektu.</a:t>
            </a:r>
          </a:p>
          <a:p>
            <a:pPr marL="0" lvl="3" indent="0">
              <a:buNone/>
              <a:defRPr/>
            </a:pPr>
            <a:endParaRPr lang="cs-CZ" sz="1600" dirty="0"/>
          </a:p>
        </p:txBody>
      </p:sp>
      <p:graphicFrame>
        <p:nvGraphicFramePr>
          <p:cNvPr id="5" name="Object 2">
            <a:extLst>
              <a:ext uri="{FF2B5EF4-FFF2-40B4-BE49-F238E27FC236}">
                <a16:creationId xmlns:a16="http://schemas.microsoft.com/office/drawing/2014/main" id="{61A4CE0E-7D86-4C5B-8767-FD297C578D0F}"/>
              </a:ext>
            </a:extLst>
          </p:cNvPr>
          <p:cNvGraphicFramePr>
            <a:graphicFrameLocks noChangeAspect="1"/>
          </p:cNvGraphicFramePr>
          <p:nvPr>
            <p:extLst/>
          </p:nvPr>
        </p:nvGraphicFramePr>
        <p:xfrm>
          <a:off x="1619672" y="1491630"/>
          <a:ext cx="2088232" cy="849862"/>
        </p:xfrm>
        <a:graphic>
          <a:graphicData uri="http://schemas.openxmlformats.org/presentationml/2006/ole">
            <mc:AlternateContent xmlns:mc="http://schemas.openxmlformats.org/markup-compatibility/2006">
              <mc:Choice xmlns:v="urn:schemas-microsoft-com:vml" Requires="v">
                <p:oleObj spid="_x0000_s4111" name="Rovnice" r:id="rId4" imgW="1091880" imgH="444240" progId="Equation.3">
                  <p:embed/>
                </p:oleObj>
              </mc:Choice>
              <mc:Fallback>
                <p:oleObj name="Rovnice" r:id="rId4" imgW="1091880" imgH="444240" progId="Equation.3">
                  <p:embed/>
                  <p:pic>
                    <p:nvPicPr>
                      <p:cNvPr id="5" name="Object 2">
                        <a:extLst>
                          <a:ext uri="{FF2B5EF4-FFF2-40B4-BE49-F238E27FC236}">
                            <a16:creationId xmlns:a16="http://schemas.microsoft.com/office/drawing/2014/main" id="{61A4CE0E-7D86-4C5B-8767-FD297C578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91630"/>
                        <a:ext cx="2088232" cy="8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795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klesá s průběhem času. Je zřejmé, že </a:t>
            </a:r>
            <a:r>
              <a:rPr lang="cs-CZ" sz="1600" b="1" dirty="0"/>
              <a:t>volba diskontní sazby </a:t>
            </a:r>
            <a:r>
              <a:rPr lang="cs-CZ" sz="1600" dirty="0"/>
              <a:t>může v podstatné míře </a:t>
            </a:r>
            <a:r>
              <a:rPr lang="cs-CZ" sz="1600" b="1" dirty="0"/>
              <a:t>ovlivnit</a:t>
            </a:r>
            <a:r>
              <a:rPr lang="cs-CZ" sz="1600" dirty="0"/>
              <a:t> výběr projektu. </a:t>
            </a:r>
          </a:p>
          <a:p>
            <a:pPr marL="285750" lvl="3" indent="-285750">
              <a:defRPr/>
            </a:pPr>
            <a:endParaRPr lang="cs-CZ" sz="1600" dirty="0"/>
          </a:p>
          <a:p>
            <a:pPr marL="285750" lvl="3" indent="-285750">
              <a:defRPr/>
            </a:pPr>
            <a:r>
              <a:rPr lang="cs-CZ" sz="1600" dirty="0"/>
              <a:t>Čím </a:t>
            </a:r>
            <a:r>
              <a:rPr lang="cs-CZ" sz="1600" b="1" dirty="0"/>
              <a:t>nižší je úroková míra, tím vyšší je současná hodnota projektu</a:t>
            </a:r>
            <a:r>
              <a:rPr lang="cs-CZ" sz="1600" dirty="0"/>
              <a:t>. Z pohledu současné hodnoty je projekt možné považovat za přijatelný pokud je splněno kritérium, že ukazatel současné hodnoty je větší než investiční výdaje, resp. hotovostní toky v nultém období. </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0</a:t>
            </a:r>
            <a:r>
              <a:rPr lang="cs-CZ" sz="1600" dirty="0"/>
              <a:t>  hodnota cash </a:t>
            </a:r>
            <a:r>
              <a:rPr lang="cs-CZ" sz="1600" dirty="0" err="1"/>
              <a:t>flow</a:t>
            </a:r>
            <a:r>
              <a:rPr lang="cs-CZ" sz="1600" dirty="0"/>
              <a:t> plynoucího z investice v nultém období,</a:t>
            </a:r>
          </a:p>
          <a:p>
            <a:pPr marL="285750" lvl="3" indent="-285750">
              <a:defRPr/>
            </a:pPr>
            <a:r>
              <a:rPr lang="cs-CZ" sz="1600" dirty="0"/>
              <a:t>I       hodnota investice provedené v nultém období</a:t>
            </a:r>
          </a:p>
          <a:p>
            <a:pPr marL="0" lvl="3" indent="0">
              <a:buNone/>
              <a:defRPr/>
            </a:pPr>
            <a:endParaRPr lang="cs-CZ" sz="1600" dirty="0"/>
          </a:p>
        </p:txBody>
      </p:sp>
      <p:pic>
        <p:nvPicPr>
          <p:cNvPr id="2" name="Obrázek 1">
            <a:extLst>
              <a:ext uri="{FF2B5EF4-FFF2-40B4-BE49-F238E27FC236}">
                <a16:creationId xmlns:a16="http://schemas.microsoft.com/office/drawing/2014/main" id="{5408E98E-5C79-434D-B968-EC0001B2F3DB}"/>
              </a:ext>
            </a:extLst>
          </p:cNvPr>
          <p:cNvPicPr>
            <a:picLocks noChangeAspect="1"/>
          </p:cNvPicPr>
          <p:nvPr/>
        </p:nvPicPr>
        <p:blipFill>
          <a:blip r:embed="rId3"/>
          <a:stretch>
            <a:fillRect/>
          </a:stretch>
        </p:blipFill>
        <p:spPr>
          <a:xfrm>
            <a:off x="827584" y="2571750"/>
            <a:ext cx="5371042" cy="1243692"/>
          </a:xfrm>
          <a:prstGeom prst="rect">
            <a:avLst/>
          </a:prstGeom>
        </p:spPr>
      </p:pic>
    </p:spTree>
    <p:extLst>
      <p:ext uri="{BB962C8B-B14F-4D97-AF65-F5344CB8AC3E}">
        <p14:creationId xmlns:p14="http://schemas.microsoft.com/office/powerpoint/2010/main" val="79506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(Net </a:t>
            </a:r>
            <a:r>
              <a:rPr lang="cs-CZ" sz="1600" dirty="0" err="1"/>
              <a:t>Present</a:t>
            </a:r>
            <a:r>
              <a:rPr lang="cs-CZ" sz="1600" dirty="0"/>
              <a:t> Value – NPV), která je definována jako součet současné hodnoty budoucích hotovostních toků plynoucích z projektu a hotovostního toku v nultém roce:</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NPV 	je čistá současná hodnota projektu,</a:t>
            </a:r>
          </a:p>
          <a:p>
            <a:pPr marL="285750" lvl="3" indent="-285750">
              <a:defRPr/>
            </a:pPr>
            <a:r>
              <a:rPr lang="cs-CZ" sz="1600" dirty="0"/>
              <a:t>PV 	je současná hodnota projektu.</a:t>
            </a:r>
          </a:p>
          <a:p>
            <a:pPr marL="285750" lvl="3" indent="-285750">
              <a:defRPr/>
            </a:pPr>
            <a:endParaRPr lang="cs-CZ" sz="1600" dirty="0"/>
          </a:p>
          <a:p>
            <a:pPr marL="0" lvl="3" indent="0">
              <a:buNone/>
              <a:defRPr/>
            </a:pPr>
            <a:r>
              <a:rPr lang="cs-CZ" sz="1600" dirty="0"/>
              <a:t>Investiční projekt je možné považovat za přijatelný, pokud je splněno kritérium, že ukazatel čisté současné hodnoty je nezáporný: </a:t>
            </a:r>
          </a:p>
          <a:p>
            <a:pPr marL="285750" lvl="3" indent="-285750">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52785E5D-64D3-4E44-B79D-6AD6F1D28BEF}"/>
              </a:ext>
            </a:extLst>
          </p:cNvPr>
          <p:cNvGraphicFramePr>
            <a:graphicFrameLocks noChangeAspect="1"/>
          </p:cNvGraphicFramePr>
          <p:nvPr>
            <p:extLst/>
          </p:nvPr>
        </p:nvGraphicFramePr>
        <p:xfrm>
          <a:off x="1259632" y="1635646"/>
          <a:ext cx="4304884" cy="655091"/>
        </p:xfrm>
        <a:graphic>
          <a:graphicData uri="http://schemas.openxmlformats.org/presentationml/2006/ole">
            <mc:AlternateContent xmlns:mc="http://schemas.openxmlformats.org/markup-compatibility/2006">
              <mc:Choice xmlns:v="urn:schemas-microsoft-com:vml" Requires="v">
                <p:oleObj spid="_x0000_s5135" name="Rovnice" r:id="rId4" imgW="2920680" imgH="444240" progId="Equation.3">
                  <p:embed/>
                </p:oleObj>
              </mc:Choice>
              <mc:Fallback>
                <p:oleObj name="Rovnice" r:id="rId4" imgW="2920680" imgH="444240" progId="Equation.3">
                  <p:embed/>
                  <p:pic>
                    <p:nvPicPr>
                      <p:cNvPr id="5" name="Object 2">
                        <a:extLst>
                          <a:ext uri="{FF2B5EF4-FFF2-40B4-BE49-F238E27FC236}">
                            <a16:creationId xmlns:a16="http://schemas.microsoft.com/office/drawing/2014/main" id="{52785E5D-64D3-4E44-B79D-6AD6F1D28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635646"/>
                        <a:ext cx="4304884" cy="6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Obrázek 2">
            <a:extLst>
              <a:ext uri="{FF2B5EF4-FFF2-40B4-BE49-F238E27FC236}">
                <a16:creationId xmlns:a16="http://schemas.microsoft.com/office/drawing/2014/main" id="{C9A2546C-37D9-4594-8383-7803611BA940}"/>
              </a:ext>
            </a:extLst>
          </p:cNvPr>
          <p:cNvPicPr>
            <a:picLocks noChangeAspect="1"/>
          </p:cNvPicPr>
          <p:nvPr/>
        </p:nvPicPr>
        <p:blipFill>
          <a:blip r:embed="rId6"/>
          <a:stretch>
            <a:fillRect/>
          </a:stretch>
        </p:blipFill>
        <p:spPr>
          <a:xfrm>
            <a:off x="2267541" y="3867894"/>
            <a:ext cx="4176869" cy="809800"/>
          </a:xfrm>
          <a:prstGeom prst="rect">
            <a:avLst/>
          </a:prstGeom>
        </p:spPr>
      </p:pic>
    </p:spTree>
    <p:extLst>
      <p:ext uri="{BB962C8B-B14F-4D97-AF65-F5344CB8AC3E}">
        <p14:creationId xmlns:p14="http://schemas.microsoft.com/office/powerpoint/2010/main" val="39714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Zhodnocení metody NPV</a:t>
            </a:r>
          </a:p>
          <a:p>
            <a:pPr marL="0" lvl="3" indent="0">
              <a:buNone/>
              <a:defRPr/>
            </a:pPr>
            <a:endParaRPr lang="cs-CZ" sz="1600" dirty="0"/>
          </a:p>
          <a:p>
            <a:pPr marL="0" lvl="3" indent="0">
              <a:buNone/>
              <a:defRPr/>
            </a:pPr>
            <a:r>
              <a:rPr lang="cs-CZ" sz="1600" b="1" dirty="0"/>
              <a:t>Výhody</a:t>
            </a:r>
            <a:r>
              <a:rPr lang="cs-CZ" sz="1600" dirty="0"/>
              <a:t>:</a:t>
            </a:r>
          </a:p>
          <a:p>
            <a:pPr marL="285750" lvl="3" indent="-285750">
              <a:defRPr/>
            </a:pPr>
            <a:r>
              <a:rPr lang="cs-CZ" sz="1600" dirty="0"/>
              <a:t>bere v potaz časovou hodnotu peněz,</a:t>
            </a:r>
          </a:p>
          <a:p>
            <a:pPr marL="285750" lvl="3" indent="-285750">
              <a:defRPr/>
            </a:pPr>
            <a:r>
              <a:rPr lang="cs-CZ" sz="1600" dirty="0"/>
              <a:t>má vlastnost </a:t>
            </a:r>
            <a:r>
              <a:rPr lang="cs-CZ" sz="1600" dirty="0" err="1"/>
              <a:t>aditivity</a:t>
            </a:r>
            <a:r>
              <a:rPr lang="cs-CZ" sz="1600" dirty="0"/>
              <a:t>, tedy má smysl sčítat několik současných hodnot různých projektů) a platí: NPV(A+B) = NPV(A) + NPV(B), kde A </a:t>
            </a:r>
            <a:r>
              <a:rPr lang="cs-CZ" sz="1600" dirty="0" err="1"/>
              <a:t>a</a:t>
            </a:r>
            <a:r>
              <a:rPr lang="cs-CZ" sz="1600" dirty="0"/>
              <a:t> B jsou nezávislé projekty,</a:t>
            </a:r>
          </a:p>
          <a:p>
            <a:pPr marL="285750" lvl="3" indent="-285750">
              <a:defRPr/>
            </a:pPr>
            <a:r>
              <a:rPr lang="cs-CZ" sz="1600" dirty="0"/>
              <a:t>bere v potaz všechny relevantní hotovostní toky.</a:t>
            </a:r>
          </a:p>
          <a:p>
            <a:pPr marL="0" lvl="3" indent="0">
              <a:buNone/>
              <a:defRPr/>
            </a:pPr>
            <a:endParaRPr lang="cs-CZ" sz="1600" dirty="0"/>
          </a:p>
          <a:p>
            <a:pPr marL="0" lvl="3" indent="0">
              <a:buNone/>
              <a:defRPr/>
            </a:pPr>
            <a:r>
              <a:rPr lang="cs-CZ" sz="1600" b="1" dirty="0"/>
              <a:t>Nevýhody</a:t>
            </a:r>
            <a:r>
              <a:rPr lang="cs-CZ" sz="1600" dirty="0"/>
              <a:t>:</a:t>
            </a:r>
          </a:p>
          <a:p>
            <a:pPr marL="285750" lvl="3" indent="-285750">
              <a:defRPr/>
            </a:pPr>
            <a:r>
              <a:rPr lang="cs-CZ" sz="1600" dirty="0"/>
              <a:t>závisí na odhadu hotovostních toků,</a:t>
            </a:r>
          </a:p>
          <a:p>
            <a:pPr marL="285750" lvl="3" indent="-285750">
              <a:defRPr/>
            </a:pPr>
            <a:r>
              <a:rPr lang="cs-CZ" sz="1600" dirty="0"/>
              <a:t>závisí na odhadu diskontní sazby.</a:t>
            </a:r>
          </a:p>
          <a:p>
            <a:pPr marL="0" lvl="3" indent="0">
              <a:buNone/>
              <a:defRPr/>
            </a:pPr>
            <a:endParaRPr lang="cs-CZ" sz="1600" dirty="0"/>
          </a:p>
        </p:txBody>
      </p:sp>
    </p:spTree>
    <p:extLst>
      <p:ext uri="{BB962C8B-B14F-4D97-AF65-F5344CB8AC3E}">
        <p14:creationId xmlns:p14="http://schemas.microsoft.com/office/powerpoint/2010/main" val="31340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Metody hodnocení projektu (slidy 3-54) – ekonomická efektivnost investičních projektů, finanční a sociální diskontní sazba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Struktura řídícího týmu projektu (Prince2) (slidy 55-68) – zainteresované strany, 4 úrovně managementu projektu, organizační struktury projektu</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tým a projektový manažer (slidy 69- 155) – pracovní skupiny a týmy, budování týmu, členové a role projektového týmu, osobnost a kompetence projektového manažera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Vloží-li soukromí nebo veřejní investoři kapitál do projektu, vzniknou jim implicitní náklady vyplývající z obětování příležitosti návratnosti kapitálu z jiného projektu. Jinými slovy, tyto vynaložené zdroje zahrnují náklady obětované příležitosti. </a:t>
            </a:r>
          </a:p>
          <a:p>
            <a:pPr marL="285750" lvl="3" indent="-285750">
              <a:defRPr/>
            </a:pPr>
            <a:endParaRPr lang="cs-CZ" sz="1600" dirty="0"/>
          </a:p>
          <a:p>
            <a:pPr marL="285750" lvl="3" indent="-285750">
              <a:defRPr/>
            </a:pPr>
            <a:r>
              <a:rPr lang="cs-CZ" sz="1600" dirty="0"/>
              <a:t>K vyvolání investice by tudíž očekávaná návratnost měla být minimálně stejně vysoká jako náklady obětované příležitosti na financování. </a:t>
            </a:r>
          </a:p>
          <a:p>
            <a:pPr marL="285750" lvl="3" indent="-285750">
              <a:defRPr/>
            </a:pPr>
            <a:endParaRPr lang="cs-CZ" sz="1600" dirty="0"/>
          </a:p>
          <a:p>
            <a:pPr marL="285750" lvl="3" indent="-285750">
              <a:defRPr/>
            </a:pPr>
            <a:r>
              <a:rPr lang="cs-CZ" sz="1600" dirty="0"/>
              <a:t>Proto jsou příliv a odliv finančních prostředků projektu diskontovány s použitím finanční diskontní sazby (FDR).</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42619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 praxi existují </a:t>
            </a:r>
            <a:r>
              <a:rPr lang="cs-CZ" sz="1600" b="1" dirty="0"/>
              <a:t>různé přístupy </a:t>
            </a:r>
            <a:r>
              <a:rPr lang="cs-CZ" sz="1600" dirty="0"/>
              <a:t>k výpočtu finanční diskontní sazby.</a:t>
            </a:r>
          </a:p>
          <a:p>
            <a:pPr marL="342900" lvl="3" indent="-342900">
              <a:buFont typeface="+mj-lt"/>
              <a:buAutoNum type="arabicPeriod"/>
              <a:defRPr/>
            </a:pPr>
            <a:r>
              <a:rPr lang="cs-CZ" sz="1600" dirty="0"/>
              <a:t>Běžně používaný přístup spočívá v </a:t>
            </a:r>
            <a:r>
              <a:rPr lang="cs-CZ" sz="1600" b="1" dirty="0"/>
              <a:t>odhadu skutečných nákladů na kapitál</a:t>
            </a:r>
            <a:r>
              <a:rPr lang="cs-CZ" sz="1600" dirty="0"/>
              <a:t>. Ukazatel pro tento odhad představuje </a:t>
            </a:r>
            <a:r>
              <a:rPr lang="cs-CZ" sz="1600" b="1" dirty="0"/>
              <a:t>skutečnou návratnost státních dluhopisů </a:t>
            </a:r>
            <a:r>
              <a:rPr lang="cs-CZ" sz="1600" dirty="0"/>
              <a:t>(mezní přímé náklady na veřejné prostředky) nebo </a:t>
            </a:r>
            <a:r>
              <a:rPr lang="cs-CZ" sz="1600" b="1" dirty="0"/>
              <a:t>dlouhodobých reálných úrokových sazeb na komerční půjčky </a:t>
            </a:r>
            <a:r>
              <a:rPr lang="cs-CZ" sz="1600" dirty="0"/>
              <a:t>(v případě nutnosti soukromých investic do projektu), nebo </a:t>
            </a:r>
            <a:r>
              <a:rPr lang="cs-CZ" sz="1600" b="1" dirty="0"/>
              <a:t>vážený průměr těchto dvou sazeb </a:t>
            </a:r>
            <a:r>
              <a:rPr lang="cs-CZ" sz="1600" dirty="0"/>
              <a:t>(Průměrné náklady na kapitál – WACC). Vážený průměr se použije zejména, je-li nutné projekt financovat jak z veřejných, tak i ze soukromých zdrojů.</a:t>
            </a:r>
          </a:p>
          <a:p>
            <a:pPr marL="342900" lvl="3" indent="-342900">
              <a:buFont typeface="+mj-lt"/>
              <a:buAutoNum type="arabicPeriod"/>
              <a:defRPr/>
            </a:pPr>
            <a:r>
              <a:rPr lang="cs-CZ" sz="1600" dirty="0"/>
              <a:t>Druhý přístup bere v úvahu </a:t>
            </a:r>
            <a:r>
              <a:rPr lang="cs-CZ" sz="1600" b="1" dirty="0"/>
              <a:t>ušlou návratnost z nejlepší alternativní investice s cílem určit maximální mezní hodnotu pro diskontní sazby</a:t>
            </a:r>
            <a:r>
              <a:rPr lang="cs-CZ" sz="1600" dirty="0"/>
              <a:t>. V tomto případě alternativní investicí není odkoupení veřejného či soukromého dluhu, ale návratnost z vhodného portfolia finančních aktiv.</a:t>
            </a:r>
          </a:p>
          <a:p>
            <a:pPr marL="342900" lvl="3" indent="-342900">
              <a:buFont typeface="+mj-lt"/>
              <a:buAutoNum type="arabicPeriod"/>
              <a:defRPr/>
            </a:pPr>
            <a:r>
              <a:rPr lang="cs-CZ" sz="1600" dirty="0"/>
              <a:t>Je určena pomocí specifické úrokové sazby </a:t>
            </a:r>
            <a:r>
              <a:rPr lang="cs-CZ" sz="1600" b="1" dirty="0"/>
              <a:t>nebo míry návratnosti osvědčeného emitenta cenných papírů v často obchodované měně</a:t>
            </a:r>
            <a:r>
              <a:rPr lang="cs-CZ" sz="1600" dirty="0"/>
              <a:t>, a následným použitím násobícího koeficientu této minimální referenční hodnoty.</a:t>
            </a:r>
          </a:p>
        </p:txBody>
      </p:sp>
    </p:spTree>
    <p:extLst>
      <p:ext uri="{BB962C8B-B14F-4D97-AF65-F5344CB8AC3E}">
        <p14:creationId xmlns:p14="http://schemas.microsoft.com/office/powerpoint/2010/main" val="304155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Náklady kapitálu jsou jakousi nákladovou sazbou složenou z finančních prostředků, které firma využívá jako kapitál a počítá se jako smíšená sazba z různých zdrojů financování. Obvykle má podobu váženého průměru nákladů kapitálu (WACC).</a:t>
            </a:r>
          </a:p>
          <a:p>
            <a:pPr marL="0" lvl="3" indent="0">
              <a:buNone/>
              <a:defRPr/>
            </a:pPr>
            <a:endParaRPr lang="cs-CZ" sz="1600" dirty="0"/>
          </a:p>
          <a:p>
            <a:pPr marL="0" lvl="3" indent="0">
              <a:buNone/>
              <a:defRPr/>
            </a:pPr>
            <a:r>
              <a:rPr lang="cs-CZ" sz="1600" dirty="0"/>
              <a:t>Náklady kapitálu se se využívají k:</a:t>
            </a:r>
          </a:p>
          <a:p>
            <a:pPr marL="285750" lvl="3" indent="-285750">
              <a:defRPr/>
            </a:pPr>
            <a:r>
              <a:rPr lang="cs-CZ" sz="1600" b="1" dirty="0"/>
              <a:t>vyhodnocení investičních projektů</a:t>
            </a:r>
            <a:r>
              <a:rPr lang="cs-CZ" sz="1600" dirty="0"/>
              <a:t> - náklady na kapitál slouží jako minimální výnos, kterého musí investiční projekty dosáhnout, a proto bývá často využívána jako tzv. </a:t>
            </a:r>
            <a:r>
              <a:rPr lang="cs-CZ" sz="1600" dirty="0" err="1"/>
              <a:t>hurdle</a:t>
            </a:r>
            <a:r>
              <a:rPr lang="cs-CZ" sz="1600" dirty="0"/>
              <a:t> </a:t>
            </a:r>
            <a:r>
              <a:rPr lang="cs-CZ" sz="1600" dirty="0" err="1"/>
              <a:t>rate</a:t>
            </a:r>
            <a:endParaRPr lang="cs-CZ" sz="1600" dirty="0"/>
          </a:p>
          <a:p>
            <a:pPr marL="285750" lvl="3" indent="-285750">
              <a:defRPr/>
            </a:pPr>
            <a:r>
              <a:rPr lang="cs-CZ" sz="1600" b="1" dirty="0"/>
              <a:t>zhodnocení výkonnosti podniku</a:t>
            </a:r>
            <a:r>
              <a:rPr lang="cs-CZ" sz="1600" dirty="0"/>
              <a:t> - WACC je součástí výpočtového vzorce ukazatele EVA</a:t>
            </a:r>
          </a:p>
          <a:p>
            <a:pPr marL="285750" lvl="3" indent="-285750">
              <a:defRPr/>
            </a:pPr>
            <a:r>
              <a:rPr lang="cs-CZ" sz="1600" b="1" dirty="0"/>
              <a:t>navržení optimální kapitálové struktury </a:t>
            </a:r>
            <a:r>
              <a:rPr lang="cs-CZ" sz="1600" dirty="0"/>
              <a:t>- to je taková struktura, která minimalizuje kapitálové náklady a zároveň maximalizuje hodnotu společnosti</a:t>
            </a:r>
          </a:p>
          <a:p>
            <a:pPr marL="285750" lvl="3" indent="-285750">
              <a:defRPr/>
            </a:pPr>
            <a:r>
              <a:rPr lang="cs-CZ" sz="1600" b="1" dirty="0"/>
              <a:t>nastavení politiky pro výplatu dividend </a:t>
            </a:r>
            <a:r>
              <a:rPr lang="cs-CZ" sz="1600" dirty="0"/>
              <a:t>- v případě, že je firma schopna docílit míry návratnosti nad úroveň kapitálových nákladů, mohou majitelé firmy obětovat současnou dividendu za účelem reinvestování těchto peněz </a:t>
            </a:r>
          </a:p>
        </p:txBody>
      </p:sp>
    </p:spTree>
    <p:extLst>
      <p:ext uri="{BB962C8B-B14F-4D97-AF65-F5344CB8AC3E}">
        <p14:creationId xmlns:p14="http://schemas.microsoft.com/office/powerpoint/2010/main" val="386489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Vážený průměr nákladů kapitálu (WACC)</a:t>
            </a:r>
          </a:p>
          <a:p>
            <a:pPr marL="0" lvl="3" indent="0">
              <a:buNone/>
              <a:defRPr/>
            </a:pPr>
            <a:endParaRPr lang="cs-CZ" sz="1600" dirty="0"/>
          </a:p>
          <a:p>
            <a:pPr marL="0" lvl="3" indent="0">
              <a:buNone/>
              <a:defRPr/>
            </a:pPr>
            <a:r>
              <a:rPr lang="cs-CZ" sz="2400" b="1" dirty="0"/>
              <a:t>WACC = </a:t>
            </a:r>
            <a:r>
              <a:rPr lang="cs-CZ" sz="2400" b="1" dirty="0" err="1"/>
              <a:t>rd</a:t>
            </a:r>
            <a:r>
              <a:rPr lang="cs-CZ" sz="2400" b="1" dirty="0"/>
              <a:t> × (1-t) × D/C + re × E/C</a:t>
            </a:r>
            <a:r>
              <a:rPr lang="cs-CZ" sz="1600" dirty="0"/>
              <a:t>, kde</a:t>
            </a:r>
          </a:p>
          <a:p>
            <a:pPr marL="0" lvl="3" indent="0">
              <a:buNone/>
              <a:defRPr/>
            </a:pPr>
            <a:endParaRPr lang="cs-CZ" sz="1600" dirty="0"/>
          </a:p>
          <a:p>
            <a:pPr marL="285750" lvl="3" indent="-285750">
              <a:defRPr/>
            </a:pPr>
            <a:r>
              <a:rPr lang="cs-CZ" sz="1600" dirty="0" err="1"/>
              <a:t>rd</a:t>
            </a:r>
            <a:r>
              <a:rPr lang="cs-CZ" sz="1600" dirty="0"/>
              <a:t> je úroková míra placená ze zpoplatněného cizího kapitálu (myšleno průměrná vážená hodnota za veškerý zpoplatněný cizí kapitál, ze kterého se platí úroky)</a:t>
            </a:r>
          </a:p>
          <a:p>
            <a:pPr marL="285750" lvl="3" indent="-285750">
              <a:defRPr/>
            </a:pPr>
            <a:r>
              <a:rPr lang="cs-CZ" sz="1600" dirty="0"/>
              <a:t>t (tax </a:t>
            </a:r>
            <a:r>
              <a:rPr lang="cs-CZ" sz="1600" dirty="0" err="1"/>
              <a:t>rate</a:t>
            </a:r>
            <a:r>
              <a:rPr lang="cs-CZ" sz="1600" dirty="0"/>
              <a:t>) je sazba daně z příjmu právnických osob (tj. aktuálně 0,19). Ministerstvo průmyslu a obchodu ČR však doporučuje nahradit člen (1-t) raději zlomkem (čistý zisk po zdanění/zisk za účetní období), který zohledňuje skutečný vliv zdanění (tj. po aplikaci všech účetních čar a kouzel)</a:t>
            </a:r>
          </a:p>
          <a:p>
            <a:pPr marL="285750" lvl="3" indent="-285750">
              <a:defRPr/>
            </a:pPr>
            <a:r>
              <a:rPr lang="cs-CZ" sz="1600" dirty="0"/>
              <a:t>D (</a:t>
            </a:r>
            <a:r>
              <a:rPr lang="cs-CZ" sz="1600" dirty="0" err="1"/>
              <a:t>Debts</a:t>
            </a:r>
            <a:r>
              <a:rPr lang="cs-CZ" sz="1600" dirty="0"/>
              <a:t>) je úročený cizí kapitál</a:t>
            </a:r>
          </a:p>
          <a:p>
            <a:pPr marL="285750" lvl="3" indent="-285750">
              <a:defRPr/>
            </a:pPr>
            <a:r>
              <a:rPr lang="cs-CZ" sz="1600" dirty="0"/>
              <a:t>re je požadovaná procentuální výnosnost vlastního kapitálu (ta je často shodná s diskontem používaným např. pro výpočet NPV)</a:t>
            </a:r>
          </a:p>
          <a:p>
            <a:pPr marL="285750" lvl="3" indent="-285750">
              <a:defRPr/>
            </a:pPr>
            <a:r>
              <a:rPr lang="cs-CZ" sz="1600" dirty="0"/>
              <a:t>E je vlastní kapitál (</a:t>
            </a:r>
            <a:r>
              <a:rPr lang="cs-CZ" sz="1600" dirty="0" err="1"/>
              <a:t>Equity</a:t>
            </a:r>
            <a:r>
              <a:rPr lang="cs-CZ" sz="1600" dirty="0"/>
              <a:t>)</a:t>
            </a:r>
          </a:p>
        </p:txBody>
      </p:sp>
    </p:spTree>
    <p:extLst>
      <p:ext uri="{BB962C8B-B14F-4D97-AF65-F5344CB8AC3E}">
        <p14:creationId xmlns:p14="http://schemas.microsoft.com/office/powerpoint/2010/main" val="371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Součástí nákladů kapitálu z </a:t>
            </a:r>
            <a:r>
              <a:rPr lang="cs-CZ" sz="1600" b="1" dirty="0"/>
              <a:t>pohledu různých zdrojů </a:t>
            </a:r>
            <a:r>
              <a:rPr lang="cs-CZ" sz="1600" dirty="0"/>
              <a:t>financování jsou:</a:t>
            </a:r>
          </a:p>
          <a:p>
            <a:pPr marL="285750" lvl="3" indent="-285750">
              <a:defRPr/>
            </a:pPr>
            <a:r>
              <a:rPr lang="cs-CZ" sz="1600" dirty="0"/>
              <a:t>náklady na </a:t>
            </a:r>
            <a:r>
              <a:rPr lang="cs-CZ" sz="1600" b="1" dirty="0"/>
              <a:t>cizí</a:t>
            </a:r>
            <a:r>
              <a:rPr lang="cs-CZ" sz="1600" dirty="0"/>
              <a:t> kapitál</a:t>
            </a:r>
          </a:p>
          <a:p>
            <a:pPr marL="285750" lvl="3" indent="-285750">
              <a:defRPr/>
            </a:pPr>
            <a:r>
              <a:rPr lang="cs-CZ" sz="1600" dirty="0"/>
              <a:t>náklady na </a:t>
            </a:r>
            <a:r>
              <a:rPr lang="cs-CZ" sz="1600" b="1" dirty="0"/>
              <a:t>akciový</a:t>
            </a:r>
            <a:r>
              <a:rPr lang="cs-CZ" sz="1600" dirty="0"/>
              <a:t> kapitál</a:t>
            </a:r>
          </a:p>
          <a:p>
            <a:pPr marL="285750" lvl="3" indent="-285750">
              <a:defRPr/>
            </a:pPr>
            <a:r>
              <a:rPr lang="cs-CZ" sz="1600" dirty="0"/>
              <a:t>náklady </a:t>
            </a:r>
            <a:r>
              <a:rPr lang="cs-CZ" sz="1600" b="1" dirty="0"/>
              <a:t>nerozděleného</a:t>
            </a:r>
            <a:r>
              <a:rPr lang="cs-CZ" sz="1600" dirty="0"/>
              <a:t> </a:t>
            </a:r>
            <a:r>
              <a:rPr lang="cs-CZ" sz="1600" b="1" dirty="0"/>
              <a:t>zisku</a:t>
            </a:r>
            <a:r>
              <a:rPr lang="cs-CZ" sz="1600" dirty="0"/>
              <a:t> a jiných interních zdrojů financování</a:t>
            </a:r>
          </a:p>
          <a:p>
            <a:pPr marL="0" lvl="3" indent="0">
              <a:buNone/>
              <a:defRPr/>
            </a:pPr>
            <a:r>
              <a:rPr lang="cs-CZ" sz="1600" dirty="0"/>
              <a:t> </a:t>
            </a:r>
          </a:p>
          <a:p>
            <a:pPr marL="0" lvl="3" indent="0">
              <a:buNone/>
              <a:defRPr/>
            </a:pPr>
            <a:r>
              <a:rPr lang="cs-CZ" sz="1600" dirty="0"/>
              <a:t>Součástí nákladů kapitálu </a:t>
            </a:r>
            <a:r>
              <a:rPr lang="cs-CZ" sz="1600" b="1" dirty="0"/>
              <a:t>z pohledu rizika</a:t>
            </a:r>
            <a:r>
              <a:rPr lang="cs-CZ" sz="1600" dirty="0"/>
              <a:t>:</a:t>
            </a:r>
          </a:p>
          <a:p>
            <a:pPr marL="285750" lvl="3" indent="-285750">
              <a:defRPr/>
            </a:pPr>
            <a:r>
              <a:rPr lang="cs-CZ" sz="1600" b="1" dirty="0"/>
              <a:t>bezriziková sazba </a:t>
            </a:r>
            <a:r>
              <a:rPr lang="cs-CZ" sz="1600" dirty="0"/>
              <a:t>- často se používá úroková sazba z vládních dluhopisů</a:t>
            </a:r>
          </a:p>
          <a:p>
            <a:pPr marL="285750" lvl="3" indent="-285750">
              <a:defRPr/>
            </a:pPr>
            <a:r>
              <a:rPr lang="cs-CZ" sz="1600" b="1" dirty="0"/>
              <a:t>riziková prémie </a:t>
            </a:r>
            <a:r>
              <a:rPr lang="cs-CZ" sz="1600" dirty="0"/>
              <a:t>(přirážka) - čím vyšší je riziko, tím vyšší je prémie. Riziková přirážka je za:</a:t>
            </a:r>
          </a:p>
          <a:p>
            <a:pPr marL="742950" lvl="4" indent="-285750">
              <a:defRPr/>
            </a:pPr>
            <a:r>
              <a:rPr lang="cs-CZ" sz="1600" b="1" dirty="0"/>
              <a:t>systematické obchodní / tržní riziko </a:t>
            </a:r>
            <a:r>
              <a:rPr lang="cs-CZ" sz="1600" dirty="0"/>
              <a:t>(nelze diverzifikovat, je pro všechny subjekty na trhu)</a:t>
            </a:r>
          </a:p>
          <a:p>
            <a:pPr marL="742950" lvl="4" indent="-285750">
              <a:defRPr/>
            </a:pPr>
            <a:r>
              <a:rPr lang="cs-CZ" sz="1600" b="1" dirty="0"/>
              <a:t>finanční riziko </a:t>
            </a:r>
            <a:r>
              <a:rPr lang="cs-CZ" sz="1600" dirty="0"/>
              <a:t>- riziko vysokého zadlužení a s ním souvisejících rizika</a:t>
            </a:r>
          </a:p>
        </p:txBody>
      </p:sp>
    </p:spTree>
    <p:extLst>
      <p:ext uri="{BB962C8B-B14F-4D97-AF65-F5344CB8AC3E}">
        <p14:creationId xmlns:p14="http://schemas.microsoft.com/office/powerpoint/2010/main" val="30868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Minimální požadovaná míra návratnosti</a:t>
            </a:r>
          </a:p>
          <a:p>
            <a:pPr marL="285750" lvl="3" indent="-285750">
              <a:defRPr/>
            </a:pPr>
            <a:r>
              <a:rPr lang="cs-CZ" sz="1600" dirty="0"/>
              <a:t>Minimální požadovaná míra návratnosti (tzv. </a:t>
            </a:r>
            <a:r>
              <a:rPr lang="cs-CZ" sz="1600" dirty="0" err="1"/>
              <a:t>hurdle</a:t>
            </a:r>
            <a:r>
              <a:rPr lang="cs-CZ" sz="1600" dirty="0"/>
              <a:t> </a:t>
            </a:r>
            <a:r>
              <a:rPr lang="cs-CZ" sz="1600" dirty="0" err="1"/>
              <a:t>rate</a:t>
            </a:r>
            <a:r>
              <a:rPr lang="cs-CZ" sz="1600" dirty="0"/>
              <a:t>) je minimální % návratnosti, které firma chce při realizaci investičních projektů dosáhnout. </a:t>
            </a:r>
          </a:p>
          <a:p>
            <a:pPr marL="285750" lvl="3" indent="-285750">
              <a:defRPr/>
            </a:pPr>
            <a:endParaRPr lang="cs-CZ" sz="1600" dirty="0"/>
          </a:p>
          <a:p>
            <a:pPr marL="285750" lvl="3" indent="-285750">
              <a:defRPr/>
            </a:pPr>
            <a:r>
              <a:rPr lang="cs-CZ" sz="1600" dirty="0"/>
              <a:t>Často má podobu vážených průměrných nákladů kapitálu (WACC), ale ne vždy. </a:t>
            </a:r>
            <a:r>
              <a:rPr lang="cs-CZ" sz="1600" b="1" dirty="0"/>
              <a:t>Minimální požadovaná míra návratnosti je často využívána jako diskontní sazba ve výpočtech diskontovaného CF a % IRR uvažovaného projektu ji musí překročit.</a:t>
            </a:r>
          </a:p>
          <a:p>
            <a:pPr marL="0" lvl="3" indent="0">
              <a:buNone/>
              <a:defRPr/>
            </a:pPr>
            <a:endParaRPr lang="cs-CZ" sz="1600" b="1" dirty="0">
              <a:highlight>
                <a:srgbClr val="00FF00"/>
              </a:highlight>
            </a:endParaRPr>
          </a:p>
          <a:p>
            <a:pPr marL="0" lvl="3" indent="0">
              <a:buNone/>
              <a:defRPr/>
            </a:pPr>
            <a:r>
              <a:rPr lang="cs-CZ" sz="1600" dirty="0">
                <a:highlight>
                  <a:srgbClr val="FFFF00"/>
                </a:highlight>
              </a:rPr>
              <a:t>Detailní představení problematiky stanovení výše WACC – viz dokument na </a:t>
            </a:r>
            <a:r>
              <a:rPr lang="cs-CZ" sz="1600" dirty="0" err="1">
                <a:highlight>
                  <a:srgbClr val="FFFF00"/>
                </a:highlight>
              </a:rPr>
              <a:t>elearningu</a:t>
            </a:r>
            <a:r>
              <a:rPr lang="cs-CZ" sz="1600" dirty="0">
                <a:highlight>
                  <a:srgbClr val="FFFF00"/>
                </a:highlight>
              </a:rPr>
              <a:t>- Alternativy stanovení nákladů WACC.</a:t>
            </a:r>
          </a:p>
          <a:p>
            <a:pPr marL="0" lvl="3" indent="0">
              <a:buNone/>
              <a:defRPr/>
            </a:pPr>
            <a:endParaRPr lang="cs-CZ" sz="1600" dirty="0">
              <a:highlight>
                <a:srgbClr val="FFFF00"/>
              </a:highlight>
            </a:endParaRPr>
          </a:p>
          <a:p>
            <a:pPr marL="285750" lvl="3" indent="-285750">
              <a:defRPr/>
            </a:pPr>
            <a:r>
              <a:rPr lang="cs-CZ" sz="1600" dirty="0"/>
              <a:t>FDR ve </a:t>
            </a:r>
            <a:r>
              <a:rPr lang="cs-CZ" sz="1600" b="1" dirty="0"/>
              <a:t>výši 4%</a:t>
            </a:r>
            <a:r>
              <a:rPr lang="cs-CZ" sz="1600" dirty="0"/>
              <a:t> v hlavním dokumentu na programové období 2014-2020 (je použita pro členské státy EU obecně).</a:t>
            </a:r>
            <a:endParaRPr lang="cs-CZ" sz="1600" dirty="0">
              <a:highlight>
                <a:srgbClr val="FFFF00"/>
              </a:highlight>
            </a:endParaRPr>
          </a:p>
          <a:p>
            <a:pPr marL="0" lvl="3" indent="0">
              <a:buNone/>
              <a:defRPr/>
            </a:pPr>
            <a:endParaRPr lang="cs-CZ" sz="1600" dirty="0">
              <a:highlight>
                <a:srgbClr val="FFFF00"/>
              </a:highlight>
            </a:endParaRPr>
          </a:p>
          <a:p>
            <a:pPr marL="0" lvl="3" indent="0">
              <a:buNone/>
              <a:defRPr/>
            </a:pPr>
            <a:endParaRPr lang="cs-CZ" sz="1600" dirty="0">
              <a:highlight>
                <a:srgbClr val="FFFF00"/>
              </a:highlight>
            </a:endParaRPr>
          </a:p>
        </p:txBody>
      </p:sp>
    </p:spTree>
    <p:extLst>
      <p:ext uri="{BB962C8B-B14F-4D97-AF65-F5344CB8AC3E}">
        <p14:creationId xmlns:p14="http://schemas.microsoft.com/office/powerpoint/2010/main" val="58007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Sociální diskontní sazba (SDR) se používá v ekonomických analýzách investičních projektů </a:t>
            </a:r>
            <a:r>
              <a:rPr lang="cs-CZ" sz="1600" b="1" dirty="0"/>
              <a:t>pro diskontování ekonomických nákladů a přínosů a odráží náklady obětované příležitosti na kapitá</a:t>
            </a:r>
            <a:r>
              <a:rPr lang="cs-CZ" sz="1600" dirty="0"/>
              <a:t>l z </a:t>
            </a:r>
            <a:r>
              <a:rPr lang="cs-CZ" sz="1600" dirty="0" err="1"/>
              <a:t>intertemporálního</a:t>
            </a:r>
            <a:r>
              <a:rPr lang="cs-CZ" sz="1600" dirty="0"/>
              <a:t> hlediska </a:t>
            </a:r>
            <a:r>
              <a:rPr lang="cs-CZ" sz="1600" b="1" dirty="0"/>
              <a:t>pro společnost </a:t>
            </a:r>
            <a:r>
              <a:rPr lang="cs-CZ" sz="1600" dirty="0"/>
              <a:t>jako celek. Jinými slovy odráží sociální pohled na to, jak mají být budoucí přínosy a náklady oceňovány oproti těm současným.</a:t>
            </a:r>
          </a:p>
          <a:p>
            <a:pPr marL="0" lvl="3" indent="0">
              <a:buNone/>
              <a:defRPr/>
            </a:pPr>
            <a:endParaRPr lang="cs-CZ" sz="1600" dirty="0"/>
          </a:p>
          <a:p>
            <a:pPr marL="0" lvl="3" indent="0">
              <a:buNone/>
              <a:defRPr/>
            </a:pPr>
            <a:r>
              <a:rPr lang="cs-CZ" sz="1600" dirty="0"/>
              <a:t>Přístupy k empirickému odhadu</a:t>
            </a:r>
          </a:p>
          <a:p>
            <a:pPr marL="285750" lvl="3" indent="-285750">
              <a:defRPr/>
            </a:pPr>
            <a:r>
              <a:rPr lang="cs-CZ" sz="1600" b="1" dirty="0"/>
              <a:t>Sociální míra návratnosti soukromých investic (SRRI) </a:t>
            </a:r>
            <a:r>
              <a:rPr lang="cs-CZ" sz="1600" dirty="0"/>
              <a:t>je založena na myšlence, že </a:t>
            </a:r>
            <a:r>
              <a:rPr lang="cs-CZ" sz="1600" b="1" dirty="0"/>
              <a:t>veřejné investice vytěsňují investice soukromé</a:t>
            </a:r>
            <a:r>
              <a:rPr lang="cs-CZ" sz="1600" dirty="0"/>
              <a:t>. Proto by v souladu s tímto přístupem návratnost veřejných investic měla být alespoň tak vysoká jako návratnost možných soukromých investic. Má </a:t>
            </a:r>
            <a:r>
              <a:rPr lang="cs-CZ" sz="1600" b="1" dirty="0"/>
              <a:t>se za to, že SDR je rovna mezním sociálním nákladům obětované příležitosti na finanční prostředky soukromého sektoru</a:t>
            </a:r>
            <a:r>
              <a:rPr lang="cs-CZ" sz="1600" dirty="0"/>
              <a:t>. </a:t>
            </a:r>
            <a:r>
              <a:rPr lang="cs-CZ" sz="1600" b="1" dirty="0"/>
              <a:t>Riziková prémie by však neměla být do SDR zahrnuta</a:t>
            </a:r>
            <a:r>
              <a:rPr lang="cs-CZ" sz="1600" dirty="0"/>
              <a:t>, protože společnost jako celek nebo vláda mají mnohem větší portfolio, než má kterýkoli soukromý investor, a proto mohou využít sdílení rizik.</a:t>
            </a:r>
            <a:endParaRPr lang="cs-CZ" sz="1600" dirty="0">
              <a:highlight>
                <a:srgbClr val="FFFF00"/>
              </a:highlight>
            </a:endParaRPr>
          </a:p>
        </p:txBody>
      </p:sp>
    </p:spTree>
    <p:extLst>
      <p:ext uri="{BB962C8B-B14F-4D97-AF65-F5344CB8AC3E}">
        <p14:creationId xmlns:p14="http://schemas.microsoft.com/office/powerpoint/2010/main" val="26609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704856"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Přístupy k empirickému odhadu</a:t>
            </a:r>
          </a:p>
          <a:p>
            <a:pPr marL="0" lvl="3" indent="0">
              <a:buNone/>
              <a:defRPr/>
            </a:pPr>
            <a:endParaRPr lang="cs-CZ" sz="1600" dirty="0"/>
          </a:p>
          <a:p>
            <a:pPr marL="285750" lvl="3" indent="-285750">
              <a:defRPr/>
            </a:pPr>
            <a:r>
              <a:rPr lang="cs-CZ" sz="1600" b="1" dirty="0"/>
              <a:t>Sociální míra časové preference (SRTP) </a:t>
            </a:r>
            <a:r>
              <a:rPr lang="cs-CZ" sz="1600" dirty="0"/>
              <a:t>je míra, do jaké je společnost ochotna odložit jednotku současné spotřeby výměnou za vyšší spotřebu v budoucnosti.</a:t>
            </a:r>
          </a:p>
          <a:p>
            <a:pPr marL="285750" lvl="3" indent="-285750">
              <a:defRPr/>
            </a:pPr>
            <a:endParaRPr lang="cs-CZ" sz="1600" dirty="0"/>
          </a:p>
          <a:p>
            <a:pPr marL="742950" lvl="4" indent="-285750">
              <a:defRPr/>
            </a:pPr>
            <a:r>
              <a:rPr lang="cs-CZ" sz="1600" dirty="0"/>
              <a:t>SRTP  lze odhadnout, sledujete-li se na </a:t>
            </a:r>
            <a:r>
              <a:rPr lang="cs-CZ" sz="1600" b="1" dirty="0"/>
              <a:t>návratnost z držby státních dluhopisů </a:t>
            </a:r>
            <a:r>
              <a:rPr lang="cs-CZ" sz="1600" dirty="0"/>
              <a:t>nebo jiných obchodovatelných cenných papírů s nízkým rizikem. Další způsob je založen na </a:t>
            </a:r>
            <a:r>
              <a:rPr lang="cs-CZ" sz="1600" b="1" dirty="0"/>
              <a:t>vzorci z </a:t>
            </a:r>
            <a:r>
              <a:rPr lang="cs-CZ" sz="1600" b="1" dirty="0" err="1"/>
              <a:t>Ramseyho</a:t>
            </a:r>
            <a:r>
              <a:rPr lang="cs-CZ" sz="1600" b="1" dirty="0"/>
              <a:t> růstového modelu </a:t>
            </a:r>
            <a:r>
              <a:rPr lang="cs-CZ" sz="1600" dirty="0"/>
              <a:t>(detailně s. 292-293 dokument – </a:t>
            </a:r>
            <a:r>
              <a:rPr lang="cs-CZ" sz="1600" i="1" dirty="0"/>
              <a:t>Průvodce analýzou nákladů a přínosů investičních projektů </a:t>
            </a:r>
            <a:r>
              <a:rPr lang="cs-CZ" sz="1600" dirty="0"/>
              <a:t>).</a:t>
            </a:r>
          </a:p>
          <a:p>
            <a:pPr marL="742950" lvl="4" indent="-285750">
              <a:defRPr/>
            </a:pPr>
            <a:endParaRPr lang="cs-CZ" sz="1600" dirty="0"/>
          </a:p>
          <a:p>
            <a:pPr marL="742950" lvl="4" indent="-285750">
              <a:defRPr/>
            </a:pPr>
            <a:r>
              <a:rPr lang="cs-CZ" sz="1600" dirty="0"/>
              <a:t>V ČR máme metodu „vládní výpůjční sazby“)</a:t>
            </a:r>
            <a:endParaRPr lang="cs-CZ" sz="1600" dirty="0">
              <a:highlight>
                <a:srgbClr val="FFFF00"/>
              </a:highlight>
            </a:endParaRPr>
          </a:p>
        </p:txBody>
      </p:sp>
    </p:spTree>
    <p:extLst>
      <p:ext uri="{BB962C8B-B14F-4D97-AF65-F5344CB8AC3E}">
        <p14:creationId xmlns:p14="http://schemas.microsoft.com/office/powerpoint/2010/main" val="104204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odhadu (s. 287 dokument - Průvodce analýzou nákladů a přínosů investičních projektů, 2014) </a:t>
            </a:r>
          </a:p>
        </p:txBody>
      </p:sp>
      <p:pic>
        <p:nvPicPr>
          <p:cNvPr id="2" name="Obrázek 1">
            <a:extLst>
              <a:ext uri="{FF2B5EF4-FFF2-40B4-BE49-F238E27FC236}">
                <a16:creationId xmlns:a16="http://schemas.microsoft.com/office/drawing/2014/main" id="{F272ACF8-C99F-40FC-9D7A-2D390910F192}"/>
              </a:ext>
            </a:extLst>
          </p:cNvPr>
          <p:cNvPicPr>
            <a:picLocks noChangeAspect="1"/>
          </p:cNvPicPr>
          <p:nvPr/>
        </p:nvPicPr>
        <p:blipFill rotWithShape="1">
          <a:blip r:embed="rId3"/>
          <a:srcRect l="20075" t="23543" r="23226" b="26200"/>
          <a:stretch/>
        </p:blipFill>
        <p:spPr>
          <a:xfrm>
            <a:off x="1115616" y="1347614"/>
            <a:ext cx="6491691" cy="3236713"/>
          </a:xfrm>
          <a:prstGeom prst="rect">
            <a:avLst/>
          </a:prstGeom>
        </p:spPr>
      </p:pic>
    </p:spTree>
    <p:extLst>
      <p:ext uri="{BB962C8B-B14F-4D97-AF65-F5344CB8AC3E}">
        <p14:creationId xmlns:p14="http://schemas.microsoft.com/office/powerpoint/2010/main" val="253528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Taková úroková míra, při níž se </a:t>
            </a:r>
            <a:r>
              <a:rPr lang="cs-CZ" sz="1600" b="1" dirty="0"/>
              <a:t>současná hodnota peněžních příjmů z uvažovaného projektu rovná kapitálovým výdajům</a:t>
            </a:r>
            <a:r>
              <a:rPr lang="cs-CZ" sz="1600" dirty="0"/>
              <a:t> na jeho realizaci (event. současné hodnotě kapitálových výdajů).</a:t>
            </a:r>
          </a:p>
          <a:p>
            <a:pPr marL="285750" lvl="3" indent="-285750">
              <a:defRPr/>
            </a:pPr>
            <a:endParaRPr lang="cs-CZ" sz="1600" dirty="0"/>
          </a:p>
          <a:p>
            <a:pPr marL="285750" lvl="3" indent="-285750">
              <a:defRPr/>
            </a:pPr>
            <a:endParaRPr lang="cs-CZ" sz="1600" dirty="0"/>
          </a:p>
          <a:p>
            <a:pPr marL="285750" lvl="3" indent="-285750">
              <a:defRPr/>
            </a:pPr>
            <a:r>
              <a:rPr lang="cs-CZ" sz="1600" dirty="0"/>
              <a:t>Taková </a:t>
            </a:r>
            <a:r>
              <a:rPr lang="cs-CZ" sz="1600" b="1" dirty="0"/>
              <a:t>výše diskontní sazby, při níž bude NPV toků plynoucích z projektu rovna nule</a:t>
            </a:r>
            <a:r>
              <a:rPr lang="cs-CZ" sz="1600" dirty="0"/>
              <a:t>, tj. IRR (hledaná diskontní sazba) splňuje následující rovnici:</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453FE2D9-6FC6-45BA-90BB-7F67E26D7B5D}"/>
              </a:ext>
            </a:extLst>
          </p:cNvPr>
          <p:cNvGraphicFramePr>
            <a:graphicFrameLocks noChangeAspect="1"/>
          </p:cNvGraphicFramePr>
          <p:nvPr>
            <p:extLst/>
          </p:nvPr>
        </p:nvGraphicFramePr>
        <p:xfrm>
          <a:off x="1547664" y="3003798"/>
          <a:ext cx="2376264" cy="704824"/>
        </p:xfrm>
        <a:graphic>
          <a:graphicData uri="http://schemas.openxmlformats.org/presentationml/2006/ole">
            <mc:AlternateContent xmlns:mc="http://schemas.openxmlformats.org/markup-compatibility/2006">
              <mc:Choice xmlns:v="urn:schemas-microsoft-com:vml" Requires="v">
                <p:oleObj spid="_x0000_s6159" name="Rovnice" r:id="rId4" imgW="1498320" imgH="444240" progId="Equation.3">
                  <p:embed/>
                </p:oleObj>
              </mc:Choice>
              <mc:Fallback>
                <p:oleObj name="Rovnice" r:id="rId4" imgW="1498320" imgH="444240" progId="Equation.3">
                  <p:embed/>
                  <p:pic>
                    <p:nvPicPr>
                      <p:cNvPr id="5" name="Object 2">
                        <a:extLst>
                          <a:ext uri="{FF2B5EF4-FFF2-40B4-BE49-F238E27FC236}">
                            <a16:creationId xmlns:a16="http://schemas.microsoft.com/office/drawing/2014/main" id="{453FE2D9-6FC6-45BA-90BB-7F67E26D7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003798"/>
                        <a:ext cx="2376264" cy="7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45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9942"/>
            <a:ext cx="8064896" cy="507703"/>
          </a:xfrm>
        </p:spPr>
        <p:txBody>
          <a:bodyPr/>
          <a:lstStyle/>
          <a:p>
            <a:r>
              <a:rPr lang="cs-CZ" sz="1600" b="1" dirty="0"/>
              <a:t>Používané metody pro hodnocení ekonomické efektivnosti investičních projektů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r>
              <a:rPr lang="cs-CZ" sz="1400" b="1" dirty="0"/>
              <a:t>Metoda výnosnosti investic </a:t>
            </a:r>
            <a:r>
              <a:rPr lang="cs-CZ" sz="1400" dirty="0"/>
              <a:t>– ROI (Return on </a:t>
            </a:r>
            <a:r>
              <a:rPr lang="cs-CZ" sz="1400" dirty="0" err="1"/>
              <a:t>Investment</a:t>
            </a:r>
            <a:r>
              <a:rPr lang="cs-CZ" sz="1400" dirty="0"/>
              <a:t>). Cílovým efektem je zde zisk.</a:t>
            </a:r>
          </a:p>
          <a:p>
            <a:pPr marL="342900" lvl="3" indent="-342900">
              <a:buFont typeface="+mj-lt"/>
              <a:buAutoNum type="arabicPeriod"/>
              <a:defRPr/>
            </a:pPr>
            <a:r>
              <a:rPr lang="cs-CZ" sz="1400" b="1" dirty="0"/>
              <a:t>Metoda doby splacení </a:t>
            </a:r>
            <a:r>
              <a:rPr lang="cs-CZ" sz="1400" dirty="0"/>
              <a:t>– </a:t>
            </a:r>
            <a:r>
              <a:rPr lang="cs-CZ" sz="1400" dirty="0" err="1"/>
              <a:t>Payback</a:t>
            </a:r>
            <a:r>
              <a:rPr lang="cs-CZ" sz="1400" dirty="0"/>
              <a:t> </a:t>
            </a:r>
            <a:r>
              <a:rPr lang="cs-CZ" sz="1400" dirty="0" err="1"/>
              <a:t>Method</a:t>
            </a:r>
            <a:r>
              <a:rPr lang="cs-CZ" sz="1400" dirty="0"/>
              <a:t>. Cílovým efektem je zde doba, za kterou dojde ke splacení vložených výdajů.</a:t>
            </a:r>
          </a:p>
          <a:p>
            <a:pPr marL="342900" lvl="3" indent="-342900">
              <a:buFont typeface="+mj-lt"/>
              <a:buAutoNum type="arabicPeriod"/>
              <a:defRPr/>
            </a:pPr>
            <a:r>
              <a:rPr lang="cs-CZ" sz="1400" b="1" dirty="0"/>
              <a:t>Metoda čisté současné hodnot</a:t>
            </a:r>
            <a:r>
              <a:rPr lang="cs-CZ" sz="1400" dirty="0"/>
              <a:t>y – NPV (Net </a:t>
            </a:r>
            <a:r>
              <a:rPr lang="cs-CZ" sz="1400" dirty="0" err="1"/>
              <a:t>Present</a:t>
            </a:r>
            <a:r>
              <a:rPr lang="cs-CZ" sz="1400" dirty="0"/>
              <a:t> Value on </a:t>
            </a:r>
            <a:r>
              <a:rPr lang="cs-CZ" sz="1400" dirty="0" err="1"/>
              <a:t>Investment</a:t>
            </a:r>
            <a:r>
              <a:rPr lang="cs-CZ" sz="1400" dirty="0"/>
              <a:t>). Cílovým efektem je rozdíl mezi diskontovanou současnou hodnotou a hodnotou kapitálových výdajů.</a:t>
            </a:r>
          </a:p>
          <a:p>
            <a:pPr marL="342900" lvl="3" indent="-342900">
              <a:buFont typeface="+mj-lt"/>
              <a:buAutoNum type="arabicPeriod"/>
              <a:defRPr/>
            </a:pPr>
            <a:r>
              <a:rPr lang="cs-CZ" sz="1400" b="1" dirty="0"/>
              <a:t>Metoda vnitřního výnosového procenta </a:t>
            </a:r>
            <a:r>
              <a:rPr lang="cs-CZ" sz="1400" dirty="0"/>
              <a:t>– IRR (</a:t>
            </a:r>
            <a:r>
              <a:rPr lang="cs-CZ" sz="1400" dirty="0" err="1"/>
              <a:t>Internal</a:t>
            </a:r>
            <a:r>
              <a:rPr lang="cs-CZ" sz="1400" dirty="0"/>
              <a:t> </a:t>
            </a:r>
            <a:r>
              <a:rPr lang="cs-CZ" sz="1400" dirty="0" err="1"/>
              <a:t>Rate</a:t>
            </a:r>
            <a:r>
              <a:rPr lang="cs-CZ" sz="1400" dirty="0"/>
              <a:t> of Return). Cílovým efektem je zjištění výnosnosti investičního projektu během své životnosti.</a:t>
            </a:r>
            <a:endParaRPr lang="cs-CZ" sz="1400" b="1" dirty="0"/>
          </a:p>
          <a:p>
            <a:pPr marL="342900" lvl="3" indent="-342900">
              <a:buFont typeface="+mj-lt"/>
              <a:buAutoNum type="arabicPeriod"/>
              <a:defRPr/>
            </a:pPr>
            <a:r>
              <a:rPr lang="cs-CZ" sz="1400" b="1" dirty="0"/>
              <a:t>Nákladově výstupové metody hodnocení</a:t>
            </a:r>
          </a:p>
          <a:p>
            <a:pPr marL="800100" lvl="4" indent="-342900">
              <a:defRPr/>
            </a:pPr>
            <a:r>
              <a:rPr lang="cs-CZ" sz="1400" b="1" dirty="0"/>
              <a:t>Metoda nákladů a užitku</a:t>
            </a:r>
            <a:r>
              <a:rPr lang="cs-CZ" sz="1400" dirty="0"/>
              <a:t> – Cost-Benefit </a:t>
            </a:r>
            <a:r>
              <a:rPr lang="cs-CZ" sz="1400" dirty="0" err="1"/>
              <a:t>Analysis</a:t>
            </a:r>
            <a:r>
              <a:rPr lang="cs-CZ" sz="1400" dirty="0"/>
              <a:t>. Používá se u analýz neziskových projektů.</a:t>
            </a:r>
          </a:p>
          <a:p>
            <a:pPr marL="285750" lvl="3" indent="-285750">
              <a:defRPr/>
            </a:pPr>
            <a:endParaRPr lang="cs-CZ" sz="1400" dirty="0"/>
          </a:p>
          <a:p>
            <a:pPr marL="285750" lvl="3" indent="-285750">
              <a:defRPr/>
            </a:pPr>
            <a:r>
              <a:rPr lang="cs-CZ" sz="1400" dirty="0"/>
              <a:t>První čtyři metody se používají při </a:t>
            </a:r>
            <a:r>
              <a:rPr lang="cs-CZ" sz="1400" i="1" dirty="0"/>
              <a:t>hodnocení ziskových</a:t>
            </a:r>
            <a:r>
              <a:rPr lang="cs-CZ" sz="1400" dirty="0"/>
              <a:t> typů. To znamená, že jde o projekty, které přímo vygenerují příjmy a výnosy.</a:t>
            </a:r>
          </a:p>
          <a:p>
            <a:pPr marL="285750" lvl="3" indent="-285750">
              <a:defRPr/>
            </a:pPr>
            <a:r>
              <a:rPr lang="cs-CZ" sz="1400" dirty="0"/>
              <a:t>Poslední metody se využívá při </a:t>
            </a:r>
            <a:r>
              <a:rPr lang="cs-CZ" sz="1400" i="1" dirty="0"/>
              <a:t>analýze neziskových projektů</a:t>
            </a:r>
            <a:r>
              <a:rPr lang="cs-CZ" sz="1400" dirty="0"/>
              <a:t>. Příjmy a výnosy není například možné vygenerovat nebo se dají velmi obtížně kvantifikovat. U většiny projektů je ale nezbytné zhodnotit ekonomickou efektivnost.</a:t>
            </a:r>
            <a:endParaRPr lang="cs-CZ" sz="1600" dirty="0"/>
          </a:p>
        </p:txBody>
      </p:sp>
    </p:spTree>
    <p:extLst>
      <p:ext uri="{BB962C8B-B14F-4D97-AF65-F5344CB8AC3E}">
        <p14:creationId xmlns:p14="http://schemas.microsoft.com/office/powerpoint/2010/main" val="3871602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Vnitřní výnosové procento IRR lze však odvodit s využitím lineární interpolace:</a:t>
            </a:r>
          </a:p>
          <a:p>
            <a:pPr marL="0" lvl="3" indent="0">
              <a:buNone/>
              <a:defRPr/>
            </a:pPr>
            <a:endParaRPr lang="cs-CZ" sz="1600" dirty="0"/>
          </a:p>
          <a:p>
            <a:pPr marL="0" lvl="3" indent="0">
              <a:buNone/>
              <a:defRPr/>
            </a:pPr>
            <a:endParaRPr lang="cs-CZ" sz="1600" dirty="0"/>
          </a:p>
          <a:p>
            <a:pPr marL="0" lvl="3" indent="0">
              <a:buNone/>
              <a:defRPr/>
            </a:pPr>
            <a:endParaRPr lang="cs-CZ" sz="1600" dirty="0"/>
          </a:p>
          <a:p>
            <a:r>
              <a:rPr lang="cs-CZ" sz="1600" dirty="0"/>
              <a:t>kde	</a:t>
            </a:r>
            <a:r>
              <a:rPr lang="cs-CZ" sz="1600" i="1" dirty="0" err="1"/>
              <a:t>NPV</a:t>
            </a:r>
            <a:r>
              <a:rPr lang="cs-CZ" sz="1600" i="1" baseline="-25000" dirty="0" err="1"/>
              <a:t>n</a:t>
            </a:r>
            <a:r>
              <a:rPr lang="cs-CZ" sz="1600" dirty="0"/>
              <a:t>	je čistá současná hodnota při nižší diskontní sazbě</a:t>
            </a:r>
          </a:p>
          <a:p>
            <a:r>
              <a:rPr lang="cs-CZ" sz="1600" dirty="0"/>
              <a:t>	</a:t>
            </a:r>
            <a:r>
              <a:rPr lang="cs-CZ" sz="1600" i="1" dirty="0" err="1"/>
              <a:t>NPV</a:t>
            </a:r>
            <a:r>
              <a:rPr lang="cs-CZ" sz="1600" i="1" baseline="-25000" dirty="0" err="1"/>
              <a:t>v</a:t>
            </a:r>
            <a:r>
              <a:rPr lang="cs-CZ" sz="1600" i="1" dirty="0"/>
              <a:t>	</a:t>
            </a:r>
            <a:r>
              <a:rPr lang="cs-CZ" sz="1600" dirty="0"/>
              <a:t>je čistá současná hodnota při vyšší diskontní sazbě</a:t>
            </a:r>
          </a:p>
          <a:p>
            <a:r>
              <a:rPr lang="cs-CZ" sz="1600" i="1" dirty="0" err="1"/>
              <a:t>r</a:t>
            </a:r>
            <a:r>
              <a:rPr lang="cs-CZ" sz="1600" i="1" baseline="-25000" dirty="0" err="1"/>
              <a:t>n</a:t>
            </a:r>
            <a:r>
              <a:rPr lang="cs-CZ" sz="1600" dirty="0"/>
              <a:t>	je nižší diskontní sazba (v %)	</a:t>
            </a:r>
          </a:p>
          <a:p>
            <a:r>
              <a:rPr lang="cs-CZ" sz="1600" i="1" dirty="0" err="1"/>
              <a:t>r</a:t>
            </a:r>
            <a:r>
              <a:rPr lang="cs-CZ" sz="1600" i="1" baseline="-25000" dirty="0" err="1"/>
              <a:t>v</a:t>
            </a:r>
            <a:r>
              <a:rPr lang="cs-CZ" sz="1600" dirty="0"/>
              <a:t>	je vyšší diskontní sazba (v %)</a:t>
            </a:r>
          </a:p>
          <a:p>
            <a:endParaRPr lang="cs-CZ" sz="1600" dirty="0"/>
          </a:p>
          <a:p>
            <a:r>
              <a:rPr lang="cs-CZ" sz="1600" dirty="0"/>
              <a:t>Z pohledu vnitřního výnosového procenta je investiční projekt možné považovat za přijatelný, pokud je splněno kritérium, že ukazatel </a:t>
            </a:r>
            <a:r>
              <a:rPr lang="cs-CZ" sz="1600" b="1" i="1" dirty="0"/>
              <a:t>IRR</a:t>
            </a:r>
            <a:r>
              <a:rPr lang="cs-CZ" sz="1600" b="1" dirty="0"/>
              <a:t> vyjadřuje vyšší nebo shodou diskontní sazbu než je požadovaná minimální výnosnost investice</a:t>
            </a:r>
            <a:r>
              <a:rPr lang="cs-CZ" sz="1600" dirty="0"/>
              <a:t> (diskontní sazba </a:t>
            </a:r>
            <a:r>
              <a:rPr lang="cs-CZ" sz="1600" i="1" dirty="0"/>
              <a:t>r</a:t>
            </a:r>
            <a:r>
              <a:rPr lang="cs-CZ" sz="1600" dirty="0"/>
              <a:t>):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7" name="Object 3">
            <a:extLst>
              <a:ext uri="{FF2B5EF4-FFF2-40B4-BE49-F238E27FC236}">
                <a16:creationId xmlns:a16="http://schemas.microsoft.com/office/drawing/2014/main" id="{4D062062-8389-41F8-8D7B-BE9E39DB8BAA}"/>
              </a:ext>
            </a:extLst>
          </p:cNvPr>
          <p:cNvGraphicFramePr>
            <a:graphicFrameLocks noChangeAspect="1"/>
          </p:cNvGraphicFramePr>
          <p:nvPr>
            <p:extLst/>
          </p:nvPr>
        </p:nvGraphicFramePr>
        <p:xfrm>
          <a:off x="899592" y="1034796"/>
          <a:ext cx="3672408" cy="818697"/>
        </p:xfrm>
        <a:graphic>
          <a:graphicData uri="http://schemas.openxmlformats.org/presentationml/2006/ole">
            <mc:AlternateContent xmlns:mc="http://schemas.openxmlformats.org/markup-compatibility/2006">
              <mc:Choice xmlns:v="urn:schemas-microsoft-com:vml" Requires="v">
                <p:oleObj spid="_x0000_s7183" name="Rovnice" r:id="rId4" imgW="2158920" imgH="444240" progId="Equation.3">
                  <p:embed/>
                </p:oleObj>
              </mc:Choice>
              <mc:Fallback>
                <p:oleObj name="Rovnice" r:id="rId4" imgW="2158920" imgH="444240" progId="Equation.3">
                  <p:embed/>
                  <p:pic>
                    <p:nvPicPr>
                      <p:cNvPr id="7" name="Object 3">
                        <a:extLst>
                          <a:ext uri="{FF2B5EF4-FFF2-40B4-BE49-F238E27FC236}">
                            <a16:creationId xmlns:a16="http://schemas.microsoft.com/office/drawing/2014/main" id="{4D062062-8389-41F8-8D7B-BE9E39DB8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34796"/>
                        <a:ext cx="3672408" cy="81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Obrázek 1">
            <a:extLst>
              <a:ext uri="{FF2B5EF4-FFF2-40B4-BE49-F238E27FC236}">
                <a16:creationId xmlns:a16="http://schemas.microsoft.com/office/drawing/2014/main" id="{014FD39C-046B-4508-9189-D2CAA29E778D}"/>
              </a:ext>
            </a:extLst>
          </p:cNvPr>
          <p:cNvPicPr>
            <a:picLocks noChangeAspect="1"/>
          </p:cNvPicPr>
          <p:nvPr/>
        </p:nvPicPr>
        <p:blipFill>
          <a:blip r:embed="rId6"/>
          <a:stretch>
            <a:fillRect/>
          </a:stretch>
        </p:blipFill>
        <p:spPr>
          <a:xfrm>
            <a:off x="1691680" y="4108704"/>
            <a:ext cx="3929500" cy="688263"/>
          </a:xfrm>
          <a:prstGeom prst="rect">
            <a:avLst/>
          </a:prstGeom>
        </p:spPr>
      </p:pic>
    </p:spTree>
    <p:extLst>
      <p:ext uri="{BB962C8B-B14F-4D97-AF65-F5344CB8AC3E}">
        <p14:creationId xmlns:p14="http://schemas.microsoft.com/office/powerpoint/2010/main" val="393081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Je pro veřejný sektor definován jako „podíl čisté současné hodnoty projektu na hotovostním toku nultého období (na investičních výdajích).</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nebo po úpravě</a:t>
            </a:r>
          </a:p>
          <a:p>
            <a:pPr marL="0" lvl="3" indent="0">
              <a:buNone/>
              <a:defRPr/>
            </a:pPr>
            <a:endParaRPr lang="cs-CZ" sz="1600" dirty="0"/>
          </a:p>
          <a:p>
            <a:pPr marL="0" lvl="3" indent="0">
              <a:buNone/>
              <a:defRPr/>
            </a:pPr>
            <a:r>
              <a:rPr lang="cs-CZ" sz="1600" dirty="0"/>
              <a:t>PV	současná hodnota,</a:t>
            </a:r>
          </a:p>
          <a:p>
            <a:pPr marL="0" lvl="3" indent="0">
              <a:buNone/>
              <a:defRPr/>
            </a:pPr>
            <a:r>
              <a:rPr lang="cs-CZ" sz="1600" dirty="0"/>
              <a:t>CFt	hotovostní tok plynoucí z investice v období t,</a:t>
            </a:r>
          </a:p>
          <a:p>
            <a:pPr marL="0" lvl="3" indent="0">
              <a:buNone/>
              <a:defRPr/>
            </a:pPr>
            <a:r>
              <a:rPr lang="cs-CZ" sz="1600" dirty="0"/>
              <a:t>r	diskontní sazba,</a:t>
            </a:r>
          </a:p>
          <a:p>
            <a:pPr marL="0" lvl="3" indent="0">
              <a:buNone/>
              <a:defRPr/>
            </a:pPr>
            <a:r>
              <a:rPr lang="cs-CZ" sz="1600" dirty="0"/>
              <a:t>t 	období (rok) od 0 do n (životnost projektu)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44C7D5C7-FDB0-42FD-9128-9F8E119755BB}"/>
              </a:ext>
            </a:extLst>
          </p:cNvPr>
          <p:cNvPicPr>
            <a:picLocks noChangeAspect="1"/>
          </p:cNvPicPr>
          <p:nvPr/>
        </p:nvPicPr>
        <p:blipFill>
          <a:blip r:embed="rId3"/>
          <a:stretch>
            <a:fillRect/>
          </a:stretch>
        </p:blipFill>
        <p:spPr>
          <a:xfrm>
            <a:off x="2195736" y="1563638"/>
            <a:ext cx="2821781" cy="813200"/>
          </a:xfrm>
          <a:prstGeom prst="rect">
            <a:avLst/>
          </a:prstGeom>
        </p:spPr>
      </p:pic>
      <p:pic>
        <p:nvPicPr>
          <p:cNvPr id="5" name="Obrázek 4">
            <a:extLst>
              <a:ext uri="{FF2B5EF4-FFF2-40B4-BE49-F238E27FC236}">
                <a16:creationId xmlns:a16="http://schemas.microsoft.com/office/drawing/2014/main" id="{961D1590-3113-418C-AC4B-D751D496F249}"/>
              </a:ext>
            </a:extLst>
          </p:cNvPr>
          <p:cNvPicPr>
            <a:picLocks noChangeAspect="1"/>
          </p:cNvPicPr>
          <p:nvPr/>
        </p:nvPicPr>
        <p:blipFill>
          <a:blip r:embed="rId4"/>
          <a:stretch>
            <a:fillRect/>
          </a:stretch>
        </p:blipFill>
        <p:spPr>
          <a:xfrm>
            <a:off x="2339752" y="2607700"/>
            <a:ext cx="1085850" cy="663400"/>
          </a:xfrm>
          <a:prstGeom prst="rect">
            <a:avLst/>
          </a:prstGeom>
        </p:spPr>
      </p:pic>
    </p:spTree>
    <p:extLst>
      <p:ext uri="{BB962C8B-B14F-4D97-AF65-F5344CB8AC3E}">
        <p14:creationId xmlns:p14="http://schemas.microsoft.com/office/powerpoint/2010/main" val="209532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Investiční projekt je možné považovat za přijatelný pokud je splněno kritérium, že ukazatel indexu rentability je nezáporný: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Zhodnocení metody indexu rentability </a:t>
            </a:r>
          </a:p>
          <a:p>
            <a:pPr marL="0" lvl="3" indent="0">
              <a:buNone/>
              <a:defRPr/>
            </a:pPr>
            <a:r>
              <a:rPr lang="cs-CZ" sz="1600" dirty="0"/>
              <a:t>Výhody:</a:t>
            </a:r>
          </a:p>
          <a:p>
            <a:pPr marL="285750" lvl="3" indent="-285750">
              <a:defRPr/>
            </a:pPr>
            <a:r>
              <a:rPr lang="cs-CZ" sz="1600" dirty="0"/>
              <a:t>bere v potaz časovou hodnotu peněz, </a:t>
            </a:r>
          </a:p>
          <a:p>
            <a:pPr marL="285750" lvl="3" indent="-285750">
              <a:defRPr/>
            </a:pPr>
            <a:r>
              <a:rPr lang="cs-CZ" sz="1600" dirty="0"/>
              <a:t>bere v potaz všechny relevantní hotovostní toky.</a:t>
            </a:r>
          </a:p>
          <a:p>
            <a:pPr marL="0" lvl="3" indent="0">
              <a:buNone/>
              <a:defRPr/>
            </a:pPr>
            <a:r>
              <a:rPr lang="cs-CZ" sz="1600" dirty="0"/>
              <a:t>Nevýhody:</a:t>
            </a:r>
          </a:p>
          <a:p>
            <a:pPr marL="285750" lvl="3" indent="-285750">
              <a:defRPr/>
            </a:pPr>
            <a:r>
              <a:rPr lang="cs-CZ" sz="1600" dirty="0"/>
              <a:t>závisí na odhadu hotovostních toků,</a:t>
            </a:r>
          </a:p>
          <a:p>
            <a:pPr marL="285750" lvl="3" indent="-285750">
              <a:defRPr/>
            </a:pPr>
            <a:r>
              <a:rPr lang="cs-CZ" sz="1600" dirty="0"/>
              <a:t>závisí na odhadu diskontní sazby,</a:t>
            </a:r>
          </a:p>
          <a:p>
            <a:pPr marL="285750" lvl="3" indent="-285750">
              <a:defRPr/>
            </a:pPr>
            <a:r>
              <a:rPr lang="cs-CZ" sz="1600" dirty="0"/>
              <a:t>nemá vlastnost </a:t>
            </a:r>
            <a:r>
              <a:rPr lang="cs-CZ" sz="1600" dirty="0" err="1"/>
              <a:t>aditivity</a:t>
            </a:r>
            <a:r>
              <a:rPr lang="cs-CZ" sz="1600" dirty="0"/>
              <a:t>.</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285A143D-2FB1-4DF1-940C-99FD82307F73}"/>
              </a:ext>
            </a:extLst>
          </p:cNvPr>
          <p:cNvPicPr>
            <a:picLocks noChangeAspect="1"/>
          </p:cNvPicPr>
          <p:nvPr/>
        </p:nvPicPr>
        <p:blipFill>
          <a:blip r:embed="rId3"/>
          <a:stretch>
            <a:fillRect/>
          </a:stretch>
        </p:blipFill>
        <p:spPr>
          <a:xfrm>
            <a:off x="2051720" y="1210892"/>
            <a:ext cx="3768689" cy="734937"/>
          </a:xfrm>
          <a:prstGeom prst="rect">
            <a:avLst/>
          </a:prstGeom>
        </p:spPr>
      </p:pic>
    </p:spTree>
    <p:extLst>
      <p:ext uri="{BB962C8B-B14F-4D97-AF65-F5344CB8AC3E}">
        <p14:creationId xmlns:p14="http://schemas.microsoft.com/office/powerpoint/2010/main" val="11940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Existují čtyři základní nákladově výstupové metody hodnocení:</a:t>
            </a:r>
          </a:p>
          <a:p>
            <a:pPr marL="342900" lvl="3" indent="-342900">
              <a:buFont typeface="+mj-lt"/>
              <a:buAutoNum type="arabicPeriod"/>
              <a:defRPr/>
            </a:pPr>
            <a:r>
              <a:rPr lang="cs-CZ" sz="1600" dirty="0"/>
              <a:t>analýza minimalizace nákladů (CMA),</a:t>
            </a:r>
          </a:p>
          <a:p>
            <a:pPr marL="342900" lvl="3" indent="-342900">
              <a:buFont typeface="+mj-lt"/>
              <a:buAutoNum type="arabicPeriod"/>
              <a:defRPr/>
            </a:pPr>
            <a:r>
              <a:rPr lang="cs-CZ" sz="1600" dirty="0"/>
              <a:t>analýza nákladů a přínosů (CBA), </a:t>
            </a:r>
          </a:p>
          <a:p>
            <a:pPr marL="342900" lvl="3" indent="-342900">
              <a:buFont typeface="+mj-lt"/>
              <a:buAutoNum type="arabicPeriod"/>
              <a:defRPr/>
            </a:pPr>
            <a:r>
              <a:rPr lang="cs-CZ" sz="1600" dirty="0"/>
              <a:t>analýza efektivnosti nákladů (CEA), </a:t>
            </a:r>
          </a:p>
          <a:p>
            <a:pPr marL="342900" lvl="3" indent="-342900">
              <a:buFont typeface="+mj-lt"/>
              <a:buAutoNum type="arabicPeriod"/>
              <a:defRPr/>
            </a:pPr>
            <a:r>
              <a:rPr lang="cs-CZ" sz="1600" dirty="0"/>
              <a:t>analýza nákladů a užitku (CUA). </a:t>
            </a:r>
          </a:p>
          <a:p>
            <a:pPr marL="0" lvl="3" indent="0">
              <a:buNone/>
              <a:defRPr/>
            </a:pPr>
            <a:endParaRPr lang="cs-CZ" sz="1600" dirty="0"/>
          </a:p>
          <a:p>
            <a:pPr marL="0" lvl="3" indent="0">
              <a:buNone/>
              <a:defRPr/>
            </a:pPr>
            <a:r>
              <a:rPr lang="cs-CZ" sz="1600" dirty="0"/>
              <a:t>Společným jmenovatelem všech čtyř nákladově výstupových metod je jejich cíl a to „prokázat měřitelným způsobem, co kdo získá a s jakými společenskými náklady“. Čím se nákladově výstupové metody liší, je způsob měření výstupů:</a:t>
            </a:r>
          </a:p>
          <a:p>
            <a:pPr marL="0" lvl="3" indent="0">
              <a:buNone/>
              <a:defRPr/>
            </a:pPr>
            <a:endParaRPr lang="cs-CZ" sz="1600" dirty="0"/>
          </a:p>
          <a:p>
            <a:pPr marL="0" lvl="3" indent="0">
              <a:buNone/>
              <a:defRPr/>
            </a:pPr>
            <a:endParaRPr lang="cs-CZ" sz="1600" dirty="0"/>
          </a:p>
        </p:txBody>
      </p:sp>
      <p:graphicFrame>
        <p:nvGraphicFramePr>
          <p:cNvPr id="5" name="Tabulka 4">
            <a:extLst>
              <a:ext uri="{FF2B5EF4-FFF2-40B4-BE49-F238E27FC236}">
                <a16:creationId xmlns:a16="http://schemas.microsoft.com/office/drawing/2014/main" id="{5659767F-DCE4-49A7-B1B1-2487D1C59DEC}"/>
              </a:ext>
            </a:extLst>
          </p:cNvPr>
          <p:cNvGraphicFramePr>
            <a:graphicFrameLocks noGrp="1"/>
          </p:cNvGraphicFramePr>
          <p:nvPr>
            <p:extLst/>
          </p:nvPr>
        </p:nvGraphicFramePr>
        <p:xfrm>
          <a:off x="2051720" y="3291830"/>
          <a:ext cx="4823742" cy="1399365"/>
        </p:xfrm>
        <a:graphic>
          <a:graphicData uri="http://schemas.openxmlformats.org/drawingml/2006/table">
            <a:tbl>
              <a:tblPr/>
              <a:tblGrid>
                <a:gridCol w="1385598">
                  <a:extLst>
                    <a:ext uri="{9D8B030D-6E8A-4147-A177-3AD203B41FA5}">
                      <a16:colId xmlns:a16="http://schemas.microsoft.com/office/drawing/2014/main" val="20000"/>
                    </a:ext>
                  </a:extLst>
                </a:gridCol>
                <a:gridCol w="3438144">
                  <a:extLst>
                    <a:ext uri="{9D8B030D-6E8A-4147-A177-3AD203B41FA5}">
                      <a16:colId xmlns:a16="http://schemas.microsoft.com/office/drawing/2014/main" val="20001"/>
                    </a:ext>
                  </a:extLst>
                </a:gridCol>
              </a:tblGrid>
              <a:tr h="484965">
                <a:tc>
                  <a:txBody>
                    <a:bodyPr/>
                    <a:lstStyle/>
                    <a:p>
                      <a:pPr algn="ctr">
                        <a:spcBef>
                          <a:spcPts val="300"/>
                        </a:spcBef>
                        <a:spcAft>
                          <a:spcPts val="300"/>
                        </a:spcAft>
                      </a:pPr>
                      <a:br>
                        <a:rPr lang="cs-CZ" sz="1200" b="1" dirty="0">
                          <a:latin typeface="Calibri"/>
                          <a:ea typeface="Times New Roman"/>
                          <a:cs typeface="Calibri"/>
                        </a:rPr>
                      </a:br>
                      <a:r>
                        <a:rPr lang="cs-CZ" sz="1200" b="1" dirty="0">
                          <a:latin typeface="Calibri"/>
                          <a:ea typeface="Times New Roman"/>
                          <a:cs typeface="Calibri"/>
                        </a:rPr>
                        <a:t>Název metody</a:t>
                      </a:r>
                      <a:endParaRPr lang="cs-CZ" sz="1200" b="1"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Forma měření výstupu</a:t>
                      </a:r>
                      <a:endParaRPr lang="cs-CZ" sz="1200" b="1">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1655">
                <a:tc>
                  <a:txBody>
                    <a:bodyPr/>
                    <a:lstStyle/>
                    <a:p>
                      <a:pPr algn="ctr">
                        <a:spcBef>
                          <a:spcPts val="200"/>
                        </a:spcBef>
                        <a:spcAft>
                          <a:spcPts val="200"/>
                        </a:spcAft>
                      </a:pPr>
                      <a:r>
                        <a:rPr lang="cs-CZ" sz="1200">
                          <a:latin typeface="Calibri"/>
                          <a:ea typeface="Times New Roman"/>
                          <a:cs typeface="Calibri"/>
                        </a:rPr>
                        <a:t>CMA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Neměří se</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655">
                <a:tc>
                  <a:txBody>
                    <a:bodyPr/>
                    <a:lstStyle/>
                    <a:p>
                      <a:pPr algn="ctr">
                        <a:spcBef>
                          <a:spcPts val="200"/>
                        </a:spcBef>
                        <a:spcAft>
                          <a:spcPts val="200"/>
                        </a:spcAft>
                      </a:pPr>
                      <a:r>
                        <a:rPr lang="cs-CZ" sz="1200" dirty="0">
                          <a:latin typeface="Calibri"/>
                          <a:ea typeface="Times New Roman"/>
                          <a:cs typeface="Calibri"/>
                        </a:rPr>
                        <a:t>CBA</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Peněžní jednotky</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310">
                <a:tc>
                  <a:txBody>
                    <a:bodyPr/>
                    <a:lstStyle/>
                    <a:p>
                      <a:pPr algn="ctr">
                        <a:spcBef>
                          <a:spcPts val="200"/>
                        </a:spcBef>
                        <a:spcAft>
                          <a:spcPts val="200"/>
                        </a:spcAft>
                      </a:pPr>
                      <a:r>
                        <a:rPr lang="cs-CZ" sz="1200">
                          <a:latin typeface="Calibri"/>
                          <a:ea typeface="Times New Roman"/>
                          <a:cs typeface="Calibri"/>
                        </a:rPr>
                        <a:t>CEA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Počet výstupových jednotek z realizované jednotky nákladů</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655">
                <a:tc>
                  <a:txBody>
                    <a:bodyPr/>
                    <a:lstStyle/>
                    <a:p>
                      <a:pPr algn="ctr">
                        <a:spcBef>
                          <a:spcPts val="200"/>
                        </a:spcBef>
                        <a:spcAft>
                          <a:spcPts val="200"/>
                        </a:spcAft>
                      </a:pPr>
                      <a:r>
                        <a:rPr lang="cs-CZ" sz="1200">
                          <a:latin typeface="Calibri"/>
                          <a:ea typeface="Times New Roman"/>
                          <a:cs typeface="Calibri"/>
                        </a:rPr>
                        <a:t>CUA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Užitek plynoucí z projektu</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382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 případě hodnocení metodou CMA jsou hodnotícím kritériem nejnižší náklady na projekt, tedy:                       - kde     C	jsou náklady na projekt, přičemž pro jejich stanovení se používají různé metody.</a:t>
            </a:r>
          </a:p>
          <a:p>
            <a:pPr marL="285750" lvl="3" indent="-285750">
              <a:defRPr/>
            </a:pPr>
            <a:endParaRPr lang="cs-CZ" sz="1600" dirty="0"/>
          </a:p>
          <a:p>
            <a:pPr marL="285750" lvl="3" indent="-285750">
              <a:defRPr/>
            </a:pPr>
            <a:r>
              <a:rPr lang="cs-CZ" sz="1600" dirty="0"/>
              <a:t>Hodnotu celkových nákladů C lze vyjádřit následujícím způsobem: </a:t>
            </a:r>
          </a:p>
          <a:p>
            <a:pPr marL="0" lvl="3" indent="0">
              <a:buNone/>
              <a:defRPr/>
            </a:pPr>
            <a:endParaRPr lang="cs-CZ" sz="1600" dirty="0"/>
          </a:p>
          <a:p>
            <a:pPr marL="0" lvl="3" indent="0">
              <a:buNone/>
              <a:defRPr/>
            </a:pPr>
            <a:endParaRPr lang="cs-CZ" sz="1600" dirty="0"/>
          </a:p>
          <a:p>
            <a:pPr marL="0" lvl="3" indent="0">
              <a:buNone/>
              <a:defRPr/>
            </a:pPr>
            <a:r>
              <a:rPr lang="cs-CZ" sz="1600" dirty="0"/>
              <a:t>C</a:t>
            </a:r>
            <a:r>
              <a:rPr lang="cs-CZ" sz="1600" baseline="-25000" dirty="0"/>
              <a:t>0 </a:t>
            </a:r>
            <a:r>
              <a:rPr lang="cs-CZ" sz="1600" dirty="0"/>
              <a:t>   	je pořizovací cena (často také označovaná jako I)</a:t>
            </a:r>
          </a:p>
          <a:p>
            <a:pPr marL="0" lvl="3" indent="0">
              <a:buNone/>
              <a:defRPr/>
            </a:pPr>
            <a:r>
              <a:rPr lang="cs-CZ" sz="1600" dirty="0"/>
              <a:t>C</a:t>
            </a:r>
            <a:r>
              <a:rPr lang="cs-CZ" sz="1600" baseline="-25000" dirty="0"/>
              <a:t>t  </a:t>
            </a:r>
            <a:r>
              <a:rPr lang="cs-CZ" sz="1600" dirty="0"/>
              <a:t>  	je náklad v období t, </a:t>
            </a:r>
          </a:p>
          <a:p>
            <a:pPr marL="0" lvl="3" indent="0">
              <a:buNone/>
              <a:defRPr/>
            </a:pPr>
            <a:r>
              <a:rPr lang="cs-CZ" sz="1600" dirty="0"/>
              <a:t>n 	je konečný časový horizont, kdy projekt završí svou životnost.</a:t>
            </a:r>
          </a:p>
          <a:p>
            <a:pPr marL="0" lvl="3" indent="0">
              <a:buNone/>
              <a:defRPr/>
            </a:pPr>
            <a:endParaRPr lang="cs-CZ" sz="1600" dirty="0"/>
          </a:p>
          <a:p>
            <a:pPr marL="0" lvl="3" indent="0">
              <a:buNone/>
              <a:defRPr/>
            </a:pPr>
            <a:r>
              <a:rPr lang="cs-CZ" sz="1600" dirty="0"/>
              <a:t>Z  rovnice vyplývá, že není možné touto metodou hodnotit a srovnávat projekty s různou dobou životnosti. </a:t>
            </a:r>
          </a:p>
          <a:p>
            <a:pPr marL="0" lvl="3" indent="0">
              <a:buNone/>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E5A2A448-CB4D-42F0-B344-5568445A2D59}"/>
              </a:ext>
            </a:extLst>
          </p:cNvPr>
          <p:cNvGraphicFramePr>
            <a:graphicFrameLocks noChangeAspect="1"/>
          </p:cNvGraphicFramePr>
          <p:nvPr>
            <p:extLst/>
          </p:nvPr>
        </p:nvGraphicFramePr>
        <p:xfrm>
          <a:off x="1835696" y="1275606"/>
          <a:ext cx="952907" cy="272259"/>
        </p:xfrm>
        <a:graphic>
          <a:graphicData uri="http://schemas.openxmlformats.org/presentationml/2006/ole">
            <mc:AlternateContent xmlns:mc="http://schemas.openxmlformats.org/markup-compatibility/2006">
              <mc:Choice xmlns:v="urn:schemas-microsoft-com:vml" Requires="v">
                <p:oleObj spid="_x0000_s8220" name="Rovnice" r:id="rId4" imgW="622080" imgH="177480" progId="Equation.3">
                  <p:embed/>
                </p:oleObj>
              </mc:Choice>
              <mc:Fallback>
                <p:oleObj name="Rovnice" r:id="rId4" imgW="622080" imgH="177480" progId="Equation.3">
                  <p:embed/>
                  <p:pic>
                    <p:nvPicPr>
                      <p:cNvPr id="7" name="Object 2">
                        <a:extLst>
                          <a:ext uri="{FF2B5EF4-FFF2-40B4-BE49-F238E27FC236}">
                            <a16:creationId xmlns:a16="http://schemas.microsoft.com/office/drawing/2014/main" id="{E5A2A448-CB4D-42F0-B344-5568445A2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75606"/>
                        <a:ext cx="952907" cy="272259"/>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F0E62900-E741-4FDA-A2CA-362F62360C68}"/>
              </a:ext>
            </a:extLst>
          </p:cNvPr>
          <p:cNvGraphicFramePr>
            <a:graphicFrameLocks noChangeAspect="1"/>
          </p:cNvGraphicFramePr>
          <p:nvPr>
            <p:extLst/>
          </p:nvPr>
        </p:nvGraphicFramePr>
        <p:xfrm>
          <a:off x="2083348" y="2281497"/>
          <a:ext cx="1410510" cy="648072"/>
        </p:xfrm>
        <a:graphic>
          <a:graphicData uri="http://schemas.openxmlformats.org/presentationml/2006/ole">
            <mc:AlternateContent xmlns:mc="http://schemas.openxmlformats.org/markup-compatibility/2006">
              <mc:Choice xmlns:v="urn:schemas-microsoft-com:vml" Requires="v">
                <p:oleObj spid="_x0000_s8221" name="Rovnice" r:id="rId6" imgW="939600" imgH="431640" progId="Equation.3">
                  <p:embed/>
                </p:oleObj>
              </mc:Choice>
              <mc:Fallback>
                <p:oleObj name="Rovnice" r:id="rId6" imgW="939600" imgH="431640" progId="Equation.3">
                  <p:embed/>
                  <p:pic>
                    <p:nvPicPr>
                      <p:cNvPr id="8" name="Object 3">
                        <a:extLst>
                          <a:ext uri="{FF2B5EF4-FFF2-40B4-BE49-F238E27FC236}">
                            <a16:creationId xmlns:a16="http://schemas.microsoft.com/office/drawing/2014/main" id="{F0E62900-E741-4FDA-A2CA-362F62360C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348" y="2281497"/>
                        <a:ext cx="14105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27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Zhodnocení metody CMA</a:t>
            </a:r>
          </a:p>
          <a:p>
            <a:pPr marL="285750" lvl="3" indent="-285750">
              <a:defRPr/>
            </a:pPr>
            <a:r>
              <a:rPr lang="cs-CZ" sz="1600" dirty="0"/>
              <a:t>Můžeme ji použít pouze v případech, kdy jednoznačně víme, že i nejnižší cena garantuje potřebnou úroveň užitku a současně předpokládáme, že výstupy všech uvažovaných alternativ jsou v podstatě stejné a srovnatelné.</a:t>
            </a:r>
          </a:p>
          <a:p>
            <a:pPr marL="285750" lvl="3" indent="-285750">
              <a:defRPr/>
            </a:pPr>
            <a:endParaRPr lang="cs-CZ" sz="1600" dirty="0"/>
          </a:p>
          <a:p>
            <a:pPr marL="285750" lvl="3" indent="-285750">
              <a:defRPr/>
            </a:pPr>
            <a:r>
              <a:rPr lang="cs-CZ" sz="1600" dirty="0"/>
              <a:t>Neumožňuje hodnotit a srovnávat projekty s různou dobou životnosti.</a:t>
            </a:r>
          </a:p>
          <a:p>
            <a:pPr marL="285750" lvl="3" indent="-285750">
              <a:defRPr/>
            </a:pPr>
            <a:endParaRPr lang="cs-CZ" sz="1600" dirty="0"/>
          </a:p>
          <a:p>
            <a:pPr marL="285750" lvl="3" indent="-285750">
              <a:defRPr/>
            </a:pPr>
            <a:r>
              <a:rPr lang="cs-CZ" sz="1600" dirty="0"/>
              <a:t>Metodu CMA lze tedy doporučit pouze u hodnocení malých a téměř srovnatelných projektů, které mají navíc stejnou dobou životnosti.</a:t>
            </a:r>
          </a:p>
          <a:p>
            <a:pPr marL="0" lvl="3" indent="0">
              <a:buNone/>
              <a:defRPr/>
            </a:pPr>
            <a:endParaRPr lang="cs-CZ" sz="1600" dirty="0"/>
          </a:p>
        </p:txBody>
      </p:sp>
    </p:spTree>
    <p:extLst>
      <p:ext uri="{BB962C8B-B14F-4D97-AF65-F5344CB8AC3E}">
        <p14:creationId xmlns:p14="http://schemas.microsoft.com/office/powerpoint/2010/main" val="206278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36724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Obec Polička se rozhoduje pro výběr z následujících dvou projektů na realizaci sběrného dvora v obci:</a:t>
            </a:r>
          </a:p>
          <a:p>
            <a:pPr marL="285750" lvl="3" indent="-285750">
              <a:defRPr/>
            </a:pPr>
            <a:r>
              <a:rPr lang="cs-CZ" sz="1600" i="1" dirty="0"/>
              <a:t>Projekt A - zřízení sběrného dvora na vlastním pozemku, který nemá přístupovou cestu </a:t>
            </a:r>
          </a:p>
          <a:p>
            <a:pPr marL="285750" lvl="3" indent="-285750">
              <a:defRPr/>
            </a:pPr>
            <a:r>
              <a:rPr lang="cs-CZ" sz="1600" i="1" dirty="0"/>
              <a:t>Projekt B - platby firmě, která by sběrný dvůr provozovala a má k dispozici pozemek s přístupovou cestou</a:t>
            </a:r>
          </a:p>
          <a:p>
            <a:pPr marL="285750" lvl="3" indent="-285750">
              <a:defRPr/>
            </a:pPr>
            <a:r>
              <a:rPr lang="cs-CZ" sz="1600" i="1" dirty="0"/>
              <a:t>Porovnejte oba projekty pomocí CMA a NPV. Projekty mají předpokládanou dobu životnosti 3 roky a předpokládané diskontní sazbě 5%.</a:t>
            </a:r>
          </a:p>
          <a:p>
            <a:pPr marL="0" lvl="3" indent="0">
              <a:buNone/>
              <a:defRPr/>
            </a:pPr>
            <a:endParaRPr lang="cs-CZ" sz="1600" dirty="0"/>
          </a:p>
        </p:txBody>
      </p:sp>
      <p:sp>
        <p:nvSpPr>
          <p:cNvPr id="5" name="Podnadpis 2">
            <a:extLst>
              <a:ext uri="{FF2B5EF4-FFF2-40B4-BE49-F238E27FC236}">
                <a16:creationId xmlns:a16="http://schemas.microsoft.com/office/drawing/2014/main" id="{426E40C6-E851-41B0-A11E-068CA4A2B193}"/>
              </a:ext>
            </a:extLst>
          </p:cNvPr>
          <p:cNvSpPr txBox="1">
            <a:spLocks/>
          </p:cNvSpPr>
          <p:nvPr/>
        </p:nvSpPr>
        <p:spPr>
          <a:xfrm>
            <a:off x="4283968" y="1347614"/>
            <a:ext cx="453650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lphaLcParenR"/>
              <a:defRPr/>
            </a:pPr>
            <a:r>
              <a:rPr lang="cs-CZ" sz="1200" i="1" dirty="0"/>
              <a:t>Náklady na pronájem pozemku – 150 tis./ročně</a:t>
            </a:r>
          </a:p>
          <a:p>
            <a:pPr marL="342900" lvl="3" indent="-342900">
              <a:buFont typeface="+mj-lt"/>
              <a:buAutoNum type="alphaLcParenR"/>
              <a:defRPr/>
            </a:pPr>
            <a:r>
              <a:rPr lang="cs-CZ" sz="1200" i="1" dirty="0"/>
              <a:t>Náklady na nákup dřevěného domku pro osobu, která bude sběrný dvůr řídit, aj. – 50 tis. Kč </a:t>
            </a:r>
          </a:p>
          <a:p>
            <a:pPr marL="342900" lvl="3" indent="-342900">
              <a:buFont typeface="+mj-lt"/>
              <a:buAutoNum type="alphaLcParenR"/>
              <a:defRPr/>
            </a:pPr>
            <a:r>
              <a:rPr lang="cs-CZ" sz="1200" i="1" dirty="0"/>
              <a:t>Mzdové náklady pro 1 osobu – 10 tis./měsíc</a:t>
            </a:r>
          </a:p>
          <a:p>
            <a:pPr marL="342900" lvl="3" indent="-342900">
              <a:buFont typeface="+mj-lt"/>
              <a:buAutoNum type="alphaLcParenR"/>
              <a:defRPr/>
            </a:pPr>
            <a:r>
              <a:rPr lang="cs-CZ" sz="1200" i="1" dirty="0"/>
              <a:t>Režijní náklady (energie, aj.) – 2 tis./měsíc</a:t>
            </a:r>
          </a:p>
          <a:p>
            <a:pPr marL="342900" lvl="3" indent="-342900">
              <a:buFont typeface="+mj-lt"/>
              <a:buAutoNum type="alphaLcParenR"/>
              <a:defRPr/>
            </a:pPr>
            <a:r>
              <a:rPr lang="cs-CZ" sz="1200" i="1" dirty="0"/>
              <a:t>Faktury od firmy (předběžná cena za provozování sběrného dvora) – 50 tis. Kč/čtvrtletí)</a:t>
            </a:r>
          </a:p>
          <a:p>
            <a:pPr marL="342900" lvl="3" indent="-342900">
              <a:buFont typeface="+mj-lt"/>
              <a:buAutoNum type="alphaLcParenR"/>
              <a:defRPr/>
            </a:pPr>
            <a:r>
              <a:rPr lang="cs-CZ" sz="1200" i="1" dirty="0"/>
              <a:t>Právnické náklady na sepsání smlouvy s firmou – 20 tis. Kč</a:t>
            </a:r>
          </a:p>
          <a:p>
            <a:pPr marL="342900" lvl="3" indent="-342900">
              <a:buFont typeface="+mj-lt"/>
              <a:buAutoNum type="alphaLcParenR"/>
              <a:defRPr/>
            </a:pPr>
            <a:r>
              <a:rPr lang="cs-CZ" sz="1200" i="1" dirty="0"/>
              <a:t>Roční náklady na svoz kontejnerů – 30 tis. Kč</a:t>
            </a:r>
          </a:p>
          <a:p>
            <a:pPr marL="342900" lvl="3" indent="-342900">
              <a:buFont typeface="+mj-lt"/>
              <a:buAutoNum type="alphaLcParenR"/>
              <a:defRPr/>
            </a:pPr>
            <a:r>
              <a:rPr lang="cs-CZ" sz="1200" i="1" dirty="0"/>
              <a:t>Náklady na zpracování rozhodovací analýzy – 50 tis. Kč</a:t>
            </a:r>
          </a:p>
          <a:p>
            <a:pPr marL="342900" lvl="3" indent="-342900">
              <a:buFont typeface="+mj-lt"/>
              <a:buAutoNum type="alphaLcParenR"/>
              <a:defRPr/>
            </a:pPr>
            <a:r>
              <a:rPr lang="cs-CZ" sz="1200" i="1" dirty="0"/>
              <a:t>Náklady na výstavbu místní komunikace – 300 tis. Kč</a:t>
            </a:r>
          </a:p>
          <a:p>
            <a:pPr marL="342900" lvl="3" indent="-342900">
              <a:buFont typeface="+mj-lt"/>
              <a:buAutoNum type="alphaLcParenR"/>
              <a:defRPr/>
            </a:pPr>
            <a:r>
              <a:rPr lang="cs-CZ" sz="1200" i="1" dirty="0"/>
              <a:t>Náklady na oplocení pozemku – 5 tis. Kč</a:t>
            </a:r>
          </a:p>
          <a:p>
            <a:pPr marL="342900" lvl="3" indent="-342900">
              <a:buFont typeface="+mj-lt"/>
              <a:buAutoNum type="alphaLcParenR"/>
              <a:defRPr/>
            </a:pPr>
            <a:r>
              <a:rPr lang="cs-CZ" sz="1200" i="1" dirty="0"/>
              <a:t>Náklady na nákup suchého WC – 2 tis. Kč</a:t>
            </a:r>
          </a:p>
          <a:p>
            <a:pPr marL="342900" lvl="3" indent="-342900">
              <a:buFont typeface="+mj-lt"/>
              <a:buAutoNum type="alphaLcParenR"/>
              <a:defRPr/>
            </a:pPr>
            <a:r>
              <a:rPr lang="cs-CZ" sz="1200" i="1" dirty="0"/>
              <a:t>Náklady na nákup přímotopů – 5 tis. Kč</a:t>
            </a:r>
          </a:p>
          <a:p>
            <a:pPr marL="0" lvl="3" indent="0">
              <a:buNone/>
              <a:defRPr/>
            </a:pPr>
            <a:endParaRPr lang="cs-CZ" sz="1600" dirty="0"/>
          </a:p>
        </p:txBody>
      </p:sp>
    </p:spTree>
    <p:extLst>
      <p:ext uri="{BB962C8B-B14F-4D97-AF65-F5344CB8AC3E}">
        <p14:creationId xmlns:p14="http://schemas.microsoft.com/office/powerpoint/2010/main" val="27828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Přínosy projektu: </a:t>
            </a:r>
          </a:p>
          <a:p>
            <a:pPr marL="285750" lvl="3" indent="-285750">
              <a:defRPr/>
            </a:pPr>
            <a:r>
              <a:rPr lang="cs-CZ" sz="1600" i="1" dirty="0"/>
              <a:t>Přínosy jako efekt zvýšení zaměstnanosti – 40% z nákladů na zaměstnance</a:t>
            </a:r>
          </a:p>
          <a:p>
            <a:pPr marL="285750" lvl="3" indent="-285750">
              <a:defRPr/>
            </a:pPr>
            <a:r>
              <a:rPr lang="cs-CZ" sz="1600" i="1" dirty="0"/>
              <a:t>Příspěvky ECO-Kom za třídění odpadů  ročně</a:t>
            </a:r>
          </a:p>
          <a:p>
            <a:pPr marL="0" lvl="3" indent="0">
              <a:buNone/>
              <a:defRPr/>
            </a:pPr>
            <a:endParaRPr lang="cs-CZ" sz="1600" dirty="0"/>
          </a:p>
        </p:txBody>
      </p:sp>
      <p:graphicFrame>
        <p:nvGraphicFramePr>
          <p:cNvPr id="7" name="Group 4">
            <a:extLst>
              <a:ext uri="{FF2B5EF4-FFF2-40B4-BE49-F238E27FC236}">
                <a16:creationId xmlns:a16="http://schemas.microsoft.com/office/drawing/2014/main" id="{B11655F2-6818-46BC-98CC-1277836F6247}"/>
              </a:ext>
            </a:extLst>
          </p:cNvPr>
          <p:cNvGraphicFramePr>
            <a:graphicFrameLocks/>
          </p:cNvGraphicFramePr>
          <p:nvPr>
            <p:extLst/>
          </p:nvPr>
        </p:nvGraphicFramePr>
        <p:xfrm>
          <a:off x="683568" y="2211710"/>
          <a:ext cx="5831853" cy="1896789"/>
        </p:xfrm>
        <a:graphic>
          <a:graphicData uri="http://schemas.openxmlformats.org/drawingml/2006/table">
            <a:tbl>
              <a:tblPr/>
              <a:tblGrid>
                <a:gridCol w="1703553">
                  <a:extLst>
                    <a:ext uri="{9D8B030D-6E8A-4147-A177-3AD203B41FA5}">
                      <a16:colId xmlns:a16="http://schemas.microsoft.com/office/drawing/2014/main" val="20000"/>
                    </a:ext>
                  </a:extLst>
                </a:gridCol>
                <a:gridCol w="2213814">
                  <a:extLst>
                    <a:ext uri="{9D8B030D-6E8A-4147-A177-3AD203B41FA5}">
                      <a16:colId xmlns:a16="http://schemas.microsoft.com/office/drawing/2014/main" val="20001"/>
                    </a:ext>
                  </a:extLst>
                </a:gridCol>
                <a:gridCol w="1914486">
                  <a:extLst>
                    <a:ext uri="{9D8B030D-6E8A-4147-A177-3AD203B41FA5}">
                      <a16:colId xmlns:a16="http://schemas.microsoft.com/office/drawing/2014/main" val="20002"/>
                    </a:ext>
                  </a:extLst>
                </a:gridCol>
              </a:tblGrid>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Sazba EKO-KOM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Předpokládaný objem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PET láhve</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PE fólie</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Karton</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papír směsný</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195 t</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04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A</a:t>
            </a:r>
          </a:p>
          <a:p>
            <a:pPr marL="0" lvl="3" indent="0">
              <a:buNone/>
              <a:defRPr/>
            </a:pPr>
            <a:endParaRPr lang="cs-CZ" sz="1600" dirty="0"/>
          </a:p>
        </p:txBody>
      </p:sp>
      <p:graphicFrame>
        <p:nvGraphicFramePr>
          <p:cNvPr id="5" name="Group 6">
            <a:extLst>
              <a:ext uri="{FF2B5EF4-FFF2-40B4-BE49-F238E27FC236}">
                <a16:creationId xmlns:a16="http://schemas.microsoft.com/office/drawing/2014/main" id="{8D1C30C9-A074-4F8E-A626-DC1164DEE5DB}"/>
              </a:ext>
            </a:extLst>
          </p:cNvPr>
          <p:cNvGraphicFramePr>
            <a:graphicFrameLocks/>
          </p:cNvGraphicFramePr>
          <p:nvPr>
            <p:extLst/>
          </p:nvPr>
        </p:nvGraphicFramePr>
        <p:xfrm>
          <a:off x="1331639" y="1429959"/>
          <a:ext cx="6840761" cy="3201000"/>
        </p:xfrm>
        <a:graphic>
          <a:graphicData uri="http://schemas.openxmlformats.org/drawingml/2006/table">
            <a:tbl>
              <a:tblPr/>
              <a:tblGrid>
                <a:gridCol w="1689340">
                  <a:extLst>
                    <a:ext uri="{9D8B030D-6E8A-4147-A177-3AD203B41FA5}">
                      <a16:colId xmlns:a16="http://schemas.microsoft.com/office/drawing/2014/main" val="20000"/>
                    </a:ext>
                  </a:extLst>
                </a:gridCol>
                <a:gridCol w="668992">
                  <a:extLst>
                    <a:ext uri="{9D8B030D-6E8A-4147-A177-3AD203B41FA5}">
                      <a16:colId xmlns:a16="http://schemas.microsoft.com/office/drawing/2014/main" val="20001"/>
                    </a:ext>
                  </a:extLst>
                </a:gridCol>
                <a:gridCol w="780787">
                  <a:extLst>
                    <a:ext uri="{9D8B030D-6E8A-4147-A177-3AD203B41FA5}">
                      <a16:colId xmlns:a16="http://schemas.microsoft.com/office/drawing/2014/main" val="20002"/>
                    </a:ext>
                  </a:extLst>
                </a:gridCol>
                <a:gridCol w="1288299">
                  <a:extLst>
                    <a:ext uri="{9D8B030D-6E8A-4147-A177-3AD203B41FA5}">
                      <a16:colId xmlns:a16="http://schemas.microsoft.com/office/drawing/2014/main" val="20003"/>
                    </a:ext>
                  </a:extLst>
                </a:gridCol>
                <a:gridCol w="803857">
                  <a:extLst>
                    <a:ext uri="{9D8B030D-6E8A-4147-A177-3AD203B41FA5}">
                      <a16:colId xmlns:a16="http://schemas.microsoft.com/office/drawing/2014/main" val="20004"/>
                    </a:ext>
                  </a:extLst>
                </a:gridCol>
                <a:gridCol w="885483">
                  <a:extLst>
                    <a:ext uri="{9D8B030D-6E8A-4147-A177-3AD203B41FA5}">
                      <a16:colId xmlns:a16="http://schemas.microsoft.com/office/drawing/2014/main" val="20005"/>
                    </a:ext>
                  </a:extLst>
                </a:gridCol>
                <a:gridCol w="724003">
                  <a:extLst>
                    <a:ext uri="{9D8B030D-6E8A-4147-A177-3AD203B41FA5}">
                      <a16:colId xmlns:a16="http://schemas.microsoft.com/office/drawing/2014/main" val="20006"/>
                    </a:ext>
                  </a:extLst>
                </a:gridCol>
              </a:tblGrid>
              <a:tr h="243892">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b)</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50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 mzda</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114,29</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108,84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103,66</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d) energie</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22,86</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g) Svoz kont.</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30</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27,21</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25,92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i)</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l)</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835,85</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bl>
          </a:graphicData>
        </a:graphic>
      </p:graphicFrame>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spTree>
    <p:extLst>
      <p:ext uri="{BB962C8B-B14F-4D97-AF65-F5344CB8AC3E}">
        <p14:creationId xmlns:p14="http://schemas.microsoft.com/office/powerpoint/2010/main" val="2368288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B</a:t>
            </a:r>
          </a:p>
          <a:p>
            <a:pPr marL="0" lvl="3" indent="0">
              <a:buNone/>
              <a:defRPr/>
            </a:pPr>
            <a:endParaRPr lang="cs-CZ" sz="1600" dirty="0"/>
          </a:p>
        </p:txBody>
      </p:sp>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graphicFrame>
        <p:nvGraphicFramePr>
          <p:cNvPr id="7" name="Group 4">
            <a:extLst>
              <a:ext uri="{FF2B5EF4-FFF2-40B4-BE49-F238E27FC236}">
                <a16:creationId xmlns:a16="http://schemas.microsoft.com/office/drawing/2014/main" id="{1D7A5CF0-B58C-4FEF-A89F-6ECFE958B9A1}"/>
              </a:ext>
            </a:extLst>
          </p:cNvPr>
          <p:cNvGraphicFramePr>
            <a:graphicFrameLocks/>
          </p:cNvGraphicFramePr>
          <p:nvPr>
            <p:extLst/>
          </p:nvPr>
        </p:nvGraphicFramePr>
        <p:xfrm>
          <a:off x="611559" y="1655675"/>
          <a:ext cx="7632849" cy="2212221"/>
        </p:xfrm>
        <a:graphic>
          <a:graphicData uri="http://schemas.openxmlformats.org/drawingml/2006/table">
            <a:tbl>
              <a:tblPr/>
              <a:tblGrid>
                <a:gridCol w="1470206">
                  <a:extLst>
                    <a:ext uri="{9D8B030D-6E8A-4147-A177-3AD203B41FA5}">
                      <a16:colId xmlns:a16="http://schemas.microsoft.com/office/drawing/2014/main" val="20000"/>
                    </a:ext>
                  </a:extLst>
                </a:gridCol>
                <a:gridCol w="692199">
                  <a:extLst>
                    <a:ext uri="{9D8B030D-6E8A-4147-A177-3AD203B41FA5}">
                      <a16:colId xmlns:a16="http://schemas.microsoft.com/office/drawing/2014/main" val="20001"/>
                    </a:ext>
                  </a:extLst>
                </a:gridCol>
                <a:gridCol w="778008">
                  <a:extLst>
                    <a:ext uri="{9D8B030D-6E8A-4147-A177-3AD203B41FA5}">
                      <a16:colId xmlns:a16="http://schemas.microsoft.com/office/drawing/2014/main" val="20002"/>
                    </a:ext>
                  </a:extLst>
                </a:gridCol>
                <a:gridCol w="1472114">
                  <a:extLst>
                    <a:ext uri="{9D8B030D-6E8A-4147-A177-3AD203B41FA5}">
                      <a16:colId xmlns:a16="http://schemas.microsoft.com/office/drawing/2014/main" val="20003"/>
                    </a:ext>
                  </a:extLst>
                </a:gridCol>
                <a:gridCol w="1037345">
                  <a:extLst>
                    <a:ext uri="{9D8B030D-6E8A-4147-A177-3AD203B41FA5}">
                      <a16:colId xmlns:a16="http://schemas.microsoft.com/office/drawing/2014/main" val="20004"/>
                    </a:ext>
                  </a:extLst>
                </a:gridCol>
                <a:gridCol w="863817">
                  <a:extLst>
                    <a:ext uri="{9D8B030D-6E8A-4147-A177-3AD203B41FA5}">
                      <a16:colId xmlns:a16="http://schemas.microsoft.com/office/drawing/2014/main" val="20005"/>
                    </a:ext>
                  </a:extLst>
                </a:gridCol>
                <a:gridCol w="1319160">
                  <a:extLst>
                    <a:ext uri="{9D8B030D-6E8A-4147-A177-3AD203B41FA5}">
                      <a16:colId xmlns:a16="http://schemas.microsoft.com/office/drawing/2014/main" val="20006"/>
                    </a:ext>
                  </a:extLst>
                </a:gridCol>
              </a:tblGrid>
              <a:tr h="4588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150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142,86</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136,05</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129,58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f)</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732">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99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973,15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39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611560" y="1059582"/>
            <a:ext cx="7128792" cy="396044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Kde: 	</a:t>
            </a:r>
          </a:p>
          <a:p>
            <a:pPr marL="0" lvl="3" indent="0">
              <a:buNone/>
              <a:defRPr/>
            </a:pPr>
            <a:r>
              <a:rPr lang="cs-CZ" sz="1600" dirty="0"/>
              <a:t>ROI	výnosnost projektu</a:t>
            </a:r>
          </a:p>
          <a:p>
            <a:pPr marL="0" lvl="3" indent="0">
              <a:buNone/>
              <a:defRPr/>
            </a:pPr>
            <a:r>
              <a:rPr lang="cs-CZ" sz="1600" dirty="0"/>
              <a:t>I	velikost investičních výdajů,</a:t>
            </a:r>
          </a:p>
          <a:p>
            <a:pPr marL="0" lvl="3" indent="0">
              <a:buNone/>
              <a:defRPr/>
            </a:pPr>
            <a:r>
              <a:rPr lang="cs-CZ" sz="1600" dirty="0"/>
              <a:t>CF	roční Cash </a:t>
            </a:r>
            <a:r>
              <a:rPr lang="cs-CZ" sz="1600" dirty="0" err="1"/>
              <a:t>Flow</a:t>
            </a:r>
            <a:endParaRPr lang="cs-CZ" sz="1600" dirty="0"/>
          </a:p>
          <a:p>
            <a:pPr marL="0" lvl="3" indent="0">
              <a:buNone/>
              <a:defRPr/>
            </a:pPr>
            <a:r>
              <a:rPr lang="cs-CZ" sz="1600" dirty="0"/>
              <a:t>t	časové období od 1 do n,</a:t>
            </a:r>
          </a:p>
          <a:p>
            <a:pPr marL="0" lvl="3" indent="0">
              <a:buNone/>
              <a:defRPr/>
            </a:pPr>
            <a:r>
              <a:rPr lang="cs-CZ" sz="1600" dirty="0"/>
              <a:t>n	životnost projektu.</a:t>
            </a:r>
          </a:p>
          <a:p>
            <a:pPr marL="342900" lvl="3" indent="-342900">
              <a:buFont typeface="+mj-lt"/>
              <a:buAutoNum type="arabicPeriod"/>
              <a:defRPr/>
            </a:pPr>
            <a:endParaRPr lang="cs-CZ" sz="1600" dirty="0"/>
          </a:p>
        </p:txBody>
      </p:sp>
      <p:graphicFrame>
        <p:nvGraphicFramePr>
          <p:cNvPr id="5" name="Object 2">
            <a:extLst>
              <a:ext uri="{FF2B5EF4-FFF2-40B4-BE49-F238E27FC236}">
                <a16:creationId xmlns:a16="http://schemas.microsoft.com/office/drawing/2014/main" id="{CFB84C80-7DDA-4663-A37B-D8C0CD9A07D5}"/>
              </a:ext>
            </a:extLst>
          </p:cNvPr>
          <p:cNvGraphicFramePr>
            <a:graphicFrameLocks noChangeAspect="1"/>
          </p:cNvGraphicFramePr>
          <p:nvPr>
            <p:extLst/>
          </p:nvPr>
        </p:nvGraphicFramePr>
        <p:xfrm>
          <a:off x="4427984" y="1203598"/>
          <a:ext cx="1909762" cy="1144588"/>
        </p:xfrm>
        <a:graphic>
          <a:graphicData uri="http://schemas.openxmlformats.org/presentationml/2006/ole">
            <mc:AlternateContent xmlns:mc="http://schemas.openxmlformats.org/markup-compatibility/2006">
              <mc:Choice xmlns:v="urn:schemas-microsoft-com:vml" Requires="v">
                <p:oleObj spid="_x0000_s1039" name="Rovnice" r:id="rId4" imgW="1358640" imgH="609480" progId="Equation.3">
                  <p:embed/>
                </p:oleObj>
              </mc:Choice>
              <mc:Fallback>
                <p:oleObj name="Rovnice" r:id="rId4" imgW="1358640" imgH="609480" progId="Equation.3">
                  <p:embed/>
                  <p:pic>
                    <p:nvPicPr>
                      <p:cNvPr id="5" name="Object 2">
                        <a:extLst>
                          <a:ext uri="{FF2B5EF4-FFF2-40B4-BE49-F238E27FC236}">
                            <a16:creationId xmlns:a16="http://schemas.microsoft.com/office/drawing/2014/main" id="{CFB84C80-7DDA-4663-A37B-D8C0CD9A0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203598"/>
                        <a:ext cx="1909762"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Tabulka 6">
            <a:extLst>
              <a:ext uri="{FF2B5EF4-FFF2-40B4-BE49-F238E27FC236}">
                <a16:creationId xmlns:a16="http://schemas.microsoft.com/office/drawing/2014/main" id="{F8D87EC3-2F33-4793-8098-A6A246E39239}"/>
              </a:ext>
            </a:extLst>
          </p:cNvPr>
          <p:cNvGraphicFramePr>
            <a:graphicFrameLocks noGrp="1"/>
          </p:cNvGraphicFramePr>
          <p:nvPr>
            <p:extLst/>
          </p:nvPr>
        </p:nvGraphicFramePr>
        <p:xfrm>
          <a:off x="611560" y="3255047"/>
          <a:ext cx="7632848" cy="908679"/>
        </p:xfrm>
        <a:graphic>
          <a:graphicData uri="http://schemas.openxmlformats.org/drawingml/2006/table">
            <a:tbl>
              <a:tblPr/>
              <a:tblGrid>
                <a:gridCol w="4195988">
                  <a:extLst>
                    <a:ext uri="{9D8B030D-6E8A-4147-A177-3AD203B41FA5}">
                      <a16:colId xmlns:a16="http://schemas.microsoft.com/office/drawing/2014/main" val="20000"/>
                    </a:ext>
                  </a:extLst>
                </a:gridCol>
                <a:gridCol w="3436860">
                  <a:extLst>
                    <a:ext uri="{9D8B030D-6E8A-4147-A177-3AD203B41FA5}">
                      <a16:colId xmlns:a16="http://schemas.microsoft.com/office/drawing/2014/main" val="20001"/>
                    </a:ext>
                  </a:extLst>
                </a:gridCol>
              </a:tblGrid>
              <a:tr h="302893">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Times New Roman"/>
                          <a:ea typeface="Times New Roman"/>
                          <a:cs typeface="Times New Roman"/>
                        </a:rPr>
                        <a:t>Interpretace</a:t>
                      </a:r>
                      <a:endParaRPr lang="cs-CZ" sz="18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 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dirty="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&lt; 0</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je nepřijatelný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24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A –  NPV</a:t>
            </a:r>
          </a:p>
          <a:p>
            <a:pPr marL="0" lvl="3" indent="0">
              <a:buNone/>
              <a:defRPr/>
            </a:pPr>
            <a:endParaRPr lang="cs-CZ" sz="1600" dirty="0"/>
          </a:p>
        </p:txBody>
      </p:sp>
      <p:graphicFrame>
        <p:nvGraphicFramePr>
          <p:cNvPr id="8" name="Group 3">
            <a:extLst>
              <a:ext uri="{FF2B5EF4-FFF2-40B4-BE49-F238E27FC236}">
                <a16:creationId xmlns:a16="http://schemas.microsoft.com/office/drawing/2014/main" id="{2B979079-E3CF-45BF-B69A-40F41B8C3BE3}"/>
              </a:ext>
            </a:extLst>
          </p:cNvPr>
          <p:cNvGraphicFramePr>
            <a:graphicFrameLocks/>
          </p:cNvGraphicFramePr>
          <p:nvPr>
            <p:extLst/>
          </p:nvPr>
        </p:nvGraphicFramePr>
        <p:xfrm>
          <a:off x="611561" y="1563638"/>
          <a:ext cx="7560839" cy="2232247"/>
        </p:xfrm>
        <a:graphic>
          <a:graphicData uri="http://schemas.openxmlformats.org/drawingml/2006/table">
            <a:tbl>
              <a:tblPr/>
              <a:tblGrid>
                <a:gridCol w="2336103">
                  <a:extLst>
                    <a:ext uri="{9D8B030D-6E8A-4147-A177-3AD203B41FA5}">
                      <a16:colId xmlns:a16="http://schemas.microsoft.com/office/drawing/2014/main" val="20000"/>
                    </a:ext>
                  </a:extLst>
                </a:gridCol>
                <a:gridCol w="736107">
                  <a:extLst>
                    <a:ext uri="{9D8B030D-6E8A-4147-A177-3AD203B41FA5}">
                      <a16:colId xmlns:a16="http://schemas.microsoft.com/office/drawing/2014/main" val="20001"/>
                    </a:ext>
                  </a:extLst>
                </a:gridCol>
                <a:gridCol w="1794371">
                  <a:extLst>
                    <a:ext uri="{9D8B030D-6E8A-4147-A177-3AD203B41FA5}">
                      <a16:colId xmlns:a16="http://schemas.microsoft.com/office/drawing/2014/main" val="20002"/>
                    </a:ext>
                  </a:extLst>
                </a:gridCol>
                <a:gridCol w="980876">
                  <a:extLst>
                    <a:ext uri="{9D8B030D-6E8A-4147-A177-3AD203B41FA5}">
                      <a16:colId xmlns:a16="http://schemas.microsoft.com/office/drawing/2014/main" val="20003"/>
                    </a:ext>
                  </a:extLst>
                </a:gridCol>
                <a:gridCol w="815296">
                  <a:extLst>
                    <a:ext uri="{9D8B030D-6E8A-4147-A177-3AD203B41FA5}">
                      <a16:colId xmlns:a16="http://schemas.microsoft.com/office/drawing/2014/main" val="20004"/>
                    </a:ext>
                  </a:extLst>
                </a:gridCol>
                <a:gridCol w="898086">
                  <a:extLst>
                    <a:ext uri="{9D8B030D-6E8A-4147-A177-3AD203B41FA5}">
                      <a16:colId xmlns:a16="http://schemas.microsoft.com/office/drawing/2014/main" val="20005"/>
                    </a:ext>
                  </a:extLst>
                </a:gridCol>
              </a:tblGrid>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3</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176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ze zaměstnanců</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200" b="0" i="0" u="none" strike="noStrike" cap="none" normalizeH="0" baseline="0">
                        <a:ln>
                          <a:noFill/>
                        </a:ln>
                        <a:solidFill>
                          <a:schemeClr val="tx1"/>
                        </a:solidFill>
                        <a:effectLst/>
                        <a:latin typeface="Verdana"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47,71</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43,54</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41,46</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EKO-KOM</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1 013,80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919,55</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875,76</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1011,23</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963,09</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917,22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Náklady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CF</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-362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845,51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805,27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766,91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770">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NPV</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1" i="0" u="none" strike="noStrike" kern="1200" cap="none" normalizeH="0" baseline="0" dirty="0">
                          <a:ln>
                            <a:noFill/>
                          </a:ln>
                          <a:solidFill>
                            <a:schemeClr val="tx1"/>
                          </a:solidFill>
                          <a:effectLst/>
                          <a:latin typeface="Arial" charset="0"/>
                          <a:ea typeface="+mn-ea"/>
                          <a:cs typeface="Arial" charset="0"/>
                        </a:rPr>
                        <a:t>2055,69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54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B –  NPV</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E5684C55-CFA9-4F61-95C9-E377EDA73927}"/>
              </a:ext>
            </a:extLst>
          </p:cNvPr>
          <p:cNvGraphicFramePr>
            <a:graphicFrameLocks/>
          </p:cNvGraphicFramePr>
          <p:nvPr>
            <p:extLst/>
          </p:nvPr>
        </p:nvGraphicFramePr>
        <p:xfrm>
          <a:off x="387176" y="1708149"/>
          <a:ext cx="7569200" cy="1727202"/>
        </p:xfrm>
        <a:graphic>
          <a:graphicData uri="http://schemas.openxmlformats.org/drawingml/2006/table">
            <a:tbl>
              <a:tblPr/>
              <a:tblGrid>
                <a:gridCol w="2070100">
                  <a:extLst>
                    <a:ext uri="{9D8B030D-6E8A-4147-A177-3AD203B41FA5}">
                      <a16:colId xmlns:a16="http://schemas.microsoft.com/office/drawing/2014/main" val="20000"/>
                    </a:ext>
                  </a:extLst>
                </a:gridCol>
                <a:gridCol w="1036637">
                  <a:extLst>
                    <a:ext uri="{9D8B030D-6E8A-4147-A177-3AD203B41FA5}">
                      <a16:colId xmlns:a16="http://schemas.microsoft.com/office/drawing/2014/main" val="20001"/>
                    </a:ext>
                  </a:extLst>
                </a:gridCol>
                <a:gridCol w="1363663">
                  <a:extLst>
                    <a:ext uri="{9D8B030D-6E8A-4147-A177-3AD203B41FA5}">
                      <a16:colId xmlns:a16="http://schemas.microsoft.com/office/drawing/2014/main" val="20002"/>
                    </a:ext>
                  </a:extLst>
                </a:gridCol>
                <a:gridCol w="1158875">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tblGrid>
              <a:tr h="28733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následující roky</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diskontované položky</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8925">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Náklady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919,55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875,76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CF</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632,18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602,09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573,41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NPV</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1787,68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933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Používá se, pokud je ocenění přínosů (užitků) v peněžních jednotkách pomocí CBA komplikované. </a:t>
            </a:r>
          </a:p>
          <a:p>
            <a:pPr marL="285750" lvl="3" indent="-285750">
              <a:defRPr/>
            </a:pPr>
            <a:r>
              <a:rPr lang="cs-CZ" sz="1600" dirty="0"/>
              <a:t>Při tomto typu analýzy se efektivnost nevyjadřuje prostřednictvím peněžních jednotek, ale </a:t>
            </a:r>
            <a:r>
              <a:rPr lang="cs-CZ" sz="1600" b="1" dirty="0"/>
              <a:t>výstupy se měří prostřednictvím vhodných naturálních nebo fyzikálních jednotek</a:t>
            </a:r>
            <a:r>
              <a:rPr lang="cs-CZ" sz="1600" dirty="0"/>
              <a:t>. </a:t>
            </a:r>
          </a:p>
          <a:p>
            <a:pPr marL="285750" lvl="3" indent="-285750">
              <a:defRPr/>
            </a:pPr>
            <a:r>
              <a:rPr lang="cs-CZ" sz="1600" dirty="0"/>
              <a:t>Efektivnost investice (případně běžného výdaje) je dána poměrovým ukazatelem měrné investiční náročnosti, např. na odstranění jednotky znečištění, kdy je efektivnější ten výdaj, který má co nejnižší měrnou náročnost.</a:t>
            </a:r>
          </a:p>
          <a:p>
            <a:pPr marL="0" lvl="3" indent="0">
              <a:buNone/>
              <a:defRPr/>
            </a:pPr>
            <a:endParaRPr lang="cs-CZ" sz="1600" dirty="0"/>
          </a:p>
          <a:p>
            <a:pPr marL="0" lvl="3" indent="0">
              <a:buNone/>
              <a:defRPr/>
            </a:pPr>
            <a:r>
              <a:rPr lang="cs-CZ" sz="1600" dirty="0"/>
              <a:t>vzorec:</a:t>
            </a:r>
          </a:p>
          <a:p>
            <a:pPr marL="0" lvl="3" indent="0">
              <a:buNone/>
              <a:defRPr/>
            </a:pPr>
            <a:r>
              <a:rPr lang="cs-CZ" sz="1600" dirty="0"/>
              <a:t>V případě diskontovaných nákladů je možné výše uvedený vztah napsat následně:</a:t>
            </a:r>
          </a:p>
          <a:p>
            <a:pPr marL="0" lvl="3" indent="0">
              <a:buNone/>
              <a:defRPr/>
            </a:pPr>
            <a:r>
              <a:rPr lang="cs-CZ" sz="1200" dirty="0" err="1"/>
              <a:t>Ci</a:t>
            </a:r>
            <a:r>
              <a:rPr lang="cs-CZ" sz="1200" dirty="0"/>
              <a:t> 	jsou roční náklady;</a:t>
            </a:r>
          </a:p>
          <a:p>
            <a:pPr marL="0" lvl="3" indent="0">
              <a:buNone/>
              <a:defRPr/>
            </a:pPr>
            <a:r>
              <a:rPr lang="cs-CZ" sz="1200" dirty="0"/>
              <a:t>S 	je měrná investiční náročnost;</a:t>
            </a:r>
          </a:p>
          <a:p>
            <a:pPr marL="0" lvl="3" indent="0">
              <a:buNone/>
              <a:defRPr/>
            </a:pPr>
            <a:r>
              <a:rPr lang="cs-CZ" sz="1200" dirty="0"/>
              <a:t>E 	je výstup (např. množství znečištění);</a:t>
            </a:r>
          </a:p>
          <a:p>
            <a:pPr marL="0" lvl="3" indent="0">
              <a:buNone/>
              <a:defRPr/>
            </a:pPr>
            <a:r>
              <a:rPr lang="cs-CZ" sz="1200" dirty="0"/>
              <a:t>r	je diskontní sazba.</a:t>
            </a:r>
          </a:p>
          <a:p>
            <a:pPr marL="0" lvl="3" indent="0">
              <a:buNone/>
              <a:defRPr/>
            </a:pPr>
            <a:endParaRPr lang="cs-CZ" sz="1600" dirty="0"/>
          </a:p>
        </p:txBody>
      </p:sp>
      <p:graphicFrame>
        <p:nvGraphicFramePr>
          <p:cNvPr id="7" name="Object 2">
            <a:extLst>
              <a:ext uri="{FF2B5EF4-FFF2-40B4-BE49-F238E27FC236}">
                <a16:creationId xmlns:a16="http://schemas.microsoft.com/office/drawing/2014/main" id="{E3D796D6-ED3D-4A3E-87D2-7CB94B66170C}"/>
              </a:ext>
            </a:extLst>
          </p:cNvPr>
          <p:cNvGraphicFramePr>
            <a:graphicFrameLocks noChangeAspect="1"/>
          </p:cNvGraphicFramePr>
          <p:nvPr>
            <p:extLst/>
          </p:nvPr>
        </p:nvGraphicFramePr>
        <p:xfrm>
          <a:off x="1187624" y="3003798"/>
          <a:ext cx="1132500" cy="494472"/>
        </p:xfrm>
        <a:graphic>
          <a:graphicData uri="http://schemas.openxmlformats.org/presentationml/2006/ole">
            <mc:AlternateContent xmlns:mc="http://schemas.openxmlformats.org/markup-compatibility/2006">
              <mc:Choice xmlns:v="urn:schemas-microsoft-com:vml" Requires="v">
                <p:oleObj spid="_x0000_s9244" name="Rovnice" r:id="rId4" imgW="901440" imgH="393480" progId="Equation.3">
                  <p:embed/>
                </p:oleObj>
              </mc:Choice>
              <mc:Fallback>
                <p:oleObj name="Rovnice" r:id="rId4" imgW="901440" imgH="393480" progId="Equation.3">
                  <p:embed/>
                  <p:pic>
                    <p:nvPicPr>
                      <p:cNvPr id="7" name="Object 2">
                        <a:extLst>
                          <a:ext uri="{FF2B5EF4-FFF2-40B4-BE49-F238E27FC236}">
                            <a16:creationId xmlns:a16="http://schemas.microsoft.com/office/drawing/2014/main" id="{E3D796D6-ED3D-4A3E-87D2-7CB94B661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03798"/>
                        <a:ext cx="1132500" cy="4944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2A7AF753-BCD2-4677-AA2F-21A59A39762B}"/>
              </a:ext>
            </a:extLst>
          </p:cNvPr>
          <p:cNvGraphicFramePr>
            <a:graphicFrameLocks noChangeAspect="1"/>
          </p:cNvGraphicFramePr>
          <p:nvPr>
            <p:extLst/>
          </p:nvPr>
        </p:nvGraphicFramePr>
        <p:xfrm>
          <a:off x="4341404" y="3728784"/>
          <a:ext cx="1655390" cy="711527"/>
        </p:xfrm>
        <a:graphic>
          <a:graphicData uri="http://schemas.openxmlformats.org/presentationml/2006/ole">
            <mc:AlternateContent xmlns:mc="http://schemas.openxmlformats.org/markup-compatibility/2006">
              <mc:Choice xmlns:v="urn:schemas-microsoft-com:vml" Requires="v">
                <p:oleObj spid="_x0000_s9245" name="Rovnice" r:id="rId6" imgW="1447560" imgH="622080" progId="Equation.3">
                  <p:embed/>
                </p:oleObj>
              </mc:Choice>
              <mc:Fallback>
                <p:oleObj name="Rovnice" r:id="rId6" imgW="1447560" imgH="622080" progId="Equation.3">
                  <p:embed/>
                  <p:pic>
                    <p:nvPicPr>
                      <p:cNvPr id="8" name="Object 3">
                        <a:extLst>
                          <a:ext uri="{FF2B5EF4-FFF2-40B4-BE49-F238E27FC236}">
                            <a16:creationId xmlns:a16="http://schemas.microsoft.com/office/drawing/2014/main" id="{2A7AF753-BCD2-4677-AA2F-21A59A3976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404" y="3728784"/>
                        <a:ext cx="1655390" cy="7115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655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U metody CEA existuje několik způsobů hodnocení a stanovení pořadí alternativ a to:</a:t>
            </a:r>
          </a:p>
          <a:p>
            <a:pPr marL="285750" lvl="3" indent="-285750">
              <a:defRPr/>
            </a:pPr>
            <a:r>
              <a:rPr lang="cs-CZ" sz="1600" dirty="0"/>
              <a:t>stanovením nákladů na jednotku výstupu,</a:t>
            </a:r>
          </a:p>
          <a:p>
            <a:pPr marL="285750" lvl="3" indent="-285750">
              <a:defRPr/>
            </a:pPr>
            <a:endParaRPr lang="cs-CZ" sz="1600" dirty="0"/>
          </a:p>
          <a:p>
            <a:pPr marL="285750" lvl="3" indent="-285750">
              <a:defRPr/>
            </a:pPr>
            <a:r>
              <a:rPr lang="cs-CZ" sz="1600" dirty="0"/>
              <a:t>formou sestupné efektivnosti pro stejné náklady,</a:t>
            </a:r>
          </a:p>
          <a:p>
            <a:pPr marL="285750" lvl="3" indent="-285750">
              <a:defRPr/>
            </a:pPr>
            <a:endParaRPr lang="cs-CZ" sz="1600" dirty="0"/>
          </a:p>
          <a:p>
            <a:pPr marL="285750" lvl="3" indent="-285750">
              <a:defRPr/>
            </a:pPr>
            <a:r>
              <a:rPr lang="cs-CZ" sz="1600" dirty="0"/>
              <a:t>vzrůstajícími náklady pro stejnou efektivnost.</a:t>
            </a:r>
          </a:p>
          <a:p>
            <a:pPr marL="285750" lvl="3" indent="-285750">
              <a:defRPr/>
            </a:pPr>
            <a:endParaRPr lang="cs-CZ" sz="1600" dirty="0"/>
          </a:p>
          <a:p>
            <a:pPr marL="285750" lvl="3" indent="-285750">
              <a:defRPr/>
            </a:pPr>
            <a:r>
              <a:rPr lang="cs-CZ" sz="1600" dirty="0"/>
              <a:t>Hodnocení metodou CEA vypadá velmi jednoduše, ale je spojeno s celou řadou problémů spojených s </a:t>
            </a:r>
            <a:r>
              <a:rPr lang="cs-CZ" sz="1600" b="1" dirty="0"/>
              <a:t>výběrem ukazatele výstupu</a:t>
            </a:r>
            <a:r>
              <a:rPr lang="cs-CZ" sz="1600" dirty="0"/>
              <a:t>. Nejvýraznější z nich jsou případy, kdy existuje více druhů užitků nebo není možné jednotlivé užitky navzájem porovnat. Objasní to následující příklad, který ukazuje, kdy je analýza poměru C/E racionální. </a:t>
            </a:r>
          </a:p>
          <a:p>
            <a:pPr marL="0" lvl="3" indent="0">
              <a:buNone/>
              <a:defRPr/>
            </a:pPr>
            <a:endParaRPr lang="cs-CZ" sz="1600" dirty="0"/>
          </a:p>
        </p:txBody>
      </p:sp>
    </p:spTree>
    <p:extLst>
      <p:ext uri="{BB962C8B-B14F-4D97-AF65-F5344CB8AC3E}">
        <p14:creationId xmlns:p14="http://schemas.microsoft.com/office/powerpoint/2010/main" val="179990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Projekty z oblasti zdravotnictví (a1 - a4) s následujícími parametry (náklady jsou v tis. Kč a výstupy jsou zachráněné životy. Vstupní údaje a výsledný ukazatel C/E ukazuje tabulka:</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Uvedené projekty můžeme porovnat bez problémů. Nemůžeme však říci, že ukazatel 6,666 pro projekt a2 je nejvýhodnější. </a:t>
            </a:r>
          </a:p>
          <a:p>
            <a:pPr marL="285750" lvl="3" indent="-285750">
              <a:defRPr/>
            </a:pPr>
            <a:r>
              <a:rPr lang="cs-CZ" sz="1600" dirty="0"/>
              <a:t>Průměrné náklady na jeden ušetřený život v projektu a4 jsou vyšší (8,000), ale kdo může říci, že záchrana více životů (25) není dostatečným argumentem a ekvivalentem pro vyšší náklady? </a:t>
            </a:r>
          </a:p>
          <a:p>
            <a:pPr marL="0" lvl="3" indent="0">
              <a:buNone/>
              <a:defRPr/>
            </a:pPr>
            <a:endParaRPr lang="cs-CZ" sz="1600" dirty="0"/>
          </a:p>
        </p:txBody>
      </p:sp>
      <p:pic>
        <p:nvPicPr>
          <p:cNvPr id="2" name="Obrázek 1">
            <a:extLst>
              <a:ext uri="{FF2B5EF4-FFF2-40B4-BE49-F238E27FC236}">
                <a16:creationId xmlns:a16="http://schemas.microsoft.com/office/drawing/2014/main" id="{FAD797AF-4086-4278-9F72-F5BBCC1F9F10}"/>
              </a:ext>
            </a:extLst>
          </p:cNvPr>
          <p:cNvPicPr>
            <a:picLocks noChangeAspect="1"/>
          </p:cNvPicPr>
          <p:nvPr/>
        </p:nvPicPr>
        <p:blipFill>
          <a:blip r:embed="rId3"/>
          <a:stretch>
            <a:fillRect/>
          </a:stretch>
        </p:blipFill>
        <p:spPr>
          <a:xfrm>
            <a:off x="1691680" y="1490108"/>
            <a:ext cx="4044931" cy="1116725"/>
          </a:xfrm>
          <a:prstGeom prst="rect">
            <a:avLst/>
          </a:prstGeom>
        </p:spPr>
      </p:pic>
    </p:spTree>
    <p:extLst>
      <p:ext uri="{BB962C8B-B14F-4D97-AF65-F5344CB8AC3E}">
        <p14:creationId xmlns:p14="http://schemas.microsoft.com/office/powerpoint/2010/main" val="185018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a:t>
            </a:r>
            <a:r>
              <a:rPr lang="cs-CZ" sz="1600" i="1" dirty="0"/>
              <a:t>Mikroregion </a:t>
            </a:r>
            <a:r>
              <a:rPr lang="cs-CZ" sz="1600" i="1" dirty="0" err="1"/>
              <a:t>Ponava</a:t>
            </a:r>
            <a:r>
              <a:rPr lang="cs-CZ" sz="1600" i="1" dirty="0"/>
              <a:t> se rozhoduje pro výběr z následujících dvou projektů na realizaci cyklostezky. Předpokládaná životnost projektů je 4 roky a diskontní sazba je 0,05.</a:t>
            </a:r>
          </a:p>
          <a:p>
            <a:pPr marL="285750" lvl="3" indent="-285750">
              <a:defRPr/>
            </a:pPr>
            <a:r>
              <a:rPr lang="cs-CZ" sz="1600" i="1" dirty="0"/>
              <a:t>Projekt A – Cyklostezka na již existujících komunikacích vedoucích přes 3 obce mikroregionu dělající okruh</a:t>
            </a:r>
          </a:p>
          <a:p>
            <a:pPr marL="285750" lvl="3" indent="-285750">
              <a:defRPr/>
            </a:pPr>
            <a:r>
              <a:rPr lang="cs-CZ" sz="1600" i="1" dirty="0"/>
              <a:t>Projekt B – Cyklostezka na nově vybudovaných komunikacích vedoucích kolem plovárny obce Vranov, a relaxačního centra obce Lelekovice. Obec  Vranov předpokládá, že se tím stane plovárna vyhledávaným letním přírodním koupalištěm.</a:t>
            </a:r>
          </a:p>
          <a:p>
            <a:pPr marL="0" lvl="3" indent="0">
              <a:buNone/>
              <a:defRPr/>
            </a:pPr>
            <a:r>
              <a:rPr lang="cs-CZ" sz="1600" b="1" dirty="0"/>
              <a:t>Úkoly</a:t>
            </a:r>
            <a:r>
              <a:rPr lang="cs-CZ" sz="1600" dirty="0"/>
              <a:t>:</a:t>
            </a:r>
          </a:p>
          <a:p>
            <a:pPr marL="285750" lvl="3" indent="-285750">
              <a:defRPr/>
            </a:pPr>
            <a:r>
              <a:rPr lang="cs-CZ" sz="1600" dirty="0"/>
              <a:t>Zpracujte pro oba projekty analýzu </a:t>
            </a:r>
            <a:r>
              <a:rPr lang="cs-CZ" sz="1600" b="1" dirty="0"/>
              <a:t>minimalizace nákladů</a:t>
            </a:r>
            <a:r>
              <a:rPr lang="cs-CZ" sz="1600" dirty="0"/>
              <a:t>.</a:t>
            </a:r>
          </a:p>
          <a:p>
            <a:pPr marL="285750" lvl="3" indent="-285750">
              <a:defRPr/>
            </a:pPr>
            <a:r>
              <a:rPr lang="cs-CZ" sz="1600" dirty="0"/>
              <a:t>Vyhodnoťte projekty podle kritéria </a:t>
            </a:r>
            <a:r>
              <a:rPr lang="cs-CZ" sz="1600" b="1" dirty="0"/>
              <a:t>NPV</a:t>
            </a:r>
            <a:r>
              <a:rPr lang="cs-CZ" sz="1600" dirty="0"/>
              <a:t>.</a:t>
            </a:r>
          </a:p>
          <a:p>
            <a:pPr marL="285750" lvl="3" indent="-285750">
              <a:defRPr/>
            </a:pPr>
            <a:r>
              <a:rPr lang="cs-CZ" sz="1600" dirty="0"/>
              <a:t>Zpracujte Analýzu </a:t>
            </a:r>
            <a:r>
              <a:rPr lang="cs-CZ" sz="1600" b="1" dirty="0"/>
              <a:t>CEA</a:t>
            </a:r>
            <a:r>
              <a:rPr lang="cs-CZ" sz="1600" dirty="0"/>
              <a:t>, kdy budete porovnávat podle osob využívajících cyklostezku ročně:</a:t>
            </a:r>
          </a:p>
          <a:p>
            <a:pPr marL="742950" lvl="4" indent="-285750">
              <a:defRPr/>
            </a:pPr>
            <a:r>
              <a:rPr lang="cs-CZ" sz="1600" dirty="0"/>
              <a:t>Předpokládaný počet osob u projektu A je 20 tis.</a:t>
            </a:r>
          </a:p>
          <a:p>
            <a:pPr marL="742950" lvl="4" indent="-285750">
              <a:defRPr/>
            </a:pPr>
            <a:r>
              <a:rPr lang="cs-CZ" sz="1600" dirty="0"/>
              <a:t>Předpokládaný počet osob u projektu B je 50 tis.</a:t>
            </a:r>
          </a:p>
          <a:p>
            <a:pPr marL="0" lvl="3" indent="0">
              <a:buNone/>
              <a:defRPr/>
            </a:pPr>
            <a:endParaRPr lang="cs-CZ" sz="1600" dirty="0"/>
          </a:p>
        </p:txBody>
      </p:sp>
    </p:spTree>
    <p:extLst>
      <p:ext uri="{BB962C8B-B14F-4D97-AF65-F5344CB8AC3E}">
        <p14:creationId xmlns:p14="http://schemas.microsoft.com/office/powerpoint/2010/main" val="6380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a:t>
            </a:r>
          </a:p>
          <a:p>
            <a:pPr>
              <a:lnSpc>
                <a:spcPct val="80000"/>
              </a:lnSpc>
              <a:buNone/>
            </a:pPr>
            <a:r>
              <a:rPr lang="cs-CZ" sz="1700" i="1" dirty="0"/>
              <a:t>Náklady a přínosy:</a:t>
            </a:r>
          </a:p>
          <a:p>
            <a:pPr lvl="1">
              <a:lnSpc>
                <a:spcPct val="80000"/>
              </a:lnSpc>
              <a:buFont typeface="Wingdings" pitchFamily="2" charset="2"/>
              <a:buAutoNum type="alphaLcParenR"/>
            </a:pPr>
            <a:r>
              <a:rPr lang="cs-CZ" sz="1500" i="1" dirty="0"/>
              <a:t>Investiční náklady na realizaci nových komunikací pro cyklostezku – 1 mil. Kč</a:t>
            </a:r>
          </a:p>
          <a:p>
            <a:pPr lvl="1">
              <a:lnSpc>
                <a:spcPct val="80000"/>
              </a:lnSpc>
              <a:buFont typeface="Wingdings" pitchFamily="2" charset="2"/>
              <a:buAutoNum type="alphaLcParenR"/>
            </a:pPr>
            <a:r>
              <a:rPr lang="cs-CZ" sz="1500" i="1" dirty="0"/>
              <a:t>Náklady na značení cyklostezky – 50 tis. Kč</a:t>
            </a:r>
          </a:p>
          <a:p>
            <a:pPr lvl="1">
              <a:lnSpc>
                <a:spcPct val="80000"/>
              </a:lnSpc>
              <a:buFont typeface="Wingdings" pitchFamily="2" charset="2"/>
              <a:buAutoNum type="alphaLcParenR"/>
            </a:pPr>
            <a:r>
              <a:rPr lang="cs-CZ" sz="1500" i="1" dirty="0"/>
              <a:t>Náklady na zpracování rozhodovací analýzy – 50 tis. Kč </a:t>
            </a:r>
          </a:p>
          <a:p>
            <a:pPr lvl="1">
              <a:lnSpc>
                <a:spcPct val="80000"/>
              </a:lnSpc>
              <a:buFont typeface="Wingdings" pitchFamily="2" charset="2"/>
              <a:buAutoNum type="alphaLcParenR"/>
            </a:pPr>
            <a:r>
              <a:rPr lang="cs-CZ" sz="1500" i="1" dirty="0"/>
              <a:t>Měsíční náklady na údržbu cyklostezky – 2 tis. Kč (údržba od dubna do listopadu)</a:t>
            </a:r>
          </a:p>
          <a:p>
            <a:pPr lvl="1">
              <a:lnSpc>
                <a:spcPct val="80000"/>
              </a:lnSpc>
              <a:buFont typeface="Wingdings" pitchFamily="2" charset="2"/>
              <a:buAutoNum type="alphaLcParenR"/>
            </a:pPr>
            <a:r>
              <a:rPr lang="cs-CZ" sz="1500" i="1" dirty="0"/>
              <a:t>Měsíční mzdové náklady pro osobu udržující cyklostezku – 3 tis. Kč</a:t>
            </a:r>
          </a:p>
          <a:p>
            <a:pPr lvl="1">
              <a:lnSpc>
                <a:spcPct val="80000"/>
              </a:lnSpc>
              <a:buFont typeface="Wingdings" pitchFamily="2" charset="2"/>
              <a:buAutoNum type="alphaLcParenR"/>
            </a:pPr>
            <a:r>
              <a:rPr lang="cs-CZ" sz="1500" i="1" dirty="0"/>
              <a:t>Přínos z nové pracovní síly – 2/3 z nákladů na mzdy</a:t>
            </a:r>
          </a:p>
          <a:p>
            <a:pPr lvl="1">
              <a:lnSpc>
                <a:spcPct val="80000"/>
              </a:lnSpc>
              <a:buFont typeface="Wingdings" pitchFamily="2" charset="2"/>
              <a:buAutoNum type="alphaLcParenR"/>
            </a:pPr>
            <a:r>
              <a:rPr lang="cs-CZ" sz="1500" i="1" dirty="0"/>
              <a:t>Přínos životnímu prostředí – u obou projektů stanoven dle mimotržních metod ročně 65 tis. Kč</a:t>
            </a:r>
          </a:p>
          <a:p>
            <a:pPr lvl="1">
              <a:lnSpc>
                <a:spcPct val="80000"/>
              </a:lnSpc>
              <a:buFont typeface="Wingdings" pitchFamily="2" charset="2"/>
              <a:buAutoNum type="alphaLcParenR"/>
            </a:pPr>
            <a:r>
              <a:rPr lang="cs-CZ" sz="1500" i="1" dirty="0"/>
              <a:t>Zvýšené zisky obecní plovárny – 50 tis. měsíčně po dobu letní sezóny (4 měsíce)</a:t>
            </a:r>
          </a:p>
          <a:p>
            <a:pPr lvl="1">
              <a:lnSpc>
                <a:spcPct val="80000"/>
              </a:lnSpc>
              <a:buFont typeface="Wingdings" pitchFamily="2" charset="2"/>
              <a:buAutoNum type="alphaLcParenR"/>
            </a:pPr>
            <a:r>
              <a:rPr lang="cs-CZ" sz="1500" i="1" dirty="0"/>
              <a:t>Přínosy na daních spadajících do kompetence obce u podnikatelských subjektů působících v </a:t>
            </a:r>
            <a:r>
              <a:rPr lang="cs-CZ" sz="1500" i="1" dirty="0" err="1"/>
              <a:t>relax</a:t>
            </a:r>
            <a:r>
              <a:rPr lang="cs-CZ" sz="1500" i="1" dirty="0"/>
              <a:t>. centru – 60 tis. Kč</a:t>
            </a:r>
          </a:p>
          <a:p>
            <a:pPr lvl="1">
              <a:lnSpc>
                <a:spcPct val="80000"/>
              </a:lnSpc>
              <a:buFont typeface="Wingdings" pitchFamily="2" charset="2"/>
              <a:buAutoNum type="alphaLcParenR"/>
            </a:pPr>
            <a:r>
              <a:rPr lang="cs-CZ" sz="1500" i="1" dirty="0"/>
              <a:t>Přínosy na daních spadajících do kompetence obce u podnikatelských subjektů působících v obecní plovárně – 30 tis. Kč</a:t>
            </a:r>
          </a:p>
          <a:p>
            <a:pPr marL="0" lvl="3" indent="0">
              <a:buNone/>
              <a:defRPr/>
            </a:pPr>
            <a:endParaRPr lang="cs-CZ" sz="1600" dirty="0"/>
          </a:p>
        </p:txBody>
      </p:sp>
    </p:spTree>
    <p:extLst>
      <p:ext uri="{BB962C8B-B14F-4D97-AF65-F5344CB8AC3E}">
        <p14:creationId xmlns:p14="http://schemas.microsoft.com/office/powerpoint/2010/main" val="106340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A </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97CD0FE3-AD88-4BDF-8D38-FAF18B47D816}"/>
              </a:ext>
            </a:extLst>
          </p:cNvPr>
          <p:cNvGraphicFramePr>
            <a:graphicFrameLocks/>
          </p:cNvGraphicFramePr>
          <p:nvPr>
            <p:extLst/>
          </p:nvPr>
        </p:nvGraphicFramePr>
        <p:xfrm>
          <a:off x="360189" y="1275606"/>
          <a:ext cx="7596187" cy="3449320"/>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gridCol w="830263">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828675">
                  <a:extLst>
                    <a:ext uri="{9D8B030D-6E8A-4147-A177-3AD203B41FA5}">
                      <a16:colId xmlns:a16="http://schemas.microsoft.com/office/drawing/2014/main" val="20006"/>
                    </a:ext>
                  </a:extLst>
                </a:gridCol>
                <a:gridCol w="828675">
                  <a:extLst>
                    <a:ext uri="{9D8B030D-6E8A-4147-A177-3AD203B41FA5}">
                      <a16:colId xmlns:a16="http://schemas.microsoft.com/office/drawing/2014/main" val="20007"/>
                    </a:ext>
                  </a:extLst>
                </a:gridCol>
                <a:gridCol w="963612">
                  <a:extLst>
                    <a:ext uri="{9D8B030D-6E8A-4147-A177-3AD203B41FA5}">
                      <a16:colId xmlns:a16="http://schemas.microsoft.com/office/drawing/2014/main" val="20008"/>
                    </a:ext>
                  </a:extLst>
                </a:gridCol>
              </a:tblGrid>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přínos</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CELKEM</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-38,10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-36,28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-191,838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73,47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69,97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66,64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287,22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39,05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37,19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33,73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95,38397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1809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9,591901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694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B </a:t>
            </a:r>
          </a:p>
          <a:p>
            <a:pPr marL="0" lvl="3" indent="0">
              <a:buNone/>
              <a:defRPr/>
            </a:pPr>
            <a:endParaRPr lang="cs-CZ" sz="1600" dirty="0"/>
          </a:p>
        </p:txBody>
      </p:sp>
      <p:graphicFrame>
        <p:nvGraphicFramePr>
          <p:cNvPr id="7" name="Group 3">
            <a:extLst>
              <a:ext uri="{FF2B5EF4-FFF2-40B4-BE49-F238E27FC236}">
                <a16:creationId xmlns:a16="http://schemas.microsoft.com/office/drawing/2014/main" id="{08083B35-D9BE-4E92-B695-DC3B93946A1B}"/>
              </a:ext>
            </a:extLst>
          </p:cNvPr>
          <p:cNvGraphicFramePr>
            <a:graphicFrameLocks/>
          </p:cNvGraphicFramePr>
          <p:nvPr>
            <p:extLst/>
          </p:nvPr>
        </p:nvGraphicFramePr>
        <p:xfrm>
          <a:off x="323528" y="1069144"/>
          <a:ext cx="7344816" cy="3960446"/>
        </p:xfrm>
        <a:graphic>
          <a:graphicData uri="http://schemas.openxmlformats.org/drawingml/2006/table">
            <a:tbl>
              <a:tblPr/>
              <a:tblGrid>
                <a:gridCol w="801362">
                  <a:extLst>
                    <a:ext uri="{9D8B030D-6E8A-4147-A177-3AD203B41FA5}">
                      <a16:colId xmlns:a16="http://schemas.microsoft.com/office/drawing/2014/main" val="20000"/>
                    </a:ext>
                  </a:extLst>
                </a:gridCol>
                <a:gridCol w="801362">
                  <a:extLst>
                    <a:ext uri="{9D8B030D-6E8A-4147-A177-3AD203B41FA5}">
                      <a16:colId xmlns:a16="http://schemas.microsoft.com/office/drawing/2014/main" val="20001"/>
                    </a:ext>
                  </a:extLst>
                </a:gridCol>
                <a:gridCol w="801362">
                  <a:extLst>
                    <a:ext uri="{9D8B030D-6E8A-4147-A177-3AD203B41FA5}">
                      <a16:colId xmlns:a16="http://schemas.microsoft.com/office/drawing/2014/main" val="20002"/>
                    </a:ext>
                  </a:extLst>
                </a:gridCol>
                <a:gridCol w="802869">
                  <a:extLst>
                    <a:ext uri="{9D8B030D-6E8A-4147-A177-3AD203B41FA5}">
                      <a16:colId xmlns:a16="http://schemas.microsoft.com/office/drawing/2014/main" val="20003"/>
                    </a:ext>
                  </a:extLst>
                </a:gridCol>
                <a:gridCol w="801362">
                  <a:extLst>
                    <a:ext uri="{9D8B030D-6E8A-4147-A177-3AD203B41FA5}">
                      <a16:colId xmlns:a16="http://schemas.microsoft.com/office/drawing/2014/main" val="20004"/>
                    </a:ext>
                  </a:extLst>
                </a:gridCol>
                <a:gridCol w="802870">
                  <a:extLst>
                    <a:ext uri="{9D8B030D-6E8A-4147-A177-3AD203B41FA5}">
                      <a16:colId xmlns:a16="http://schemas.microsoft.com/office/drawing/2014/main" val="20005"/>
                    </a:ext>
                  </a:extLst>
                </a:gridCol>
                <a:gridCol w="801362">
                  <a:extLst>
                    <a:ext uri="{9D8B030D-6E8A-4147-A177-3AD203B41FA5}">
                      <a16:colId xmlns:a16="http://schemas.microsoft.com/office/drawing/2014/main" val="20006"/>
                    </a:ext>
                  </a:extLst>
                </a:gridCol>
                <a:gridCol w="801362">
                  <a:extLst>
                    <a:ext uri="{9D8B030D-6E8A-4147-A177-3AD203B41FA5}">
                      <a16:colId xmlns:a16="http://schemas.microsoft.com/office/drawing/2014/main" val="20007"/>
                    </a:ext>
                  </a:extLst>
                </a:gridCol>
                <a:gridCol w="930905">
                  <a:extLst>
                    <a:ext uri="{9D8B030D-6E8A-4147-A177-3AD203B41FA5}">
                      <a16:colId xmlns:a16="http://schemas.microsoft.com/office/drawing/2014/main" val="20008"/>
                    </a:ext>
                  </a:extLst>
                </a:gridCol>
              </a:tblGrid>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přínos</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 rok</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CELKEM</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-1000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65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h</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164,54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i</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54,42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51,83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49,36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25,92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24,68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-38,10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-1191,84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353,33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336,51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305,22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1315,55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300,23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285,93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272,31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123,71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23,83676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3615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400" dirty="0"/>
              <a:t>Analytický nástroj pro posuzování </a:t>
            </a:r>
            <a:r>
              <a:rPr lang="cs-CZ" sz="1400" b="1" dirty="0"/>
              <a:t>ekonomických výhod nebo nevýhod </a:t>
            </a:r>
            <a:r>
              <a:rPr lang="cs-CZ" sz="1400" dirty="0"/>
              <a:t>investičních rozhodnutí na základě posouzení jejich nákladů a přínosů s cílem posoudit jejich přínos ke změně úrovně blahobytu.</a:t>
            </a:r>
          </a:p>
          <a:p>
            <a:pPr marL="285750" lvl="3" indent="-285750">
              <a:defRPr/>
            </a:pPr>
            <a:endParaRPr lang="cs-CZ" sz="1400" dirty="0"/>
          </a:p>
          <a:p>
            <a:pPr marL="0" lvl="3" indent="0">
              <a:buNone/>
              <a:defRPr/>
            </a:pPr>
            <a:r>
              <a:rPr lang="cs-CZ" sz="1400" dirty="0"/>
              <a:t>Analytický rámec analýzy nákladů a přínosů vychází z těchto zásad:</a:t>
            </a:r>
          </a:p>
          <a:p>
            <a:pPr marL="285750" lvl="3" indent="-285750">
              <a:defRPr/>
            </a:pPr>
            <a:r>
              <a:rPr lang="cs-CZ" sz="1400" b="1" dirty="0"/>
              <a:t>Náklady obětované příležitosti </a:t>
            </a:r>
            <a:r>
              <a:rPr lang="cs-CZ" sz="1400" dirty="0"/>
              <a:t>zboží nebo služeb se definují jako potenciální zisk z nejlepší obětované alternativy v případě, že je třeba vybrat z několika vzájemně se vylučujících alternativ.</a:t>
            </a:r>
          </a:p>
          <a:p>
            <a:pPr marL="285750" lvl="3" indent="-285750">
              <a:defRPr/>
            </a:pPr>
            <a:r>
              <a:rPr lang="cs-CZ" sz="1400" b="1" dirty="0"/>
              <a:t>Faktor času </a:t>
            </a:r>
            <a:r>
              <a:rPr lang="cs-CZ" sz="1400" dirty="0"/>
              <a:t>- nastavit správný časový horizont; předpovědět budoucí náklady a přínosy (výhled); stanovit vhodné diskontní sazby pro výpočet současné hodnoty budoucích nákladů a přínosů; vzít v úvahu nejistotu na základě posouzení rizik projektu.</a:t>
            </a:r>
          </a:p>
          <a:p>
            <a:pPr marL="285750" lvl="3" indent="-285750">
              <a:defRPr/>
            </a:pPr>
            <a:r>
              <a:rPr lang="cs-CZ" sz="1400" b="1" dirty="0"/>
              <a:t>Výpočet ukazatelů ekonomické výkonnosti </a:t>
            </a:r>
            <a:r>
              <a:rPr lang="cs-CZ" sz="1400" dirty="0"/>
              <a:t>vyjádřené v penězích. Analýza nákladů a přínosů vychází ze souboru předem stanovených cílů projektu, přičemž všem pozitivním (přínosy) a negativním (náklady) účinkům intervence na blahobyt přiřazuje peněžní hodnotu. Tyto hodnoty jsou diskontovány a pak sečteny s cílem vypočíst čistý celkový přínos. Celková výkonnost projektu se měří ukazateli, a to </a:t>
            </a:r>
            <a:r>
              <a:rPr lang="cs-CZ" sz="1400" b="1" dirty="0"/>
              <a:t>ekonomickou čistou současnou hodnotou (ENPV – </a:t>
            </a:r>
            <a:r>
              <a:rPr lang="cs-CZ" sz="1400" b="1" dirty="0" err="1"/>
              <a:t>Economic</a:t>
            </a:r>
            <a:r>
              <a:rPr lang="cs-CZ" sz="1400" b="1" dirty="0"/>
              <a:t> Net </a:t>
            </a:r>
            <a:r>
              <a:rPr lang="cs-CZ" sz="1400" b="1" dirty="0" err="1"/>
              <a:t>Present</a:t>
            </a:r>
            <a:r>
              <a:rPr lang="cs-CZ" sz="1400" b="1" dirty="0"/>
              <a:t> Value), </a:t>
            </a:r>
            <a:r>
              <a:rPr lang="cs-CZ" sz="1400" dirty="0"/>
              <a:t>vyjádřenou v penězích, </a:t>
            </a:r>
            <a:r>
              <a:rPr lang="cs-CZ" sz="1400" b="1" dirty="0"/>
              <a:t>a ekonomickou mírou návratnosti (ERR – </a:t>
            </a:r>
            <a:r>
              <a:rPr lang="cs-CZ" sz="1400" b="1" dirty="0" err="1"/>
              <a:t>Economic</a:t>
            </a:r>
            <a:r>
              <a:rPr lang="cs-CZ" sz="1400" b="1" dirty="0"/>
              <a:t> </a:t>
            </a:r>
            <a:r>
              <a:rPr lang="cs-CZ" sz="1400" b="1" dirty="0" err="1"/>
              <a:t>Rate</a:t>
            </a:r>
            <a:r>
              <a:rPr lang="cs-CZ" sz="1400" b="1" dirty="0"/>
              <a:t> of Return)</a:t>
            </a:r>
            <a:r>
              <a:rPr lang="cs-CZ" sz="1400" dirty="0"/>
              <a:t>, což umožňuje konkurenční projekty nebo alternativy porovnat a seřadit.</a:t>
            </a:r>
          </a:p>
          <a:p>
            <a:pPr marL="342900" lvl="3" indent="-342900">
              <a:defRPr/>
            </a:pPr>
            <a:endParaRPr lang="cs-CZ" sz="1600" dirty="0"/>
          </a:p>
        </p:txBody>
      </p:sp>
    </p:spTree>
    <p:extLst>
      <p:ext uri="{BB962C8B-B14F-4D97-AF65-F5344CB8AC3E}">
        <p14:creationId xmlns:p14="http://schemas.microsoft.com/office/powerpoint/2010/main" val="33790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467544" y="771550"/>
            <a:ext cx="7272808" cy="424847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Statické metody hodnocení – metoda výnosnosti (rentability) projektu (ROI)</a:t>
            </a:r>
          </a:p>
          <a:p>
            <a:pPr marL="0" lvl="3" indent="0">
              <a:buNone/>
              <a:defRPr/>
            </a:pPr>
            <a:r>
              <a:rPr lang="cs-CZ" sz="1600" dirty="0"/>
              <a:t>Příklad - Uvažujeme projekty a1, a2, a3, kterým odpovídají hotovostní toky uvedené v tabulce, kdy výnosnost projektů a1, a2, a3  je stejná.  Z tabulky je zřetelné, že metoda ROI i když uvažuje celou životnost projektu, neuvažuje časovou hodnotu peněz. Z pohledu výsledku metody jsou všechny projekty shodné. </a:t>
            </a:r>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0" lvl="3" indent="0">
              <a:buNone/>
              <a:defRPr/>
            </a:pPr>
            <a:r>
              <a:rPr lang="cs-CZ" sz="1600" dirty="0"/>
              <a:t>Použití metody výnosnosti projektu (investice) není vhodné v případě různých dob životnosti u hodnocených variant. V takovém případě by rozhodování pomocí metody ROI dávalo jednoznačně zkreslené výsledky.</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437CE55C-D6DC-4968-B7BF-20DC16001092}"/>
              </a:ext>
            </a:extLst>
          </p:cNvPr>
          <p:cNvPicPr>
            <a:picLocks noChangeAspect="1"/>
          </p:cNvPicPr>
          <p:nvPr/>
        </p:nvPicPr>
        <p:blipFill>
          <a:blip r:embed="rId3"/>
          <a:stretch>
            <a:fillRect/>
          </a:stretch>
        </p:blipFill>
        <p:spPr>
          <a:xfrm>
            <a:off x="467544" y="2283718"/>
            <a:ext cx="7730398" cy="1585097"/>
          </a:xfrm>
          <a:prstGeom prst="rect">
            <a:avLst/>
          </a:prstGeom>
        </p:spPr>
      </p:pic>
    </p:spTree>
    <p:extLst>
      <p:ext uri="{BB962C8B-B14F-4D97-AF65-F5344CB8AC3E}">
        <p14:creationId xmlns:p14="http://schemas.microsoft.com/office/powerpoint/2010/main" val="3454983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Obecné zásady pro provádění analýzy nákladů a přínosů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Analytický rámec analýzy nákladů a přínosů vychází z těchto zásad:</a:t>
            </a:r>
          </a:p>
          <a:p>
            <a:pPr marL="285750" lvl="3" indent="-285750">
              <a:defRPr/>
            </a:pPr>
            <a:r>
              <a:rPr lang="cs-CZ" sz="1400" b="1" dirty="0"/>
              <a:t>Přírůstkový přístup –</a:t>
            </a:r>
            <a:r>
              <a:rPr lang="cs-CZ" sz="1400" dirty="0"/>
              <a:t> CBA porovnává scénář s projektem se srovnávacím základním scénářem bez projektu. Přírůstkový přístup vychází z těchto požadavků:</a:t>
            </a:r>
          </a:p>
          <a:p>
            <a:pPr marL="742950" lvl="3" indent="-285750">
              <a:defRPr/>
            </a:pPr>
            <a:r>
              <a:rPr lang="cs-CZ" sz="1400" dirty="0"/>
              <a:t>srovnávací scénář musí popsat, co by se </a:t>
            </a:r>
            <a:r>
              <a:rPr lang="cs-CZ" sz="1400" b="1" dirty="0"/>
              <a:t>stalo v případě neexistence projektu</a:t>
            </a:r>
            <a:r>
              <a:rPr lang="cs-CZ" sz="1400" dirty="0"/>
              <a:t>. V tomto scénáři jsou vypracovány odhady všech peněžních toků souvisejících s operacemi v rámci projektu za každý rok během trvání projektu.</a:t>
            </a:r>
          </a:p>
          <a:p>
            <a:pPr marL="742950" lvl="3" indent="-285750">
              <a:defRPr/>
            </a:pPr>
            <a:r>
              <a:rPr lang="cs-CZ" sz="1400" dirty="0"/>
              <a:t>v případě investic zaměřených na </a:t>
            </a:r>
            <a:r>
              <a:rPr lang="cs-CZ" sz="1400" b="1" dirty="0"/>
              <a:t>zlepšení stávajícího aktiva </a:t>
            </a:r>
            <a:r>
              <a:rPr lang="cs-CZ" sz="1400" dirty="0"/>
              <a:t>by měl zahrnovat náklady a výnosy/přínosy při provozování a udržování služby na úrovni, která je stále funkční (</a:t>
            </a:r>
            <a:r>
              <a:rPr lang="cs-CZ" sz="1400" b="1" dirty="0"/>
              <a:t>zachování současného stavu – business as </a:t>
            </a:r>
            <a:r>
              <a:rPr lang="cs-CZ" sz="1400" b="1" dirty="0" err="1"/>
              <a:t>usual</a:t>
            </a:r>
            <a:r>
              <a:rPr lang="cs-CZ" sz="1400" b="1" dirty="0"/>
              <a:t>  BAU)</a:t>
            </a:r>
            <a:r>
              <a:rPr lang="cs-CZ" sz="1400" dirty="0"/>
              <a:t>, nebo dokonce </a:t>
            </a:r>
            <a:r>
              <a:rPr lang="cs-CZ" sz="1400" b="1" dirty="0"/>
              <a:t>malé adaptační investice</a:t>
            </a:r>
            <a:r>
              <a:rPr lang="cs-CZ" sz="1400" dirty="0"/>
              <a:t>, které by se uskutečnily v každém případě (</a:t>
            </a:r>
            <a:r>
              <a:rPr lang="cs-CZ" sz="1400" b="1" dirty="0"/>
              <a:t>minimální změny – do-minimum</a:t>
            </a:r>
            <a:r>
              <a:rPr lang="cs-CZ" sz="1400" dirty="0"/>
              <a:t>).</a:t>
            </a:r>
          </a:p>
          <a:p>
            <a:pPr marL="742950" lvl="3" indent="-285750">
              <a:defRPr/>
            </a:pPr>
            <a:r>
              <a:rPr lang="cs-CZ" sz="1400" dirty="0"/>
              <a:t>odhady peněžních toků jsou dále určeny </a:t>
            </a:r>
            <a:r>
              <a:rPr lang="cs-CZ" sz="1400" b="1" dirty="0"/>
              <a:t>pro situace s navrženým projektem</a:t>
            </a:r>
            <a:r>
              <a:rPr lang="cs-CZ" sz="1400" dirty="0"/>
              <a:t>. Jsou zde zohledněny všechny investice, finanční a ekonomické náklady a přínosy plynoucí z projektu.</a:t>
            </a:r>
          </a:p>
          <a:p>
            <a:pPr marL="742950" lvl="3" indent="-285750">
              <a:defRPr/>
            </a:pPr>
            <a:r>
              <a:rPr lang="cs-CZ" sz="1400" dirty="0"/>
              <a:t>analýza nákladů a přínosů </a:t>
            </a:r>
            <a:r>
              <a:rPr lang="cs-CZ" sz="1400" b="1" dirty="0"/>
              <a:t>zohledňuje rozdíl mezi peněžními toky ve scénáři s projektem a peněžními toky ve srovnávacím scénáři</a:t>
            </a:r>
            <a:r>
              <a:rPr lang="cs-CZ" sz="1400" dirty="0"/>
              <a:t>. Finanční a ekonomické ukazatele výkonnosti </a:t>
            </a:r>
            <a:r>
              <a:rPr lang="cs-CZ" sz="1400" b="1" dirty="0"/>
              <a:t>se počítají pouze na základě přírůstku </a:t>
            </a:r>
            <a:r>
              <a:rPr lang="cs-CZ" sz="1400" dirty="0"/>
              <a:t>peněžních toků.</a:t>
            </a:r>
          </a:p>
        </p:txBody>
      </p:sp>
    </p:spTree>
    <p:extLst>
      <p:ext uri="{BB962C8B-B14F-4D97-AF65-F5344CB8AC3E}">
        <p14:creationId xmlns:p14="http://schemas.microsoft.com/office/powerpoint/2010/main" val="264888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 výpočet efektivnosti jednotlivých alternativ bývá používán ukazatel B/C, který je pro diskontované náklady a přínosy definován následujícím vztahem: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B</a:t>
            </a:r>
            <a:r>
              <a:rPr lang="cs-CZ" sz="1600" baseline="-25000" dirty="0"/>
              <a:t>t</a:t>
            </a:r>
            <a:r>
              <a:rPr lang="cs-CZ" sz="1600" dirty="0"/>
              <a:t>	je přínos v období t;</a:t>
            </a:r>
          </a:p>
          <a:p>
            <a:pPr marL="285750" lvl="3" indent="-285750">
              <a:defRPr/>
            </a:pPr>
            <a:r>
              <a:rPr lang="cs-CZ" sz="1600" dirty="0"/>
              <a:t>C</a:t>
            </a:r>
            <a:r>
              <a:rPr lang="cs-CZ" sz="1600" baseline="-25000" dirty="0"/>
              <a:t>t</a:t>
            </a:r>
            <a:r>
              <a:rPr lang="cs-CZ" sz="1600" dirty="0"/>
              <a:t>	je náklad v období t; </a:t>
            </a:r>
          </a:p>
          <a:p>
            <a:pPr marL="285750" lvl="3" indent="-285750">
              <a:defRPr/>
            </a:pPr>
            <a:r>
              <a:rPr lang="cs-CZ" sz="1600" dirty="0"/>
              <a:t>t	je dané časové období;</a:t>
            </a:r>
          </a:p>
          <a:p>
            <a:pPr marL="285750" lvl="3" indent="-285750">
              <a:defRPr/>
            </a:pPr>
            <a:r>
              <a:rPr lang="cs-CZ" sz="1600" dirty="0"/>
              <a:t>r	je diskontní sazba;</a:t>
            </a:r>
          </a:p>
          <a:p>
            <a:pPr marL="285750" lvl="3" indent="-285750">
              <a:defRPr/>
            </a:pPr>
            <a:r>
              <a:rPr lang="cs-CZ" sz="1600" dirty="0"/>
              <a:t>n	je konečný časový horizont</a:t>
            </a:r>
          </a:p>
          <a:p>
            <a:pPr marL="285750" lvl="3" indent="-285750">
              <a:defRPr/>
            </a:pPr>
            <a:endParaRPr lang="cs-CZ" sz="1600" dirty="0"/>
          </a:p>
          <a:p>
            <a:pPr marL="285750" lvl="3" indent="-285750">
              <a:defRPr/>
            </a:pPr>
            <a:r>
              <a:rPr lang="cs-CZ" sz="1600" dirty="0"/>
              <a:t>Investiční projekt lze považovat </a:t>
            </a:r>
            <a:r>
              <a:rPr lang="cs-CZ" sz="1600" b="1" dirty="0"/>
              <a:t>za přijatelný, pokud je splněno kritérium, že ukazatel B/C je větší nebo roven jedné</a:t>
            </a:r>
            <a:r>
              <a:rPr lang="cs-CZ" sz="1600" dirty="0"/>
              <a:t>.</a:t>
            </a:r>
          </a:p>
          <a:p>
            <a:pPr marL="342900" lvl="3" indent="-342900">
              <a:defRPr/>
            </a:pPr>
            <a:endParaRPr lang="cs-CZ" sz="1600" dirty="0"/>
          </a:p>
        </p:txBody>
      </p:sp>
      <p:pic>
        <p:nvPicPr>
          <p:cNvPr id="5" name="Picture 2">
            <a:extLst>
              <a:ext uri="{FF2B5EF4-FFF2-40B4-BE49-F238E27FC236}">
                <a16:creationId xmlns:a16="http://schemas.microsoft.com/office/drawing/2014/main" id="{5A90C945-3057-4DD6-9A1B-703DCA0E2C26}"/>
              </a:ext>
            </a:extLst>
          </p:cNvPr>
          <p:cNvPicPr>
            <a:picLocks noChangeAspect="1" noChangeArrowheads="1"/>
          </p:cNvPicPr>
          <p:nvPr/>
        </p:nvPicPr>
        <p:blipFill rotWithShape="1">
          <a:blip r:embed="rId3" cstate="print"/>
          <a:srcRect l="65017" t="45276" r="22252" b="39014"/>
          <a:stretch/>
        </p:blipFill>
        <p:spPr bwMode="auto">
          <a:xfrm>
            <a:off x="3779912" y="1347614"/>
            <a:ext cx="2016224" cy="1399057"/>
          </a:xfrm>
          <a:prstGeom prst="rect">
            <a:avLst/>
          </a:prstGeom>
          <a:noFill/>
          <a:ln w="9525">
            <a:noFill/>
            <a:miter lim="800000"/>
            <a:headEnd/>
            <a:tailEnd/>
          </a:ln>
        </p:spPr>
      </p:pic>
    </p:spTree>
    <p:extLst>
      <p:ext uri="{BB962C8B-B14F-4D97-AF65-F5344CB8AC3E}">
        <p14:creationId xmlns:p14="http://schemas.microsoft.com/office/powerpoint/2010/main" val="422435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Kroky v procesu hodnocení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p:txBody>
      </p:sp>
      <p:pic>
        <p:nvPicPr>
          <p:cNvPr id="2" name="Obrázek 1">
            <a:extLst>
              <a:ext uri="{FF2B5EF4-FFF2-40B4-BE49-F238E27FC236}">
                <a16:creationId xmlns:a16="http://schemas.microsoft.com/office/drawing/2014/main" id="{69A7A1D3-3C66-4817-90E1-79B37E7ABF43}"/>
              </a:ext>
            </a:extLst>
          </p:cNvPr>
          <p:cNvPicPr>
            <a:picLocks noChangeAspect="1"/>
          </p:cNvPicPr>
          <p:nvPr/>
        </p:nvPicPr>
        <p:blipFill rotWithShape="1">
          <a:blip r:embed="rId3"/>
          <a:srcRect l="61655" t="17801" r="7477" b="5201"/>
          <a:stretch/>
        </p:blipFill>
        <p:spPr>
          <a:xfrm rot="16200000">
            <a:off x="1020451" y="550962"/>
            <a:ext cx="2880320" cy="4041575"/>
          </a:xfrm>
          <a:prstGeom prst="rect">
            <a:avLst/>
          </a:prstGeom>
        </p:spPr>
      </p:pic>
      <p:pic>
        <p:nvPicPr>
          <p:cNvPr id="3" name="Obrázek 2">
            <a:extLst>
              <a:ext uri="{FF2B5EF4-FFF2-40B4-BE49-F238E27FC236}">
                <a16:creationId xmlns:a16="http://schemas.microsoft.com/office/drawing/2014/main" id="{09F874E7-A755-412F-B907-73EC463D3E0C}"/>
              </a:ext>
            </a:extLst>
          </p:cNvPr>
          <p:cNvPicPr>
            <a:picLocks noChangeAspect="1"/>
          </p:cNvPicPr>
          <p:nvPr/>
        </p:nvPicPr>
        <p:blipFill rotWithShape="1">
          <a:blip r:embed="rId4"/>
          <a:srcRect t="39639" b="-1"/>
          <a:stretch/>
        </p:blipFill>
        <p:spPr>
          <a:xfrm>
            <a:off x="4553407" y="703189"/>
            <a:ext cx="3622928" cy="3935637"/>
          </a:xfrm>
          <a:prstGeom prst="rect">
            <a:avLst/>
          </a:prstGeom>
        </p:spPr>
      </p:pic>
      <p:sp>
        <p:nvSpPr>
          <p:cNvPr id="5" name="TextovéPole 4">
            <a:extLst>
              <a:ext uri="{FF2B5EF4-FFF2-40B4-BE49-F238E27FC236}">
                <a16:creationId xmlns:a16="http://schemas.microsoft.com/office/drawing/2014/main" id="{E387F214-A9AC-4768-9D17-B812D1B58637}"/>
              </a:ext>
            </a:extLst>
          </p:cNvPr>
          <p:cNvSpPr txBox="1"/>
          <p:nvPr/>
        </p:nvSpPr>
        <p:spPr>
          <a:xfrm>
            <a:off x="179512" y="4695666"/>
            <a:ext cx="8424936" cy="215444"/>
          </a:xfrm>
          <a:prstGeom prst="rect">
            <a:avLst/>
          </a:prstGeom>
          <a:noFill/>
        </p:spPr>
        <p:txBody>
          <a:bodyPr wrap="square" rtlCol="0">
            <a:spAutoFit/>
          </a:bodyPr>
          <a:lstStyle/>
          <a:p>
            <a:r>
              <a:rPr lang="cs-CZ" sz="800" dirty="0"/>
              <a:t>Zdroj: Průvodce analýzou nákladů a přínosů investičních projektů - Ekonomický nástroj pro hodnocení politiky soudržnosti v letech 2014–2020</a:t>
            </a:r>
          </a:p>
        </p:txBody>
      </p:sp>
    </p:spTree>
    <p:extLst>
      <p:ext uri="{BB962C8B-B14F-4D97-AF65-F5344CB8AC3E}">
        <p14:creationId xmlns:p14="http://schemas.microsoft.com/office/powerpoint/2010/main" val="141551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Finanční analýza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a:p>
            <a:pPr marL="0" lvl="3" indent="0">
              <a:buNone/>
              <a:defRPr/>
            </a:pPr>
            <a:r>
              <a:rPr lang="cs-CZ" sz="1400" dirty="0"/>
              <a:t>Jak je uvedeno v článku 101 (Informace nezbytné ke schvalování velkých projektů) nařízení (EU) č. 1303/2013, je třeba do analýzy nákladů a přínosů zahrnout finanční analýzu s cílem umožnit výpočet ukazatelů finanční výkonnosti projektu. Finanční analýza se provádí s cílem:</a:t>
            </a:r>
          </a:p>
          <a:p>
            <a:pPr marL="0" lvl="3" indent="0">
              <a:buNone/>
              <a:defRPr/>
            </a:pPr>
            <a:endParaRPr lang="cs-CZ" sz="1400" dirty="0"/>
          </a:p>
          <a:p>
            <a:pPr marL="285750" lvl="3" indent="-285750">
              <a:defRPr/>
            </a:pPr>
            <a:r>
              <a:rPr lang="cs-CZ" sz="1400" dirty="0"/>
              <a:t>posoudit konsolidovanou ziskovost projektu;</a:t>
            </a:r>
          </a:p>
          <a:p>
            <a:pPr marL="285750" lvl="3" indent="-285750">
              <a:defRPr/>
            </a:pPr>
            <a:endParaRPr lang="cs-CZ" sz="1400" dirty="0"/>
          </a:p>
          <a:p>
            <a:pPr marL="285750" lvl="3" indent="-285750">
              <a:defRPr/>
            </a:pPr>
            <a:r>
              <a:rPr lang="cs-CZ" sz="1400" dirty="0"/>
              <a:t>posoudit ziskovost projektu pro vlastníka projektu a některé klíčové zúčastněné strany;</a:t>
            </a:r>
          </a:p>
          <a:p>
            <a:pPr marL="285750" lvl="3" indent="-285750">
              <a:defRPr/>
            </a:pPr>
            <a:endParaRPr lang="cs-CZ" sz="1400" dirty="0"/>
          </a:p>
          <a:p>
            <a:pPr marL="285750" lvl="3" indent="-285750">
              <a:defRPr/>
            </a:pPr>
            <a:r>
              <a:rPr lang="cs-CZ" sz="1400" dirty="0"/>
              <a:t>ověřit finanční udržitelnost projektu, klíčovou podmínku proveditelnosti pro jakýkoli typ projektu;</a:t>
            </a:r>
          </a:p>
          <a:p>
            <a:pPr marL="285750" lvl="3" indent="-285750">
              <a:defRPr/>
            </a:pPr>
            <a:endParaRPr lang="cs-CZ" sz="1400" dirty="0"/>
          </a:p>
          <a:p>
            <a:pPr marL="285750" lvl="3" indent="-285750">
              <a:defRPr/>
            </a:pPr>
            <a:r>
              <a:rPr lang="cs-CZ" sz="1400" dirty="0"/>
              <a:t>rámcově popsat peněžní toky, které jsou základem pro výpočet socioekonomických nákladů a přínosů.</a:t>
            </a:r>
          </a:p>
        </p:txBody>
      </p:sp>
    </p:spTree>
    <p:extLst>
      <p:ext uri="{BB962C8B-B14F-4D97-AF65-F5344CB8AC3E}">
        <p14:creationId xmlns:p14="http://schemas.microsoft.com/office/powerpoint/2010/main" val="209327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Shrnutí</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Problém výběru vhodného kritéria hodnocení</a:t>
            </a:r>
          </a:p>
          <a:p>
            <a:pPr marL="285750" lvl="3" indent="-285750">
              <a:defRPr/>
            </a:pPr>
            <a:r>
              <a:rPr lang="cs-CZ" sz="1400" dirty="0"/>
              <a:t>Nejkomplexnějším kritériem hodnocení je NPV. Nicméně nejvhodnější by bylo zvažovat kritérium NPV a to pak ještě doplnit o některý z ukazatelů, který dává informaci v relativním vyjádření (IRR, </a:t>
            </a:r>
            <a:r>
              <a:rPr lang="cs-CZ" sz="1400" dirty="0" err="1"/>
              <a:t>Ri</a:t>
            </a:r>
            <a:r>
              <a:rPr lang="cs-CZ" sz="1400" dirty="0"/>
              <a:t> nebo B/C).</a:t>
            </a:r>
          </a:p>
        </p:txBody>
      </p:sp>
      <p:graphicFrame>
        <p:nvGraphicFramePr>
          <p:cNvPr id="5" name="Tabulka 4">
            <a:extLst>
              <a:ext uri="{FF2B5EF4-FFF2-40B4-BE49-F238E27FC236}">
                <a16:creationId xmlns:a16="http://schemas.microsoft.com/office/drawing/2014/main" id="{C2EE1316-A694-4879-9099-2EBCDACF7C75}"/>
              </a:ext>
            </a:extLst>
          </p:cNvPr>
          <p:cNvGraphicFramePr>
            <a:graphicFrameLocks noGrp="1"/>
          </p:cNvGraphicFramePr>
          <p:nvPr>
            <p:extLst/>
          </p:nvPr>
        </p:nvGraphicFramePr>
        <p:xfrm>
          <a:off x="323528" y="1733550"/>
          <a:ext cx="5616622" cy="1643554"/>
        </p:xfrm>
        <a:graphic>
          <a:graphicData uri="http://schemas.openxmlformats.org/drawingml/2006/table">
            <a:tbl>
              <a:tblPr/>
              <a:tblGrid>
                <a:gridCol w="2304256">
                  <a:extLst>
                    <a:ext uri="{9D8B030D-6E8A-4147-A177-3AD203B41FA5}">
                      <a16:colId xmlns:a16="http://schemas.microsoft.com/office/drawing/2014/main" val="20000"/>
                    </a:ext>
                  </a:extLst>
                </a:gridCol>
                <a:gridCol w="432126">
                  <a:extLst>
                    <a:ext uri="{9D8B030D-6E8A-4147-A177-3AD203B41FA5}">
                      <a16:colId xmlns:a16="http://schemas.microsoft.com/office/drawing/2014/main" val="20001"/>
                    </a:ext>
                  </a:extLst>
                </a:gridCol>
                <a:gridCol w="576048">
                  <a:extLst>
                    <a:ext uri="{9D8B030D-6E8A-4147-A177-3AD203B41FA5}">
                      <a16:colId xmlns:a16="http://schemas.microsoft.com/office/drawing/2014/main" val="20002"/>
                    </a:ext>
                  </a:extLst>
                </a:gridCol>
                <a:gridCol w="576048">
                  <a:extLst>
                    <a:ext uri="{9D8B030D-6E8A-4147-A177-3AD203B41FA5}">
                      <a16:colId xmlns:a16="http://schemas.microsoft.com/office/drawing/2014/main" val="20003"/>
                    </a:ext>
                  </a:extLst>
                </a:gridCol>
                <a:gridCol w="576048">
                  <a:extLst>
                    <a:ext uri="{9D8B030D-6E8A-4147-A177-3AD203B41FA5}">
                      <a16:colId xmlns:a16="http://schemas.microsoft.com/office/drawing/2014/main" val="20004"/>
                    </a:ext>
                  </a:extLst>
                </a:gridCol>
                <a:gridCol w="576048">
                  <a:extLst>
                    <a:ext uri="{9D8B030D-6E8A-4147-A177-3AD203B41FA5}">
                      <a16:colId xmlns:a16="http://schemas.microsoft.com/office/drawing/2014/main" val="20005"/>
                    </a:ext>
                  </a:extLst>
                </a:gridCol>
                <a:gridCol w="576048">
                  <a:extLst>
                    <a:ext uri="{9D8B030D-6E8A-4147-A177-3AD203B41FA5}">
                      <a16:colId xmlns:a16="http://schemas.microsoft.com/office/drawing/2014/main" val="20006"/>
                    </a:ext>
                  </a:extLst>
                </a:gridCol>
              </a:tblGrid>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Vlastnosti ukazatele</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B/C </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NPV</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IRR</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prostá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reálná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Ri</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Uvažuje časovou hodnotu peněz</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Uvažuje všechny relevantní hotovostní toky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diskontní sazby r</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hotovostních toků</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Vlastnost </a:t>
                      </a:r>
                      <a:r>
                        <a:rPr lang="cs-CZ" sz="1100" dirty="0" err="1">
                          <a:latin typeface="Calibri"/>
                          <a:ea typeface="Times New Roman"/>
                          <a:cs typeface="Calibri"/>
                        </a:rPr>
                        <a:t>aditivity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ne</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7" name="Tabulka 6">
            <a:extLst>
              <a:ext uri="{FF2B5EF4-FFF2-40B4-BE49-F238E27FC236}">
                <a16:creationId xmlns:a16="http://schemas.microsoft.com/office/drawing/2014/main" id="{397E54A9-F32B-473B-8825-21D791AE8AE1}"/>
              </a:ext>
            </a:extLst>
          </p:cNvPr>
          <p:cNvGraphicFramePr>
            <a:graphicFrameLocks noGrp="1"/>
          </p:cNvGraphicFramePr>
          <p:nvPr>
            <p:extLst/>
          </p:nvPr>
        </p:nvGraphicFramePr>
        <p:xfrm>
          <a:off x="323528" y="3519032"/>
          <a:ext cx="6480720" cy="1165108"/>
        </p:xfrm>
        <a:graphic>
          <a:graphicData uri="http://schemas.openxmlformats.org/drawingml/2006/table">
            <a:tbl>
              <a:tblPr/>
              <a:tblGrid>
                <a:gridCol w="1139436">
                  <a:extLst>
                    <a:ext uri="{9D8B030D-6E8A-4147-A177-3AD203B41FA5}">
                      <a16:colId xmlns:a16="http://schemas.microsoft.com/office/drawing/2014/main" val="20000"/>
                    </a:ext>
                  </a:extLst>
                </a:gridCol>
                <a:gridCol w="5341284">
                  <a:extLst>
                    <a:ext uri="{9D8B030D-6E8A-4147-A177-3AD203B41FA5}">
                      <a16:colId xmlns:a16="http://schemas.microsoft.com/office/drawing/2014/main" val="20001"/>
                    </a:ext>
                  </a:extLst>
                </a:gridCol>
              </a:tblGrid>
              <a:tr h="165882">
                <a:tc>
                  <a:txBody>
                    <a:bodyPr/>
                    <a:lstStyle/>
                    <a:p>
                      <a:pPr algn="ctr">
                        <a:spcBef>
                          <a:spcPts val="300"/>
                        </a:spcBef>
                        <a:spcAft>
                          <a:spcPts val="300"/>
                        </a:spcAft>
                      </a:pPr>
                      <a:r>
                        <a:rPr lang="cs-CZ" sz="1200" b="1">
                          <a:latin typeface="Calibri"/>
                          <a:ea typeface="Times New Roman"/>
                          <a:cs typeface="Calibri"/>
                        </a:rPr>
                        <a:t>Ukazatel</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Informace o výnosu</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5882">
                <a:tc>
                  <a:txBody>
                    <a:bodyPr/>
                    <a:lstStyle/>
                    <a:p>
                      <a:pPr algn="ctr">
                        <a:spcBef>
                          <a:spcPts val="200"/>
                        </a:spcBef>
                        <a:spcAft>
                          <a:spcPts val="200"/>
                        </a:spcAft>
                      </a:pPr>
                      <a:r>
                        <a:rPr lang="cs-CZ" sz="1200">
                          <a:latin typeface="Calibri"/>
                          <a:ea typeface="Times New Roman"/>
                          <a:cs typeface="Calibri"/>
                        </a:rPr>
                        <a:t>B/C</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výnosu v relativním vyjádření v % z jednotky nákladů</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882">
                <a:tc>
                  <a:txBody>
                    <a:bodyPr/>
                    <a:lstStyle/>
                    <a:p>
                      <a:pPr algn="ctr">
                        <a:spcBef>
                          <a:spcPts val="200"/>
                        </a:spcBef>
                        <a:spcAft>
                          <a:spcPts val="200"/>
                        </a:spcAft>
                      </a:pPr>
                      <a:r>
                        <a:rPr lang="cs-CZ" sz="1200">
                          <a:latin typeface="Calibri"/>
                          <a:ea typeface="Times New Roman"/>
                          <a:cs typeface="Calibri"/>
                        </a:rPr>
                        <a:t>NPV</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čistého výnosu v absolutním vyjádření</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708">
                <a:tc>
                  <a:txBody>
                    <a:bodyPr/>
                    <a:lstStyle/>
                    <a:p>
                      <a:pPr algn="ctr">
                        <a:spcBef>
                          <a:spcPts val="200"/>
                        </a:spcBef>
                        <a:spcAft>
                          <a:spcPts val="200"/>
                        </a:spcAft>
                      </a:pPr>
                      <a:r>
                        <a:rPr lang="cs-CZ" sz="1200">
                          <a:latin typeface="Calibri"/>
                          <a:ea typeface="Times New Roman"/>
                          <a:cs typeface="Calibri"/>
                        </a:rPr>
                        <a:t>IRR</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882">
                <a:tc>
                  <a:txBody>
                    <a:bodyPr/>
                    <a:lstStyle/>
                    <a:p>
                      <a:pPr algn="ctr">
                        <a:spcBef>
                          <a:spcPts val="200"/>
                        </a:spcBef>
                        <a:spcAft>
                          <a:spcPts val="200"/>
                        </a:spcAft>
                      </a:pPr>
                      <a:r>
                        <a:rPr lang="cs-CZ" sz="1200">
                          <a:latin typeface="Calibri"/>
                          <a:ea typeface="Times New Roman"/>
                          <a:cs typeface="Calibri"/>
                        </a:rPr>
                        <a:t>DN</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Nedává</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5882">
                <a:tc>
                  <a:txBody>
                    <a:bodyPr/>
                    <a:lstStyle/>
                    <a:p>
                      <a:pPr algn="ctr">
                        <a:spcBef>
                          <a:spcPts val="200"/>
                        </a:spcBef>
                        <a:spcAft>
                          <a:spcPts val="200"/>
                        </a:spcAft>
                      </a:pPr>
                      <a:r>
                        <a:rPr lang="cs-CZ" sz="1200">
                          <a:latin typeface="Calibri"/>
                          <a:ea typeface="Times New Roman"/>
                          <a:cs typeface="Calibri"/>
                        </a:rPr>
                        <a:t>Ri</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 z investované částky</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8561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Existují 3 zájmy na projektu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dirty="0"/>
          </a:p>
          <a:p>
            <a:pPr marL="457200" lvl="4" indent="0">
              <a:buNone/>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Primární zainteresované strany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9B8CAA70-1B0B-4AA8-822E-5C281C30F1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68" t="17184" r="20142" b="5915"/>
          <a:stretch/>
        </p:blipFill>
        <p:spPr>
          <a:xfrm rot="10800000">
            <a:off x="899592" y="2474007"/>
            <a:ext cx="1872208" cy="1698049"/>
          </a:xfrm>
          <a:prstGeom prst="rect">
            <a:avLst/>
          </a:prstGeom>
        </p:spPr>
      </p:pic>
      <p:sp>
        <p:nvSpPr>
          <p:cNvPr id="9" name="Zástupný symbol pro obsah 2">
            <a:extLst>
              <a:ext uri="{FF2B5EF4-FFF2-40B4-BE49-F238E27FC236}">
                <a16:creationId xmlns:a16="http://schemas.microsoft.com/office/drawing/2014/main" id="{0D3F692C-922F-494C-935D-B572ED766BDE}"/>
              </a:ext>
            </a:extLst>
          </p:cNvPr>
          <p:cNvSpPr txBox="1">
            <a:spLocks/>
          </p:cNvSpPr>
          <p:nvPr/>
        </p:nvSpPr>
        <p:spPr>
          <a:xfrm>
            <a:off x="3870634" y="226940"/>
            <a:ext cx="5273365" cy="45770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b="1" dirty="0"/>
              <a:t>Prostředí zákazník/dodavatel</a:t>
            </a:r>
          </a:p>
          <a:p>
            <a:r>
              <a:rPr lang="cs-CZ" sz="1600" b="1" dirty="0"/>
              <a:t>Primární zainteresované strany</a:t>
            </a:r>
          </a:p>
          <a:p>
            <a:pPr lvl="1">
              <a:buFontTx/>
              <a:buChar char="-"/>
            </a:pPr>
            <a:r>
              <a:rPr lang="cs-CZ" sz="1400" b="1" dirty="0"/>
              <a:t>Byznys (sponzor)</a:t>
            </a:r>
          </a:p>
          <a:p>
            <a:pPr lvl="2">
              <a:buFontTx/>
              <a:buChar char="-"/>
            </a:pPr>
            <a:r>
              <a:rPr lang="cs-CZ" sz="1400" dirty="0"/>
              <a:t>Své byznys potřeby</a:t>
            </a:r>
          </a:p>
          <a:p>
            <a:pPr lvl="2">
              <a:buFontTx/>
              <a:buChar char="-"/>
            </a:pPr>
            <a:r>
              <a:rPr lang="cs-CZ" sz="1400" dirty="0"/>
              <a:t>Zájem na cena/výkon</a:t>
            </a:r>
          </a:p>
          <a:p>
            <a:pPr lvl="2">
              <a:buFontTx/>
              <a:buChar char="-"/>
            </a:pPr>
            <a:r>
              <a:rPr lang="cs-CZ" sz="1400" dirty="0"/>
              <a:t>Soulad s korporátními/programovými strategickými cíli</a:t>
            </a:r>
          </a:p>
          <a:p>
            <a:pPr lvl="1">
              <a:buFontTx/>
              <a:buChar char="-"/>
            </a:pPr>
            <a:r>
              <a:rPr lang="cs-CZ" sz="1400" b="1" dirty="0"/>
              <a:t>Uživatel/é</a:t>
            </a:r>
          </a:p>
          <a:p>
            <a:pPr lvl="2">
              <a:buFontTx/>
              <a:buChar char="-"/>
            </a:pPr>
            <a:r>
              <a:rPr lang="cs-CZ" sz="1400" dirty="0"/>
              <a:t>Budou používat/udržovat/obsluhovat produkty projektu (výstupy)</a:t>
            </a:r>
          </a:p>
          <a:p>
            <a:pPr lvl="2">
              <a:buFontTx/>
              <a:buChar char="-"/>
            </a:pPr>
            <a:r>
              <a:rPr lang="cs-CZ" sz="1400" dirty="0"/>
              <a:t>Specifikují rozsah a kvalitu</a:t>
            </a:r>
          </a:p>
          <a:p>
            <a:pPr lvl="1">
              <a:buFontTx/>
              <a:buChar char="-"/>
            </a:pPr>
            <a:r>
              <a:rPr lang="cs-CZ" sz="1400" b="1" dirty="0"/>
              <a:t>Dodavatel/é</a:t>
            </a:r>
          </a:p>
          <a:p>
            <a:pPr lvl="2">
              <a:buFontTx/>
              <a:buChar char="-"/>
            </a:pPr>
            <a:r>
              <a:rPr lang="cs-CZ" sz="1400" dirty="0"/>
              <a:t>Dovednosti pro dodání/vývoj</a:t>
            </a:r>
          </a:p>
          <a:p>
            <a:pPr lvl="2">
              <a:buFontTx/>
              <a:buChar char="-"/>
            </a:pPr>
            <a:r>
              <a:rPr lang="cs-CZ" sz="1400" dirty="0"/>
              <a:t>Dodávají specializované produkty </a:t>
            </a:r>
          </a:p>
        </p:txBody>
      </p:sp>
    </p:spTree>
    <p:extLst>
      <p:ext uri="{BB962C8B-B14F-4D97-AF65-F5344CB8AC3E}">
        <p14:creationId xmlns:p14="http://schemas.microsoft.com/office/powerpoint/2010/main" val="791010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851670"/>
            <a:ext cx="3168352" cy="1440160"/>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Dle metodiky PRINCE2 (téma Organizace) – </a:t>
            </a:r>
            <a:r>
              <a:rPr lang="cs-CZ" sz="1400" dirty="0">
                <a:solidFill>
                  <a:srgbClr val="307871"/>
                </a:solidFill>
                <a:latin typeface="Times New Roman" panose="02020603050405020304" pitchFamily="18" charset="0"/>
                <a:cs typeface="Times New Roman" panose="02020603050405020304" pitchFamily="18" charset="0"/>
              </a:rPr>
              <a:t>je nutno definovat a stanovit </a:t>
            </a:r>
            <a:r>
              <a:rPr lang="cs-CZ" sz="1400" b="1" dirty="0">
                <a:solidFill>
                  <a:srgbClr val="307871"/>
                </a:solidFill>
                <a:latin typeface="Times New Roman" panose="02020603050405020304" pitchFamily="18" charset="0"/>
                <a:cs typeface="Times New Roman" panose="02020603050405020304" pitchFamily="18" charset="0"/>
              </a:rPr>
              <a:t>strukturu odpovědnosti </a:t>
            </a:r>
            <a:r>
              <a:rPr lang="cs-CZ" sz="1400" dirty="0">
                <a:solidFill>
                  <a:srgbClr val="307871"/>
                </a:solidFill>
                <a:latin typeface="Times New Roman" panose="02020603050405020304" pitchFamily="18" charset="0"/>
                <a:cs typeface="Times New Roman" panose="02020603050405020304" pitchFamily="18" charset="0"/>
              </a:rPr>
              <a:t>v rámci řídicího týmu projektu (kdo?).</a:t>
            </a:r>
          </a:p>
          <a:p>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4 úrovně managementu projektu</a:t>
            </a:r>
          </a:p>
        </p:txBody>
      </p:sp>
      <p:pic>
        <p:nvPicPr>
          <p:cNvPr id="4" name="Obrázek 3">
            <a:extLst>
              <a:ext uri="{FF2B5EF4-FFF2-40B4-BE49-F238E27FC236}">
                <a16:creationId xmlns:a16="http://schemas.microsoft.com/office/drawing/2014/main" id="{52CD2CC4-0396-4480-9EFF-B54ACE0E30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34" b="4085"/>
          <a:stretch/>
        </p:blipFill>
        <p:spPr>
          <a:xfrm rot="10800000">
            <a:off x="3822048" y="1131590"/>
            <a:ext cx="4932710" cy="3384376"/>
          </a:xfrm>
          <a:prstGeom prst="rect">
            <a:avLst/>
          </a:prstGeom>
        </p:spPr>
      </p:pic>
    </p:spTree>
    <p:extLst>
      <p:ext uri="{BB962C8B-B14F-4D97-AF65-F5344CB8AC3E}">
        <p14:creationId xmlns:p14="http://schemas.microsoft.com/office/powerpoint/2010/main" val="2541829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283968" y="1635646"/>
            <a:ext cx="3600400" cy="1152128"/>
          </a:xfrm>
          <a:prstGeom prst="rect">
            <a:avLst/>
          </a:prstGeom>
        </p:spPr>
        <p:txBody>
          <a:bodyPr>
            <a:noAutofit/>
          </a:bodyPr>
          <a:lstStyle/>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Korporátní / programový management</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výbor</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management </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Týmový </a:t>
            </a:r>
            <a:r>
              <a:rPr lang="cs-CZ" sz="1400" b="1" dirty="0" err="1">
                <a:solidFill>
                  <a:srgbClr val="307871"/>
                </a:solidFill>
                <a:latin typeface="Times New Roman" panose="02020603050405020304" pitchFamily="18" charset="0"/>
                <a:cs typeface="Times New Roman" panose="02020603050405020304" pitchFamily="18" charset="0"/>
              </a:rPr>
              <a:t>manager</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ři</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002342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Projektový výbor</a:t>
            </a:r>
          </a:p>
          <a:p>
            <a:r>
              <a:rPr lang="cs-CZ" sz="1400" dirty="0">
                <a:solidFill>
                  <a:srgbClr val="307871"/>
                </a:solidFill>
                <a:latin typeface="Times New Roman" panose="02020603050405020304" pitchFamily="18" charset="0"/>
                <a:cs typeface="Times New Roman" panose="02020603050405020304" pitchFamily="18" charset="0"/>
              </a:rPr>
              <a:t>Odpovědný za úspěch projektu</a:t>
            </a:r>
          </a:p>
          <a:p>
            <a:r>
              <a:rPr lang="cs-CZ" sz="1400" dirty="0">
                <a:solidFill>
                  <a:srgbClr val="307871"/>
                </a:solidFill>
                <a:latin typeface="Times New Roman" panose="02020603050405020304" pitchFamily="18" charset="0"/>
                <a:cs typeface="Times New Roman" panose="02020603050405020304" pitchFamily="18" charset="0"/>
              </a:rPr>
              <a:t>Provádějí jednotné směřování</a:t>
            </a:r>
          </a:p>
          <a:p>
            <a:r>
              <a:rPr lang="cs-CZ" sz="1400" dirty="0">
                <a:solidFill>
                  <a:srgbClr val="307871"/>
                </a:solidFill>
                <a:latin typeface="Times New Roman" panose="02020603050405020304" pitchFamily="18" charset="0"/>
                <a:cs typeface="Times New Roman" panose="02020603050405020304" pitchFamily="18" charset="0"/>
              </a:rPr>
              <a:t>Delegují</a:t>
            </a:r>
          </a:p>
          <a:p>
            <a:r>
              <a:rPr lang="cs-CZ" sz="1400" dirty="0">
                <a:solidFill>
                  <a:srgbClr val="307871"/>
                </a:solidFill>
                <a:latin typeface="Times New Roman" panose="02020603050405020304" pitchFamily="18" charset="0"/>
                <a:cs typeface="Times New Roman" panose="02020603050405020304" pitchFamily="18" charset="0"/>
              </a:rPr>
              <a:t>Zajišťují zdroje a autorizují financování</a:t>
            </a:r>
          </a:p>
          <a:p>
            <a:r>
              <a:rPr lang="cs-CZ" sz="1400" dirty="0">
                <a:solidFill>
                  <a:srgbClr val="307871"/>
                </a:solidFill>
                <a:latin typeface="Times New Roman" panose="02020603050405020304" pitchFamily="18" charset="0"/>
                <a:cs typeface="Times New Roman" panose="02020603050405020304" pitchFamily="18" charset="0"/>
              </a:rPr>
              <a:t>Podporují PM</a:t>
            </a:r>
          </a:p>
          <a:p>
            <a:r>
              <a:rPr lang="cs-CZ" sz="1400" dirty="0">
                <a:solidFill>
                  <a:srgbClr val="307871"/>
                </a:solidFill>
                <a:latin typeface="Times New Roman" panose="02020603050405020304" pitchFamily="18" charset="0"/>
                <a:cs typeface="Times New Roman" panose="02020603050405020304" pitchFamily="18" charset="0"/>
              </a:rPr>
              <a:t>Zajišťují efektivní komunikaci (interní/externí zainteresované strany)</a:t>
            </a:r>
          </a:p>
          <a:p>
            <a:r>
              <a:rPr lang="cs-CZ" sz="1400" dirty="0">
                <a:solidFill>
                  <a:srgbClr val="307871"/>
                </a:solidFill>
                <a:latin typeface="Times New Roman" panose="02020603050405020304" pitchFamily="18" charset="0"/>
                <a:cs typeface="Times New Roman" panose="02020603050405020304" pitchFamily="18" charset="0"/>
              </a:rPr>
              <a:t>Klíčové vlastnosti (dostatečná autorita, důvěryhodnost, schopnost delegovat, dostupnost)</a:t>
            </a: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1190591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Sponzor</a:t>
            </a:r>
          </a:p>
          <a:p>
            <a:r>
              <a:rPr lang="cs-CZ" sz="1400" dirty="0">
                <a:solidFill>
                  <a:srgbClr val="307871"/>
                </a:solidFill>
                <a:latin typeface="Times New Roman" panose="02020603050405020304" pitchFamily="18" charset="0"/>
                <a:cs typeface="Times New Roman" panose="02020603050405020304" pitchFamily="18" charset="0"/>
              </a:rPr>
              <a:t>Celkově odpovědný za úspěch projektu</a:t>
            </a:r>
          </a:p>
          <a:p>
            <a:r>
              <a:rPr lang="cs-CZ" sz="1400" dirty="0">
                <a:solidFill>
                  <a:srgbClr val="307871"/>
                </a:solidFill>
                <a:latin typeface="Times New Roman" panose="02020603050405020304" pitchFamily="18" charset="0"/>
                <a:cs typeface="Times New Roman" panose="02020603050405020304" pitchFamily="18" charset="0"/>
              </a:rPr>
              <a:t>Hlavní „</a:t>
            </a:r>
            <a:r>
              <a:rPr lang="cs-CZ" sz="1400" dirty="0" err="1">
                <a:solidFill>
                  <a:srgbClr val="307871"/>
                </a:solidFill>
                <a:latin typeface="Times New Roman" panose="02020603050405020304" pitchFamily="18" charset="0"/>
                <a:cs typeface="Times New Roman" panose="02020603050405020304" pitchFamily="18" charset="0"/>
              </a:rPr>
              <a:t>decision</a:t>
            </a:r>
            <a:r>
              <a:rPr lang="cs-CZ" sz="1400" dirty="0">
                <a:solidFill>
                  <a:srgbClr val="307871"/>
                </a:solidFill>
                <a:latin typeface="Times New Roman" panose="02020603050405020304" pitchFamily="18" charset="0"/>
                <a:cs typeface="Times New Roman" panose="02020603050405020304" pitchFamily="18" charset="0"/>
              </a:rPr>
              <a:t>-maker“</a:t>
            </a:r>
          </a:p>
          <a:p>
            <a:r>
              <a:rPr lang="cs-CZ" sz="1400" dirty="0">
                <a:solidFill>
                  <a:srgbClr val="307871"/>
                </a:solidFill>
                <a:latin typeface="Times New Roman" panose="02020603050405020304" pitchFamily="18" charset="0"/>
                <a:cs typeface="Times New Roman" panose="02020603050405020304" pitchFamily="18" charset="0"/>
              </a:rPr>
              <a:t>Cena/výkon – nákladově přijatelný přístup (</a:t>
            </a:r>
            <a:r>
              <a:rPr lang="cs-CZ" sz="1400" dirty="0" err="1">
                <a:solidFill>
                  <a:srgbClr val="307871"/>
                </a:solidFill>
                <a:latin typeface="Times New Roman" panose="02020603050405020304" pitchFamily="18" charset="0"/>
                <a:cs typeface="Times New Roman" panose="02020603050405020304" pitchFamily="18" charset="0"/>
              </a:rPr>
              <a:t>value</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for</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money</a:t>
            </a:r>
            <a:r>
              <a:rPr lang="cs-CZ" sz="1400" dirty="0">
                <a:solidFill>
                  <a:srgbClr val="307871"/>
                </a:solidFill>
                <a:latin typeface="Times New Roman" panose="02020603050405020304" pitchFamily="18" charset="0"/>
                <a:cs typeface="Times New Roman" panose="02020603050405020304" pitchFamily="18" charset="0"/>
              </a:rPr>
              <a:t>)</a:t>
            </a:r>
          </a:p>
          <a:p>
            <a:r>
              <a:rPr lang="cs-CZ" sz="1400" dirty="0">
                <a:solidFill>
                  <a:srgbClr val="307871"/>
                </a:solidFill>
                <a:latin typeface="Times New Roman" panose="02020603050405020304" pitchFamily="18" charset="0"/>
                <a:cs typeface="Times New Roman" panose="02020603050405020304" pitchFamily="18" charset="0"/>
              </a:rPr>
              <a:t>Zajišťuje financování a zdroje</a:t>
            </a:r>
          </a:p>
          <a:p>
            <a:r>
              <a:rPr lang="cs-CZ" sz="1400" dirty="0">
                <a:solidFill>
                  <a:srgbClr val="307871"/>
                </a:solidFill>
                <a:latin typeface="Times New Roman" panose="02020603050405020304" pitchFamily="18" charset="0"/>
                <a:cs typeface="Times New Roman" panose="02020603050405020304" pitchFamily="18" charset="0"/>
              </a:rPr>
              <a:t>Jmenován korporátním / programovým managementem</a:t>
            </a:r>
          </a:p>
          <a:p>
            <a:r>
              <a:rPr lang="cs-CZ" sz="1400" dirty="0">
                <a:solidFill>
                  <a:srgbClr val="307871"/>
                </a:solidFill>
                <a:latin typeface="Times New Roman" panose="02020603050405020304" pitchFamily="18" charset="0"/>
                <a:cs typeface="Times New Roman" panose="02020603050405020304" pitchFamily="18" charset="0"/>
              </a:rPr>
              <a:t>Odpovědný za jmenování členů řídícího týmu projektu</a:t>
            </a: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129419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Doba, za kterou se investice </a:t>
            </a:r>
            <a:r>
              <a:rPr lang="cs-CZ" sz="1600" b="1" dirty="0"/>
              <a:t>splatí z peněžních příjmů</a:t>
            </a:r>
            <a:r>
              <a:rPr lang="cs-CZ" sz="1600" dirty="0"/>
              <a:t>, které zajistí.</a:t>
            </a:r>
          </a:p>
          <a:p>
            <a:pPr marL="285750" lvl="3" indent="-285750">
              <a:defRPr/>
            </a:pPr>
            <a:endParaRPr lang="cs-CZ" sz="1600" dirty="0"/>
          </a:p>
          <a:p>
            <a:pPr marL="285750" lvl="3" indent="-285750">
              <a:defRPr/>
            </a:pPr>
            <a:r>
              <a:rPr lang="cs-CZ" sz="1600" dirty="0"/>
              <a:t>Pokud se čistý výnos v jednotlivých letech mění, můžeme postupovat </a:t>
            </a:r>
            <a:r>
              <a:rPr lang="cs-CZ" sz="1600" b="1" dirty="0"/>
              <a:t>kumulativním načítáním částek za jednotlivé roky</a:t>
            </a:r>
            <a:r>
              <a:rPr lang="cs-CZ" sz="1600" dirty="0"/>
              <a:t>, až dosáhneme hodnoty nákladu na investici. Kritériem pro rozhodování je maximální zkrácení doby návratnosti. </a:t>
            </a:r>
          </a:p>
          <a:p>
            <a:pPr marL="285750" lvl="3" indent="-285750">
              <a:defRPr/>
            </a:pPr>
            <a:endParaRPr lang="cs-CZ" sz="1600" dirty="0"/>
          </a:p>
          <a:p>
            <a:pPr marL="285750" lvl="3" indent="-285750">
              <a:defRPr/>
            </a:pPr>
            <a:r>
              <a:rPr lang="cs-CZ" sz="1600" dirty="0"/>
              <a:t>Přičemž platí, že </a:t>
            </a:r>
            <a:r>
              <a:rPr lang="cs-CZ" sz="1600" b="1" dirty="0"/>
              <a:t>čím je jeho hodnota doby návratnosti nižší, tím lepší je projekt</a:t>
            </a:r>
            <a:r>
              <a:rPr lang="cs-CZ" sz="1600" dirty="0"/>
              <a:t>. Tedy při vzájemném porovnávání projektů by měl být zvolen ten projekt, jehož hodnota doby návratnosti je nejnižší</a:t>
            </a:r>
          </a:p>
          <a:p>
            <a:pPr marL="0" lvl="3" indent="0">
              <a:buNone/>
              <a:defRPr/>
            </a:pPr>
            <a:endParaRPr lang="cs-CZ" sz="1600" dirty="0"/>
          </a:p>
        </p:txBody>
      </p:sp>
      <p:graphicFrame>
        <p:nvGraphicFramePr>
          <p:cNvPr id="5" name="Tabulka 4">
            <a:extLst>
              <a:ext uri="{FF2B5EF4-FFF2-40B4-BE49-F238E27FC236}">
                <a16:creationId xmlns:a16="http://schemas.microsoft.com/office/drawing/2014/main" id="{8BAD98F6-F0C9-4DA7-B6AC-F13A5933BA0A}"/>
              </a:ext>
            </a:extLst>
          </p:cNvPr>
          <p:cNvGraphicFramePr>
            <a:graphicFrameLocks noGrp="1"/>
          </p:cNvGraphicFramePr>
          <p:nvPr>
            <p:extLst/>
          </p:nvPr>
        </p:nvGraphicFramePr>
        <p:xfrm>
          <a:off x="611560" y="3579862"/>
          <a:ext cx="7272808" cy="966975"/>
        </p:xfrm>
        <a:graphic>
          <a:graphicData uri="http://schemas.openxmlformats.org/drawingml/2006/table">
            <a:tbl>
              <a:tblPr/>
              <a:tblGrid>
                <a:gridCol w="3998064">
                  <a:extLst>
                    <a:ext uri="{9D8B030D-6E8A-4147-A177-3AD203B41FA5}">
                      <a16:colId xmlns:a16="http://schemas.microsoft.com/office/drawing/2014/main" val="20000"/>
                    </a:ext>
                  </a:extLst>
                </a:gridCol>
                <a:gridCol w="3274744">
                  <a:extLst>
                    <a:ext uri="{9D8B030D-6E8A-4147-A177-3AD203B41FA5}">
                      <a16:colId xmlns:a16="http://schemas.microsoft.com/office/drawing/2014/main" val="20001"/>
                    </a:ext>
                  </a:extLst>
                </a:gridCol>
              </a:tblGrid>
              <a:tr h="322325">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a:latin typeface="Times New Roman"/>
                          <a:ea typeface="Times New Roman"/>
                          <a:cs typeface="Times New Roman"/>
                        </a:rPr>
                        <a:t>Interpretace</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325">
                <a:tc>
                  <a:txBody>
                    <a:bodyPr/>
                    <a:lstStyle/>
                    <a:p>
                      <a:pPr algn="ctr">
                        <a:spcAft>
                          <a:spcPts val="0"/>
                        </a:spcAft>
                      </a:pPr>
                      <a:r>
                        <a:rPr lang="cs-CZ" sz="1800" i="1" dirty="0">
                          <a:latin typeface="Times New Roman"/>
                          <a:ea typeface="Times New Roman"/>
                          <a:cs typeface="Times New Roman"/>
                        </a:rPr>
                        <a:t>PB</a:t>
                      </a:r>
                      <a:r>
                        <a:rPr lang="cs-CZ" sz="1800" dirty="0">
                          <a:latin typeface="Times New Roman"/>
                          <a:ea typeface="Times New Roman"/>
                          <a:cs typeface="Times New Roman"/>
                        </a:rPr>
                        <a:t> ≤ doba životnosti</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2325">
                <a:tc>
                  <a:txBody>
                    <a:bodyPr/>
                    <a:lstStyle/>
                    <a:p>
                      <a:pPr algn="ctr">
                        <a:spcAft>
                          <a:spcPts val="0"/>
                        </a:spcAft>
                      </a:pPr>
                      <a:r>
                        <a:rPr lang="cs-CZ" sz="1800" i="1">
                          <a:latin typeface="Times New Roman"/>
                          <a:ea typeface="Times New Roman"/>
                          <a:cs typeface="Times New Roman"/>
                        </a:rPr>
                        <a:t>PB</a:t>
                      </a:r>
                      <a:r>
                        <a:rPr lang="cs-CZ" sz="1800">
                          <a:latin typeface="Times New Roman"/>
                          <a:ea typeface="Times New Roman"/>
                          <a:cs typeface="Times New Roman"/>
                        </a:rPr>
                        <a:t> &gt; doba životnosti</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není 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3234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Hlavní uživatel/é</a:t>
            </a:r>
          </a:p>
          <a:p>
            <a:r>
              <a:rPr lang="cs-CZ" sz="1400" dirty="0">
                <a:solidFill>
                  <a:srgbClr val="307871"/>
                </a:solidFill>
                <a:latin typeface="Times New Roman" panose="02020603050405020304" pitchFamily="18" charset="0"/>
                <a:cs typeface="Times New Roman" panose="02020603050405020304" pitchFamily="18" charset="0"/>
              </a:rPr>
              <a:t>Specifikují potřeby a přínosy projektu</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Reprezentují zájmy těch co:</a:t>
            </a:r>
          </a:p>
          <a:p>
            <a:pPr lvl="1"/>
            <a:r>
              <a:rPr lang="cs-CZ" sz="1000" dirty="0">
                <a:solidFill>
                  <a:srgbClr val="307871"/>
                </a:solidFill>
                <a:latin typeface="Times New Roman" panose="02020603050405020304" pitchFamily="18" charset="0"/>
                <a:cs typeface="Times New Roman" panose="02020603050405020304" pitchFamily="18" charset="0"/>
              </a:rPr>
              <a:t>Užívají produkty (výstupy projektu, např. inovovaný výrobek)</a:t>
            </a:r>
          </a:p>
          <a:p>
            <a:pPr lvl="1"/>
            <a:r>
              <a:rPr lang="cs-CZ" sz="1000" dirty="0">
                <a:solidFill>
                  <a:srgbClr val="307871"/>
                </a:solidFill>
                <a:latin typeface="Times New Roman" panose="02020603050405020304" pitchFamily="18" charset="0"/>
                <a:cs typeface="Times New Roman" panose="02020603050405020304" pitchFamily="18" charset="0"/>
              </a:rPr>
              <a:t>Udržují produkty (výstupy projektu, např. inovovaný výrobek)</a:t>
            </a:r>
          </a:p>
          <a:p>
            <a:pPr lvl="1"/>
            <a:r>
              <a:rPr lang="cs-CZ" sz="1000" dirty="0">
                <a:solidFill>
                  <a:srgbClr val="307871"/>
                </a:solidFill>
                <a:latin typeface="Times New Roman" panose="02020603050405020304" pitchFamily="18" charset="0"/>
                <a:cs typeface="Times New Roman" panose="02020603050405020304" pitchFamily="18" charset="0"/>
              </a:rPr>
              <a:t>Obsluhují produkty (výstupy projektu, např. inovovaný výrobek)</a:t>
            </a:r>
          </a:p>
          <a:p>
            <a:pPr lvl="1"/>
            <a:endParaRPr lang="cs-CZ" sz="10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Potvrzují zdroje</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Definují </a:t>
            </a:r>
          </a:p>
          <a:p>
            <a:pPr lvl="1"/>
            <a:r>
              <a:rPr lang="cs-CZ" sz="1000" dirty="0">
                <a:solidFill>
                  <a:srgbClr val="307871"/>
                </a:solidFill>
                <a:latin typeface="Times New Roman" panose="02020603050405020304" pitchFamily="18" charset="0"/>
                <a:cs typeface="Times New Roman" panose="02020603050405020304" pitchFamily="18" charset="0"/>
              </a:rPr>
              <a:t>Očekávání zákazníka na kvalitu (CQE)</a:t>
            </a:r>
          </a:p>
          <a:p>
            <a:pPr lvl="1"/>
            <a:r>
              <a:rPr lang="cs-CZ" sz="1000" dirty="0">
                <a:solidFill>
                  <a:srgbClr val="307871"/>
                </a:solidFill>
                <a:latin typeface="Times New Roman" panose="02020603050405020304" pitchFamily="18" charset="0"/>
                <a:cs typeface="Times New Roman" panose="02020603050405020304" pitchFamily="18" charset="0"/>
              </a:rPr>
              <a:t>Akceptační kritéria (AC)</a:t>
            </a:r>
          </a:p>
          <a:p>
            <a:pPr lvl="1"/>
            <a:r>
              <a:rPr lang="cs-CZ" sz="1000" dirty="0">
                <a:solidFill>
                  <a:srgbClr val="307871"/>
                </a:solidFill>
                <a:latin typeface="Times New Roman" panose="02020603050405020304" pitchFamily="18" charset="0"/>
                <a:cs typeface="Times New Roman" panose="02020603050405020304" pitchFamily="18" charset="0"/>
              </a:rPr>
              <a:t>Kritéria kvality</a:t>
            </a: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119430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Hlavní dodavatel/é</a:t>
            </a:r>
          </a:p>
          <a:p>
            <a:r>
              <a:rPr lang="cs-CZ" sz="1400" dirty="0">
                <a:solidFill>
                  <a:srgbClr val="307871"/>
                </a:solidFill>
                <a:latin typeface="Times New Roman" panose="02020603050405020304" pitchFamily="18" charset="0"/>
                <a:cs typeface="Times New Roman" panose="02020603050405020304" pitchFamily="18" charset="0"/>
              </a:rPr>
              <a:t>Designují, vyvíjejí, dodávají, nakupují a implementují produkty</a:t>
            </a:r>
          </a:p>
          <a:p>
            <a:r>
              <a:rPr lang="cs-CZ" sz="1400" dirty="0">
                <a:solidFill>
                  <a:srgbClr val="307871"/>
                </a:solidFill>
                <a:latin typeface="Times New Roman" panose="02020603050405020304" pitchFamily="18" charset="0"/>
                <a:cs typeface="Times New Roman" panose="02020603050405020304" pitchFamily="18" charset="0"/>
              </a:rPr>
              <a:t>Potvrzují dodavatelské zdroje</a:t>
            </a:r>
          </a:p>
          <a:p>
            <a:r>
              <a:rPr lang="cs-CZ" sz="1400" dirty="0">
                <a:solidFill>
                  <a:srgbClr val="307871"/>
                </a:solidFill>
                <a:latin typeface="Times New Roman" panose="02020603050405020304" pitchFamily="18" charset="0"/>
                <a:cs typeface="Times New Roman" panose="02020603050405020304" pitchFamily="18" charset="0"/>
              </a:rPr>
              <a:t>Potvrzují proveditelnost a reálnost produktů (výstupů)</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Projektový manažer</a:t>
            </a:r>
          </a:p>
          <a:p>
            <a:r>
              <a:rPr lang="cs-CZ" sz="1400" dirty="0">
                <a:solidFill>
                  <a:srgbClr val="307871"/>
                </a:solidFill>
                <a:latin typeface="Times New Roman" panose="02020603050405020304" pitchFamily="18" charset="0"/>
                <a:cs typeface="Times New Roman" panose="02020603050405020304" pitchFamily="18" charset="0"/>
              </a:rPr>
              <a:t>Dennodenní projektový management</a:t>
            </a:r>
          </a:p>
          <a:p>
            <a:r>
              <a:rPr lang="cs-CZ" sz="1400" dirty="0">
                <a:solidFill>
                  <a:srgbClr val="307871"/>
                </a:solidFill>
                <a:latin typeface="Times New Roman" panose="02020603050405020304" pitchFamily="18" charset="0"/>
                <a:cs typeface="Times New Roman" panose="02020603050405020304" pitchFamily="18" charset="0"/>
              </a:rPr>
              <a:t>Deleguje odpovědnost na týmové manažery a řídí jejich práci</a:t>
            </a:r>
          </a:p>
          <a:p>
            <a:r>
              <a:rPr lang="cs-CZ" sz="1400" dirty="0">
                <a:solidFill>
                  <a:srgbClr val="307871"/>
                </a:solidFill>
                <a:latin typeface="Times New Roman" panose="02020603050405020304" pitchFamily="18" charset="0"/>
                <a:cs typeface="Times New Roman" panose="02020603050405020304" pitchFamily="18" charset="0"/>
              </a:rPr>
              <a:t>Odpovídá za dokumentování </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0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602462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Změnová komise</a:t>
            </a:r>
          </a:p>
          <a:p>
            <a:r>
              <a:rPr lang="cs-CZ" sz="1400" dirty="0">
                <a:solidFill>
                  <a:srgbClr val="307871"/>
                </a:solidFill>
                <a:latin typeface="Times New Roman" panose="02020603050405020304" pitchFamily="18" charset="0"/>
                <a:cs typeface="Times New Roman" panose="02020603050405020304" pitchFamily="18" charset="0"/>
              </a:rPr>
              <a:t>Autorizuje požadavky na změnu nebo odchylky od specifikace (</a:t>
            </a:r>
            <a:r>
              <a:rPr lang="cs-CZ" sz="1400" dirty="0" err="1">
                <a:solidFill>
                  <a:srgbClr val="307871"/>
                </a:solidFill>
                <a:latin typeface="Times New Roman" panose="02020603050405020304" pitchFamily="18" charset="0"/>
                <a:cs typeface="Times New Roman" panose="02020603050405020304" pitchFamily="18" charset="0"/>
              </a:rPr>
              <a:t>request</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for</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change</a:t>
            </a:r>
            <a:r>
              <a:rPr lang="cs-CZ" sz="1400" dirty="0">
                <a:solidFill>
                  <a:srgbClr val="307871"/>
                </a:solidFill>
                <a:latin typeface="Times New Roman" panose="02020603050405020304" pitchFamily="18" charset="0"/>
                <a:cs typeface="Times New Roman" panose="02020603050405020304" pitchFamily="18" charset="0"/>
              </a:rPr>
              <a:t>)</a:t>
            </a:r>
          </a:p>
          <a:p>
            <a:r>
              <a:rPr lang="cs-CZ" sz="1400" dirty="0">
                <a:solidFill>
                  <a:srgbClr val="307871"/>
                </a:solidFill>
                <a:latin typeface="Times New Roman" panose="02020603050405020304" pitchFamily="18" charset="0"/>
                <a:cs typeface="Times New Roman" panose="02020603050405020304" pitchFamily="18" charset="0"/>
              </a:rPr>
              <a:t>Např. projektový výbor – závažné změny, změnová komise – středně závažné změny, projektový manažer – malé změny</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Projektová podpora</a:t>
            </a:r>
          </a:p>
          <a:p>
            <a:r>
              <a:rPr lang="cs-CZ" sz="1400" dirty="0">
                <a:solidFill>
                  <a:srgbClr val="307871"/>
                </a:solidFill>
                <a:latin typeface="Times New Roman" panose="02020603050405020304" pitchFamily="18" charset="0"/>
                <a:cs typeface="Times New Roman" panose="02020603050405020304" pitchFamily="18" charset="0"/>
              </a:rPr>
              <a:t>Je odpovědností projektového manažera</a:t>
            </a:r>
          </a:p>
          <a:p>
            <a:r>
              <a:rPr lang="cs-CZ" sz="1400" dirty="0">
                <a:solidFill>
                  <a:srgbClr val="307871"/>
                </a:solidFill>
                <a:latin typeface="Times New Roman" panose="02020603050405020304" pitchFamily="18" charset="0"/>
                <a:cs typeface="Times New Roman" panose="02020603050405020304" pitchFamily="18" charset="0"/>
              </a:rPr>
              <a:t>Provádí administrativní služby, poradenství nebo návody</a:t>
            </a:r>
          </a:p>
          <a:p>
            <a:r>
              <a:rPr lang="cs-CZ" sz="1400" dirty="0">
                <a:solidFill>
                  <a:srgbClr val="307871"/>
                </a:solidFill>
                <a:latin typeface="Times New Roman" panose="02020603050405020304" pitchFamily="18" charset="0"/>
                <a:cs typeface="Times New Roman" panose="02020603050405020304" pitchFamily="18" charset="0"/>
              </a:rPr>
              <a:t>Je často odpovědná za procedury řízení konfigurace </a:t>
            </a:r>
            <a:r>
              <a:rPr lang="cs-CZ" sz="1100" dirty="0">
                <a:solidFill>
                  <a:srgbClr val="307871"/>
                </a:solidFill>
                <a:latin typeface="Times New Roman" panose="02020603050405020304" pitchFamily="18" charset="0"/>
                <a:cs typeface="Times New Roman" panose="02020603050405020304" pitchFamily="18" charset="0"/>
              </a:rPr>
              <a:t>(kolik % je plněno, sledování vývoje pracovních balíků, např. kolik % je vybráno, objednáno, dodáno, vyrobeno..)</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0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2" name="Obrázek 1">
            <a:extLst>
              <a:ext uri="{FF2B5EF4-FFF2-40B4-BE49-F238E27FC236}">
                <a16:creationId xmlns:a16="http://schemas.microsoft.com/office/drawing/2014/main" id="{4B8D3D74-6AF2-4C6C-BDE7-8D3EBC34FDDA}"/>
              </a:ext>
            </a:extLst>
          </p:cNvPr>
          <p:cNvPicPr>
            <a:picLocks noChangeAspect="1"/>
          </p:cNvPicPr>
          <p:nvPr/>
        </p:nvPicPr>
        <p:blipFill>
          <a:blip r:embed="rId3"/>
          <a:stretch>
            <a:fillRect/>
          </a:stretch>
        </p:blipFill>
        <p:spPr>
          <a:xfrm>
            <a:off x="260927" y="1293808"/>
            <a:ext cx="3725602" cy="2555883"/>
          </a:xfrm>
          <a:prstGeom prst="rect">
            <a:avLst/>
          </a:prstGeom>
        </p:spPr>
      </p:pic>
    </p:spTree>
    <p:extLst>
      <p:ext uri="{BB962C8B-B14F-4D97-AF65-F5344CB8AC3E}">
        <p14:creationId xmlns:p14="http://schemas.microsoft.com/office/powerpoint/2010/main" val="31172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Projektová organizační struktura může vycházet ze struktury organizace</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dirty="0"/>
          </a:p>
          <a:p>
            <a:pPr marL="457200" lvl="4" indent="0">
              <a:buNone/>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Organizační struktury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Zástupný symbol pro obsah 2">
            <a:extLst>
              <a:ext uri="{FF2B5EF4-FFF2-40B4-BE49-F238E27FC236}">
                <a16:creationId xmlns:a16="http://schemas.microsoft.com/office/drawing/2014/main" id="{0D3F692C-922F-494C-935D-B572ED766BDE}"/>
              </a:ext>
            </a:extLst>
          </p:cNvPr>
          <p:cNvSpPr txBox="1">
            <a:spLocks/>
          </p:cNvSpPr>
          <p:nvPr/>
        </p:nvSpPr>
        <p:spPr>
          <a:xfrm>
            <a:off x="3870634" y="226940"/>
            <a:ext cx="5273365" cy="45770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t>3 základní typy:</a:t>
            </a:r>
          </a:p>
          <a:p>
            <a:endParaRPr lang="cs-CZ" sz="1600" b="1" dirty="0"/>
          </a:p>
          <a:p>
            <a:r>
              <a:rPr lang="cs-CZ" sz="1600" b="1" dirty="0"/>
              <a:t>Organizace s funkcionální strukturou</a:t>
            </a:r>
          </a:p>
          <a:p>
            <a:endParaRPr lang="cs-CZ" sz="1600" b="1" dirty="0"/>
          </a:p>
          <a:p>
            <a:r>
              <a:rPr lang="cs-CZ" sz="1600" b="1" dirty="0"/>
              <a:t>Organizace s projektovou strukturou</a:t>
            </a:r>
          </a:p>
          <a:p>
            <a:endParaRPr lang="cs-CZ" sz="1600" b="1" dirty="0"/>
          </a:p>
          <a:p>
            <a:r>
              <a:rPr lang="cs-CZ" sz="1600" b="1" dirty="0"/>
              <a:t>Organizace s maticovou strukturou </a:t>
            </a:r>
          </a:p>
        </p:txBody>
      </p:sp>
    </p:spTree>
    <p:extLst>
      <p:ext uri="{BB962C8B-B14F-4D97-AF65-F5344CB8AC3E}">
        <p14:creationId xmlns:p14="http://schemas.microsoft.com/office/powerpoint/2010/main" val="2212353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funkcionální strukturou </a:t>
            </a:r>
          </a:p>
          <a:p>
            <a:r>
              <a:rPr lang="cs-CZ" sz="1400" dirty="0">
                <a:solidFill>
                  <a:srgbClr val="307871"/>
                </a:solidFill>
                <a:latin typeface="Times New Roman" panose="02020603050405020304" pitchFamily="18" charset="0"/>
                <a:cs typeface="Times New Roman" panose="02020603050405020304" pitchFamily="18" charset="0"/>
              </a:rPr>
              <a:t>Projektoví manažeři mají velmi malou, nebo vůbec žádnou pravomoc. </a:t>
            </a:r>
          </a:p>
          <a:p>
            <a:r>
              <a:rPr lang="cs-CZ" sz="1400" dirty="0">
                <a:solidFill>
                  <a:srgbClr val="307871"/>
                </a:solidFill>
                <a:latin typeface="Times New Roman" panose="02020603050405020304" pitchFamily="18" charset="0"/>
                <a:cs typeface="Times New Roman" panose="02020603050405020304" pitchFamily="18" charset="0"/>
              </a:rPr>
              <a:t>Nutné dobré komunikační, ovlivňovací a mezilidské dovednosti projektového manažera.</a:t>
            </a:r>
          </a:p>
          <a:p>
            <a:r>
              <a:rPr lang="cs-CZ" sz="1400" dirty="0">
                <a:solidFill>
                  <a:srgbClr val="307871"/>
                </a:solidFill>
                <a:latin typeface="Times New Roman" panose="02020603050405020304" pitchFamily="18" charset="0"/>
                <a:cs typeface="Times New Roman" panose="02020603050405020304" pitchFamily="18" charset="0"/>
              </a:rPr>
              <a:t>Pravomoc projektového manažera je často spojena s manažerem oddělení</a:t>
            </a:r>
          </a:p>
          <a:p>
            <a:r>
              <a:rPr lang="cs-CZ" sz="1400" dirty="0">
                <a:solidFill>
                  <a:srgbClr val="307871"/>
                </a:solidFill>
                <a:latin typeface="Times New Roman" panose="02020603050405020304" pitchFamily="18" charset="0"/>
                <a:cs typeface="Times New Roman" panose="02020603050405020304" pitchFamily="18" charset="0"/>
              </a:rPr>
              <a:t>V tomto typu jsou projekty rozdělovány dle oddělení (každé si zpracuje svou část – marketing, výroba, prodej…)</a:t>
            </a:r>
          </a:p>
          <a:p>
            <a:r>
              <a:rPr lang="cs-CZ" sz="1400" dirty="0">
                <a:solidFill>
                  <a:srgbClr val="307871"/>
                </a:solidFill>
                <a:latin typeface="Times New Roman" panose="02020603050405020304" pitchFamily="18" charset="0"/>
                <a:cs typeface="Times New Roman" panose="02020603050405020304" pitchFamily="18" charset="0"/>
              </a:rPr>
              <a:t>Členové týmu jsou loajální vůči svému liniovému manažerovi.</a:t>
            </a:r>
          </a:p>
          <a:p>
            <a:r>
              <a:rPr lang="cs-CZ" sz="1400" dirty="0">
                <a:solidFill>
                  <a:srgbClr val="307871"/>
                </a:solidFill>
                <a:latin typeface="Times New Roman" panose="02020603050405020304" pitchFamily="18" charset="0"/>
                <a:cs typeface="Times New Roman" panose="02020603050405020304" pitchFamily="18" charset="0"/>
              </a:rPr>
              <a:t>Více projektů soutěží o omezené zdroje a získání priority. </a:t>
            </a:r>
          </a:p>
          <a:p>
            <a:r>
              <a:rPr lang="cs-CZ" sz="1400" dirty="0">
                <a:solidFill>
                  <a:srgbClr val="307871"/>
                </a:solidFill>
                <a:latin typeface="Times New Roman" panose="02020603050405020304" pitchFamily="18" charset="0"/>
                <a:cs typeface="Times New Roman" panose="02020603050405020304" pitchFamily="18" charset="0"/>
              </a:rPr>
              <a:t>Výhodou je trvalá organizační struktura.</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5" name="Obrázek 4">
            <a:extLst>
              <a:ext uri="{FF2B5EF4-FFF2-40B4-BE49-F238E27FC236}">
                <a16:creationId xmlns:a16="http://schemas.microsoft.com/office/drawing/2014/main" id="{A650C26B-AF27-45FD-B30C-02E4DAA08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277" b="5917"/>
          <a:stretch/>
        </p:blipFill>
        <p:spPr>
          <a:xfrm rot="10800000">
            <a:off x="179512" y="1599641"/>
            <a:ext cx="3512312" cy="1944217"/>
          </a:xfrm>
          <a:prstGeom prst="rect">
            <a:avLst/>
          </a:prstGeom>
        </p:spPr>
      </p:pic>
      <p:sp>
        <p:nvSpPr>
          <p:cNvPr id="8" name="Obdélník 7">
            <a:extLst>
              <a:ext uri="{FF2B5EF4-FFF2-40B4-BE49-F238E27FC236}">
                <a16:creationId xmlns:a16="http://schemas.microsoft.com/office/drawing/2014/main" id="{97143995-DB79-45F4-B096-B17B84023453}"/>
              </a:ext>
            </a:extLst>
          </p:cNvPr>
          <p:cNvSpPr/>
          <p:nvPr/>
        </p:nvSpPr>
        <p:spPr>
          <a:xfrm>
            <a:off x="179511" y="3543859"/>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68)</a:t>
            </a:r>
          </a:p>
        </p:txBody>
      </p:sp>
    </p:spTree>
    <p:extLst>
      <p:ext uri="{BB962C8B-B14F-4D97-AF65-F5344CB8AC3E}">
        <p14:creationId xmlns:p14="http://schemas.microsoft.com/office/powerpoint/2010/main" val="343696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projektovou strukturou </a:t>
            </a:r>
          </a:p>
          <a:p>
            <a:r>
              <a:rPr lang="cs-CZ" sz="1400" dirty="0">
                <a:solidFill>
                  <a:srgbClr val="307871"/>
                </a:solidFill>
                <a:latin typeface="Times New Roman" panose="02020603050405020304" pitchFamily="18" charset="0"/>
                <a:cs typeface="Times New Roman" panose="02020603050405020304" pitchFamily="18" charset="0"/>
              </a:rPr>
              <a:t>Zdroje organizace se využívají pro projekty a práci na projektech.</a:t>
            </a:r>
          </a:p>
          <a:p>
            <a:r>
              <a:rPr lang="cs-CZ" sz="1400" dirty="0">
                <a:solidFill>
                  <a:srgbClr val="307871"/>
                </a:solidFill>
                <a:latin typeface="Times New Roman" panose="02020603050405020304" pitchFamily="18" charset="0"/>
                <a:cs typeface="Times New Roman" panose="02020603050405020304" pitchFamily="18" charset="0"/>
              </a:rPr>
              <a:t>PM mají téměř neomezenou pravomoc a zodpovídají se výkonnému řediteli.</a:t>
            </a:r>
          </a:p>
          <a:p>
            <a:r>
              <a:rPr lang="cs-CZ" sz="1400" dirty="0">
                <a:solidFill>
                  <a:srgbClr val="307871"/>
                </a:solidFill>
                <a:latin typeface="Times New Roman" panose="02020603050405020304" pitchFamily="18" charset="0"/>
                <a:cs typeface="Times New Roman" panose="02020603050405020304" pitchFamily="18" charset="0"/>
              </a:rPr>
              <a:t>PM zodpovědní za rozhodnutí, řízení a zdroje projektu.</a:t>
            </a:r>
          </a:p>
          <a:p>
            <a:r>
              <a:rPr lang="cs-CZ" sz="1400" dirty="0">
                <a:solidFill>
                  <a:srgbClr val="307871"/>
                </a:solidFill>
                <a:latin typeface="Times New Roman" panose="02020603050405020304" pitchFamily="18" charset="0"/>
                <a:cs typeface="Times New Roman" panose="02020603050405020304" pitchFamily="18" charset="0"/>
              </a:rPr>
              <a:t>Projektové týmy mají své zázemí (oddělení).</a:t>
            </a:r>
          </a:p>
          <a:p>
            <a:r>
              <a:rPr lang="cs-CZ" sz="1400" dirty="0">
                <a:solidFill>
                  <a:srgbClr val="307871"/>
                </a:solidFill>
                <a:latin typeface="Times New Roman" panose="02020603050405020304" pitchFamily="18" charset="0"/>
                <a:cs typeface="Times New Roman" panose="02020603050405020304" pitchFamily="18" charset="0"/>
              </a:rPr>
              <a:t>Projektové týmy mohou být tvořeny i externími subjekty</a:t>
            </a:r>
          </a:p>
          <a:p>
            <a:r>
              <a:rPr lang="cs-CZ" sz="1400" dirty="0">
                <a:solidFill>
                  <a:srgbClr val="307871"/>
                </a:solidFill>
                <a:latin typeface="Times New Roman" panose="02020603050405020304" pitchFamily="18" charset="0"/>
                <a:cs typeface="Times New Roman" panose="02020603050405020304" pitchFamily="18" charset="0"/>
              </a:rPr>
              <a:t>Po dokončení projektu je tým rozpuštěn nebo pracuje na dalším projektu.</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4" name="Obrázek 3">
            <a:extLst>
              <a:ext uri="{FF2B5EF4-FFF2-40B4-BE49-F238E27FC236}">
                <a16:creationId xmlns:a16="http://schemas.microsoft.com/office/drawing/2014/main" id="{47F99EFC-6CCF-4598-BEB1-5981766144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91" t="3426" r="19113" b="7505"/>
          <a:stretch/>
        </p:blipFill>
        <p:spPr>
          <a:xfrm rot="16200000">
            <a:off x="1143757" y="699541"/>
            <a:ext cx="1800201" cy="3744418"/>
          </a:xfrm>
          <a:prstGeom prst="rect">
            <a:avLst/>
          </a:prstGeom>
        </p:spPr>
      </p:pic>
      <p:sp>
        <p:nvSpPr>
          <p:cNvPr id="8" name="Obdélník 7">
            <a:extLst>
              <a:ext uri="{FF2B5EF4-FFF2-40B4-BE49-F238E27FC236}">
                <a16:creationId xmlns:a16="http://schemas.microsoft.com/office/drawing/2014/main" id="{A0D3B653-8790-4845-BC0E-C56E8C60535E}"/>
              </a:ext>
            </a:extLst>
          </p:cNvPr>
          <p:cNvSpPr/>
          <p:nvPr/>
        </p:nvSpPr>
        <p:spPr>
          <a:xfrm>
            <a:off x="179512" y="3502046"/>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71)</a:t>
            </a:r>
          </a:p>
        </p:txBody>
      </p:sp>
    </p:spTree>
    <p:extLst>
      <p:ext uri="{BB962C8B-B14F-4D97-AF65-F5344CB8AC3E}">
        <p14:creationId xmlns:p14="http://schemas.microsoft.com/office/powerpoint/2010/main" val="3282895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816424"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maticovou strukturou </a:t>
            </a:r>
          </a:p>
          <a:p>
            <a:r>
              <a:rPr lang="cs-CZ" sz="1200" dirty="0">
                <a:solidFill>
                  <a:srgbClr val="307871"/>
                </a:solidFill>
                <a:latin typeface="Times New Roman" panose="02020603050405020304" pitchFamily="18" charset="0"/>
                <a:cs typeface="Times New Roman" panose="02020603050405020304" pitchFamily="18" charset="0"/>
              </a:rPr>
              <a:t>Jak minimalizovat rozdíly mezi funkcionální a projektovou strukturou.</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Cíle a termíny projektů by se mělo dařit plnit, mělo by být zajištěno používání postupů projektového řízení (např. standardů), ale současně je zachována hierarchická struktura organizace.</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Zaměstnanci podléhají funkcionálními manažerovi a také alespoň jednomu PM.</a:t>
            </a:r>
          </a:p>
          <a:p>
            <a:r>
              <a:rPr lang="cs-CZ" sz="1200" dirty="0">
                <a:solidFill>
                  <a:srgbClr val="307871"/>
                </a:solidFill>
                <a:latin typeface="Times New Roman" panose="02020603050405020304" pitchFamily="18" charset="0"/>
                <a:cs typeface="Times New Roman" panose="02020603050405020304" pitchFamily="18" charset="0"/>
              </a:rPr>
              <a:t>PM dává k připomínkování odhady nákladů, termínů projektu apod.</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Důležitá je vyváženost funkcionální manažer vs. PM</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5" name="Obrázek 4">
            <a:extLst>
              <a:ext uri="{FF2B5EF4-FFF2-40B4-BE49-F238E27FC236}">
                <a16:creationId xmlns:a16="http://schemas.microsoft.com/office/drawing/2014/main" id="{351E6B9B-1727-42AC-8676-7CBD7E1AA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42" r="13121"/>
          <a:stretch/>
        </p:blipFill>
        <p:spPr>
          <a:xfrm rot="16200000">
            <a:off x="1089770" y="91047"/>
            <a:ext cx="1707877" cy="3528393"/>
          </a:xfrm>
          <a:prstGeom prst="rect">
            <a:avLst/>
          </a:prstGeom>
        </p:spPr>
      </p:pic>
      <p:sp>
        <p:nvSpPr>
          <p:cNvPr id="7" name="Obdélník 6">
            <a:extLst>
              <a:ext uri="{FF2B5EF4-FFF2-40B4-BE49-F238E27FC236}">
                <a16:creationId xmlns:a16="http://schemas.microsoft.com/office/drawing/2014/main" id="{DC0ACE54-085E-4C5F-9EED-FC3280655B17}"/>
              </a:ext>
            </a:extLst>
          </p:cNvPr>
          <p:cNvSpPr/>
          <p:nvPr/>
        </p:nvSpPr>
        <p:spPr>
          <a:xfrm>
            <a:off x="1187624" y="780639"/>
            <a:ext cx="1728192" cy="276999"/>
          </a:xfrm>
          <a:prstGeom prst="rect">
            <a:avLst/>
          </a:prstGeom>
        </p:spPr>
        <p:txBody>
          <a:bodyPr wrap="square">
            <a:spAutoFit/>
          </a:bodyPr>
          <a:lstStyle/>
          <a:p>
            <a:r>
              <a:rPr lang="cs-CZ" sz="1200" dirty="0"/>
              <a:t>Silná maticová struktura</a:t>
            </a:r>
            <a:endParaRPr lang="en-GB" sz="1200" dirty="0"/>
          </a:p>
        </p:txBody>
      </p:sp>
      <p:sp>
        <p:nvSpPr>
          <p:cNvPr id="8" name="Obdélník 7">
            <a:extLst>
              <a:ext uri="{FF2B5EF4-FFF2-40B4-BE49-F238E27FC236}">
                <a16:creationId xmlns:a16="http://schemas.microsoft.com/office/drawing/2014/main" id="{DFACD4AF-D820-4C9E-B30D-F288A7976051}"/>
              </a:ext>
            </a:extLst>
          </p:cNvPr>
          <p:cNvSpPr/>
          <p:nvPr/>
        </p:nvSpPr>
        <p:spPr>
          <a:xfrm>
            <a:off x="1187624" y="2695595"/>
            <a:ext cx="1728192" cy="276999"/>
          </a:xfrm>
          <a:prstGeom prst="rect">
            <a:avLst/>
          </a:prstGeom>
        </p:spPr>
        <p:txBody>
          <a:bodyPr wrap="square">
            <a:spAutoFit/>
          </a:bodyPr>
          <a:lstStyle/>
          <a:p>
            <a:r>
              <a:rPr lang="cs-CZ" sz="1200" dirty="0"/>
              <a:t>Slabá maticová struktura</a:t>
            </a:r>
            <a:endParaRPr lang="en-GB" sz="1200" dirty="0"/>
          </a:p>
        </p:txBody>
      </p:sp>
      <p:pic>
        <p:nvPicPr>
          <p:cNvPr id="10" name="Obrázek 9">
            <a:extLst>
              <a:ext uri="{FF2B5EF4-FFF2-40B4-BE49-F238E27FC236}">
                <a16:creationId xmlns:a16="http://schemas.microsoft.com/office/drawing/2014/main" id="{4D40EDA6-9F95-416F-9DD1-7FF6D7F72A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07" b="11176"/>
          <a:stretch/>
        </p:blipFill>
        <p:spPr>
          <a:xfrm rot="10800000">
            <a:off x="286213" y="2908327"/>
            <a:ext cx="3314990" cy="1768138"/>
          </a:xfrm>
          <a:prstGeom prst="rect">
            <a:avLst/>
          </a:prstGeom>
        </p:spPr>
      </p:pic>
      <p:sp>
        <p:nvSpPr>
          <p:cNvPr id="12" name="Obdélník 11">
            <a:extLst>
              <a:ext uri="{FF2B5EF4-FFF2-40B4-BE49-F238E27FC236}">
                <a16:creationId xmlns:a16="http://schemas.microsoft.com/office/drawing/2014/main" id="{4F7991B4-8623-4F3B-904D-7A22ADE017DD}"/>
              </a:ext>
            </a:extLst>
          </p:cNvPr>
          <p:cNvSpPr/>
          <p:nvPr/>
        </p:nvSpPr>
        <p:spPr>
          <a:xfrm>
            <a:off x="179511" y="4732570"/>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74)</a:t>
            </a:r>
          </a:p>
        </p:txBody>
      </p:sp>
    </p:spTree>
    <p:extLst>
      <p:ext uri="{BB962C8B-B14F-4D97-AF65-F5344CB8AC3E}">
        <p14:creationId xmlns:p14="http://schemas.microsoft.com/office/powerpoint/2010/main" val="3224951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627534"/>
            <a:ext cx="7272808"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Porovnání jednotlivých variant maticové organizační struktury</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graphicFrame>
        <p:nvGraphicFramePr>
          <p:cNvPr id="2" name="Tabulka 1">
            <a:extLst>
              <a:ext uri="{FF2B5EF4-FFF2-40B4-BE49-F238E27FC236}">
                <a16:creationId xmlns:a16="http://schemas.microsoft.com/office/drawing/2014/main" id="{B97973FC-B63A-45F6-843A-BED3E1D992B6}"/>
              </a:ext>
            </a:extLst>
          </p:cNvPr>
          <p:cNvGraphicFramePr>
            <a:graphicFrameLocks noGrp="1"/>
          </p:cNvGraphicFramePr>
          <p:nvPr>
            <p:extLst/>
          </p:nvPr>
        </p:nvGraphicFramePr>
        <p:xfrm>
          <a:off x="244036" y="901700"/>
          <a:ext cx="7352300" cy="3482648"/>
        </p:xfrm>
        <a:graphic>
          <a:graphicData uri="http://schemas.openxmlformats.org/drawingml/2006/table">
            <a:tbl>
              <a:tblPr firstRow="1" bandRow="1">
                <a:tableStyleId>{073A0DAA-6AF3-43AB-8588-CEC1D06C72B9}</a:tableStyleId>
              </a:tblPr>
              <a:tblGrid>
                <a:gridCol w="1838075">
                  <a:extLst>
                    <a:ext uri="{9D8B030D-6E8A-4147-A177-3AD203B41FA5}">
                      <a16:colId xmlns:a16="http://schemas.microsoft.com/office/drawing/2014/main" val="2312613351"/>
                    </a:ext>
                  </a:extLst>
                </a:gridCol>
                <a:gridCol w="1838075">
                  <a:extLst>
                    <a:ext uri="{9D8B030D-6E8A-4147-A177-3AD203B41FA5}">
                      <a16:colId xmlns:a16="http://schemas.microsoft.com/office/drawing/2014/main" val="139860459"/>
                    </a:ext>
                  </a:extLst>
                </a:gridCol>
                <a:gridCol w="1838075">
                  <a:extLst>
                    <a:ext uri="{9D8B030D-6E8A-4147-A177-3AD203B41FA5}">
                      <a16:colId xmlns:a16="http://schemas.microsoft.com/office/drawing/2014/main" val="775385495"/>
                    </a:ext>
                  </a:extLst>
                </a:gridCol>
                <a:gridCol w="1838075">
                  <a:extLst>
                    <a:ext uri="{9D8B030D-6E8A-4147-A177-3AD203B41FA5}">
                      <a16:colId xmlns:a16="http://schemas.microsoft.com/office/drawing/2014/main" val="1579472007"/>
                    </a:ext>
                  </a:extLst>
                </a:gridCol>
              </a:tblGrid>
              <a:tr h="608261">
                <a:tc>
                  <a:txBody>
                    <a:bodyPr/>
                    <a:lstStyle/>
                    <a:p>
                      <a:endParaRPr lang="en-GB" sz="1200" dirty="0"/>
                    </a:p>
                  </a:txBody>
                  <a:tcPr/>
                </a:tc>
                <a:tc>
                  <a:txBody>
                    <a:bodyPr/>
                    <a:lstStyle/>
                    <a:p>
                      <a:r>
                        <a:rPr lang="cs-CZ" sz="1200" dirty="0"/>
                        <a:t>Organizace se slabou maticovou strukturou</a:t>
                      </a:r>
                      <a:endParaRPr lang="en-GB" sz="1200" dirty="0"/>
                    </a:p>
                  </a:txBody>
                  <a:tcPr/>
                </a:tc>
                <a:tc>
                  <a:txBody>
                    <a:bodyPr/>
                    <a:lstStyle/>
                    <a:p>
                      <a:r>
                        <a:rPr lang="cs-CZ" sz="1200" dirty="0"/>
                        <a:t>Organizace s vyváženou maticovou strukturou</a:t>
                      </a:r>
                      <a:endParaRPr lang="en-GB" sz="1200" dirty="0"/>
                    </a:p>
                  </a:txBody>
                  <a:tcPr/>
                </a:tc>
                <a:tc>
                  <a:txBody>
                    <a:bodyPr/>
                    <a:lstStyle/>
                    <a:p>
                      <a:r>
                        <a:rPr lang="cs-CZ" sz="1200" dirty="0"/>
                        <a:t>Organizace se silnou maticovou strukturou</a:t>
                      </a:r>
                      <a:endParaRPr lang="en-GB" sz="1200" dirty="0"/>
                    </a:p>
                  </a:txBody>
                  <a:tcPr/>
                </a:tc>
                <a:extLst>
                  <a:ext uri="{0D108BD9-81ED-4DB2-BD59-A6C34878D82A}">
                    <a16:rowId xmlns:a16="http://schemas.microsoft.com/office/drawing/2014/main" val="3152347240"/>
                  </a:ext>
                </a:extLst>
              </a:tr>
              <a:tr h="405507">
                <a:tc>
                  <a:txBody>
                    <a:bodyPr/>
                    <a:lstStyle/>
                    <a:p>
                      <a:r>
                        <a:rPr lang="cs-CZ" sz="1200" b="1" dirty="0"/>
                        <a:t>Označení PM</a:t>
                      </a:r>
                      <a:endParaRPr lang="en-GB" sz="1200" b="1" dirty="0"/>
                    </a:p>
                  </a:txBody>
                  <a:tcPr/>
                </a:tc>
                <a:tc>
                  <a:txBody>
                    <a:bodyPr/>
                    <a:lstStyle/>
                    <a:p>
                      <a:r>
                        <a:rPr lang="cs-CZ" sz="1000" dirty="0"/>
                        <a:t>Koordinátor projektu, vedoucí projektu či realizátor projektu</a:t>
                      </a:r>
                      <a:endParaRPr lang="en-GB" sz="1000" dirty="0"/>
                    </a:p>
                  </a:txBody>
                  <a:tcPr/>
                </a:tc>
                <a:tc>
                  <a:txBody>
                    <a:bodyPr/>
                    <a:lstStyle/>
                    <a:p>
                      <a:r>
                        <a:rPr lang="cs-CZ" sz="1000" dirty="0"/>
                        <a:t>Projektový manažer</a:t>
                      </a:r>
                      <a:endParaRPr lang="en-GB" sz="1000" dirty="0"/>
                    </a:p>
                  </a:txBody>
                  <a:tcPr/>
                </a:tc>
                <a:tc>
                  <a:txBody>
                    <a:bodyPr/>
                    <a:lstStyle/>
                    <a:p>
                      <a:r>
                        <a:rPr lang="cs-CZ" sz="1000" dirty="0"/>
                        <a:t>Projektový manažer</a:t>
                      </a:r>
                      <a:endParaRPr lang="en-GB" sz="1000" dirty="0"/>
                    </a:p>
                  </a:txBody>
                  <a:tcPr/>
                </a:tc>
                <a:extLst>
                  <a:ext uri="{0D108BD9-81ED-4DB2-BD59-A6C34878D82A}">
                    <a16:rowId xmlns:a16="http://schemas.microsoft.com/office/drawing/2014/main" val="4149938612"/>
                  </a:ext>
                </a:extLst>
              </a:tr>
              <a:tr h="630789">
                <a:tc>
                  <a:txBody>
                    <a:bodyPr/>
                    <a:lstStyle/>
                    <a:p>
                      <a:r>
                        <a:rPr lang="cs-CZ" sz="1200" b="1" dirty="0"/>
                        <a:t>Zaměření PM</a:t>
                      </a:r>
                      <a:endParaRPr lang="en-GB" sz="1200" b="1" dirty="0"/>
                    </a:p>
                  </a:txBody>
                  <a:tcPr/>
                </a:tc>
                <a:tc>
                  <a:txBody>
                    <a:bodyPr/>
                    <a:lstStyle/>
                    <a:p>
                      <a:r>
                        <a:rPr lang="cs-CZ" sz="1000" dirty="0"/>
                        <a:t>Pracovní dobu dělí mezi úkoly vyplývající z projektů a úkoly vyplývající z jeho funkcionálního zařazení</a:t>
                      </a:r>
                      <a:endParaRPr lang="en-GB" sz="1000" dirty="0"/>
                    </a:p>
                  </a:txBody>
                  <a:tcPr/>
                </a:tc>
                <a:tc>
                  <a:txBody>
                    <a:bodyPr/>
                    <a:lstStyle/>
                    <a:p>
                      <a:r>
                        <a:rPr lang="cs-CZ" sz="1000" dirty="0"/>
                        <a:t>Pracovní dobu dává na práci na projektech a z nich vyplývajících úkolech</a:t>
                      </a:r>
                      <a:endParaRPr lang="en-GB" sz="1000" dirty="0"/>
                    </a:p>
                  </a:txBody>
                  <a:tcPr/>
                </a:tc>
                <a:tc>
                  <a:txBody>
                    <a:bodyPr/>
                    <a:lstStyle/>
                    <a:p>
                      <a:r>
                        <a:rPr lang="cs-CZ" sz="1000" dirty="0"/>
                        <a:t>Pracovní dobu dává pouze práci na projektech a z nich vyplývajících úkolech</a:t>
                      </a:r>
                      <a:endParaRPr lang="en-GB" sz="1000" dirty="0"/>
                    </a:p>
                  </a:txBody>
                  <a:tcPr/>
                </a:tc>
                <a:extLst>
                  <a:ext uri="{0D108BD9-81ED-4DB2-BD59-A6C34878D82A}">
                    <a16:rowId xmlns:a16="http://schemas.microsoft.com/office/drawing/2014/main" val="2347831410"/>
                  </a:ext>
                </a:extLst>
              </a:tr>
              <a:tr h="274093">
                <a:tc>
                  <a:txBody>
                    <a:bodyPr/>
                    <a:lstStyle/>
                    <a:p>
                      <a:r>
                        <a:rPr lang="cs-CZ" sz="1200" b="1" dirty="0"/>
                        <a:t>Moc PM</a:t>
                      </a:r>
                    </a:p>
                  </a:txBody>
                  <a:tcPr/>
                </a:tc>
                <a:tc>
                  <a:txBody>
                    <a:bodyPr/>
                    <a:lstStyle/>
                    <a:p>
                      <a:r>
                        <a:rPr lang="cs-CZ" sz="1000" dirty="0"/>
                        <a:t>Minimální pravomoc</a:t>
                      </a:r>
                      <a:endParaRPr lang="en-GB" sz="1000" dirty="0"/>
                    </a:p>
                  </a:txBody>
                  <a:tcPr/>
                </a:tc>
                <a:tc>
                  <a:txBody>
                    <a:bodyPr/>
                    <a:lstStyle/>
                    <a:p>
                      <a:r>
                        <a:rPr lang="cs-CZ" sz="1000" dirty="0"/>
                        <a:t>Vyvážená pravomoc</a:t>
                      </a:r>
                      <a:endParaRPr lang="en-GB" sz="1000" dirty="0"/>
                    </a:p>
                  </a:txBody>
                  <a:tcPr/>
                </a:tc>
                <a:tc>
                  <a:txBody>
                    <a:bodyPr/>
                    <a:lstStyle/>
                    <a:p>
                      <a:r>
                        <a:rPr lang="cs-CZ" sz="1000" dirty="0"/>
                        <a:t>Výrazná pravomoc</a:t>
                      </a:r>
                      <a:endParaRPr lang="en-GB" sz="1000" dirty="0"/>
                    </a:p>
                  </a:txBody>
                  <a:tcPr/>
                </a:tc>
                <a:extLst>
                  <a:ext uri="{0D108BD9-81ED-4DB2-BD59-A6C34878D82A}">
                    <a16:rowId xmlns:a16="http://schemas.microsoft.com/office/drawing/2014/main" val="1768795004"/>
                  </a:ext>
                </a:extLst>
              </a:tr>
              <a:tr h="342792">
                <a:tc>
                  <a:txBody>
                    <a:bodyPr/>
                    <a:lstStyle/>
                    <a:p>
                      <a:r>
                        <a:rPr lang="cs-CZ" sz="1200" b="1" dirty="0"/>
                        <a:t>Čas PM</a:t>
                      </a:r>
                      <a:endParaRPr lang="en-GB" sz="1200" b="1" dirty="0"/>
                    </a:p>
                  </a:txBody>
                  <a:tcPr/>
                </a:tc>
                <a:tc>
                  <a:txBody>
                    <a:bodyPr/>
                    <a:lstStyle/>
                    <a:p>
                      <a:r>
                        <a:rPr lang="cs-CZ" sz="1000" dirty="0"/>
                        <a:t>Prací na projektech tráví pouze část pracovní doby</a:t>
                      </a:r>
                      <a:endParaRPr lang="en-GB" sz="1000" dirty="0"/>
                    </a:p>
                  </a:txBody>
                  <a:tcPr/>
                </a:tc>
                <a:tc>
                  <a:txBody>
                    <a:bodyPr/>
                    <a:lstStyle/>
                    <a:p>
                      <a:r>
                        <a:rPr lang="cs-CZ" sz="1000" dirty="0"/>
                        <a:t>Prací na projektech tráví veškerou pracovní dobu</a:t>
                      </a:r>
                      <a:endParaRPr lang="en-GB" sz="1000" dirty="0"/>
                    </a:p>
                  </a:txBody>
                  <a:tcPr/>
                </a:tc>
                <a:tc>
                  <a:txBody>
                    <a:bodyPr/>
                    <a:lstStyle/>
                    <a:p>
                      <a:r>
                        <a:rPr lang="cs-CZ" sz="1000" dirty="0"/>
                        <a:t>Prací na projektech tráví veškerou pracovní dobu</a:t>
                      </a:r>
                      <a:endParaRPr lang="en-GB" sz="1000" dirty="0"/>
                    </a:p>
                  </a:txBody>
                  <a:tcPr/>
                </a:tc>
                <a:extLst>
                  <a:ext uri="{0D108BD9-81ED-4DB2-BD59-A6C34878D82A}">
                    <a16:rowId xmlns:a16="http://schemas.microsoft.com/office/drawing/2014/main" val="3673520612"/>
                  </a:ext>
                </a:extLst>
              </a:tr>
              <a:tr h="474635">
                <a:tc>
                  <a:txBody>
                    <a:bodyPr/>
                    <a:lstStyle/>
                    <a:p>
                      <a:r>
                        <a:rPr lang="cs-CZ" sz="1200" b="1" dirty="0"/>
                        <a:t>Uspořádání organizace</a:t>
                      </a:r>
                      <a:endParaRPr lang="en-GB" sz="1200" b="1" dirty="0"/>
                    </a:p>
                  </a:txBody>
                  <a:tcPr/>
                </a:tc>
                <a:tc>
                  <a:txBody>
                    <a:bodyPr/>
                    <a:lstStyle/>
                    <a:p>
                      <a:r>
                        <a:rPr lang="cs-CZ" sz="1000" dirty="0"/>
                        <a:t>Z větší části podobně jako organizace s funkcionální strukturou</a:t>
                      </a:r>
                      <a:endParaRPr lang="en-GB" sz="1000" dirty="0"/>
                    </a:p>
                  </a:txBody>
                  <a:tcPr/>
                </a:tc>
                <a:tc>
                  <a:txBody>
                    <a:bodyPr/>
                    <a:lstStyle/>
                    <a:p>
                      <a:r>
                        <a:rPr lang="cs-CZ" sz="1000" dirty="0"/>
                        <a:t>Směsice silné a slabé maticové organizační struktury</a:t>
                      </a:r>
                      <a:endParaRPr lang="en-GB" sz="1000" dirty="0"/>
                    </a:p>
                  </a:txBody>
                  <a:tcPr/>
                </a:tc>
                <a:tc>
                  <a:txBody>
                    <a:bodyPr/>
                    <a:lstStyle/>
                    <a:p>
                      <a:r>
                        <a:rPr lang="cs-CZ" sz="1000" dirty="0"/>
                        <a:t>Z větší části podobně jako organizace s projektovou strukturou</a:t>
                      </a:r>
                      <a:endParaRPr lang="en-GB" sz="1000" dirty="0"/>
                    </a:p>
                  </a:txBody>
                  <a:tcPr/>
                </a:tc>
                <a:extLst>
                  <a:ext uri="{0D108BD9-81ED-4DB2-BD59-A6C34878D82A}">
                    <a16:rowId xmlns:a16="http://schemas.microsoft.com/office/drawing/2014/main" val="3554225874"/>
                  </a:ext>
                </a:extLst>
              </a:tr>
              <a:tr h="518148">
                <a:tc>
                  <a:txBody>
                    <a:bodyPr/>
                    <a:lstStyle/>
                    <a:p>
                      <a:r>
                        <a:rPr lang="cs-CZ" sz="1200" b="1" dirty="0"/>
                        <a:t>PM se zodpovídá</a:t>
                      </a:r>
                      <a:endParaRPr lang="en-GB" sz="1200" b="1" dirty="0"/>
                    </a:p>
                  </a:txBody>
                  <a:tcPr/>
                </a:tc>
                <a:tc>
                  <a:txBody>
                    <a:bodyPr/>
                    <a:lstStyle/>
                    <a:p>
                      <a:r>
                        <a:rPr lang="cs-CZ" sz="1000" dirty="0"/>
                        <a:t>Funkcionálnímu manažerovi</a:t>
                      </a:r>
                      <a:endParaRPr lang="en-GB" sz="1000" dirty="0"/>
                    </a:p>
                  </a:txBody>
                  <a:tcPr/>
                </a:tc>
                <a:tc>
                  <a:txBody>
                    <a:bodyPr/>
                    <a:lstStyle/>
                    <a:p>
                      <a:r>
                        <a:rPr lang="cs-CZ" sz="1000" dirty="0"/>
                        <a:t>Funkcionálnímu manažerovi, ale sdílí s ním určitou pravomoc a odpovědnost</a:t>
                      </a:r>
                      <a:endParaRPr lang="en-GB" sz="1000" dirty="0"/>
                    </a:p>
                  </a:txBody>
                  <a:tcPr/>
                </a:tc>
                <a:tc>
                  <a:txBody>
                    <a:bodyPr/>
                    <a:lstStyle/>
                    <a:p>
                      <a:r>
                        <a:rPr lang="cs-CZ" sz="1000" dirty="0"/>
                        <a:t>Manažerovi projektových manažerů</a:t>
                      </a:r>
                      <a:endParaRPr lang="en-GB" sz="1000" dirty="0"/>
                    </a:p>
                  </a:txBody>
                  <a:tcPr/>
                </a:tc>
                <a:extLst>
                  <a:ext uri="{0D108BD9-81ED-4DB2-BD59-A6C34878D82A}">
                    <a16:rowId xmlns:a16="http://schemas.microsoft.com/office/drawing/2014/main" val="1684228014"/>
                  </a:ext>
                </a:extLst>
              </a:tr>
            </a:tbl>
          </a:graphicData>
        </a:graphic>
      </p:graphicFrame>
      <p:sp>
        <p:nvSpPr>
          <p:cNvPr id="7" name="Zástupný symbol pro obsah 2">
            <a:extLst>
              <a:ext uri="{FF2B5EF4-FFF2-40B4-BE49-F238E27FC236}">
                <a16:creationId xmlns:a16="http://schemas.microsoft.com/office/drawing/2014/main" id="{7E6CE3B8-C55E-42EA-A94A-E230AEFEDC17}"/>
              </a:ext>
            </a:extLst>
          </p:cNvPr>
          <p:cNvSpPr txBox="1">
            <a:spLocks/>
          </p:cNvSpPr>
          <p:nvPr/>
        </p:nvSpPr>
        <p:spPr>
          <a:xfrm>
            <a:off x="323528" y="4404662"/>
            <a:ext cx="6112296" cy="5077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76)</a:t>
            </a:r>
          </a:p>
          <a:p>
            <a:pPr marL="0" indent="0">
              <a:buFont typeface="Arial" panose="020B0604020202020204" pitchFamily="34" charse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297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chemeClr val="bg1"/>
                </a:solidFill>
                <a:latin typeface="Times New Roman" panose="02020603050405020304" pitchFamily="18" charset="0"/>
                <a:cs typeface="Times New Roman" panose="02020603050405020304" pitchFamily="18" charset="0"/>
              </a:rPr>
              <a:t>Manažer projektu – budovatel týmu, spoluvytváří sociální vztahy, které mají dopad na pracovní klima v týmu.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r>
              <a:rPr lang="cs-CZ" sz="1400" b="1" dirty="0"/>
              <a:t>Budování projektového týmu (základní oblasti):</a:t>
            </a:r>
          </a:p>
          <a:p>
            <a:pPr marL="285750" lvl="3" indent="-285750">
              <a:buFont typeface="Arial" panose="020B0604020202020204" pitchFamily="34" charset="0"/>
              <a:buChar char="•"/>
            </a:pPr>
            <a:r>
              <a:rPr lang="cs-CZ" sz="1400" dirty="0"/>
              <a:t>plánování lidských zdrojů,</a:t>
            </a:r>
          </a:p>
          <a:p>
            <a:pPr marL="285750" lvl="3" indent="-285750">
              <a:buFont typeface="Arial" panose="020B0604020202020204" pitchFamily="34" charset="0"/>
              <a:buChar char="•"/>
            </a:pPr>
            <a:r>
              <a:rPr lang="cs-CZ" sz="1400" dirty="0"/>
              <a:t>obsazení projektového týmu,</a:t>
            </a:r>
          </a:p>
          <a:p>
            <a:pPr marL="285750" lvl="3" indent="-285750">
              <a:buFont typeface="Arial" panose="020B0604020202020204" pitchFamily="34" charset="0"/>
              <a:buChar char="•"/>
            </a:pPr>
            <a:r>
              <a:rPr lang="cs-CZ" sz="1400" dirty="0"/>
              <a:t>koordinace projektového týmu,</a:t>
            </a:r>
          </a:p>
          <a:p>
            <a:pPr marL="285750" lvl="3" indent="-285750">
              <a:buFont typeface="Arial" panose="020B0604020202020204" pitchFamily="34" charset="0"/>
              <a:buChar char="•"/>
            </a:pPr>
            <a:r>
              <a:rPr lang="cs-CZ" sz="1400" dirty="0"/>
              <a:t>rozvíjení projektového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Budování projektového týmu má zásadní význam pro úspěch každého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Úkolem budování projektového týmu  je spojení osobních cílů jednotlivců, které mohou být zpočátku odlišné a přizpůsobit je zájmům projektu. </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Aktivizace energie týmu k naplnění cílů projektu.</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26843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800" b="1" dirty="0"/>
          </a:p>
          <a:p>
            <a:pPr marL="0" lvl="3" indent="0" algn="just">
              <a:buNone/>
            </a:pPr>
            <a:endParaRPr lang="cs-CZ" sz="1800" b="1" dirty="0"/>
          </a:p>
          <a:p>
            <a:pPr marL="0" lvl="3" indent="0" algn="just">
              <a:buNone/>
            </a:pPr>
            <a:endParaRPr lang="cs-CZ" sz="1800" b="1" dirty="0"/>
          </a:p>
          <a:p>
            <a:pPr marL="0" lvl="3" indent="0" algn="just">
              <a:buNone/>
            </a:pPr>
            <a:r>
              <a:rPr lang="cs-CZ" sz="1400" b="1" dirty="0"/>
              <a:t>Budování projektového týmu (souhrn aktivit)</a:t>
            </a:r>
          </a:p>
          <a:p>
            <a:pPr marL="0" lvl="3" indent="0" algn="just">
              <a:buNone/>
            </a:pPr>
            <a:endParaRPr lang="cs-CZ" sz="1800" b="1" dirty="0"/>
          </a:p>
          <a:p>
            <a:pPr marL="285750" lvl="3" indent="-285750">
              <a:buFont typeface="Arial" panose="020B0604020202020204" pitchFamily="34" charset="0"/>
              <a:buChar char="•"/>
            </a:pPr>
            <a:r>
              <a:rPr lang="cs-CZ" sz="1400" dirty="0"/>
              <a:t>Jasné cíle s týmovou podporou vyjádřenou souhlasem jednotlivců.</a:t>
            </a:r>
          </a:p>
          <a:p>
            <a:pPr marL="285750" lvl="3" indent="-285750">
              <a:buFont typeface="Arial" panose="020B0604020202020204" pitchFamily="34" charset="0"/>
              <a:buChar char="•"/>
            </a:pPr>
            <a:r>
              <a:rPr lang="cs-CZ" sz="1400" dirty="0"/>
              <a:t>Otevřenost, a to i v případě konfrontací.</a:t>
            </a:r>
          </a:p>
          <a:p>
            <a:pPr marL="285750" lvl="3" indent="-285750">
              <a:buFont typeface="Arial" panose="020B0604020202020204" pitchFamily="34" charset="0"/>
              <a:buChar char="•"/>
            </a:pPr>
            <a:r>
              <a:rPr lang="cs-CZ" sz="1400" dirty="0"/>
              <a:t>Vzájemná podpora, důvěra, vstřícnost.</a:t>
            </a:r>
          </a:p>
          <a:p>
            <a:pPr marL="285750" lvl="3" indent="-285750">
              <a:buFont typeface="Arial" panose="020B0604020202020204" pitchFamily="34" charset="0"/>
              <a:buChar char="•"/>
            </a:pPr>
            <a:r>
              <a:rPr lang="cs-CZ" sz="1400" dirty="0"/>
              <a:t>Spolupráce a řízení případného konfliktu.</a:t>
            </a:r>
          </a:p>
          <a:p>
            <a:pPr marL="285750" lvl="3" indent="-285750">
              <a:buFont typeface="Arial" panose="020B0604020202020204" pitchFamily="34" charset="0"/>
              <a:buChar char="•"/>
            </a:pPr>
            <a:r>
              <a:rPr lang="cs-CZ" sz="1400" dirty="0"/>
              <a:t>Diskuse a otevřená informovanost.</a:t>
            </a:r>
          </a:p>
          <a:p>
            <a:pPr marL="285750" lvl="3" indent="-285750">
              <a:buFont typeface="Arial" panose="020B0604020202020204" pitchFamily="34" charset="0"/>
              <a:buChar char="•"/>
            </a:pPr>
            <a:r>
              <a:rPr lang="cs-CZ" sz="1400" dirty="0"/>
              <a:t>Přiměřené vedení a řízení.</a:t>
            </a:r>
          </a:p>
          <a:p>
            <a:pPr marL="285750" lvl="3" indent="-285750">
              <a:buFont typeface="Arial" panose="020B0604020202020204" pitchFamily="34" charset="0"/>
              <a:buChar char="•"/>
            </a:pPr>
            <a:r>
              <a:rPr lang="cs-CZ" sz="1400" dirty="0"/>
              <a:t>Pravidelná hlášení a poskytování informací pro zajištění kontroly.</a:t>
            </a:r>
          </a:p>
          <a:p>
            <a:pPr marL="285750" lvl="3" indent="-285750">
              <a:buFont typeface="Arial" panose="020B0604020202020204" pitchFamily="34" charset="0"/>
              <a:buChar char="•"/>
            </a:pPr>
            <a:r>
              <a:rPr lang="cs-CZ" sz="1400" dirty="0"/>
              <a:t>Vytvoření prostoru pro individuální rozvoj.</a:t>
            </a:r>
          </a:p>
          <a:p>
            <a:pPr marL="285750" lvl="3" indent="-285750">
              <a:buFont typeface="Arial" panose="020B0604020202020204" pitchFamily="34" charset="0"/>
              <a:buChar char="•"/>
            </a:pPr>
            <a:r>
              <a:rPr lang="cs-CZ" sz="1400" dirty="0"/>
              <a:t>Korektní vztahy mezi jednotlivci i skupinami.</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8949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Prostá doba návratnosti </a:t>
            </a:r>
          </a:p>
          <a:p>
            <a:pPr marL="285750" lvl="3" indent="-285750">
              <a:defRPr/>
            </a:pPr>
            <a:r>
              <a:rPr lang="cs-CZ" sz="1600" dirty="0"/>
              <a:t>V případě, že roční hotovostní tok CF je stále stejný, je možné výpočet prosté doby návratnosti PB  použít vztah:</a:t>
            </a:r>
          </a:p>
          <a:p>
            <a:pPr marL="285750" lvl="3" indent="-285750">
              <a:defRPr/>
            </a:pPr>
            <a:endParaRPr lang="cs-CZ" sz="1600" dirty="0"/>
          </a:p>
          <a:p>
            <a:pPr marL="285750" lvl="3" indent="-285750">
              <a:defRPr/>
            </a:pPr>
            <a:r>
              <a:rPr lang="cs-CZ" sz="1600" dirty="0"/>
              <a:t>I	velikost investičních výdajů</a:t>
            </a:r>
          </a:p>
          <a:p>
            <a:pPr marL="285750" lvl="3" indent="-285750">
              <a:defRPr/>
            </a:pPr>
            <a:r>
              <a:rPr lang="cs-CZ" sz="1600" dirty="0"/>
              <a:t>CF	roční Cash </a:t>
            </a:r>
            <a:r>
              <a:rPr lang="cs-CZ" sz="1600" dirty="0" err="1"/>
              <a:t>flow</a:t>
            </a:r>
            <a:endParaRPr lang="cs-CZ" sz="1600" dirty="0"/>
          </a:p>
          <a:p>
            <a:pPr marL="285750" lvl="3" indent="-285750">
              <a:defRPr/>
            </a:pPr>
            <a:endParaRPr lang="cs-CZ" sz="1600" dirty="0"/>
          </a:p>
          <a:p>
            <a:pPr marL="285750" lvl="3" indent="-285750">
              <a:defRPr/>
            </a:pPr>
            <a:r>
              <a:rPr lang="cs-CZ" sz="1600" dirty="0"/>
              <a:t>Pokud se roční hotovostní tok v jednotlivých letech </a:t>
            </a:r>
            <a:r>
              <a:rPr lang="cs-CZ" sz="1600" b="1" dirty="0"/>
              <a:t>liší</a:t>
            </a:r>
            <a:r>
              <a:rPr lang="cs-CZ" sz="1600" dirty="0"/>
              <a:t>, je doba návratnosti projektu dána tím rokem životnosti investičního projektu, v němž platí, že součet hotovostních toků je shodný nebo vyšší než výše investice, tedy:</a:t>
            </a:r>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„n“ je rok, ve kterém se investice splatí.</a:t>
            </a:r>
          </a:p>
          <a:p>
            <a:pPr marL="285750" lvl="3" indent="-285750">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8C544550-3948-4DCB-99F1-8275F71FF2ED}"/>
              </a:ext>
            </a:extLst>
          </p:cNvPr>
          <p:cNvGraphicFramePr>
            <a:graphicFrameLocks noChangeAspect="1"/>
          </p:cNvGraphicFramePr>
          <p:nvPr>
            <p:extLst/>
          </p:nvPr>
        </p:nvGraphicFramePr>
        <p:xfrm>
          <a:off x="4545396" y="1779662"/>
          <a:ext cx="1193572" cy="648072"/>
        </p:xfrm>
        <a:graphic>
          <a:graphicData uri="http://schemas.openxmlformats.org/presentationml/2006/ole">
            <mc:AlternateContent xmlns:mc="http://schemas.openxmlformats.org/markup-compatibility/2006">
              <mc:Choice xmlns:v="urn:schemas-microsoft-com:vml" Requires="v">
                <p:oleObj spid="_x0000_s2076" name="Rovnice" r:id="rId4" imgW="672840" imgH="444240" progId="Equation.3">
                  <p:embed/>
                </p:oleObj>
              </mc:Choice>
              <mc:Fallback>
                <p:oleObj name="Rovnice" r:id="rId4" imgW="672840" imgH="444240" progId="Equation.3">
                  <p:embed/>
                  <p:pic>
                    <p:nvPicPr>
                      <p:cNvPr id="7" name="Object 2">
                        <a:extLst>
                          <a:ext uri="{FF2B5EF4-FFF2-40B4-BE49-F238E27FC236}">
                            <a16:creationId xmlns:a16="http://schemas.microsoft.com/office/drawing/2014/main" id="{8C544550-3948-4DCB-99F1-8275F71FF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396" y="1779662"/>
                        <a:ext cx="1193572" cy="6480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711D1A6D-DFB6-4CB1-BF15-1F030F38EC15}"/>
              </a:ext>
            </a:extLst>
          </p:cNvPr>
          <p:cNvGraphicFramePr>
            <a:graphicFrameLocks noChangeAspect="1"/>
          </p:cNvGraphicFramePr>
          <p:nvPr>
            <p:extLst/>
          </p:nvPr>
        </p:nvGraphicFramePr>
        <p:xfrm>
          <a:off x="2483768" y="3504207"/>
          <a:ext cx="2232248" cy="709312"/>
        </p:xfrm>
        <a:graphic>
          <a:graphicData uri="http://schemas.openxmlformats.org/presentationml/2006/ole">
            <mc:AlternateContent xmlns:mc="http://schemas.openxmlformats.org/markup-compatibility/2006">
              <mc:Choice xmlns:v="urn:schemas-microsoft-com:vml" Requires="v">
                <p:oleObj spid="_x0000_s2077" name="Rovnice" r:id="rId6" imgW="1358640" imgH="431640" progId="Equation.3">
                  <p:embed/>
                </p:oleObj>
              </mc:Choice>
              <mc:Fallback>
                <p:oleObj name="Rovnice" r:id="rId6" imgW="1358640" imgH="431640" progId="Equation.3">
                  <p:embed/>
                  <p:pic>
                    <p:nvPicPr>
                      <p:cNvPr id="8" name="Object 3">
                        <a:extLst>
                          <a:ext uri="{FF2B5EF4-FFF2-40B4-BE49-F238E27FC236}">
                            <a16:creationId xmlns:a16="http://schemas.microsoft.com/office/drawing/2014/main" id="{711D1A6D-DFB6-4CB1-BF15-1F030F38EC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504207"/>
                        <a:ext cx="2232248" cy="7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5641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800" b="1" dirty="0"/>
          </a:p>
          <a:p>
            <a:pPr marL="0" lvl="3" indent="0" algn="just">
              <a:buNone/>
            </a:pPr>
            <a:endParaRPr lang="cs-CZ" sz="1400" b="1" dirty="0"/>
          </a:p>
          <a:p>
            <a:pPr marL="0" lvl="3" indent="0">
              <a:buNone/>
            </a:pPr>
            <a:r>
              <a:rPr lang="cs-CZ" sz="1400" b="1" dirty="0"/>
              <a:t>Zajištění budování týmu je podpořeno</a:t>
            </a:r>
            <a:r>
              <a:rPr lang="cs-CZ" sz="1400" dirty="0"/>
              <a:t>:</a:t>
            </a:r>
          </a:p>
          <a:p>
            <a:pPr marL="0" lvl="3" indent="0">
              <a:buNone/>
            </a:pPr>
            <a:endParaRPr lang="cs-CZ" sz="1400" dirty="0"/>
          </a:p>
          <a:p>
            <a:pPr marL="285750" lvl="3" indent="-285750">
              <a:buFont typeface="Arial" panose="020B0604020202020204" pitchFamily="34" charset="0"/>
              <a:buChar char="•"/>
            </a:pPr>
            <a:r>
              <a:rPr lang="cs-CZ" sz="1400" dirty="0"/>
              <a:t>Plánem budování (součást Plánu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Vymezení profesionálních kvalit, vlastností a vztahů při obsazování pozic v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Vhodnými postupy při řízení a organizování aktivit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Diskutováním předmětu a cílů projektu, získáním osobních závazků a souhlasů.</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Příprava a udržování komunikačních kanálů.</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Týmová soudržnost a týmový duch.</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70110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Nejčastější bariéry v budování prostředí a týmových vztahů ze strany řídících úrovní.</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97743"/>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buNone/>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Nedostatečná podpora </a:t>
            </a:r>
            <a:r>
              <a:rPr lang="cs-CZ" sz="1200" dirty="0">
                <a:solidFill>
                  <a:srgbClr val="307871"/>
                </a:solidFill>
              </a:rPr>
              <a:t>projektu ze strany nejvyšších projektových autorit, sponzora projektu, top managementu.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Neochota v delegování </a:t>
            </a:r>
            <a:r>
              <a:rPr lang="cs-CZ" sz="1200" dirty="0">
                <a:solidFill>
                  <a:srgbClr val="307871"/>
                </a:solidFill>
              </a:rPr>
              <a:t>autority (raději si vše udělám sám – z nadměrného perfekcionismu).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Přemíra tvrdého direktivního řízení</a:t>
            </a:r>
            <a:r>
              <a:rPr lang="cs-CZ" sz="1200" dirty="0">
                <a:solidFill>
                  <a:srgbClr val="307871"/>
                </a:solidFill>
              </a:rPr>
              <a:t>, nedostatek diskuse, individualismus převládající nad týmovým přístupem.</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Nadměrná demokratičnost řízení</a:t>
            </a:r>
            <a:r>
              <a:rPr lang="cs-CZ" sz="1200" dirty="0">
                <a:solidFill>
                  <a:srgbClr val="307871"/>
                </a:solidFill>
              </a:rPr>
              <a:t>, tam kde to není vhodné.</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Nevhodné manažerské taktiky </a:t>
            </a:r>
            <a:r>
              <a:rPr lang="cs-CZ" sz="1200" dirty="0">
                <a:solidFill>
                  <a:srgbClr val="307871"/>
                </a:solidFill>
              </a:rPr>
              <a:t>v řízení a kontrole, špatně nastavené priority.</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Neočekávané negativní vlivy </a:t>
            </a:r>
            <a:r>
              <a:rPr lang="cs-CZ" sz="1200" dirty="0">
                <a:solidFill>
                  <a:srgbClr val="307871"/>
                </a:solidFill>
              </a:rPr>
              <a:t>z okolí projektu.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Krize</a:t>
            </a:r>
            <a:r>
              <a:rPr lang="cs-CZ" sz="1200" dirty="0">
                <a:solidFill>
                  <a:srgbClr val="307871"/>
                </a:solidFill>
              </a:rPr>
              <a:t>, </a:t>
            </a:r>
            <a:r>
              <a:rPr lang="cs-CZ" sz="1200" b="1" dirty="0">
                <a:solidFill>
                  <a:srgbClr val="307871"/>
                </a:solidFill>
              </a:rPr>
              <a:t>spěch</a:t>
            </a:r>
            <a:r>
              <a:rPr lang="cs-CZ" sz="1200" dirty="0">
                <a:solidFill>
                  <a:srgbClr val="307871"/>
                </a:solidFill>
              </a:rPr>
              <a:t>, </a:t>
            </a:r>
            <a:r>
              <a:rPr lang="cs-CZ" sz="1200" b="1" dirty="0">
                <a:solidFill>
                  <a:srgbClr val="307871"/>
                </a:solidFill>
              </a:rPr>
              <a:t>neorganizovanost</a:t>
            </a:r>
            <a:r>
              <a:rPr lang="cs-CZ" sz="1200" dirty="0">
                <a:solidFill>
                  <a:srgbClr val="307871"/>
                </a:solidFill>
              </a:rPr>
              <a:t>, </a:t>
            </a:r>
            <a:r>
              <a:rPr lang="cs-CZ" sz="1200" b="1" dirty="0">
                <a:solidFill>
                  <a:srgbClr val="307871"/>
                </a:solidFill>
              </a:rPr>
              <a:t>nedostatek </a:t>
            </a:r>
            <a:r>
              <a:rPr lang="cs-CZ" sz="1200" dirty="0">
                <a:solidFill>
                  <a:srgbClr val="307871"/>
                </a:solidFill>
              </a:rPr>
              <a:t>členů týmu.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Mezilidské konflikty</a:t>
            </a:r>
            <a:r>
              <a:rPr lang="cs-CZ" sz="1200" dirty="0">
                <a:solidFill>
                  <a:srgbClr val="307871"/>
                </a:solidFill>
              </a:rPr>
              <a:t>, nedostatek osobní tolerance.</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76627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 - doporučení  k odstranění potencionálních bariér</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5308" y="0"/>
            <a:ext cx="42410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endParaRPr lang="cs-CZ" sz="1400" dirty="0">
              <a:solidFill>
                <a:srgbClr val="262673"/>
              </a:solidFill>
            </a:endParaRPr>
          </a:p>
          <a:p>
            <a:pPr marL="285750" lvl="3" indent="-285750"/>
            <a:endParaRPr lang="cs-CZ" sz="1400" dirty="0">
              <a:solidFill>
                <a:srgbClr val="307871"/>
              </a:solidFill>
            </a:endParaRP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Vysvětlení  cílů projektu účastníkům, projektovému týmu (ověřit, zda bylo vše pochopeno).</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Čas pro osobní schůzky s členy (ověřit míru jejich souhlasu, vymezení rolí, očekávání od práce a týmu, vysvětlit organizační strukturu projektu a jednotlivých rolí).</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Některý člen neprojevuje zájem – zvážit změnu obsazení </a:t>
            </a:r>
            <a:br>
              <a:rPr lang="cs-CZ" sz="1200" dirty="0">
                <a:solidFill>
                  <a:srgbClr val="307871"/>
                </a:solidFill>
              </a:rPr>
            </a:br>
            <a:r>
              <a:rPr lang="cs-CZ" sz="1200" dirty="0">
                <a:solidFill>
                  <a:srgbClr val="307871"/>
                </a:solidFill>
              </a:rPr>
              <a:t>co nejdříve.</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Pravidelně a komplexně informovat členy.</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Podporovat pozitivní nálady, úspěch projektu, povzbuzovat členy.</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Spolupracovat s managementem.</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lvl="1"/>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93781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Principy řízení projektového týmu: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buNone/>
            </a:pPr>
            <a:endParaRPr lang="cs-CZ" sz="1400" dirty="0">
              <a:solidFill>
                <a:srgbClr val="262673"/>
              </a:solidFill>
            </a:endParaRPr>
          </a:p>
          <a:p>
            <a:pPr marL="0" lvl="3" indent="0">
              <a:buNone/>
            </a:pPr>
            <a:endParaRPr lang="cs-CZ" sz="1400" dirty="0">
              <a:solidFill>
                <a:srgbClr val="262673"/>
              </a:solidFill>
            </a:endParaRPr>
          </a:p>
          <a:p>
            <a:pPr marL="171450" lvl="3" indent="-171450">
              <a:buFont typeface="Arial" panose="020B0604020202020204" pitchFamily="34" charset="0"/>
              <a:buChar char="•"/>
            </a:pPr>
            <a:r>
              <a:rPr lang="cs-CZ" sz="1200" dirty="0">
                <a:solidFill>
                  <a:srgbClr val="307871"/>
                </a:solidFill>
              </a:rPr>
              <a:t>Obsazování pracovních pozic.</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Školení a trénink pro výkon povinností.</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Dohled, udělování pokynů a jejich kontrola.</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Delegování pracovních povinností a s nimi spojené potřebné autority a odpovědnosti.</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Motivace – povzbuzení a související uspokojování potřeb.</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Poskytování rad, doporučení, konzultace.</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Koordinace aktivit.</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70309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i="1" dirty="0">
                <a:solidFill>
                  <a:schemeClr val="bg1"/>
                </a:solidFill>
                <a:latin typeface="Times New Roman" panose="02020603050405020304" pitchFamily="18" charset="0"/>
                <a:cs typeface="Times New Roman" panose="02020603050405020304" pitchFamily="18" charset="0"/>
              </a:rPr>
              <a:t>(způsoby výkonu a přijetí rozhodování autority)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375182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285750" lvl="3" indent="-285750" algn="just">
              <a:buFont typeface="Arial" panose="020B0604020202020204" pitchFamily="34" charset="0"/>
              <a:buChar char="•"/>
            </a:pPr>
            <a:endParaRPr lang="cs-CZ" sz="14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Rozhodnutí vykonaná nadřízením.</a:t>
            </a:r>
          </a:p>
          <a:p>
            <a:pPr marL="285750" lvl="3" indent="-285750">
              <a:buFont typeface="Arial" panose="020B0604020202020204" pitchFamily="34" charset="0"/>
              <a:buChar char="•"/>
            </a:pPr>
            <a:r>
              <a:rPr lang="cs-CZ" sz="1200" dirty="0"/>
              <a:t>Rozhodnutí vykonaná nadřízeným po předchozím dialogu nebo vysvětlení.</a:t>
            </a:r>
          </a:p>
          <a:p>
            <a:pPr marL="285750" lvl="3" indent="-285750">
              <a:buFont typeface="Arial" panose="020B0604020202020204" pitchFamily="34" charset="0"/>
              <a:buChar char="•"/>
            </a:pPr>
            <a:r>
              <a:rPr lang="cs-CZ" sz="1200" dirty="0"/>
              <a:t>Rozhodnutí vykonaná nadřízeným za spoluúčasti podřízeného nebo rozhodnutí vykonaná podřízeným s povzbuzením nadřízeného.</a:t>
            </a:r>
          </a:p>
          <a:p>
            <a:pPr marL="285750" lvl="3" indent="-285750">
              <a:buFont typeface="Arial" panose="020B0604020202020204" pitchFamily="34" charset="0"/>
              <a:buChar char="•"/>
            </a:pPr>
            <a:r>
              <a:rPr lang="cs-CZ" sz="1200" dirty="0"/>
              <a:t>Rozhodnutí vykonaná podřízeným.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Způsob</a:t>
            </a:r>
            <a:r>
              <a:rPr lang="cs-CZ" sz="1200" dirty="0"/>
              <a:t> </a:t>
            </a:r>
            <a:r>
              <a:rPr lang="cs-CZ" sz="1200" b="1" dirty="0"/>
              <a:t>přijetí rozhodnutí</a:t>
            </a:r>
            <a:r>
              <a:rPr lang="cs-CZ" sz="1200" dirty="0"/>
              <a:t>: </a:t>
            </a:r>
          </a:p>
          <a:p>
            <a:pPr marL="285750" lvl="3" indent="-285750">
              <a:buFont typeface="Arial" panose="020B0604020202020204" pitchFamily="34" charset="0"/>
              <a:buChar char="•"/>
            </a:pPr>
            <a:r>
              <a:rPr lang="cs-CZ" sz="1200" dirty="0"/>
              <a:t>Vstřícný – rozhodnutí je přijato (podřízený je zavázán pokynem, motivován k výkonu).</a:t>
            </a:r>
          </a:p>
          <a:p>
            <a:pPr marL="285750" lvl="3" indent="-285750">
              <a:buFont typeface="Arial" panose="020B0604020202020204" pitchFamily="34" charset="0"/>
              <a:buChar char="•"/>
            </a:pPr>
            <a:r>
              <a:rPr lang="cs-CZ" sz="1200" dirty="0"/>
              <a:t>Nevstřícný</a:t>
            </a:r>
          </a:p>
          <a:p>
            <a:pPr marL="0" lvl="3" indent="0">
              <a:buNone/>
            </a:pPr>
            <a:endParaRPr lang="cs-CZ" sz="1200" dirty="0"/>
          </a:p>
          <a:p>
            <a:pPr marL="0" lvl="3" indent="0">
              <a:buNone/>
            </a:pPr>
            <a:endParaRPr lang="cs-CZ" sz="1200" dirty="0"/>
          </a:p>
          <a:p>
            <a:pPr marL="0" lvl="3" indent="0">
              <a:buNone/>
            </a:pPr>
            <a:r>
              <a:rPr lang="cs-CZ" sz="1200" b="1" dirty="0"/>
              <a:t>Schopnosti rozhodnutí vykonat</a:t>
            </a:r>
            <a:r>
              <a:rPr lang="cs-CZ" sz="1200" dirty="0"/>
              <a:t>:</a:t>
            </a:r>
          </a:p>
          <a:p>
            <a:pPr marL="285750" lvl="3" indent="-285750">
              <a:buFont typeface="Arial" panose="020B0604020202020204" pitchFamily="34" charset="0"/>
              <a:buChar char="•"/>
            </a:pPr>
            <a:r>
              <a:rPr lang="cs-CZ" sz="1200" dirty="0"/>
              <a:t>Je schopen jej vykonat – tj. má znalosti a zdroje potřebné k výkonu.</a:t>
            </a:r>
          </a:p>
          <a:p>
            <a:pPr marL="285750" lvl="3" indent="-285750">
              <a:buFont typeface="Arial" panose="020B0604020202020204" pitchFamily="34" charset="0"/>
              <a:buChar char="•"/>
            </a:pPr>
            <a:r>
              <a:rPr lang="cs-CZ" sz="1200" dirty="0"/>
              <a:t>Není schopen jej vykonat.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38797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i="1" dirty="0">
                <a:solidFill>
                  <a:schemeClr val="bg1"/>
                </a:solidFill>
                <a:latin typeface="Times New Roman" panose="02020603050405020304" pitchFamily="18" charset="0"/>
                <a:cs typeface="Times New Roman" panose="02020603050405020304" pitchFamily="18" charset="0"/>
              </a:rPr>
              <a:t>(5 zdrojů síly prosazení autority)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285750" lvl="3" indent="-285750" algn="just">
              <a:buFont typeface="Arial" panose="020B0604020202020204" pitchFamily="34" charset="0"/>
              <a:buChar char="•"/>
            </a:pPr>
            <a:endParaRPr lang="cs-CZ" sz="1400" dirty="0"/>
          </a:p>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r>
              <a:rPr lang="cs-CZ" sz="1200" b="1" dirty="0"/>
              <a:t>Formální</a:t>
            </a:r>
            <a:r>
              <a:rPr lang="cs-CZ" sz="1200" dirty="0"/>
              <a:t> - základní síla – moc z titulu pozice </a:t>
            </a:r>
            <a:br>
              <a:rPr lang="cs-CZ" sz="1200" dirty="0"/>
            </a:br>
            <a:r>
              <a:rPr lang="cs-CZ" sz="1200" dirty="0"/>
              <a:t>a odpovědnosti:</a:t>
            </a:r>
          </a:p>
          <a:p>
            <a:pPr marL="742950" lvl="4" indent="-285750">
              <a:buFont typeface="Arial" panose="020B0604020202020204" pitchFamily="34" charset="0"/>
              <a:buChar char="•"/>
            </a:pPr>
            <a:r>
              <a:rPr lang="cs-CZ" sz="1200" dirty="0"/>
              <a:t>oprávnění k </a:t>
            </a:r>
            <a:r>
              <a:rPr lang="cs-CZ" sz="1200" b="1" dirty="0"/>
              <a:t>udělení odměny</a:t>
            </a:r>
            <a:r>
              <a:rPr lang="cs-CZ" sz="1200" dirty="0"/>
              <a:t> – možnost přidělit pozitivní finanční nebo nefinanční zvýhodnění (mzdové navýšení, kladné reference),</a:t>
            </a:r>
          </a:p>
          <a:p>
            <a:pPr marL="742950" lvl="4" indent="-285750">
              <a:buFont typeface="Arial" panose="020B0604020202020204" pitchFamily="34" charset="0"/>
              <a:buChar char="•"/>
            </a:pPr>
            <a:endParaRPr lang="cs-CZ" sz="1200" dirty="0"/>
          </a:p>
          <a:p>
            <a:pPr marL="742950" lvl="4" indent="-285750">
              <a:buFont typeface="Arial" panose="020B0604020202020204" pitchFamily="34" charset="0"/>
              <a:buChar char="•"/>
            </a:pPr>
            <a:r>
              <a:rPr lang="cs-CZ" sz="1200" dirty="0"/>
              <a:t>oprávnění k </a:t>
            </a:r>
            <a:r>
              <a:rPr lang="cs-CZ" sz="1200" b="1" dirty="0"/>
              <a:t>uložení pokuty </a:t>
            </a:r>
            <a:r>
              <a:rPr lang="cs-CZ" sz="1200" dirty="0"/>
              <a:t>– negativní finanční nebo nefinanční postižení (změna pozice na horší, vyloučení z projektu, doporučení k výpovědi).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Neformální</a:t>
            </a:r>
            <a:r>
              <a:rPr lang="cs-CZ" sz="1200" dirty="0"/>
              <a:t> zdroje síly:</a:t>
            </a:r>
          </a:p>
          <a:p>
            <a:pPr marL="742950" lvl="4" indent="-285750">
              <a:buFont typeface="Arial" panose="020B0604020202020204" pitchFamily="34" charset="0"/>
              <a:buChar char="•"/>
            </a:pPr>
            <a:r>
              <a:rPr lang="cs-CZ" sz="1200" b="1" dirty="0"/>
              <a:t>síla experta,</a:t>
            </a:r>
            <a:endParaRPr lang="cs-CZ" sz="1200" dirty="0"/>
          </a:p>
          <a:p>
            <a:pPr marL="742950" lvl="4" indent="-285750">
              <a:buFont typeface="Arial" panose="020B0604020202020204" pitchFamily="34" charset="0"/>
              <a:buChar char="•"/>
            </a:pPr>
            <a:r>
              <a:rPr lang="cs-CZ" sz="1200" b="1" dirty="0"/>
              <a:t>síla</a:t>
            </a:r>
            <a:r>
              <a:rPr lang="cs-CZ" sz="1200" dirty="0"/>
              <a:t> vyplývající ze </a:t>
            </a:r>
            <a:r>
              <a:rPr lang="cs-CZ" sz="1200" b="1" dirty="0"/>
              <a:t>společenského uznání </a:t>
            </a:r>
            <a:r>
              <a:rPr lang="cs-CZ" sz="1200" dirty="0"/>
              <a:t>– přirozená autorita, respekt.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38606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Osobnost leadera</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Neexistuje speciální, zvláštní typ osobnosti úspěšného leadera nebo manažera.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285750" lvl="3" indent="-285750">
              <a:buFont typeface="Arial" panose="020B0604020202020204" pitchFamily="34" charset="0"/>
              <a:buChar char="•"/>
            </a:pPr>
            <a:r>
              <a:rPr lang="cs-CZ" sz="1400" dirty="0"/>
              <a:t>Můžeme určit osobnostní rysy (schopnosti </a:t>
            </a:r>
            <a:br>
              <a:rPr lang="cs-CZ" sz="1400" dirty="0"/>
            </a:br>
            <a:r>
              <a:rPr lang="cs-CZ" sz="1400" dirty="0"/>
              <a:t>a dovednosti), které se s efektivními leadery </a:t>
            </a:r>
            <a:br>
              <a:rPr lang="cs-CZ" sz="1400" dirty="0"/>
            </a:br>
            <a:r>
              <a:rPr lang="cs-CZ" sz="1400" dirty="0"/>
              <a:t>a manažery vážou častěji než jiné. Celkově je však </a:t>
            </a:r>
            <a:r>
              <a:rPr lang="cs-CZ" sz="1400" b="1" dirty="0"/>
              <a:t>úspěšnost leaderů a manažerů kombinací několika faktorů.</a:t>
            </a:r>
          </a:p>
          <a:p>
            <a:pPr marL="0" lvl="3" indent="0" algn="just">
              <a:buNone/>
            </a:pPr>
            <a:endParaRPr lang="cs-CZ" sz="1400" dirty="0"/>
          </a:p>
          <a:p>
            <a:pPr marL="0" lvl="3" indent="0" algn="just">
              <a:buNone/>
            </a:pPr>
            <a:r>
              <a:rPr lang="cs-CZ" sz="1400" b="1" dirty="0"/>
              <a:t>Na straně leaderů a manažerů </a:t>
            </a:r>
            <a:r>
              <a:rPr lang="cs-CZ" sz="1400" dirty="0"/>
              <a:t>to jsou:</a:t>
            </a:r>
          </a:p>
          <a:p>
            <a:pPr marL="0" lvl="3" indent="0" algn="just">
              <a:buNone/>
            </a:pPr>
            <a:endParaRPr lang="cs-CZ" sz="1400" dirty="0"/>
          </a:p>
          <a:p>
            <a:pPr marL="285750" lvl="3" indent="-285750">
              <a:buFont typeface="Arial" panose="020B0604020202020204" pitchFamily="34" charset="0"/>
              <a:buChar char="•"/>
            </a:pPr>
            <a:r>
              <a:rPr lang="cs-CZ" sz="1400" dirty="0"/>
              <a:t>osobnost leadera nebo manažera (vlastnosti, schopnosti, dovednosti, charakter, temperament, postoje, hodnoty, charisma),</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motivace manažera,</a:t>
            </a:r>
          </a:p>
          <a:p>
            <a:pPr marL="285750" lvl="3" indent="-285750" algn="just">
              <a:buFont typeface="Arial" panose="020B0604020202020204" pitchFamily="34" charset="0"/>
              <a:buChar char="•"/>
            </a:pPr>
            <a:endParaRPr lang="cs-CZ" sz="1400" dirty="0"/>
          </a:p>
          <a:p>
            <a:pPr marL="285750" lvl="3" indent="-285750" algn="just">
              <a:buFont typeface="Arial" panose="020B0604020202020204" pitchFamily="34" charset="0"/>
              <a:buChar char="•"/>
            </a:pPr>
            <a:r>
              <a:rPr lang="cs-CZ" sz="1400" dirty="0"/>
              <a:t>zvolený styl řízení.</a:t>
            </a: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4847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Osobnost leadera</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lgn="just">
              <a:buNone/>
            </a:pPr>
            <a:endParaRPr lang="cs-CZ" sz="1400" b="1" dirty="0"/>
          </a:p>
          <a:p>
            <a:pPr marL="0" lvl="3" indent="0" algn="just">
              <a:buNone/>
            </a:pPr>
            <a:r>
              <a:rPr lang="cs-CZ" sz="1400" b="1" dirty="0"/>
              <a:t>Příklady kvalit leadera:</a:t>
            </a:r>
          </a:p>
          <a:p>
            <a:pPr marL="0" lvl="3" indent="0" algn="just">
              <a:buNone/>
            </a:pPr>
            <a:endParaRPr lang="cs-CZ" sz="1400" b="1" dirty="0"/>
          </a:p>
          <a:p>
            <a:pPr marL="285750" lvl="3" indent="-285750">
              <a:buFont typeface="Arial" panose="020B0604020202020204" pitchFamily="34" charset="0"/>
              <a:buChar char="•"/>
            </a:pPr>
            <a:r>
              <a:rPr lang="cs-CZ" sz="1400" b="1" dirty="0"/>
              <a:t>nadšení</a:t>
            </a:r>
            <a:r>
              <a:rPr lang="cs-CZ" sz="1400" dirty="0"/>
              <a:t> – pro plnění cílů, které lídři mohou sdělovat jiným lidem a přenášet je na ně,</a:t>
            </a:r>
          </a:p>
          <a:p>
            <a:pPr marL="285750" lvl="3" indent="-285750">
              <a:buFont typeface="Arial" panose="020B0604020202020204" pitchFamily="34" charset="0"/>
              <a:buChar char="•"/>
            </a:pPr>
            <a:r>
              <a:rPr lang="cs-CZ" sz="1400" b="1" dirty="0"/>
              <a:t>sebedůvěra</a:t>
            </a:r>
            <a:r>
              <a:rPr lang="cs-CZ" sz="1400" dirty="0"/>
              <a:t> – víra v sebe, kterou opět mohou lidé vnímat a chápat,</a:t>
            </a:r>
          </a:p>
          <a:p>
            <a:pPr marL="285750" lvl="3" indent="-285750">
              <a:buFont typeface="Arial" panose="020B0604020202020204" pitchFamily="34" charset="0"/>
              <a:buChar char="•"/>
            </a:pPr>
            <a:r>
              <a:rPr lang="cs-CZ" sz="1400" b="1" dirty="0"/>
              <a:t>houževnatost a vytrvalost </a:t>
            </a:r>
            <a:r>
              <a:rPr lang="cs-CZ" sz="1400" dirty="0"/>
              <a:t>– leader musí být pružný a nezdolný, vytrvalý a musí vyžadovat vysoké standardy, musí usilovat o respekt, ale nikoliv nutně o popularitu,</a:t>
            </a:r>
          </a:p>
          <a:p>
            <a:pPr marL="285750" lvl="3" indent="-285750">
              <a:buFont typeface="Arial" panose="020B0604020202020204" pitchFamily="34" charset="0"/>
              <a:buChar char="•"/>
            </a:pPr>
            <a:r>
              <a:rPr lang="cs-CZ" sz="1400" b="1" dirty="0"/>
              <a:t>čestnost a poctivost </a:t>
            </a:r>
            <a:r>
              <a:rPr lang="cs-CZ" sz="1400" dirty="0"/>
              <a:t>– leader musí být pravdivý sám k sobě, musí být zralý, morální a čestný, neboť to vyvolává důvěru,</a:t>
            </a:r>
          </a:p>
          <a:p>
            <a:pPr marL="285750" lvl="3" indent="-285750">
              <a:buFont typeface="Arial" panose="020B0604020202020204" pitchFamily="34" charset="0"/>
              <a:buChar char="•"/>
            </a:pPr>
            <a:r>
              <a:rPr lang="cs-CZ" sz="1400" b="1" dirty="0"/>
              <a:t>laskavost a srdečnost </a:t>
            </a:r>
            <a:r>
              <a:rPr lang="cs-CZ" sz="1400" dirty="0"/>
              <a:t>– v osobních vztazích, mít zájem, pečovat o lidi a respektovat je,</a:t>
            </a:r>
          </a:p>
          <a:p>
            <a:pPr marL="285750" lvl="3" indent="-285750">
              <a:buFont typeface="Arial" panose="020B0604020202020204" pitchFamily="34" charset="0"/>
              <a:buChar char="•"/>
            </a:pPr>
            <a:r>
              <a:rPr lang="cs-CZ" sz="1400" b="1" dirty="0"/>
              <a:t>pokora a skromnost </a:t>
            </a:r>
            <a:r>
              <a:rPr lang="cs-CZ" sz="1400" dirty="0"/>
              <a:t>– ochota naslouchat a uznávat svou vinu, nebýt arogantní, neomalený a panovačný.</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233164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Vlastnosti – hodnocení úspěšných lídrů a manažerů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(seřazeno dle významnosti)</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23116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lgn="just">
              <a:buNone/>
            </a:pPr>
            <a:endParaRPr lang="cs-CZ" sz="1400" b="1" dirty="0"/>
          </a:p>
          <a:p>
            <a:pPr marL="0" lvl="3" indent="0" algn="just">
              <a:buNone/>
            </a:pPr>
            <a:r>
              <a:rPr lang="cs-CZ" sz="1400" dirty="0"/>
              <a:t>1. rozhodnost,</a:t>
            </a:r>
          </a:p>
          <a:p>
            <a:pPr marL="0" lvl="3" indent="0" algn="just">
              <a:buNone/>
            </a:pPr>
            <a:r>
              <a:rPr lang="cs-CZ" sz="1400" dirty="0"/>
              <a:t>2. schopnost vést lidi,</a:t>
            </a:r>
          </a:p>
          <a:p>
            <a:pPr marL="0" lvl="3" indent="0" algn="just">
              <a:buNone/>
            </a:pPr>
            <a:r>
              <a:rPr lang="cs-CZ" sz="1400" dirty="0"/>
              <a:t>3. integrita – poctivost,</a:t>
            </a:r>
          </a:p>
          <a:p>
            <a:pPr marL="0" lvl="3" indent="0" algn="just">
              <a:buNone/>
            </a:pPr>
            <a:r>
              <a:rPr lang="cs-CZ" sz="1400" dirty="0"/>
              <a:t>4. nadšení pro práci,</a:t>
            </a:r>
          </a:p>
          <a:p>
            <a:pPr marL="0" lvl="3" indent="0" algn="just">
              <a:buNone/>
            </a:pPr>
            <a:r>
              <a:rPr lang="cs-CZ" sz="1400" dirty="0"/>
              <a:t>5. představivost,</a:t>
            </a:r>
          </a:p>
          <a:p>
            <a:pPr marL="0" lvl="3" indent="0">
              <a:buNone/>
            </a:pPr>
            <a:r>
              <a:rPr lang="cs-CZ" sz="1400" dirty="0"/>
              <a:t>6. ochota usilovně pracovat,</a:t>
            </a:r>
          </a:p>
          <a:p>
            <a:pPr marL="0" lvl="3" indent="0">
              <a:buNone/>
            </a:pPr>
            <a:r>
              <a:rPr lang="cs-CZ" sz="1400" dirty="0"/>
              <a:t>7. analytické schopnosti,</a:t>
            </a:r>
          </a:p>
          <a:p>
            <a:pPr marL="0" lvl="3" indent="0">
              <a:buNone/>
            </a:pPr>
            <a:r>
              <a:rPr lang="cs-CZ" sz="1400" dirty="0"/>
              <a:t>8. pochopení pro druhé,</a:t>
            </a:r>
          </a:p>
          <a:p>
            <a:pPr marL="0" lvl="3" indent="0">
              <a:buNone/>
            </a:pPr>
            <a:r>
              <a:rPr lang="cs-CZ" sz="1400" dirty="0"/>
              <a:t>9. schopnost všimnout si příležitosti,</a:t>
            </a:r>
          </a:p>
          <a:p>
            <a:pPr marL="0" lvl="3" indent="0">
              <a:buNone/>
            </a:pPr>
            <a:r>
              <a:rPr lang="cs-CZ" sz="1400" dirty="0"/>
              <a:t>10. schopnost řešit nepříjemné situace,</a:t>
            </a:r>
          </a:p>
          <a:p>
            <a:pPr marL="0" lvl="3" indent="0">
              <a:buNone/>
            </a:pPr>
            <a:r>
              <a:rPr lang="cs-CZ" sz="1400" dirty="0"/>
              <a:t>11. schopnost rychle se přizpůsobovat změnám,</a:t>
            </a:r>
          </a:p>
          <a:p>
            <a:pPr marL="0" lvl="3" indent="0">
              <a:buNone/>
            </a:pPr>
            <a:r>
              <a:rPr lang="cs-CZ" sz="1400" dirty="0"/>
              <a:t>12. ochota riskovat,</a:t>
            </a:r>
          </a:p>
          <a:p>
            <a:pPr marL="0" lvl="3" indent="0" algn="just">
              <a:buNone/>
            </a:pPr>
            <a:r>
              <a:rPr lang="cs-CZ" sz="1400" dirty="0"/>
              <a:t>13. podnikavost,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sp>
        <p:nvSpPr>
          <p:cNvPr id="8" name="Podnadpis 2"/>
          <p:cNvSpPr txBox="1">
            <a:spLocks/>
          </p:cNvSpPr>
          <p:nvPr/>
        </p:nvSpPr>
        <p:spPr bwMode="auto">
          <a:xfrm>
            <a:off x="6292788" y="219678"/>
            <a:ext cx="259969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l" defTabSz="914400">
              <a:buSzTx/>
            </a:pPr>
            <a:endParaRPr lang="cs-CZ" sz="1400" dirty="0">
              <a:solidFill>
                <a:schemeClr val="tx1"/>
              </a:solidFill>
            </a:endParaRPr>
          </a:p>
          <a:p>
            <a:pPr marL="0" lvl="3" algn="l" defTabSz="914400">
              <a:buSzTx/>
            </a:pPr>
            <a:r>
              <a:rPr lang="cs-CZ" sz="1400" dirty="0">
                <a:solidFill>
                  <a:schemeClr val="tx1"/>
                </a:solidFill>
              </a:rPr>
              <a:t>14. schopnost jasně se vyjadřovat,</a:t>
            </a:r>
          </a:p>
          <a:p>
            <a:pPr marL="0" lvl="3" algn="l" defTabSz="914400">
              <a:buSzTx/>
            </a:pPr>
            <a:r>
              <a:rPr lang="cs-CZ" sz="1400" dirty="0">
                <a:solidFill>
                  <a:schemeClr val="tx1"/>
                </a:solidFill>
              </a:rPr>
              <a:t>15. bystrost,</a:t>
            </a:r>
          </a:p>
          <a:p>
            <a:pPr marL="0" lvl="3" algn="l" defTabSz="914400">
              <a:buSzTx/>
            </a:pPr>
            <a:r>
              <a:rPr lang="cs-CZ" sz="1400" dirty="0">
                <a:solidFill>
                  <a:schemeClr val="tx1"/>
                </a:solidFill>
              </a:rPr>
              <a:t>16. schopnost efektivního řešení správních otázek,</a:t>
            </a:r>
          </a:p>
          <a:p>
            <a:pPr marL="0" lvl="3" algn="l" defTabSz="914400">
              <a:buSzTx/>
            </a:pPr>
            <a:r>
              <a:rPr lang="cs-CZ" sz="1400" dirty="0">
                <a:solidFill>
                  <a:schemeClr val="tx1"/>
                </a:solidFill>
              </a:rPr>
              <a:t>17. objektivnost,</a:t>
            </a:r>
          </a:p>
          <a:p>
            <a:pPr marL="0" lvl="3" algn="l" defTabSz="914400">
              <a:buSzTx/>
            </a:pPr>
            <a:r>
              <a:rPr lang="cs-CZ" sz="1400" dirty="0">
                <a:solidFill>
                  <a:schemeClr val="tx1"/>
                </a:solidFill>
              </a:rPr>
              <a:t>18. schopnost „vytrvat“,</a:t>
            </a:r>
          </a:p>
          <a:p>
            <a:pPr marL="0" lvl="3" algn="l" defTabSz="914400">
              <a:buSzTx/>
            </a:pPr>
            <a:r>
              <a:rPr lang="cs-CZ" sz="1400" dirty="0">
                <a:solidFill>
                  <a:schemeClr val="tx1"/>
                </a:solidFill>
              </a:rPr>
              <a:t>19. ochota pracovat dlouho přesčas,</a:t>
            </a:r>
          </a:p>
          <a:p>
            <a:pPr marL="0" lvl="3" algn="l" defTabSz="914400">
              <a:buSzTx/>
            </a:pPr>
            <a:r>
              <a:rPr lang="cs-CZ" sz="1400" dirty="0">
                <a:solidFill>
                  <a:schemeClr val="tx1"/>
                </a:solidFill>
              </a:rPr>
              <a:t>20. ambicióznost,</a:t>
            </a:r>
          </a:p>
          <a:p>
            <a:pPr marL="0" lvl="3" algn="l" defTabSz="914400">
              <a:buSzTx/>
            </a:pPr>
            <a:r>
              <a:rPr lang="cs-CZ" sz="1400" dirty="0">
                <a:solidFill>
                  <a:schemeClr val="tx1"/>
                </a:solidFill>
              </a:rPr>
              <a:t>21. soustředěnost na jeden cíl,</a:t>
            </a:r>
          </a:p>
          <a:p>
            <a:pPr marL="0" lvl="3" algn="l" defTabSz="914400">
              <a:buSzTx/>
            </a:pPr>
            <a:r>
              <a:rPr lang="cs-CZ" sz="1400" dirty="0">
                <a:solidFill>
                  <a:schemeClr val="tx1"/>
                </a:solidFill>
              </a:rPr>
              <a:t>22. schopnost srozumitelného písemného projevu,</a:t>
            </a:r>
          </a:p>
          <a:p>
            <a:pPr marL="0" lvl="3" algn="l" defTabSz="914400">
              <a:buSzTx/>
            </a:pPr>
            <a:r>
              <a:rPr lang="cs-CZ" sz="1400" dirty="0">
                <a:solidFill>
                  <a:schemeClr val="tx1"/>
                </a:solidFill>
              </a:rPr>
              <a:t>23. zvědavost,</a:t>
            </a:r>
          </a:p>
          <a:p>
            <a:pPr marL="0" lvl="3" algn="l" defTabSz="914400">
              <a:buSzTx/>
            </a:pPr>
            <a:r>
              <a:rPr lang="cs-CZ" sz="1400" dirty="0">
                <a:solidFill>
                  <a:schemeClr val="tx1"/>
                </a:solidFill>
              </a:rPr>
              <a:t>24. nadání pro práci s čísly,</a:t>
            </a:r>
          </a:p>
          <a:p>
            <a:pPr marL="0" lvl="3" algn="l" defTabSz="914400">
              <a:buSzTx/>
            </a:pPr>
            <a:r>
              <a:rPr lang="cs-CZ" sz="1400" dirty="0">
                <a:solidFill>
                  <a:schemeClr val="tx1"/>
                </a:solidFill>
              </a:rPr>
              <a:t>25. schopnost abstraktního myšlení.</a:t>
            </a:r>
          </a:p>
        </p:txBody>
      </p:sp>
    </p:spTree>
    <p:extLst>
      <p:ext uri="{BB962C8B-B14F-4D97-AF65-F5344CB8AC3E}">
        <p14:creationId xmlns:p14="http://schemas.microsoft.com/office/powerpoint/2010/main" val="4100101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Vedoucí projektového týmu by neměl být pouze manažerem - měl by být opravdovým lídrem, kterého členové týmu budou následovat a budou mu důvěřovat.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Opravdový leader pracuje v první řadě se svou osobností – autentickým vedením pracovníků je motivuje k dosahování stanovených cílů.</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lgn="just">
              <a:buFont typeface="Arial" panose="020B0604020202020204" pitchFamily="34" charset="0"/>
              <a:buChar char="•"/>
            </a:pPr>
            <a:endParaRPr lang="cs-CZ" sz="1600" b="1" dirty="0"/>
          </a:p>
          <a:p>
            <a:pPr marL="285750" lvl="3" indent="-285750" algn="just">
              <a:buFont typeface="Arial" panose="020B0604020202020204" pitchFamily="34" charset="0"/>
              <a:buChar char="•"/>
            </a:pPr>
            <a:r>
              <a:rPr lang="cs-CZ" sz="1600" b="1" dirty="0"/>
              <a:t>Lídři se vyznačují těmito vlastnostmi</a:t>
            </a:r>
            <a:r>
              <a:rPr lang="cs-CZ" sz="1600" dirty="0"/>
              <a:t>:</a:t>
            </a:r>
          </a:p>
          <a:p>
            <a:pPr marL="742950" lvl="4" indent="-285750">
              <a:buFont typeface="Arial" panose="020B0604020202020204" pitchFamily="34" charset="0"/>
              <a:buChar char="•"/>
            </a:pPr>
            <a:r>
              <a:rPr lang="cs-CZ" sz="1400" dirty="0"/>
              <a:t>zvyšují sebevědomí druhých,</a:t>
            </a:r>
          </a:p>
          <a:p>
            <a:pPr marL="742950" lvl="4" indent="-285750">
              <a:buFont typeface="Arial" panose="020B0604020202020204" pitchFamily="34" charset="0"/>
              <a:buChar char="•"/>
            </a:pPr>
            <a:r>
              <a:rPr lang="cs-CZ" sz="1400" dirty="0"/>
              <a:t>ukazují směr,</a:t>
            </a:r>
          </a:p>
          <a:p>
            <a:pPr marL="742950" lvl="4" indent="-285750">
              <a:buFont typeface="Arial" panose="020B0604020202020204" pitchFamily="34" charset="0"/>
              <a:buChar char="•"/>
            </a:pPr>
            <a:r>
              <a:rPr lang="cs-CZ" sz="1400" dirty="0"/>
              <a:t>vytvářejí výsledky,</a:t>
            </a:r>
          </a:p>
          <a:p>
            <a:pPr marL="742950" lvl="4" indent="-285750">
              <a:buFont typeface="Arial" panose="020B0604020202020204" pitchFamily="34" charset="0"/>
              <a:buChar char="•"/>
            </a:pPr>
            <a:r>
              <a:rPr lang="cs-CZ" sz="1400" dirty="0"/>
              <a:t>ukazují ostatním, jak dosáhnout určitého cíle,</a:t>
            </a:r>
          </a:p>
          <a:p>
            <a:pPr marL="742950" lvl="4" indent="-285750">
              <a:buFont typeface="Arial" panose="020B0604020202020204" pitchFamily="34" charset="0"/>
              <a:buChar char="•"/>
            </a:pPr>
            <a:r>
              <a:rPr lang="cs-CZ" sz="1400" dirty="0"/>
              <a:t>dosahují pokroku, který přináší prospěch nejen jim samým, ale i ostatním.</a:t>
            </a:r>
          </a:p>
          <a:p>
            <a:pPr marL="742950" lvl="4" indent="-285750" algn="just">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Lidé v </a:t>
            </a:r>
            <a:r>
              <a:rPr lang="cs-CZ" sz="1400" b="1" dirty="0"/>
              <a:t>průměru pracují jenom na 60 % </a:t>
            </a:r>
            <a:r>
              <a:rPr lang="cs-CZ" sz="1400" dirty="0"/>
              <a:t>svých schopností a možností. Jedním ze způsobů, jak tuto bilanci vylepšit, je efektivně motivovat.</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Motivace člověka </a:t>
            </a:r>
            <a:r>
              <a:rPr lang="cs-CZ" sz="1400" dirty="0"/>
              <a:t>ve zcela konkrétním okamžiku je směsicí tří významných vlivů, a to jeho: </a:t>
            </a:r>
            <a:r>
              <a:rPr lang="cs-CZ" sz="1400" b="1" dirty="0"/>
              <a:t>dlouhodobého vnitřního rozpoložení, vnějších podmínek a okamžitého vnitřního naladění</a:t>
            </a:r>
            <a:r>
              <a:rPr lang="cs-CZ" sz="1400" dirty="0"/>
              <a: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4923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Příklad - Uvažujeme projekty a1, a2, a3, kterým odpovídají hotovostní toky uvedené v tabulce. Ohodnoťte projekty podle metody doby návratnosti.</a:t>
            </a:r>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r>
              <a:rPr lang="cs-CZ" sz="1600" dirty="0"/>
              <a:t>Podle metody doby návratnosti je jednoznačně nejlepší projekt a1. Z příkladu rovněž vyplývá, že pokud bychom provedli prostý součet hotovostních toků, které nám jednotlivé projekty přinášejí, nejlépe na tom je projekt a3, který nám za čtyři roky přinese 6 mil. Kč, zatímco projekt a1, který je sice podle kritéria doby návratnosti nejlepší pouze 4 mil. Kč. </a:t>
            </a:r>
          </a:p>
          <a:p>
            <a:pPr marL="0" lvl="3" indent="0">
              <a:buNone/>
              <a:defRPr/>
            </a:pPr>
            <a:endParaRPr lang="cs-CZ" sz="1600" dirty="0"/>
          </a:p>
        </p:txBody>
      </p:sp>
      <p:pic>
        <p:nvPicPr>
          <p:cNvPr id="2" name="Obrázek 1">
            <a:extLst>
              <a:ext uri="{FF2B5EF4-FFF2-40B4-BE49-F238E27FC236}">
                <a16:creationId xmlns:a16="http://schemas.microsoft.com/office/drawing/2014/main" id="{4B5B93E0-B14A-4494-99F6-EFA774FF2BCE}"/>
              </a:ext>
            </a:extLst>
          </p:cNvPr>
          <p:cNvPicPr>
            <a:picLocks noChangeAspect="1"/>
          </p:cNvPicPr>
          <p:nvPr/>
        </p:nvPicPr>
        <p:blipFill>
          <a:blip r:embed="rId3"/>
          <a:stretch>
            <a:fillRect/>
          </a:stretch>
        </p:blipFill>
        <p:spPr>
          <a:xfrm>
            <a:off x="568509" y="1491630"/>
            <a:ext cx="6926862" cy="1466270"/>
          </a:xfrm>
          <a:prstGeom prst="rect">
            <a:avLst/>
          </a:prstGeom>
        </p:spPr>
      </p:pic>
    </p:spTree>
    <p:extLst>
      <p:ext uri="{BB962C8B-B14F-4D97-AF65-F5344CB8AC3E}">
        <p14:creationId xmlns:p14="http://schemas.microsoft.com/office/powerpoint/2010/main" val="30171480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5 klíčových kroků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k autentickému leadershipu</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5308" y="0"/>
            <a:ext cx="3953036"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342900" lvl="3" indent="-342900">
              <a:buFont typeface="+mj-lt"/>
              <a:buAutoNum type="arabicPeriod"/>
            </a:pPr>
            <a:r>
              <a:rPr lang="cs-CZ" sz="1200" b="1" dirty="0"/>
              <a:t>Poznejte sami sebe </a:t>
            </a:r>
            <a:r>
              <a:rPr lang="cs-CZ" sz="1200" dirty="0"/>
              <a:t>– nebojte se zastavit, zkoumat vaše niterní pocity a touhy. Poslouchejte hlas vašeho niterního lídra.</a:t>
            </a:r>
          </a:p>
          <a:p>
            <a:pPr marL="342900" lvl="3" indent="-342900">
              <a:buFont typeface="+mj-lt"/>
              <a:buAutoNum type="arabicPeriod"/>
            </a:pPr>
            <a:endParaRPr lang="cs-CZ" sz="1200" dirty="0"/>
          </a:p>
          <a:p>
            <a:pPr marL="342900" lvl="3" indent="-342900">
              <a:buFont typeface="+mj-lt"/>
              <a:buAutoNum type="arabicPeriod"/>
            </a:pPr>
            <a:r>
              <a:rPr lang="cs-CZ" sz="1200" b="1" dirty="0"/>
              <a:t>Mějte vizi a buďte zaujati </a:t>
            </a:r>
            <a:r>
              <a:rPr lang="cs-CZ" sz="1200" dirty="0"/>
              <a:t>– přemýšlejte o tom, co chcete. Stanovte si cíle. Cíle, kterým budete věřit a jež pro vás budou motivující. Myslete na to, aby cíle byly SMART.</a:t>
            </a:r>
          </a:p>
          <a:p>
            <a:pPr marL="342900" lvl="3" indent="-342900">
              <a:buFont typeface="+mj-lt"/>
              <a:buAutoNum type="arabicPeriod"/>
            </a:pPr>
            <a:endParaRPr lang="cs-CZ" sz="1200" dirty="0"/>
          </a:p>
          <a:p>
            <a:pPr marL="342900" lvl="3" indent="-342900">
              <a:buFont typeface="+mj-lt"/>
              <a:buAutoNum type="arabicPeriod"/>
            </a:pPr>
            <a:r>
              <a:rPr lang="cs-CZ" sz="1200" b="1" dirty="0"/>
              <a:t>Riskujte</a:t>
            </a:r>
            <a:r>
              <a:rPr lang="cs-CZ" sz="1200" dirty="0"/>
              <a:t> – vydáváte se do neprozkoumaných oblastí, buďte odvážní!</a:t>
            </a:r>
          </a:p>
          <a:p>
            <a:pPr marL="342900" lvl="3" indent="-342900">
              <a:buFont typeface="+mj-lt"/>
              <a:buAutoNum type="arabicPeriod"/>
            </a:pPr>
            <a:endParaRPr lang="cs-CZ" sz="1200" dirty="0"/>
          </a:p>
          <a:p>
            <a:pPr marL="342900" lvl="3" indent="-342900">
              <a:buFont typeface="+mj-lt"/>
              <a:buAutoNum type="arabicPeriod"/>
            </a:pPr>
            <a:r>
              <a:rPr lang="cs-CZ" sz="1200" b="1" dirty="0"/>
              <a:t>Efektivně komunikujte </a:t>
            </a:r>
            <a:r>
              <a:rPr lang="cs-CZ" sz="1200" dirty="0"/>
              <a:t>– říkejte to, co si myslíte, říkejte to jasně, aby i ostatní věděli, co máte na mysli.</a:t>
            </a:r>
          </a:p>
          <a:p>
            <a:pPr marL="342900" lvl="3" indent="-342900">
              <a:buFont typeface="+mj-lt"/>
              <a:buAutoNum type="arabicPeriod"/>
            </a:pPr>
            <a:endParaRPr lang="cs-CZ" sz="1200" dirty="0"/>
          </a:p>
          <a:p>
            <a:pPr marL="342900" lvl="3" indent="-342900">
              <a:buFont typeface="+mj-lt"/>
              <a:buAutoNum type="arabicPeriod"/>
            </a:pPr>
            <a:r>
              <a:rPr lang="cs-CZ" sz="1200" b="1" dirty="0"/>
              <a:t>Kontrolujte pokrok a výsledky </a:t>
            </a:r>
            <a:r>
              <a:rPr lang="cs-CZ" sz="1200" dirty="0"/>
              <a:t>– pravidelně vyhodnocujte, zda jsou vaše cíle SMART a jestli se vám daří je dosahovat. Soustřeďte se na svůj dobrý pocit a uspokojení, ale zároveň ověřujte, že je vaše jednání efektivní.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970506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Styly řízení</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 volbě stylu řízení a vedení projektového týmu se velice zjednodušeně můžeme pohybovat na kontinuu od liberálního vedení po direktivní vedení.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Extrémní formou, resp. koncem kontinua je chaotické vedení (resp. „nevedení) týmu a na druhém konci diktátorské vedení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0"/>
            <a:ext cx="396044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r>
              <a:rPr lang="cs-CZ" sz="1200" b="1" dirty="0"/>
              <a:t>Dvoudimenzionální model stylu řízení týmů</a:t>
            </a:r>
            <a:r>
              <a:rPr lang="cs-CZ" sz="1200" dirty="0"/>
              <a:t>, v němž </a:t>
            </a:r>
            <a:r>
              <a:rPr lang="cs-CZ" sz="1200" b="1" dirty="0"/>
              <a:t>první dimenzí je orientace na procesy nebo na výsledky</a:t>
            </a:r>
            <a:r>
              <a:rPr lang="cs-CZ" sz="1200" dirty="0"/>
              <a:t>. Druhou dimenzí je </a:t>
            </a:r>
            <a:r>
              <a:rPr lang="cs-CZ" sz="1200" b="1" dirty="0"/>
              <a:t>orientace na členy týmu nebo na sebe</a:t>
            </a:r>
            <a:r>
              <a:rPr lang="cs-CZ" sz="1200" dirty="0"/>
              <a:t>. Definuje 4 druhy řízení:</a:t>
            </a:r>
          </a:p>
          <a:p>
            <a:pPr marL="0" lvl="3" indent="0" algn="just">
              <a:buNone/>
            </a:pPr>
            <a:endParaRPr lang="cs-CZ" sz="1400" dirty="0"/>
          </a:p>
          <a:p>
            <a:pPr marL="342900" lvl="3" indent="-342900">
              <a:buFont typeface="+mj-lt"/>
              <a:buAutoNum type="arabicPeriod"/>
            </a:pPr>
            <a:r>
              <a:rPr lang="cs-CZ" sz="1200" b="1" dirty="0"/>
              <a:t>Direktivní řízení </a:t>
            </a:r>
            <a:r>
              <a:rPr lang="cs-CZ" sz="1200" dirty="0"/>
              <a:t>(orientace na výsledky a na vedoucího týmu) – hlavními kritérii úspěchu jsou plnění úkolů a respekt vůči vedoucímu. Rozhoduje vedoucí týmu.</a:t>
            </a:r>
          </a:p>
          <a:p>
            <a:pPr marL="342900" lvl="3" indent="-342900">
              <a:buFont typeface="+mj-lt"/>
              <a:buAutoNum type="arabicPeriod"/>
            </a:pPr>
            <a:r>
              <a:rPr lang="cs-CZ" sz="1200" b="1" dirty="0"/>
              <a:t>Formální řízení </a:t>
            </a:r>
            <a:r>
              <a:rPr lang="cs-CZ" sz="1200" dirty="0"/>
              <a:t>(orientace na procesy a na vedoucího týmu) – jedná se o řízen „na efekt“, důležitý je formální pořádek, nikoliv skutečná výkonnost týmu.</a:t>
            </a:r>
          </a:p>
          <a:p>
            <a:pPr marL="342900" lvl="3" indent="-342900">
              <a:buFont typeface="+mj-lt"/>
              <a:buAutoNum type="arabicPeriod"/>
            </a:pPr>
            <a:r>
              <a:rPr lang="cs-CZ" sz="1200" b="1" dirty="0"/>
              <a:t>Liberální řízení </a:t>
            </a:r>
            <a:r>
              <a:rPr lang="cs-CZ" sz="1200" dirty="0"/>
              <a:t>(orientace na procesy a na členy týmu) – charakterizuje ho volný styl řízení, vysoká míra delegování povinností vedoucího na členy týmu. Dosahuje malé efektivnosti a dosahování cílů je slabé.</a:t>
            </a:r>
          </a:p>
          <a:p>
            <a:pPr marL="342900" lvl="3" indent="-342900">
              <a:buFont typeface="+mj-lt"/>
              <a:buAutoNum type="arabicPeriod"/>
            </a:pPr>
            <a:r>
              <a:rPr lang="cs-CZ" sz="1200" b="1" dirty="0"/>
              <a:t>Týmové řízení </a:t>
            </a:r>
            <a:r>
              <a:rPr lang="cs-CZ" sz="1200" dirty="0"/>
              <a:t>(orientace na výsledky a na členy týmu) – charakterizuje ho vysoký zájem vedoucího pracovníka o členy týmu, jejich motivy a vztahy v projektovém týmu. Dosahování cílů však zůstává hlavní orientací. Vedoucí týmu pomocí vhodné stimulace a motivace (k čemu potřebuje znát motivační založení členů týmu) podporuje své spolupracovníky k jejich rozvoji a realizaci a tím tým jako celek.</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713139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r>
              <a:rPr lang="cs-CZ" sz="1200" b="1" dirty="0"/>
              <a:t>Pracovní skupina</a:t>
            </a:r>
          </a:p>
          <a:p>
            <a:pPr marL="514350" lvl="3" indent="-514350">
              <a:buFont typeface="Arial" panose="020B0604020202020204" pitchFamily="34" charset="0"/>
              <a:buChar char="•"/>
            </a:pPr>
            <a:r>
              <a:rPr lang="cs-CZ" sz="1200" dirty="0"/>
              <a:t>Malá sociální skupina. Tvoří ji skupina lidí jednoho pracoviště, spjatých společnou činností, vnitřní strukturou sociálních rolí a jednotným vedením.</a:t>
            </a:r>
          </a:p>
          <a:p>
            <a:pPr marL="514350" lvl="3" indent="-514350">
              <a:buFont typeface="Arial" panose="020B0604020202020204" pitchFamily="34" charset="0"/>
              <a:buChar char="•"/>
            </a:pPr>
            <a:r>
              <a:rPr lang="cs-CZ" sz="1200" dirty="0"/>
              <a:t>Vnitřně strukturovaný sociální útvar, v němž každý spolupracovník zaujímá určitou pracovní pozici (odvíjí se od souhrnu práv a povinností, které mu skupina – firma určila).</a:t>
            </a:r>
          </a:p>
          <a:p>
            <a:pPr marL="0" lvl="3" indent="0">
              <a:buNone/>
            </a:pPr>
            <a:endParaRPr lang="cs-CZ" sz="1200" dirty="0"/>
          </a:p>
          <a:p>
            <a:pPr marL="0" lvl="3" indent="0">
              <a:buNone/>
            </a:pPr>
            <a:r>
              <a:rPr lang="cs-CZ" sz="1200" b="1" dirty="0"/>
              <a:t>Základní znaky</a:t>
            </a:r>
            <a:r>
              <a:rPr lang="cs-CZ" sz="1200" dirty="0"/>
              <a:t>:</a:t>
            </a:r>
          </a:p>
          <a:p>
            <a:pPr marL="285750" lvl="3" indent="-285750">
              <a:buFont typeface="Arial" panose="020B0604020202020204" pitchFamily="34" charset="0"/>
              <a:buChar char="•"/>
            </a:pPr>
            <a:r>
              <a:rPr lang="cs-CZ" sz="1200" dirty="0"/>
              <a:t>Společné cíle, které oddělují skupinu od okolí.</a:t>
            </a:r>
          </a:p>
          <a:p>
            <a:pPr marL="285750" lvl="3" indent="-285750">
              <a:buFont typeface="Arial" panose="020B0604020202020204" pitchFamily="34" charset="0"/>
              <a:buChar char="•"/>
            </a:pPr>
            <a:r>
              <a:rPr lang="cs-CZ" sz="1200" dirty="0"/>
              <a:t>Společnou činnost – směřuje k realizaci.</a:t>
            </a:r>
          </a:p>
          <a:p>
            <a:pPr marL="285750" lvl="3" indent="-285750">
              <a:buFont typeface="Arial" panose="020B0604020202020204" pitchFamily="34" charset="0"/>
              <a:buChar char="•"/>
            </a:pPr>
            <a:r>
              <a:rPr lang="cs-CZ" sz="1200" dirty="0"/>
              <a:t>Vnitřní struktura pracovních pozic a rolí.</a:t>
            </a:r>
          </a:p>
          <a:p>
            <a:pPr marL="285750" lvl="3" indent="-285750">
              <a:buFont typeface="Arial" panose="020B0604020202020204" pitchFamily="34" charset="0"/>
              <a:buChar char="•"/>
            </a:pPr>
            <a:r>
              <a:rPr lang="cs-CZ" sz="1200" dirty="0"/>
              <a:t>Vzájemné osobní kontakty mezi spolupracovníky.</a:t>
            </a:r>
          </a:p>
          <a:p>
            <a:pPr marL="285750" lvl="3" indent="-285750">
              <a:buFont typeface="Arial" panose="020B0604020202020204" pitchFamily="34" charset="0"/>
              <a:buChar char="•"/>
            </a:pPr>
            <a:r>
              <a:rPr lang="cs-CZ" sz="1200" dirty="0"/>
              <a:t>Relativně trvalé sociální vztahy.</a:t>
            </a:r>
          </a:p>
          <a:p>
            <a:pPr marL="285750" lvl="3" indent="-285750">
              <a:buFont typeface="Arial" panose="020B0604020202020204" pitchFamily="34" charset="0"/>
              <a:buChar char="•"/>
            </a:pPr>
            <a:r>
              <a:rPr lang="cs-CZ" sz="1200" dirty="0"/>
              <a:t>Společné pracoviště.</a:t>
            </a:r>
          </a:p>
          <a:p>
            <a:pPr marL="285750" lvl="3" indent="-285750">
              <a:buFont typeface="Arial" panose="020B0604020202020204" pitchFamily="34" charset="0"/>
              <a:buChar char="•"/>
            </a:pPr>
            <a:r>
              <a:rPr lang="cs-CZ" sz="1200" dirty="0"/>
              <a:t>Vědomí příslušnosti ke skupině.</a:t>
            </a:r>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 a týmy</a:t>
            </a:r>
            <a:br>
              <a:rPr lang="cs-CZ" sz="2400" b="1" dirty="0">
                <a:solidFill>
                  <a:schemeClr val="bg1"/>
                </a:solidFill>
                <a:latin typeface="Times New Roman" panose="02020603050405020304" pitchFamily="18" charset="0"/>
                <a:cs typeface="Times New Roman" panose="02020603050405020304" pitchFamily="18" charset="0"/>
              </a:rPr>
            </a:b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63205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Formální a neformální skupiny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836937" y="1686119"/>
            <a:ext cx="5229842" cy="3168027"/>
          </a:xfrm>
          <a:prstGeom prst="rect">
            <a:avLst/>
          </a:prstGeom>
        </p:spPr>
      </p:pic>
    </p:spTree>
    <p:extLst>
      <p:ext uri="{BB962C8B-B14F-4D97-AF65-F5344CB8AC3E}">
        <p14:creationId xmlns:p14="http://schemas.microsoft.com/office/powerpoint/2010/main" val="664189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Soudržnost skupiny a její výkon – vybrané faktory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4211960" y="-92547"/>
            <a:ext cx="4248472" cy="49685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200" b="1" dirty="0"/>
          </a:p>
          <a:p>
            <a:pPr marL="0" lvl="3" indent="0" algn="just">
              <a:buNone/>
            </a:pPr>
            <a:r>
              <a:rPr lang="cs-CZ" sz="1200" b="1" dirty="0"/>
              <a:t>Členství</a:t>
            </a:r>
          </a:p>
          <a:p>
            <a:pPr marL="285750" lvl="3" indent="-285750" algn="just"/>
            <a:r>
              <a:rPr lang="cs-CZ" sz="1100" dirty="0"/>
              <a:t>Velikost skupiny</a:t>
            </a:r>
          </a:p>
          <a:p>
            <a:pPr marL="285750" lvl="3" indent="-285750" algn="just"/>
            <a:r>
              <a:rPr lang="cs-CZ" sz="1100" dirty="0"/>
              <a:t>Kompatibilita členů</a:t>
            </a:r>
          </a:p>
          <a:p>
            <a:pPr marL="285750" lvl="3" indent="-285750" algn="just"/>
            <a:r>
              <a:rPr lang="cs-CZ" sz="1100" dirty="0"/>
              <a:t> Výdrž</a:t>
            </a:r>
          </a:p>
          <a:p>
            <a:pPr marL="285750" lvl="3" indent="-285750" algn="just"/>
            <a:endParaRPr lang="cs-CZ" sz="1200" dirty="0"/>
          </a:p>
          <a:p>
            <a:pPr marL="0" lvl="3" indent="0" algn="just">
              <a:buNone/>
            </a:pPr>
            <a:r>
              <a:rPr lang="cs-CZ" sz="1200" b="1" dirty="0"/>
              <a:t>Organizační</a:t>
            </a:r>
          </a:p>
          <a:p>
            <a:pPr marL="285750" lvl="3" indent="-285750" algn="just"/>
            <a:r>
              <a:rPr lang="cs-CZ" sz="1100" dirty="0"/>
              <a:t>Management a vedení</a:t>
            </a:r>
          </a:p>
          <a:p>
            <a:pPr marL="285750" lvl="3" indent="-285750" algn="just"/>
            <a:r>
              <a:rPr lang="cs-CZ" sz="1100" dirty="0"/>
              <a:t>Personální politika</a:t>
            </a:r>
          </a:p>
          <a:p>
            <a:pPr marL="285750" lvl="3" indent="-285750" algn="just"/>
            <a:r>
              <a:rPr lang="cs-CZ" sz="1100" dirty="0"/>
              <a:t>Úspěch</a:t>
            </a:r>
          </a:p>
          <a:p>
            <a:pPr marL="285750" lvl="3" indent="-285750" algn="just"/>
            <a:r>
              <a:rPr lang="cs-CZ" sz="1100" dirty="0"/>
              <a:t>Vnější nebezpečí</a:t>
            </a:r>
          </a:p>
          <a:p>
            <a:pPr marL="285750" lvl="3" indent="-285750" algn="just"/>
            <a:endParaRPr lang="cs-CZ" sz="1200" dirty="0"/>
          </a:p>
          <a:p>
            <a:pPr marL="0" lvl="3" indent="0" algn="just">
              <a:buNone/>
            </a:pPr>
            <a:r>
              <a:rPr lang="cs-CZ" sz="1200" b="1" dirty="0"/>
              <a:t>Pracovní prostředí</a:t>
            </a:r>
          </a:p>
          <a:p>
            <a:pPr marL="285750" lvl="3" indent="-285750" algn="just"/>
            <a:r>
              <a:rPr lang="cs-CZ" sz="1100" dirty="0"/>
              <a:t>Povaha úkolu</a:t>
            </a:r>
          </a:p>
          <a:p>
            <a:pPr marL="285750" lvl="3" indent="-285750" algn="just"/>
            <a:r>
              <a:rPr lang="cs-CZ" sz="1100" dirty="0"/>
              <a:t>Fyzické vlastnosti</a:t>
            </a:r>
          </a:p>
          <a:p>
            <a:pPr marL="285750" lvl="3" indent="-285750" algn="just"/>
            <a:r>
              <a:rPr lang="cs-CZ" sz="1100" dirty="0"/>
              <a:t>Komunikace</a:t>
            </a:r>
          </a:p>
          <a:p>
            <a:pPr marL="285750" lvl="3" indent="-285750" algn="just"/>
            <a:r>
              <a:rPr lang="cs-CZ" sz="1100" dirty="0"/>
              <a:t>Technologie</a:t>
            </a:r>
          </a:p>
          <a:p>
            <a:pPr marL="285750" lvl="3" indent="-285750" algn="just"/>
            <a:endParaRPr lang="cs-CZ" sz="1200" dirty="0"/>
          </a:p>
          <a:p>
            <a:pPr marL="0" lvl="3" indent="0" algn="just">
              <a:buNone/>
            </a:pPr>
            <a:r>
              <a:rPr lang="cs-CZ" sz="1200" b="1" dirty="0"/>
              <a:t>Rozvoj skupiny a její zralost</a:t>
            </a:r>
          </a:p>
          <a:p>
            <a:pPr marL="285750" lvl="3" indent="-285750" algn="just"/>
            <a:r>
              <a:rPr lang="cs-CZ" sz="1100" dirty="0"/>
              <a:t>Formování</a:t>
            </a:r>
          </a:p>
          <a:p>
            <a:pPr marL="285750" lvl="3" indent="-285750" algn="just"/>
            <a:r>
              <a:rPr lang="cs-CZ" sz="1100" dirty="0"/>
              <a:t>Diskuse</a:t>
            </a:r>
          </a:p>
          <a:p>
            <a:pPr marL="285750" lvl="3" indent="-285750" algn="just"/>
            <a:r>
              <a:rPr lang="cs-CZ" sz="1100" dirty="0"/>
              <a:t>Normování</a:t>
            </a:r>
          </a:p>
          <a:p>
            <a:pPr marL="285750" lvl="3" indent="-285750" algn="just"/>
            <a:r>
              <a:rPr lang="cs-CZ" sz="1100" dirty="0"/>
              <a:t>Výkon</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8328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Styl řízení skupiny – co jej ovlivňuje: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514350" lvl="3" indent="-514350">
              <a:buFont typeface="Arial" panose="020B0604020202020204" pitchFamily="34" charset="0"/>
              <a:buChar char="•"/>
            </a:pPr>
            <a:r>
              <a:rPr lang="cs-CZ" sz="1200" dirty="0"/>
              <a:t>Velikost skupiny (3 nebo 30).</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Soudržnost skupiny – identifikace členů se skupinou.</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Flexibilita skupiny – ovlivnitelnost společně sdílených postojů.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Uzavřenost/otevřenost skupiny – ochota přijímat nové členy.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Stabilita skupiny – stálost/proměnlivost spolupracovníků.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Přitažlivost skupiny – atraktivnost a autorita společenského postavení skupiny.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Participace ve skupině – podílení se na rozhodování o cílech a činnostech pracovní skupiny.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Autonomie ve skupině – míra volnosti, která je poskytnuta členům v jejich jednání.</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7025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Pracovní pozice a role ve skupině</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3788903" y="1059582"/>
            <a:ext cx="5241711" cy="3251331"/>
          </a:xfrm>
          <a:prstGeom prst="rect">
            <a:avLst/>
          </a:prstGeom>
        </p:spPr>
      </p:pic>
    </p:spTree>
    <p:extLst>
      <p:ext uri="{BB962C8B-B14F-4D97-AF65-F5344CB8AC3E}">
        <p14:creationId xmlns:p14="http://schemas.microsoft.com/office/powerpoint/2010/main" val="31935028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Pracovní pozice a role ve skupině</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buNone/>
            </a:pPr>
            <a:r>
              <a:rPr lang="cs-CZ" sz="1400" b="1" dirty="0"/>
              <a:t>Pracovní role </a:t>
            </a:r>
            <a:r>
              <a:rPr lang="cs-CZ" sz="1400" dirty="0"/>
              <a:t>je určitou objektivizovanou normou, standardem, který je spojován s konkrétní pracovní pozicí (nikoliv s pracovníkem), a také má výrazně subjektivní obsah – její zvládnutí je vždy individuálně odlišné.</a:t>
            </a:r>
          </a:p>
          <a:p>
            <a:pPr marL="514350" lvl="3" indent="-514350">
              <a:buFont typeface="Arial" panose="020B0604020202020204" pitchFamily="34" charset="0"/>
              <a:buChar char="•"/>
            </a:pPr>
            <a:endParaRPr lang="cs-CZ" sz="1400" dirty="0"/>
          </a:p>
          <a:p>
            <a:pPr marL="0" lvl="3" indent="0">
              <a:buNone/>
            </a:pPr>
            <a:r>
              <a:rPr lang="cs-CZ" sz="1400" b="1" dirty="0"/>
              <a:t>Význam hrají:</a:t>
            </a:r>
          </a:p>
          <a:p>
            <a:pPr marL="514350" lvl="3" indent="-514350">
              <a:buFont typeface="Arial" panose="020B0604020202020204" pitchFamily="34" charset="0"/>
              <a:buChar char="•"/>
            </a:pPr>
            <a:r>
              <a:rPr lang="cs-CZ" sz="1200" dirty="0"/>
              <a:t>Vlastní představy o pracovní roli (vlastní pojetí vykonávané práce, hranice co je chybné a správné, vhodné a nevhodné…).</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spolupracovníků.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řídících 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vnějšího okolí, veřejnosti a zákazníků.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Skutečné zvládnutí role (rozpor v chápání role).</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6063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Vytvořit podmínky pro vzájemnou konkurenci (soupeření) – ze strany řídícího pracovníka – je snadné – např. za pomoci stanovených pravidel odměňování.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514350" lvl="3" indent="-514350" algn="just">
              <a:buFont typeface="Arial" panose="020B0604020202020204" pitchFamily="34" charset="0"/>
              <a:buChar char="•"/>
            </a:pPr>
            <a:endParaRPr lang="cs-CZ" sz="1400" dirty="0"/>
          </a:p>
          <a:p>
            <a:pPr marL="514350" lvl="3" indent="-514350" algn="just">
              <a:buFont typeface="Arial" panose="020B0604020202020204" pitchFamily="34" charset="0"/>
              <a:buChar char="•"/>
            </a:pPr>
            <a:endParaRPr lang="cs-CZ" sz="1400" dirty="0"/>
          </a:p>
          <a:p>
            <a:pPr marL="514350" lvl="3" indent="-514350" algn="just">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Hrozí nebezpečí – může vést v jednotlivém případě k mimořádnému pracovnímu výkonu, avšak na úkor ostatních spolupracovníků či na úkor cílů firmy.</a:t>
            </a:r>
          </a:p>
          <a:p>
            <a:pPr marL="514350" lvl="3" indent="-514350">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Složitější je vytvořit – </a:t>
            </a:r>
            <a:r>
              <a:rPr lang="cs-CZ" sz="1400" b="1" dirty="0"/>
              <a:t>zásady vzájemné spolupráce </a:t>
            </a:r>
            <a:r>
              <a:rPr lang="cs-CZ" sz="1400" dirty="0"/>
              <a:t>– jejich dodržováním vytvořit tradici.</a:t>
            </a:r>
          </a:p>
          <a:p>
            <a:pPr marL="514350" lvl="3" indent="-514350">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Vytvořit tendence ke </a:t>
            </a:r>
            <a:r>
              <a:rPr lang="cs-CZ" sz="1400" b="1" dirty="0"/>
              <a:t>spolupráci.</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7800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Nejdůležitější podmínky pro vytváření spolupráce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3809020"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200" dirty="0"/>
          </a:p>
          <a:p>
            <a:pPr marL="514350" lvl="3" indent="-514350">
              <a:buFont typeface="Arial" panose="020B0604020202020204" pitchFamily="34" charset="0"/>
              <a:buChar char="•"/>
            </a:pPr>
            <a:r>
              <a:rPr lang="cs-CZ" sz="1200" dirty="0"/>
              <a:t>Znalost pracovních cílů a úkolů ze strany pracovníků a identifikace s nimi.</a:t>
            </a:r>
          </a:p>
          <a:p>
            <a:pPr marL="514350" lvl="3" indent="-514350">
              <a:buFont typeface="Arial" panose="020B0604020202020204" pitchFamily="34" charset="0"/>
              <a:buChar char="•"/>
            </a:pPr>
            <a:r>
              <a:rPr lang="cs-CZ" sz="1200" dirty="0"/>
              <a:t>Dobré technické podmínky práce (stejná úroveň pro všechny spolupracovníky).</a:t>
            </a:r>
          </a:p>
          <a:p>
            <a:pPr marL="514350" lvl="3" indent="-514350">
              <a:buFont typeface="Arial" panose="020B0604020202020204" pitchFamily="34" charset="0"/>
              <a:buChar char="•"/>
            </a:pPr>
            <a:r>
              <a:rPr lang="cs-CZ" sz="1200" dirty="0"/>
              <a:t>Dostatečná míra samostatnosti při práci.</a:t>
            </a:r>
          </a:p>
          <a:p>
            <a:pPr marL="514350" lvl="3" indent="-514350">
              <a:buFont typeface="Arial" panose="020B0604020202020204" pitchFamily="34" charset="0"/>
              <a:buChar char="•"/>
            </a:pPr>
            <a:r>
              <a:rPr lang="cs-CZ" sz="1200" dirty="0"/>
              <a:t>Vzájemná shoda spolupracovníků – v postupech práce.</a:t>
            </a:r>
          </a:p>
          <a:p>
            <a:pPr marL="514350" lvl="3" indent="-514350">
              <a:buFont typeface="Arial" panose="020B0604020202020204" pitchFamily="34" charset="0"/>
              <a:buChar char="•"/>
            </a:pPr>
            <a:r>
              <a:rPr lang="cs-CZ" sz="1200" dirty="0"/>
              <a:t>Vyřazení konfliktních – popř. jinak problémových pracovníků.</a:t>
            </a:r>
          </a:p>
          <a:p>
            <a:pPr marL="514350" lvl="3" indent="-514350">
              <a:buFont typeface="Arial" panose="020B0604020202020204" pitchFamily="34" charset="0"/>
              <a:buChar char="•"/>
            </a:pPr>
            <a:r>
              <a:rPr lang="cs-CZ" sz="1200" dirty="0"/>
              <a:t>Existence forem komunikace – přispívají (nebrání) vzájemnému porozumění.</a:t>
            </a:r>
          </a:p>
          <a:p>
            <a:pPr marL="514350" lvl="3" indent="-514350">
              <a:buFont typeface="Arial" panose="020B0604020202020204" pitchFamily="34" charset="0"/>
              <a:buChar char="•"/>
            </a:pPr>
            <a:r>
              <a:rPr lang="cs-CZ" sz="1200" dirty="0"/>
              <a:t>Ochota ke vzájemné pomoci.</a:t>
            </a:r>
          </a:p>
          <a:p>
            <a:pPr marL="514350" lvl="3" indent="-514350">
              <a:buFont typeface="Arial" panose="020B0604020202020204" pitchFamily="34" charset="0"/>
              <a:buChar char="•"/>
            </a:pPr>
            <a:r>
              <a:rPr lang="cs-CZ" sz="1200" dirty="0"/>
              <a:t>Formování vyvážené pracovní skupiny řídícím pracovníkem (demografické, kvalifikační, osobnostní znaky…)</a:t>
            </a:r>
          </a:p>
          <a:p>
            <a:pPr marL="514350" lvl="3" indent="-514350">
              <a:buFont typeface="Arial" panose="020B0604020202020204" pitchFamily="34" charset="0"/>
              <a:buChar char="•"/>
            </a:pPr>
            <a:r>
              <a:rPr lang="cs-CZ" sz="1200" dirty="0"/>
              <a:t>Péče řídícího pracovníka o rozvoj pracovní skupiny v budoucnosti.</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22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Z předchozího příkladu je zřejmé, že prostá doba návratnosti má několik omezení:</a:t>
            </a:r>
          </a:p>
          <a:p>
            <a:pPr marL="0" lvl="3" indent="0">
              <a:buNone/>
              <a:defRPr/>
            </a:pPr>
            <a:endParaRPr lang="cs-CZ" sz="1600" dirty="0"/>
          </a:p>
          <a:p>
            <a:pPr marL="285750" lvl="3" indent="-285750">
              <a:defRPr/>
            </a:pPr>
            <a:r>
              <a:rPr lang="cs-CZ" sz="1600" dirty="0"/>
              <a:t>ve svém základním vyjádření </a:t>
            </a:r>
            <a:r>
              <a:rPr lang="cs-CZ" sz="1600" b="1" dirty="0"/>
              <a:t>nebere v potaz časovou hodnotu </a:t>
            </a:r>
            <a:r>
              <a:rPr lang="cs-CZ" sz="1600" dirty="0"/>
              <a:t>peněz (dává stejnou váhu tokům v blízké a vzdálené budoucnosti),</a:t>
            </a:r>
          </a:p>
          <a:p>
            <a:pPr marL="285750" lvl="3" indent="-285750">
              <a:defRPr/>
            </a:pPr>
            <a:r>
              <a:rPr lang="cs-CZ" sz="1600" dirty="0"/>
              <a:t>nebere v potaz </a:t>
            </a:r>
            <a:r>
              <a:rPr lang="cs-CZ" sz="1600" b="1" dirty="0"/>
              <a:t>všechny relevantní hotovostní toky </a:t>
            </a:r>
            <a:r>
              <a:rPr lang="cs-CZ" sz="1600" dirty="0"/>
              <a:t>(nebere v úvahu toky následující po době návratnosti), </a:t>
            </a:r>
          </a:p>
          <a:p>
            <a:pPr marL="285750" lvl="3" indent="-285750">
              <a:defRPr/>
            </a:pPr>
            <a:r>
              <a:rPr lang="cs-CZ" sz="1600" dirty="0"/>
              <a:t>nedává </a:t>
            </a:r>
            <a:r>
              <a:rPr lang="cs-CZ" sz="1600" b="1" dirty="0"/>
              <a:t>informaci o čistém výnosu</a:t>
            </a:r>
            <a:r>
              <a:rPr lang="cs-CZ" sz="1600" dirty="0"/>
              <a:t>, který z projektu plyne (jen o tom, zda se projekt zaplatí, či nikoli),</a:t>
            </a:r>
          </a:p>
          <a:p>
            <a:pPr marL="285750" lvl="3" indent="-285750">
              <a:defRPr/>
            </a:pPr>
            <a:r>
              <a:rPr lang="cs-CZ" sz="1600" dirty="0"/>
              <a:t>závisí na </a:t>
            </a:r>
            <a:r>
              <a:rPr lang="cs-CZ" sz="1600" b="1" dirty="0"/>
              <a:t>odhadu hotovostních toků</a:t>
            </a:r>
            <a:r>
              <a:rPr lang="cs-CZ" sz="1600" dirty="0"/>
              <a:t>,</a:t>
            </a:r>
          </a:p>
          <a:p>
            <a:pPr marL="285750" lvl="3" indent="-285750">
              <a:defRPr/>
            </a:pPr>
            <a:r>
              <a:rPr lang="cs-CZ" sz="1600" dirty="0"/>
              <a:t>její výhodou je, že </a:t>
            </a:r>
            <a:r>
              <a:rPr lang="cs-CZ" sz="1600" b="1" dirty="0"/>
              <a:t>nezávisí na odhadu diskontní sazby. </a:t>
            </a:r>
          </a:p>
          <a:p>
            <a:pPr marL="0" lvl="3" indent="0">
              <a:buNone/>
              <a:defRPr/>
            </a:pPr>
            <a:endParaRPr lang="cs-CZ" sz="1600" dirty="0"/>
          </a:p>
        </p:txBody>
      </p:sp>
    </p:spTree>
    <p:extLst>
      <p:ext uri="{BB962C8B-B14F-4D97-AF65-F5344CB8AC3E}">
        <p14:creationId xmlns:p14="http://schemas.microsoft.com/office/powerpoint/2010/main" val="1878886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Specifickým druhem pracovní skupiny je pracovní tým.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praxi se často tyto pojmy zaměňují, existují odlišnosti.</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Tým </a:t>
            </a:r>
            <a:r>
              <a:rPr lang="cs-CZ" sz="1200" dirty="0"/>
              <a:t>– vnitřně formálně nestrukturovanou malou skupinu lidí, kteří v jejím rámci podávají po stanovenou dobu společný výkon.</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Vážit </a:t>
            </a:r>
            <a:r>
              <a:rPr lang="cs-CZ" sz="1200" b="1" dirty="0"/>
              <a:t>výběr pracovníků </a:t>
            </a:r>
            <a:r>
              <a:rPr lang="cs-CZ" sz="1200" dirty="0"/>
              <a:t>pro tým – nejde jen o odbornost, zkušenosti, ale také i o osobnostní potenciál každého člena týmu.</a:t>
            </a:r>
          </a:p>
          <a:p>
            <a:pPr marL="285750" lvl="3" indent="-285750">
              <a:buFont typeface="Arial" panose="020B0604020202020204" pitchFamily="34" charset="0"/>
              <a:buChar char="•"/>
            </a:pPr>
            <a:endParaRPr lang="cs-CZ" sz="1200" dirty="0"/>
          </a:p>
          <a:p>
            <a:pPr marL="0" lvl="3" indent="0">
              <a:buNone/>
            </a:pPr>
            <a:r>
              <a:rPr lang="cs-CZ" sz="1200" b="1" dirty="0"/>
              <a:t>Mezi podstatné odlišující znaky od skupiny patří:</a:t>
            </a:r>
          </a:p>
          <a:p>
            <a:pPr marL="342900" lvl="3" indent="-342900">
              <a:buFont typeface="+mj-lt"/>
              <a:buAutoNum type="arabicPeriod"/>
            </a:pPr>
            <a:r>
              <a:rPr lang="cs-CZ" sz="1200" i="1" dirty="0"/>
              <a:t>Neexistence vnitřní formální organizační struktury týmu </a:t>
            </a:r>
            <a:r>
              <a:rPr lang="cs-CZ" sz="1200" dirty="0"/>
              <a:t>(jedinou formálností je jmenování vedoucího týmu). V týmu absentují popisy pracovního místa, individuální pravomoci a odpovědnost, kooperační a horizontální vztahy.</a:t>
            </a:r>
          </a:p>
          <a:p>
            <a:pPr marL="342900" lvl="3" indent="-342900">
              <a:buFont typeface="+mj-lt"/>
              <a:buAutoNum type="arabicPeriod"/>
            </a:pPr>
            <a:endParaRPr lang="cs-CZ" sz="1200" dirty="0"/>
          </a:p>
          <a:p>
            <a:pPr marL="342900" lvl="3" indent="-342900">
              <a:buFont typeface="+mj-lt"/>
              <a:buAutoNum type="arabicPeriod"/>
            </a:pPr>
            <a:r>
              <a:rPr lang="cs-CZ" sz="1200" i="1" dirty="0"/>
              <a:t>Podávání společného výkonu a společná odpovědnost za jeho výsledky </a:t>
            </a:r>
            <a:r>
              <a:rPr lang="cs-CZ" sz="1200" dirty="0"/>
              <a:t>– společné hledání řešení, společné rozhodování – tedy i společná odpovědnost. </a:t>
            </a:r>
          </a:p>
          <a:p>
            <a:pPr marL="342900" lvl="3" indent="-342900">
              <a:buFont typeface="+mj-lt"/>
              <a:buAutoNum type="arabicPeriod"/>
            </a:pPr>
            <a:endParaRPr lang="cs-CZ" sz="1200" dirty="0"/>
          </a:p>
          <a:p>
            <a:pPr marL="342900" lvl="3" indent="-342900">
              <a:buFont typeface="+mj-lt"/>
              <a:buAutoNum type="arabicPeriod"/>
            </a:pPr>
            <a:r>
              <a:rPr lang="cs-CZ" sz="1200" i="1" dirty="0"/>
              <a:t>Časové omezení existence týmu </a:t>
            </a:r>
            <a:r>
              <a:rPr lang="cs-CZ" sz="1200" dirty="0"/>
              <a:t>– vytvořen k vyřešení jednotlivého problému. Sehrané a úspěšné týmy – jsou mimořádnou hodnotou každé firmy.</a:t>
            </a:r>
          </a:p>
          <a:p>
            <a:pPr marL="171450" lvl="3" indent="-171450" algn="just">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8995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Spolupodílí se na tvorbě postupu, harmonogramu a dalších plánovacích aktivitách svého projektu.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týmech může nastat “synergický efekt“, tedy že jednotliví členové se navzájem doplňují svými vlastnostmi a typem chování.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Členové projektového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0" lvl="3" indent="0">
              <a:buNone/>
            </a:pPr>
            <a:endParaRPr lang="cs-CZ" sz="1200" dirty="0"/>
          </a:p>
          <a:p>
            <a:pPr marL="0" lvl="3" indent="0">
              <a:buNone/>
            </a:pPr>
            <a:r>
              <a:rPr lang="cs-CZ" sz="1200" dirty="0"/>
              <a:t>Člen projektového týmu se zodpovídá vedoucímu svého projektu. </a:t>
            </a:r>
            <a:r>
              <a:rPr lang="cs-CZ" sz="1200" b="1" dirty="0"/>
              <a:t>Člen projektového týmu a jeho úkoly</a:t>
            </a:r>
            <a:r>
              <a:rPr lang="cs-CZ" sz="1200" dirty="0"/>
              <a:t>:</a:t>
            </a:r>
          </a:p>
          <a:p>
            <a:pPr marL="742950" lvl="4" indent="-285750">
              <a:buFont typeface="Arial" panose="020B0604020202020204" pitchFamily="34" charset="0"/>
              <a:buChar char="•"/>
            </a:pPr>
            <a:r>
              <a:rPr lang="cs-CZ" sz="1200" b="1" dirty="0"/>
              <a:t>spolupodílí</a:t>
            </a:r>
            <a:r>
              <a:rPr lang="cs-CZ" sz="1200" dirty="0"/>
              <a:t> se na tvorbě postupu, harmonogramu a dalších plánovacích aktivitách svého projektu,</a:t>
            </a:r>
          </a:p>
          <a:p>
            <a:pPr marL="742950" lvl="4" indent="-285750">
              <a:buFont typeface="Arial" panose="020B0604020202020204" pitchFamily="34" charset="0"/>
              <a:buChar char="•"/>
            </a:pPr>
            <a:r>
              <a:rPr lang="cs-CZ" sz="1200" b="1" dirty="0"/>
              <a:t>plní</a:t>
            </a:r>
            <a:r>
              <a:rPr lang="cs-CZ" sz="1200" dirty="0"/>
              <a:t> přiřazené úkoly ve stanovených termínech a kvalitě,</a:t>
            </a:r>
          </a:p>
          <a:p>
            <a:pPr marL="742950" lvl="4" indent="-285750">
              <a:buFont typeface="Arial" panose="020B0604020202020204" pitchFamily="34" charset="0"/>
              <a:buChar char="•"/>
            </a:pPr>
            <a:r>
              <a:rPr lang="cs-CZ" sz="1200" b="1" dirty="0"/>
              <a:t>provádí</a:t>
            </a:r>
            <a:r>
              <a:rPr lang="cs-CZ" sz="1200" dirty="0"/>
              <a:t> nenaplánované či mimořádné činnosti,</a:t>
            </a:r>
          </a:p>
          <a:p>
            <a:pPr marL="742950" lvl="4" indent="-285750">
              <a:buFont typeface="Arial" panose="020B0604020202020204" pitchFamily="34" charset="0"/>
              <a:buChar char="•"/>
            </a:pPr>
            <a:r>
              <a:rPr lang="cs-CZ" sz="1200" b="1" dirty="0"/>
              <a:t>zodpovídá</a:t>
            </a:r>
            <a:r>
              <a:rPr lang="cs-CZ" sz="1200" dirty="0"/>
              <a:t> se vedoucímu svého projektu.</a:t>
            </a:r>
          </a:p>
          <a:p>
            <a:pPr marL="742950" lvl="4"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Týmovým hráčem je např. pracovník, který je kreativní, má nápady a umí o nich přesvědčit ostatní. </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Na druhou stranu nemusí zcela detailně znát postupy a procesy projektu a bude ho doplňovat pracovník, který je dobrým realizátorem, zná algoritmy, detaily procedur, je spolehlivý, konzervativní v návycích. Každý člověk má předpoklady pro různé týmové role.</a:t>
            </a:r>
          </a:p>
          <a:p>
            <a:pPr marL="171450" lvl="3" indent="-171450" algn="just">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1703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 vytváření projektového týmu se mohou vyskytnout určité bariéry: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Členové projektového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b="1" dirty="0"/>
              <a:t>nedostatečná podpora projektu</a:t>
            </a:r>
            <a:r>
              <a:rPr lang="cs-CZ" sz="1400" dirty="0"/>
              <a:t> ze strany nejvyšších projektových autorit, sponzora projektu či vrcholového managementu,</a:t>
            </a:r>
          </a:p>
          <a:p>
            <a:pPr marL="285750" lvl="3" indent="-285750">
              <a:buFont typeface="Arial" panose="020B0604020202020204" pitchFamily="34" charset="0"/>
              <a:buChar char="•"/>
            </a:pPr>
            <a:r>
              <a:rPr lang="cs-CZ" sz="1400" b="1" dirty="0"/>
              <a:t>neochota v delegování autority </a:t>
            </a:r>
            <a:r>
              <a:rPr lang="cs-CZ" sz="1400" dirty="0"/>
              <a:t>(nejlépe si vše udělám sám),</a:t>
            </a:r>
          </a:p>
          <a:p>
            <a:pPr marL="285750" lvl="3" indent="-285750">
              <a:buFont typeface="Arial" panose="020B0604020202020204" pitchFamily="34" charset="0"/>
              <a:buChar char="•"/>
            </a:pPr>
            <a:r>
              <a:rPr lang="cs-CZ" sz="1400" dirty="0"/>
              <a:t>příliš </a:t>
            </a:r>
            <a:r>
              <a:rPr lang="cs-CZ" sz="1400" b="1" dirty="0"/>
              <a:t>direktivní řízení </a:t>
            </a:r>
            <a:r>
              <a:rPr lang="cs-CZ" sz="1400" dirty="0"/>
              <a:t>s nedostatkem diskuse (převaha individualismu),</a:t>
            </a:r>
          </a:p>
          <a:p>
            <a:pPr marL="285750" lvl="3" indent="-285750">
              <a:buFont typeface="Arial" panose="020B0604020202020204" pitchFamily="34" charset="0"/>
              <a:buChar char="•"/>
            </a:pPr>
            <a:r>
              <a:rPr lang="cs-CZ" sz="1400" dirty="0"/>
              <a:t>vysoká </a:t>
            </a:r>
            <a:r>
              <a:rPr lang="cs-CZ" sz="1400" b="1" dirty="0"/>
              <a:t>míra demokracie </a:t>
            </a:r>
            <a:r>
              <a:rPr lang="cs-CZ" sz="1400" dirty="0"/>
              <a:t>v řízení,</a:t>
            </a:r>
          </a:p>
          <a:p>
            <a:pPr marL="285750" lvl="3" indent="-285750">
              <a:buFont typeface="Arial" panose="020B0604020202020204" pitchFamily="34" charset="0"/>
              <a:buChar char="•"/>
            </a:pPr>
            <a:r>
              <a:rPr lang="cs-CZ" sz="1400" b="1" dirty="0"/>
              <a:t>nesprávné manažerské taktiky</a:t>
            </a:r>
            <a:r>
              <a:rPr lang="cs-CZ" sz="1400" dirty="0"/>
              <a:t>,</a:t>
            </a:r>
          </a:p>
          <a:p>
            <a:pPr marL="285750" lvl="3" indent="-285750">
              <a:buFont typeface="Arial" panose="020B0604020202020204" pitchFamily="34" charset="0"/>
              <a:buChar char="•"/>
            </a:pPr>
            <a:r>
              <a:rPr lang="cs-CZ" sz="1400" b="1" dirty="0"/>
              <a:t>nevhodně stanovené priority</a:t>
            </a:r>
            <a:r>
              <a:rPr lang="cs-CZ" sz="1400" dirty="0"/>
              <a:t>,</a:t>
            </a:r>
          </a:p>
          <a:p>
            <a:pPr marL="285750" lvl="3" indent="-285750">
              <a:buFont typeface="Arial" panose="020B0604020202020204" pitchFamily="34" charset="0"/>
              <a:buChar char="•"/>
            </a:pPr>
            <a:r>
              <a:rPr lang="cs-CZ" sz="1400" dirty="0"/>
              <a:t>mezilidské </a:t>
            </a:r>
            <a:r>
              <a:rPr lang="cs-CZ" sz="1400" b="1" dirty="0"/>
              <a:t>konflikty</a:t>
            </a:r>
            <a:r>
              <a:rPr lang="cs-CZ" sz="1400" dirty="0"/>
              <a:t>,</a:t>
            </a:r>
          </a:p>
          <a:p>
            <a:pPr marL="285750" lvl="3" indent="-285750">
              <a:buFont typeface="Arial" panose="020B0604020202020204" pitchFamily="34" charset="0"/>
              <a:buChar char="•"/>
            </a:pPr>
            <a:r>
              <a:rPr lang="cs-CZ" sz="1400" b="1" dirty="0"/>
              <a:t>nedostatek trpělivosti, tolerance</a:t>
            </a:r>
            <a:r>
              <a:rPr lang="cs-CZ" sz="1400" dirty="0"/>
              <a:t>,</a:t>
            </a:r>
          </a:p>
          <a:p>
            <a:pPr marL="285750" lvl="3" indent="-285750">
              <a:buFont typeface="Arial" panose="020B0604020202020204" pitchFamily="34" charset="0"/>
              <a:buChar char="•"/>
            </a:pPr>
            <a:r>
              <a:rPr lang="cs-CZ" sz="1400" b="1" dirty="0"/>
              <a:t>nedostatek pracovních sil</a:t>
            </a:r>
            <a:r>
              <a:rPr lang="cs-CZ" sz="1400" dirty="0"/>
              <a:t> atd.</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5959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pracovním týmu – zastoupeni reprezentanty co nejširšího spektra profesní, funkční, demografické i osobnostní struktury.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Přihlížet k vzájemným sympatiím či antipatiím potenciálních spolupracovníků – osobní přání s kým by spolupracovat chtěli a koho vylučují.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2699792" y="378897"/>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sp>
        <p:nvSpPr>
          <p:cNvPr id="8" name="Zástupný symbol pro obsah 2"/>
          <p:cNvSpPr txBox="1">
            <a:spLocks/>
          </p:cNvSpPr>
          <p:nvPr/>
        </p:nvSpPr>
        <p:spPr>
          <a:xfrm>
            <a:off x="3746641" y="0"/>
            <a:ext cx="506049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0" lvl="3" indent="0" algn="just">
              <a:buNone/>
            </a:pPr>
            <a:r>
              <a:rPr lang="cs-CZ" sz="1200" i="1" dirty="0"/>
              <a:t>Průběh a výsledky týmové práce jsou ovlivněny – objektivními </a:t>
            </a:r>
            <a:br>
              <a:rPr lang="cs-CZ" sz="1200" i="1" dirty="0"/>
            </a:br>
            <a:r>
              <a:rPr lang="cs-CZ" sz="1200" i="1" dirty="0"/>
              <a:t>a subjektivními skutečnostmi</a:t>
            </a:r>
            <a:r>
              <a:rPr lang="cs-CZ" sz="1200" dirty="0"/>
              <a:t>:</a:t>
            </a:r>
          </a:p>
          <a:p>
            <a:pPr marL="0" lvl="3" indent="0" algn="just">
              <a:buNone/>
            </a:pPr>
            <a:endParaRPr lang="cs-CZ" sz="1200" b="1" dirty="0"/>
          </a:p>
          <a:p>
            <a:pPr marL="0" lvl="3" indent="0" algn="just">
              <a:buNone/>
            </a:pPr>
            <a:r>
              <a:rPr lang="cs-CZ" sz="1200" b="1" dirty="0"/>
              <a:t>1. Objektivní</a:t>
            </a:r>
          </a:p>
          <a:p>
            <a:pPr marL="285750" lvl="3" indent="-285750" algn="just">
              <a:buFont typeface="Arial" panose="020B0604020202020204" pitchFamily="34" charset="0"/>
              <a:buChar char="•"/>
            </a:pPr>
            <a:r>
              <a:rPr lang="cs-CZ" sz="1200" b="1" dirty="0"/>
              <a:t>velikost týmu – </a:t>
            </a:r>
            <a:r>
              <a:rPr lang="cs-CZ" sz="1200" dirty="0"/>
              <a:t>obecně velmi těžko stanovit – vyplývá ze spousty charakteristik, pohybuje se v rozmezí 5 až 9 osob. Menší počet – vznik soupeřících dryád – proti jednotlivcům a vyšší počet – omezení vzájemné komunikace, vznik koalic – snižování pracovního výkonu z hlediska času i kvality.</a:t>
            </a:r>
          </a:p>
          <a:p>
            <a:pPr marL="742950" lvl="4" indent="-285750">
              <a:buFont typeface="Arial" panose="020B0604020202020204" pitchFamily="34" charset="0"/>
              <a:buChar char="•"/>
            </a:pPr>
            <a:r>
              <a:rPr lang="cs-CZ" sz="1400" i="1" dirty="0">
                <a:latin typeface="Times New Roman" panose="02020603050405020304" pitchFamily="18" charset="0"/>
                <a:ea typeface="Times New Roman" panose="02020603050405020304" pitchFamily="18" charset="0"/>
              </a:rPr>
              <a:t> </a:t>
            </a:r>
            <a:r>
              <a:rPr lang="cs-CZ" sz="1200" i="1" dirty="0">
                <a:latin typeface="Times New Roman" panose="02020603050405020304" pitchFamily="18" charset="0"/>
                <a:ea typeface="Times New Roman" panose="02020603050405020304" pitchFamily="18" charset="0"/>
              </a:rPr>
              <a:t>Např. číslo ±7 označuje oblast mezního efektu / užitku pro produktivitu nějakého týmu. Skupiny s méně než pěti členy mají zřetelně menší potenciál k tomu, aby podávaly špičkové výkony díky působení synergického faktoru. Týmy s více než jedenácti členy se buď zvrhávají v přednáškové akce, nebo se rozpadají do podskupin. Informační výměna a dynamika celkového dění přestává být přehledná. Odpovídajícím způsobem rapidně klesá produktivita</a:t>
            </a:r>
            <a:r>
              <a:rPr lang="cs-CZ" sz="1200" dirty="0">
                <a:latin typeface="Times New Roman" panose="02020603050405020304" pitchFamily="18" charset="0"/>
                <a:ea typeface="Times New Roman" panose="02020603050405020304" pitchFamily="18" charset="0"/>
              </a:rPr>
              <a:t>.“</a:t>
            </a:r>
            <a:endParaRPr lang="cs-CZ" sz="1200" b="1" dirty="0"/>
          </a:p>
          <a:p>
            <a:pPr marL="285750" lvl="3" indent="-285750" algn="just">
              <a:buFont typeface="Arial" panose="020B0604020202020204" pitchFamily="34" charset="0"/>
              <a:buChar char="•"/>
            </a:pPr>
            <a:r>
              <a:rPr lang="cs-CZ" sz="1200" b="1" dirty="0"/>
              <a:t>profesní a kvalifikační struktura, čas, charakter pracovního úkolu, cíle.</a:t>
            </a:r>
          </a:p>
          <a:p>
            <a:pPr marL="285750" lvl="3" indent="-285750" algn="just">
              <a:buFont typeface="Arial" panose="020B0604020202020204" pitchFamily="34" charset="0"/>
              <a:buChar char="•"/>
            </a:pPr>
            <a:endParaRPr lang="cs-CZ" sz="1200" dirty="0"/>
          </a:p>
          <a:p>
            <a:pPr marL="0" lvl="3" indent="0">
              <a:buNone/>
            </a:pPr>
            <a:r>
              <a:rPr lang="cs-CZ" sz="1200" b="1" dirty="0"/>
              <a:t>2. Subjektivní</a:t>
            </a:r>
            <a:r>
              <a:rPr lang="cs-CZ" sz="1200" dirty="0"/>
              <a:t> - různí členové týmu definují, sledují, hodnotí a řeší stejný problém prostřednictvím rozdílného subjektivního filtru jejich osobnosti.</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6678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Úspěšná týmová práce – její projevy: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sp>
        <p:nvSpPr>
          <p:cNvPr id="8" name="Zástupný symbol pro obsah 2"/>
          <p:cNvSpPr txBox="1">
            <a:spLocks/>
          </p:cNvSpPr>
          <p:nvPr/>
        </p:nvSpPr>
        <p:spPr>
          <a:xfrm>
            <a:off x="3715308" y="195486"/>
            <a:ext cx="5197108" cy="4123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buFont typeface="Arial" panose="020B0604020202020204" pitchFamily="34" charset="0"/>
              <a:buChar char="•"/>
            </a:pPr>
            <a:r>
              <a:rPr lang="cs-CZ" sz="1400" dirty="0"/>
              <a:t>Všichni členové týmu </a:t>
            </a:r>
            <a:r>
              <a:rPr lang="cs-CZ" sz="1400" b="1" dirty="0"/>
              <a:t>znají hlavní společný cíl </a:t>
            </a:r>
            <a:r>
              <a:rPr lang="cs-CZ" sz="1400" dirty="0"/>
              <a:t>– spolupodíleli se na něm nebo byl určen. Hledají cesty k jeho dosažení</a:t>
            </a:r>
          </a:p>
          <a:p>
            <a:pPr marL="285750" lvl="3" indent="-285750">
              <a:buFont typeface="Arial" panose="020B0604020202020204" pitchFamily="34" charset="0"/>
              <a:buChar char="•"/>
            </a:pPr>
            <a:r>
              <a:rPr lang="cs-CZ" sz="1400" b="1" dirty="0"/>
              <a:t>Vzniká synergie </a:t>
            </a:r>
            <a:r>
              <a:rPr lang="cs-CZ" sz="1400" dirty="0"/>
              <a:t>– členové týmu se vzájemně povzbuzují a podporují.</a:t>
            </a:r>
          </a:p>
          <a:p>
            <a:pPr marL="285750" lvl="3" indent="-285750">
              <a:buFont typeface="Arial" panose="020B0604020202020204" pitchFamily="34" charset="0"/>
              <a:buChar char="•"/>
            </a:pPr>
            <a:r>
              <a:rPr lang="cs-CZ" sz="1400" dirty="0"/>
              <a:t>Tendence k </a:t>
            </a:r>
            <a:r>
              <a:rPr lang="cs-CZ" sz="1400" b="1" dirty="0"/>
              <a:t>využití odbornosti a sociální způsobilosti členů </a:t>
            </a:r>
            <a:r>
              <a:rPr lang="cs-CZ" sz="1400" dirty="0"/>
              <a:t>– vnímání dění uvnitř i vně týmu. </a:t>
            </a:r>
          </a:p>
          <a:p>
            <a:pPr marL="285750" lvl="3" indent="-285750">
              <a:buFont typeface="Arial" panose="020B0604020202020204" pitchFamily="34" charset="0"/>
              <a:buChar char="•"/>
            </a:pPr>
            <a:r>
              <a:rPr lang="cs-CZ" sz="1400" dirty="0"/>
              <a:t>Rychle a neformálně a spontánně se </a:t>
            </a:r>
            <a:r>
              <a:rPr lang="cs-CZ" sz="1400" b="1" dirty="0"/>
              <a:t>vytvářejí vzájemné vztahy </a:t>
            </a:r>
            <a:r>
              <a:rPr lang="cs-CZ" sz="1400" dirty="0"/>
              <a:t>– silné stránky i nedostatky členů týmu. Vztahy jsou pevné, schopné zátěže.</a:t>
            </a:r>
          </a:p>
          <a:p>
            <a:pPr marL="285750" lvl="3" indent="-285750">
              <a:buFont typeface="Arial" panose="020B0604020202020204" pitchFamily="34" charset="0"/>
              <a:buChar char="•"/>
            </a:pPr>
            <a:r>
              <a:rPr lang="cs-CZ" sz="1400" dirty="0"/>
              <a:t>Postupně a relativně rychle </a:t>
            </a:r>
            <a:r>
              <a:rPr lang="cs-CZ" sz="1400" b="1" dirty="0"/>
              <a:t>vzniká jednoznačná funkční dělba a organizace práce </a:t>
            </a:r>
            <a:r>
              <a:rPr lang="cs-CZ" sz="1400" dirty="0"/>
              <a:t>– úkoly jsou definovány a respektovány členy týmu – vazba na činnosti celého týmu. Využití informačního a komunikačního systému. </a:t>
            </a:r>
          </a:p>
          <a:p>
            <a:pPr marL="285750" lvl="3" indent="-285750">
              <a:buFont typeface="Arial" panose="020B0604020202020204" pitchFamily="34" charset="0"/>
              <a:buChar char="•"/>
            </a:pPr>
            <a:r>
              <a:rPr lang="cs-CZ" sz="1400" dirty="0"/>
              <a:t>Existuje „</a:t>
            </a:r>
            <a:r>
              <a:rPr lang="cs-CZ" sz="1400" b="1" dirty="0"/>
              <a:t>specifický systém odměn a postihů</a:t>
            </a:r>
            <a:r>
              <a:rPr lang="cs-CZ" sz="1400" dirty="0"/>
              <a:t>“ – mající sociální (nemateriální charakter) – uznání, podpora, posílení pozice, nevšímavost, odmítnutí, otevřenost, kritiku, vyloučení.</a:t>
            </a:r>
          </a:p>
          <a:p>
            <a:pPr marL="285750" lvl="3" indent="-285750">
              <a:buFont typeface="Arial" panose="020B0604020202020204" pitchFamily="34" charset="0"/>
              <a:buChar char="•"/>
            </a:pPr>
            <a:r>
              <a:rPr lang="cs-CZ" sz="1400" b="1" dirty="0"/>
              <a:t>Týmové sebehodnocení a sebedůvěra </a:t>
            </a:r>
            <a:r>
              <a:rPr lang="cs-CZ" sz="1400" dirty="0"/>
              <a:t>(hrdost) – rivalita k jiným týmům nebo skupinám. </a:t>
            </a:r>
            <a:endParaRPr lang="cs-CZ" sz="1600"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6322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Výhody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b="1" dirty="0"/>
          </a:p>
          <a:p>
            <a:pPr marL="0" lvl="3" indent="0">
              <a:buNone/>
            </a:pPr>
            <a:endParaRPr lang="cs-CZ" sz="1200" b="1" dirty="0"/>
          </a:p>
          <a:p>
            <a:pPr marL="285750" lvl="3" indent="-285750">
              <a:buFont typeface="Arial" panose="020B0604020202020204" pitchFamily="34" charset="0"/>
              <a:buChar char="•"/>
            </a:pPr>
            <a:r>
              <a:rPr lang="cs-CZ" sz="1200" dirty="0"/>
              <a:t>Týmy bývají tvořivější než jednotlivci a klasické pracovní skupiny.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Snadněji se rozpoznávají a odstiňují chyby.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Účast na tvorbě rozhodnutí vede jednotlivce k identifikaci s ním a motivuje ho k jeho realizaci.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Zvyšuje se ochota k riziku (neobvyklá řešení).</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Tlak skupiny vyžaduje schopnost prosadit se a současně vytváří dostatečný prostor pro sebeprosazení jednotlivců.</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Usnadňuje koordinaci a celkovou organizaci práce.</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Vytváří stimulující podmínky  pro rozvoj všech členů týmu.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Usnadňuje nepopulární rozhodnutí.</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0325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Nevýhody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200" b="1" dirty="0"/>
          </a:p>
          <a:p>
            <a:pPr marL="0" lvl="3" indent="0" algn="just">
              <a:buNone/>
            </a:pPr>
            <a:endParaRPr lang="cs-CZ" sz="1200" b="1"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Iluze úspěšnosti, možnosti vysokého rizika a společné nezranitelnosti, které mohou vést k nereálnému optimismu – dosahování cílů a volby metod.</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Skupinový tlak proti argumentům, které zpochybňují společnou iluzi, společná snaha vyhnout se kritice zvenčí.</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Stereotypní pohled na vnější okolí (na ostatní pracovníky, jiné týmy…).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Autocenzura vlastních názorů a postojů, pokud se liší od týmového konsensu.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Přeceňování jednoty vlastního týmu (např. v názorech, vzájemné podpoře…).</a:t>
            </a:r>
          </a:p>
          <a:p>
            <a:pPr marL="171450" lvl="3" indent="-171450">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4198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032448"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Rotace</a:t>
            </a:r>
            <a:r>
              <a:rPr lang="cs-CZ" sz="1200" dirty="0"/>
              <a:t> – pravidelná změna pracovních činností </a:t>
            </a:r>
            <a:br>
              <a:rPr lang="cs-CZ" sz="1200" dirty="0"/>
            </a:br>
            <a:r>
              <a:rPr lang="cs-CZ" sz="1200" dirty="0"/>
              <a:t>v rámci týmu – rotační plán zaměstnanci jsou schopni převzít operace kolegů.</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b="1" dirty="0"/>
              <a:t>Zákaznický přístup</a:t>
            </a:r>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Týmová tabule </a:t>
            </a:r>
            <a:r>
              <a:rPr lang="cs-CZ" sz="1200" dirty="0"/>
              <a:t>– slouží k informacím o činnosti týmu – struktura, způsob práce, poznatky, výsledky a problémy. </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b="1" dirty="0"/>
              <a:t>Týmový rozhovor </a:t>
            </a:r>
            <a:r>
              <a:rPr lang="cs-CZ" sz="1200" dirty="0"/>
              <a:t>– pracovní porada týmu – např. minimálně dvakrát měsíčně 30 minut. Řešená témata – mezilidské vztahy, kvalita, organizace, pořádek a čistota, optimalizace – zlepšování výrobních postupů a pracovního prostředí – odstraňovat např. druhy plýtvání: pohyb (mrtvé časy operací), neefektivnost (ve využití lidí nebo zařízení, repase, náklady), zásoby (nadvýroba, rozpracovanost), čekání (prostoje).</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3845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672408"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0" lvl="3" indent="0" algn="just">
              <a:buNone/>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200" b="1" dirty="0"/>
              <a:t>Cílová dohoda </a:t>
            </a:r>
            <a:r>
              <a:rPr lang="cs-CZ" sz="1200" dirty="0"/>
              <a:t>(týmové odměňování) – dohoda mezi společností – zastupuje supervizor a týmem (zastupuje koordinátor na určité období – dohoda je podkladem pro vyplácení cílové (týmové) prémie – stejná hodnota pro každého člena týmu.</a:t>
            </a:r>
          </a:p>
          <a:p>
            <a:pPr marL="0" lvl="3" indent="0">
              <a:buNone/>
            </a:pPr>
            <a:endParaRPr lang="cs-CZ" sz="1200" dirty="0"/>
          </a:p>
          <a:p>
            <a:pPr marL="742950" lvl="4" indent="-285750">
              <a:buFont typeface="Arial" panose="020B0604020202020204" pitchFamily="34" charset="0"/>
              <a:buChar char="•"/>
            </a:pPr>
            <a:r>
              <a:rPr lang="cs-CZ" sz="1200" b="1" dirty="0"/>
              <a:t>Objektivně měřitelné cíle</a:t>
            </a:r>
            <a:r>
              <a:rPr lang="cs-CZ" sz="1200" dirty="0"/>
              <a:t> – kvality, produktivity práce, objem výroby.</a:t>
            </a:r>
          </a:p>
          <a:p>
            <a:pPr marL="742950" lvl="4" indent="-285750">
              <a:buFont typeface="Arial" panose="020B0604020202020204" pitchFamily="34" charset="0"/>
              <a:buChar char="•"/>
            </a:pPr>
            <a:endParaRPr lang="cs-CZ" sz="1200" dirty="0"/>
          </a:p>
          <a:p>
            <a:pPr marL="742950" lvl="4" indent="-285750">
              <a:buFont typeface="Arial" panose="020B0604020202020204" pitchFamily="34" charset="0"/>
              <a:buChar char="•"/>
            </a:pPr>
            <a:r>
              <a:rPr lang="cs-CZ" sz="1200" b="1" dirty="0"/>
              <a:t>Subjektivně měřené cíle </a:t>
            </a:r>
            <a:r>
              <a:rPr lang="cs-CZ" sz="1200" dirty="0"/>
              <a:t>– bezpečnost práce, kvalifikace, rotace, pořádek a čistota, plán dovolených/volna, počet týmových rozhovorů, hodnocení týmového procesu.</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5384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b="1" dirty="0"/>
              <a:t>Odměňování týmové práce - </a:t>
            </a:r>
            <a:r>
              <a:rPr lang="cs-CZ" sz="1400" dirty="0"/>
              <a:t>častý problém manažerů – pochybnosti o správné volbě forem odměňování členů týmu. </a:t>
            </a:r>
          </a:p>
          <a:p>
            <a:pPr marL="285750" lvl="3" indent="-285750">
              <a:buFont typeface="Arial" panose="020B0604020202020204" pitchFamily="34" charset="0"/>
              <a:buChar char="•"/>
            </a:pPr>
            <a:endParaRPr lang="cs-CZ" sz="1400" dirty="0"/>
          </a:p>
          <a:p>
            <a:pPr marL="742950" lvl="4" indent="-285750">
              <a:buFont typeface="Arial" panose="020B0604020202020204" pitchFamily="34" charset="0"/>
              <a:buChar char="•"/>
            </a:pPr>
            <a:r>
              <a:rPr lang="cs-CZ" sz="1400" dirty="0"/>
              <a:t>Osvědčuje se stanovit </a:t>
            </a:r>
            <a:r>
              <a:rPr lang="cs-CZ" sz="1400" i="1" dirty="0"/>
              <a:t>jednotný základní plat </a:t>
            </a:r>
            <a:r>
              <a:rPr lang="cs-CZ" sz="1400" dirty="0"/>
              <a:t>(tarif – závisí na vykonávané práci v týmu a kvalifikaci) a </a:t>
            </a:r>
            <a:r>
              <a:rPr lang="cs-CZ" sz="1400" i="1" dirty="0"/>
              <a:t>nadtarifní složky </a:t>
            </a:r>
            <a:r>
              <a:rPr lang="cs-CZ" sz="1400" dirty="0"/>
              <a:t>vázat na dosažení věcných cílů (popř. na dobu jejich realizace) – vedoucí má pravomoc rozhodovat o rozdělení těchto finančních prostředků a jeho plat může být násobkem (např. koeficientem) konečného průběrného platu všech členů týmu.</a:t>
            </a:r>
          </a:p>
          <a:p>
            <a:pPr marL="285750" lvl="3" indent="-285750" algn="just">
              <a:buFont typeface="Arial" panose="020B0604020202020204" pitchFamily="34" charset="0"/>
              <a:buChar char="•"/>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9194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12370</TotalTime>
  <Words>15790</Words>
  <Application>Microsoft Office PowerPoint</Application>
  <PresentationFormat>Předvádění na obrazovce (16:9)</PresentationFormat>
  <Paragraphs>3007</Paragraphs>
  <Slides>156</Slides>
  <Notes>66</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156</vt:i4>
      </vt:variant>
    </vt:vector>
  </HeadingPairs>
  <TitlesOfParts>
    <vt:vector size="164" baseType="lpstr">
      <vt:lpstr>Arial</vt:lpstr>
      <vt:lpstr>Calibri</vt:lpstr>
      <vt:lpstr>Enriqueta</vt:lpstr>
      <vt:lpstr>Times New Roman</vt:lpstr>
      <vt:lpstr>Verdana</vt:lpstr>
      <vt:lpstr>Wingdings</vt:lpstr>
      <vt:lpstr>SLU</vt:lpstr>
      <vt:lpstr>Rovnice</vt:lpstr>
      <vt:lpstr>3. TUTORIÁL  Projektový management </vt:lpstr>
      <vt:lpstr>Obsahové zaměření tutoriálu</vt:lpstr>
      <vt:lpstr>Používané metody pro hodnocení ekonomické efektivnosti investičních projektů</vt:lpstr>
      <vt:lpstr>Metoda výnosnosti investic – ROI (Return on Investment)</vt:lpstr>
      <vt:lpstr>Metoda výnosnosti investic – ROI (Return on Investment)</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Finanční diskontní sazba</vt:lpstr>
      <vt:lpstr>Finanční diskontní sazba</vt:lpstr>
      <vt:lpstr>Finanční diskontní sazba</vt:lpstr>
      <vt:lpstr>Finanční diskontní sazba</vt:lpstr>
      <vt:lpstr>Finanční diskontní sazba</vt:lpstr>
      <vt:lpstr>Finanční diskontní sazba</vt:lpstr>
      <vt:lpstr>Sociální diskontní sazba</vt:lpstr>
      <vt:lpstr>Sociální diskontní sazba</vt:lpstr>
      <vt:lpstr>Finanční diskontní sazba</vt:lpstr>
      <vt:lpstr>Metoda vnitřního výnosového procenta – IRR (Internal Rate of Return)</vt:lpstr>
      <vt:lpstr>Metoda vnitřního výnosového procenta – IRR (Internal Rate of Return)</vt:lpstr>
      <vt:lpstr>Index rentability – dynamická metoda </vt:lpstr>
      <vt:lpstr>Index rentability – dynamická metoda </vt:lpstr>
      <vt:lpstr>Nákladově výstupové metody hodnocení</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Obecné zásady pro provádění analýzy nákladů a přínosů - CBA</vt:lpstr>
      <vt:lpstr>Obecné zásady pro provádění analýzy nákladů a přínosů</vt:lpstr>
      <vt:lpstr>Obecné zásady pro provádění analýzy nákladů a přínosů - CBA</vt:lpstr>
      <vt:lpstr>Kroky v procesu hodnocení projektu</vt:lpstr>
      <vt:lpstr>Finanční analýza projektu</vt:lpstr>
      <vt:lpstr>Shrnutí</vt:lpstr>
      <vt:lpstr>Prezentace aplikace PowerPoint</vt:lpstr>
      <vt:lpstr>4 úrovně managementu projektu</vt:lpstr>
      <vt:lpstr>4 úrovně managementu</vt:lpstr>
      <vt:lpstr>4 úrovně managementu</vt:lpstr>
      <vt:lpstr>4 úrovně managementu</vt:lpstr>
      <vt:lpstr>4 úrovně managementu</vt:lpstr>
      <vt:lpstr>4 úrovně managementu</vt:lpstr>
      <vt:lpstr>4 úrovně managementu</vt:lpstr>
      <vt:lpstr>Prezentace aplikace PowerPoint</vt:lpstr>
      <vt:lpstr>Organizační struktury</vt:lpstr>
      <vt:lpstr>Organizační struktury</vt:lpstr>
      <vt:lpstr>Organizační struktury</vt:lpstr>
      <vt:lpstr>Organizační struktury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Kompetence projektového manažera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203</cp:revision>
  <dcterms:created xsi:type="dcterms:W3CDTF">2016-07-06T15:42:34Z</dcterms:created>
  <dcterms:modified xsi:type="dcterms:W3CDTF">2022-11-25T07:04:02Z</dcterms:modified>
</cp:coreProperties>
</file>