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5" r:id="rId2"/>
    <p:sldId id="346" r:id="rId3"/>
    <p:sldId id="347" r:id="rId4"/>
    <p:sldId id="257" r:id="rId5"/>
    <p:sldId id="362" r:id="rId6"/>
    <p:sldId id="348" r:id="rId7"/>
    <p:sldId id="269" r:id="rId8"/>
    <p:sldId id="270" r:id="rId9"/>
    <p:sldId id="271" r:id="rId10"/>
    <p:sldId id="273" r:id="rId11"/>
    <p:sldId id="272" r:id="rId12"/>
    <p:sldId id="274" r:id="rId13"/>
    <p:sldId id="275" r:id="rId14"/>
    <p:sldId id="276" r:id="rId15"/>
    <p:sldId id="277" r:id="rId16"/>
    <p:sldId id="278" r:id="rId17"/>
    <p:sldId id="282" r:id="rId18"/>
    <p:sldId id="281" r:id="rId19"/>
    <p:sldId id="349" r:id="rId20"/>
    <p:sldId id="350" r:id="rId21"/>
    <p:sldId id="358" r:id="rId22"/>
    <p:sldId id="359" r:id="rId23"/>
    <p:sldId id="351" r:id="rId24"/>
    <p:sldId id="352" r:id="rId25"/>
    <p:sldId id="353" r:id="rId26"/>
    <p:sldId id="354" r:id="rId27"/>
    <p:sldId id="355" r:id="rId28"/>
    <p:sldId id="356" r:id="rId29"/>
    <p:sldId id="357" r:id="rId30"/>
    <p:sldId id="360" r:id="rId31"/>
    <p:sldId id="361" r:id="rId32"/>
    <p:sldId id="266" r:id="rId33"/>
    <p:sldId id="267" r:id="rId3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p:cViewPr varScale="1">
        <p:scale>
          <a:sx n="113" d="100"/>
          <a:sy n="113" d="100"/>
        </p:scale>
        <p:origin x="778"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8:54:19.31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0,'174'24,"685"1,-563-1,9 2,505-20,-113-6,-332-18,-144 19,-182-12,-28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8:54:21.23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17,'795'16,"-593"-14,238 20,-36-7,-267-17,446-17,-61 20,-344-19,-128-5,-45 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20:48.65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brush xml:id="br1">
      <inkml:brushProperty name="width" value="0.1" units="cm"/>
      <inkml:brushProperty name="height" value="0.1" units="cm"/>
      <inkml:brushProperty name="color" value="#AE198D"/>
      <inkml:brushProperty name="ignorePressure" value="1"/>
      <inkml:brushProperty name="inkEffects" value="galaxy"/>
      <inkml:brushProperty name="anchorX" value="-1429.31042"/>
      <inkml:brushProperty name="anchorY" value="2096.30054"/>
      <inkml:brushProperty name="scaleFactor" value="0.5"/>
    </inkml:brush>
    <inkml:brush xml:id="br2">
      <inkml:brushProperty name="width" value="0.1" units="cm"/>
      <inkml:brushProperty name="height" value="0.1" units="cm"/>
      <inkml:brushProperty name="color" value="#AE198D"/>
      <inkml:brushProperty name="ignorePressure" value="1"/>
      <inkml:brushProperty name="inkEffects" value="galaxy"/>
      <inkml:brushProperty name="anchorX" value="239.75604"/>
      <inkml:brushProperty name="anchorY" value="3238.41675"/>
      <inkml:brushProperty name="scaleFactor" value="0.5"/>
    </inkml:brush>
  </inkml:definitions>
  <inkml:trace contextRef="#ctx0" brushRef="#br0">259 3370,'0'0,"0"-3,0-5,3-6,1-7,0-2,-1-5,-1-2,-1-2,0-3,-1-3,0-2,0 1,0 3,0 2,0 1,0-1,0 1,0 2,-1 1,1-5,-3-1,-1-4,1-1,-4-6,1 4,1 5,2-2,0 3,2-4,-3-2,0-4,0 2,1-3,1 3,1 5,1 4,-1 1,1 4,1 5,-1 3,0-1,0-5,0-3,0-3,0-1,0 0,0 0,0-4,0-3,0 0,0-3,4-2,-1-1,1 1,-1 3,-1 6,3 4,0 4,-2 6,0-1,3-5,-1-5,3-5,-2-6,4-6,-2-3,-2-1,-2 4,-1 4,-1 4,-2 8,0 3,4 5,-1 4,0 0,0 2,2 2,0-3,0-2,-2 0,-1 2,-1-2,3-2,0 1,0 2,-2-5,4 2,-1 1,-1 3,-1 2,-1 2,0 1,-2 1,0 1,4 0,-1 0,1-1,-2 1,0-1,3 4,-1 0,0 0,-1 0,-1-2,-1 0,0 3</inkml:trace>
  <inkml:trace contextRef="#ctx0" brushRef="#br1" timeOffset="859.237">400 1,'0'0,"-3"0,-5 0,-2 0,-4 0,-2 0,-1 3,-1 1,-1 0,1-1,0-1,-1 3,1-1,1 3,-1 0,0-1,-3 1,0 0,3 1,-2 0,4 1,-4-1,4 2,1-2,3 2,3-2</inkml:trace>
  <inkml:trace contextRef="#ctx0" brushRef="#br2" timeOffset="1640.253">400 1,'0'0,"3"0,15 0,11 7,6 3,1 12,4 2,-3 1,-5 0,4 1,-5-1,1-1,-1-2,-5-2,-3-5,-4-4,-1 0,-4-1,-1-1,0-2,-3 1,1-2,-2-1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37:19.123"/>
    </inkml:context>
    <inkml:brush xml:id="br0">
      <inkml:brushProperty name="width" value="0.05" units="cm"/>
      <inkml:brushProperty name="height" value="0.05" units="cm"/>
      <inkml:brushProperty name="color" value="#00A0D7"/>
      <inkml:brushProperty name="ignorePressure" value="1"/>
    </inkml:brush>
  </inkml:definitions>
  <inkml:trace contextRef="#ctx0" brushRef="#br0">1255 194,'-77'-39,"-1"-11,-111-51,-16 97,181 8,1 0,0 2,0 0,0 2,1 0,0 2,1 0,0 1,1 2,0 0,1 1,0 1,1 0,1 1,-14 17,-59 45,-59 110,132-157,2 1,0 0,2 1,2 0,1 1,1 0,2 0,0 17,-1-9,5-33,1 0,1 0,-1 1,1-1,1 0,0 1,0-1,1 0,0 1,1-1,0 0,0 0,1 0,1 0,-1 0,1-1,0 0,1 0,3 5,8 11,2-1,0 0,2-1,0-1,1-1,2-1,4 3,-2-4,0-1,1-1,0-2,1 0,1-2,0-1,1-1,0-1,0-2,1-1,16 1,167 10,-5-21,-191-4,-1-1,0 0,0-1,-1-1,0 0,-1-2,-1 1,0-2,0 1,-1-2,5-9,135-175,-108 149,-35 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37:30.026"/>
    </inkml:context>
    <inkml:brush xml:id="br0">
      <inkml:brushProperty name="width" value="0.05" units="cm"/>
      <inkml:brushProperty name="height" value="0.05" units="cm"/>
      <inkml:brushProperty name="color" value="#00A0D7"/>
      <inkml:brushProperty name="ignorePressure" value="1"/>
    </inkml:brush>
  </inkml:definitions>
  <inkml:trace contextRef="#ctx0" brushRef="#br0">1432 251,'-172'-121,"148"107,-1 1,0 1,0 1,-1 1,-1 1,0 2,0 0,0 2,0 1,-1 1,-7 1,-89-14,104 11,-1 1,1 1,-1 1,1 0,-1 2,1 0,-1 1,0 2,1 0,0 1,-17 5,-5 8,1 1,1 2,0 1,2 3,1 1,1 1,1 2,-9 11,-38 125,66-138,1 0,1 1,1 1,2 0,0 0,2 1,2 1,0-1,2 1,1 0,1 0,2 1,1-1,3 14,1-29,2-1,0 0,0-1,1 1,1-1,0-1,0 1,2-1,-1-1,2 0,6 6,12 15,137 93,-94-80,123 29,-98-48,-80-21,-1-1,1 0,0-2,0 0,0-1,0 0,1-1,-1-2,0 1,0-2,-1 0,1-1,0-1,-1-1,0 0,0-1,-1 0,0-2,0 1,-1-2,0 0,-1-1,0 0,0-1,-2 0,4-5,36-45,-40 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37:54.613"/>
    </inkml:context>
    <inkml:brush xml:id="br0">
      <inkml:brushProperty name="width" value="0.05" units="cm"/>
      <inkml:brushProperty name="height" value="0.05" units="cm"/>
      <inkml:brushProperty name="color" value="#00A0D7"/>
      <inkml:brushProperty name="ignorePressure" value="1"/>
    </inkml:brush>
  </inkml:definitions>
  <inkml:trace contextRef="#ctx0" brushRef="#br0">1054 122,'-46'-39,"32"30,-1 1,1 0,-2 0,1 2,-1 0,0 0,0 2,0 0,-1 1,0 0,-8 1,-45-10,54 10,0 1,-1 0,1 2,-1 0,1 1,0 0,-1 1,1 1,1 1,-1 0,1 1,0 1,0 0,-7 6,-87 31,-40 22,139-61,0 1,1 1,0 0,0 0,0 1,1 0,0 0,0 1,1 0,1 0,-1 1,1 0,1 0,0 1,1-1,-1 2,-73 233,72-230,0-1,1 1,0 0,1 0,1 0,1 1,0-1,1 1,0-1,1 1,1 0,1-1,0 1,1-1,0 0,6 12,8 9,-9-18,1 0,0-1,1 0,0 0,2-1,0-1,1 0,13 12,30 20,-37-29,2 0,0-2,1 0,0-2,1 0,1-2,10 4,17 4,-29-10,-1-1,2-1,-1-2,1 0,0-1,0-1,1-1,18-1,10-2,-37 2,-1-1,1-1,-1-1,1 0,-1 0,1-2,-1 0,0 0,0-1,0-1,-1-1,1 0,3-3,7-7,-2 3,0-1,-2-1,1-1,-2 0,0-2,-2 0,0-2,2-2,81-140,-87 145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45:41.266"/>
    </inkml:context>
    <inkml:brush xml:id="br0">
      <inkml:brushProperty name="width" value="0.1" units="cm"/>
      <inkml:brushProperty name="height" value="0.1" units="cm"/>
      <inkml:brushProperty name="color" value="#FFC114"/>
      <inkml:brushProperty name="ignorePressure" value="1"/>
    </inkml:brush>
  </inkml:definitions>
  <inkml:trace contextRef="#ctx0" brushRef="#br0">305 0,'-26'212,"-3"154,-6-99,35 695,18-520,-41 351,7-424,17 84,2-152,-22 539,6-358,-5-104,13 549,-29-685,33 714,1-736,-9 0,-19 82,-25 98,36 898,72-780,-6-118,85 409,-62-76,-42-384,-44 9,-8 138,21-495,0 0,1 1,-1-1,1 0,0 0,-1 1,1-1,0 0,0 0,0 1,0-1,0 0,0 1,0-1,0 0,0 1,1-1,-1 0,0 0,1 1,-1-1,1 0,0 0,-1 0,1 0,0 0,0 0,-1 0,1 0,0 0,0 0,0 0,0 0,0 0,1-1,-1 1,0-1,0 1,0-1,1 1,-1-1,0 1,0-1,1 0,-1 0,0 0,1 0,-1 0,0 0,1 0,0 0,7-10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5T09:58:14.462"/>
    </inkml:context>
    <inkml:brush xml:id="br0">
      <inkml:brushProperty name="width" value="0.1" units="cm"/>
      <inkml:brushProperty name="height" value="0.1" units="cm"/>
      <inkml:brushProperty name="color" value="#AB008B"/>
      <inkml:brushProperty name="ignorePressure" value="1"/>
    </inkml:brush>
    <inkml:brush xml:id="br1">
      <inkml:brushProperty name="width" value="0.05" units="cm"/>
      <inkml:brushProperty name="height" value="0.05" units="cm"/>
      <inkml:brushProperty name="color" value="#E71224"/>
      <inkml:brushProperty name="ignorePressure" value="1"/>
    </inkml:brush>
    <inkml:brush xml:id="br2">
      <inkml:brushProperty name="width" value="0.05" units="cm"/>
      <inkml:brushProperty name="height" value="0.05" units="cm"/>
      <inkml:brushProperty name="color" value="#00A0D7"/>
      <inkml:brushProperty name="ignorePressure" value="1"/>
    </inkml:brush>
    <inkml:brush xml:id="br3">
      <inkml:brushProperty name="width" value="0.1" units="cm"/>
      <inkml:brushProperty name="height" value="0.1" units="cm"/>
      <inkml:brushProperty name="color" value="#FFC114"/>
      <inkml:brushProperty name="ignorePressure" value="1"/>
    </inkml:brush>
  </inkml:definitions>
  <inkml:trace contextRef="#ctx0" brushRef="#br0">0 2130,'9'0,"13"0,7 3,4 1,-3 3,-2 0,-3-1,-3-2,-5 2,-3 0,-3-1</inkml:trace>
  <inkml:trace contextRef="#ctx0" brushRef="#br1" timeOffset="3.647">11542 5558,'72'579,"-72"-573,-1 1,2-1,-1 0,1 0,0 0,0 0,1 0,-1 0,1-1,1 1,-1 0,1-1,0 0,0 1,0-1,1 0,0-1,0 1,0-1,1 1,-1-1,1-1,0 1,0-1,0 0,1 0,-1 0,1-1,1 1,236 24,-222-24,-17-1,0-1,0 1,1-1,-1 0,0 0,1 0,-1-1,0 0,1 0,-1 0,1 0,-1-1,0 1,1-1,-1 0,0 0,0-1,1 1,-1-1,0 0,-1 0,1-1,0 1,-1-1,1 1,-1-1,0 0,1-2,5-24,-1-1,-1 0,-2 0,-1-1,-1 1,-2-1,-2-26,1 28,0-29,19-127,-13 169,-2 7,0 1,0-1,-1-1,0 1,-1 0,0-1,0 0,-1 1,0-1,-1 0,0 1,-1-1,0-2,-2 9,-1 0,1 1,-1-1,0 1,0-1,1 1,-1 0,-1 1,1-1,0 1,0 0,-1 0,1 0,0 0,-1 1,1-1,-1 1,1 1,-1-1,1 0,-1 1,1 0,0 0,-1 1,-15-1,-118-9,117 4,0 1,0 1,-1 1,1 1,-1 1,1 1,0 1,0 0,0 2,0 0,1 2,-6 2,12-2,1 0</inkml:trace>
  <inkml:trace contextRef="#ctx0" brushRef="#br1" timeOffset="3.647">12248 8222,'-149'236,"-88"87,236-322,0 0,1 0,-1 0,1 0,-1 0,1 0,-1 0,1 0,-1 0,1 0,0 0,0 0,-1 0,1 1,0-1,0 0,0 0,0 0,0 0,1 0,-1 0,0 0,0 0,1 1,-1-1,1 0,-1 0,1 0,-1 0,1 0,-1-1,1 1,0 0,0 0,-1 0,1-1,0 1,0 0,0-1,0 1,0 0,0-1,0 1,0-1,0 0,0 1,0-1,0 0,0 0,1 0,-1 0,0 0,0 0,0 0,0 0,0 0,0 0,1 0,-1-1,0 1,0 0,1-1,83 2,195-21,-251 21,93-7,-120 6,1-1,0 1,-1-1,1 0,-1 0,1 0,-1 0,0-1,1 1,-1 0,0-1,0 0,0 1,0-1,0 0,0 0,-1 0,1 0,-1-1,1 1,-1 0,0-1,0 1,0-1,0 1,0-1,-1 1,1-1,-1 0,0 1,1-1,-1 0,0 1,-1-1,1 1,0-1,-1 0,1 1,-1-1,0 0,-134-263,97 58,63 133,-10 53</inkml:trace>
  <inkml:trace contextRef="#ctx0" brushRef="#br1" timeOffset="3.647">12018 2912,'-9'-1,"-1"0,0 1,1 0,-1 1,1 0,-1 0,0 1,1 0,0 1,0 0,0 0,0 1,0 0,1 1,-1 0,1 0,0 0,1 1,-1 1,1-1,1 1,-1 0,1 1,0-1,1 1,0 1,0-1,1 1,0-1,0 1,1 0,0 1,0 5,1-9,1 1,1-1,-1 1,1 0,0-1,1 1,-1 0,1-1,1 1,-1-1,1 0,0 1,0-1,1 0,0 0,0 0,1-1,-1 1,1-1,0 0,1 0,-1 0,1 0,0-1,0 0,1 0,-1 0,1-1,0 0,4 2,14 8,0-2,1 0,0-2,1-1,0-1,0-1,1-1,-1-1,1-2,0 0,11-3,-30-1,1 0,-1-1,0-1,0 1,0-1,0-1,-1 1,1-1,-1-1,0 1,-1-1,0-1,0 1,0-1,0 0,-1 0,0 0,-1-1,0 0,0 0,0 0,-1 0,-1-1,1 1,-1-1,-1 1,1-1,-2 0,1 0,-1-1,0 1,0 0,-1 1,0-1,-1 1,1-1,-2 1,1-1,-1 1,0 0,-1 0,0 0,0 1,-1-1,0 1,0 0,-1 1,0-1,0 1,0 0,-1 1,0-1,0 1,0 1,-1-1,1 1,-1 0,0 1,0 0,-1 0,1 1,-1 0,1 1,-1-1,1 2,-1-1,-115-17,109 18</inkml:trace>
  <inkml:trace contextRef="#ctx0" brushRef="#br2" timeOffset="67556.918">11436 2648,'18'9,"27"21,24 26,24 22,14 16,1 3,-8 1,-13-8,-16-13,-9-13,-14-15,-11-10,-9-11,-7-8,-3-7,-5-6</inkml:trace>
  <inkml:trace contextRef="#ctx0" brushRef="#br2" timeOffset="68116.918">11472 3600,'27'-4,"0"-1,1-2,-2-1,1-1,-1-1,-1-2,0 0,0-1,-1-2,-1 0,18-17,-26 22,528-376,-416 312,-120 65</inkml:trace>
  <inkml:trace contextRef="#ctx0" brushRef="#br1" timeOffset="3.647">21879 3106,'-58'-28,"52"27,0 1,0-1,0 2,0-1,0 1,0-1,0 2,0-1,0 1,0 0,1 0,-1 0,1 1,0 0,-1 0,1 0,0 1,1-1,-1 1,1 1,-1-1,1 0,1 1,-1 0,1 0,0 0,0 1,0-1,0 0,1 1,0 0,1 0,-1-1,1 1,0 0,0 0,1 0,0 0,0 1,0 2,11 186,-6-188,0-1,0 0,1 0,0 0,0-1,1 0,0 0,-1 0,2-1,-1 0,0-1,1 0,0 0,-1 0,1-1,0 0,1 0,-1-1,0 0,0-1,1 0,5-1,14 5,-24-2,0-1,0 1,0-1,0 0,0 0,1 0,-1 0,0-1,1 1,-1-1,1 0,-1-1,0 1,1-1,-1 0,0 0,0 0,1-1,-1 1,0-1,0 0,-1 0,1-1,0 1,-1-1,1 1,-1-1,0 0,0-1,0 1,0 0,-1-1,1 0,-1 1,0-1,0 0,-1 0,1 0,-1-1,1 0,1-278,-3 277,-1 0,1 1,-2-1,1 1,0-1,-1 1,0-1,-1 1,1 0,-1 0,0 0,0 0,-1 1,1-1,-1 1,0 0,0 0,0 0,-1 0,1 1,-1 0,0 0,0 0,0 0,0 1,-1 0,1 0,-1 0,1 1,-1 0,0 0,1 0,-1 1,0 0,-3 0,-7 0</inkml:trace>
  <inkml:trace contextRef="#ctx0" brushRef="#br1" timeOffset="3.647">21032 2612,'-7'-3,"0"-1,0 1,-1 1,1-1,-1 1,0 1,0-1,1 1,-1 1,0-1,0 1,0 1,0 0,-5 0,-11 0,6 3,1 0,0 1,0 1,1 0,0 1,0 1,1 0,-1 1,2 1,0 1,0 0,0 0,2 1,0 1,0 0,1 1,-6 10,4-4,2 1,0 0,2 0,0 1,1 0,1 1,2-1,0 1,1 1,1-1,2 0,0 1,1 0,4 20,1-30,1 0,0-1,1 1,1-1,0-1,1 0,0 0,1-1,0 0,0 0,2-1,-1-1,1 1,0-2,1 0,0-1,0 0,1-1,0 0,2 0,-14-5,15 6,0-1,1-1,0 0,-1-1,2-1,-1-1,0 0,0-2,1 0,-1 0,0-2,1-1,-9-1,0 0,-1-1,1 0,-1 0,0-1,0-1,-1 1,1-1,-2-1,1 1,-1-2,0 1,-1-1,0 0,0 0,-1 0,0-1,0 0,-1 0,1-4,11-18,17-23,-24 42,0 1,-2-1,1 0,-2 0,0-1,0 0,-1 0,-1-1,-1 1,0-1,1-12,-3-2,1 16,0 1,-1-1,-1 1,0-1,0 0,-1 1,-1-1,0 1,-1-1,0 1,-1 0,0 0,-1 0,0 1,-1-1,0 1,-1 1,0-1,-1 1,-3-2,-80-36,75 49</inkml:trace>
  <inkml:trace contextRef="#ctx0" brushRef="#br1" timeOffset="3.647">20874 2930,'0'0</inkml:trace>
  <inkml:trace contextRef="#ctx0" brushRef="#br1" timeOffset="3.647">21014 2965,'0'0</inkml:trace>
  <inkml:trace contextRef="#ctx0" brushRef="#br1" timeOffset="3.647">20856 3124,'0'6,"3"2,1 3,2-1,4-2,3-2,3-3,0-1,2-1,0-1,0 0,1-1,-4 1</inkml:trace>
  <inkml:trace contextRef="#ctx0" brushRef="#br1" timeOffset="3.647">21085 3512,'0'12,"-6"34,-5 33,-4 24,-2 7,2-4,0-13,0-17,0-12,1-15,2-8,-2-10,3-6,2-4,1-6,0-6</inkml:trace>
  <inkml:trace contextRef="#ctx0" brushRef="#br1" timeOffset="3.647">20997 3918,'-3'0,"-7"0,-8-3,-4-1,-1-3,1 0,0-2,2 1,0-2,2 1,3 2</inkml:trace>
  <inkml:trace contextRef="#ctx0" brushRef="#br1" timeOffset="3.647">21068 3900,'2'0,"5"0,7-6,7-5,6-3,1-3,-1-5,-2-3,-5-2,0-1,-4 0,-4 2,-2 6,2 3,-3 2,-2 0,-2 2</inkml:trace>
  <inkml:trace contextRef="#ctx0" brushRef="#br1" timeOffset="3.647">20944 4518,'-3'0,"-4"0,-4 0,-6 0,-6 3,-5 7,-10 4,-5 7,0 2,4 0,5-3,9-3,8-4</inkml:trace>
  <inkml:trace contextRef="#ctx0" brushRef="#br1" timeOffset="3.647">20926 4500,'3'0,"4"0,4 3,6 10,9 12,9 13,8 16,-1 4,-4-4,-9-9,-6-12,-7-8,-18-30,-15-23,-5-6</inkml:trace>
  <inkml:trace contextRef="#ctx0" brushRef="#br1" timeOffset="3.647">24454 3194,'3'-27,"2"-1,0 1,2 0,1 1,1-1,1 1,2 1,0 0,2 1,0 0,2 1,15-17,-12 23,0 0,1 1,1 1,0 2,1 0,1 1,0 1,1 1,-1 1,2 1,-1 1,1 1,0 2,1 0,-1 2,0 0,1 2,17 2,13 5,-1 2,0 3,-1 2,-1 2,0 3,-1 2,-2 2,0 3,-1 1,-2 3,-1 1,-1 3,19 20,-25-17,-1 2,-3 1,0 2,-3 1,-2 2,-2 1,-1 1,-3 1,-2 2,-2 0,-2 1,-3 1,-2 0,-2 1,-2 0,-3 1,-1 23,-2-57,-1 0,-1 0,0-1,-1 1,-2 0,0 0,-1-1,0 1,-2-1,-1 0,0 0,-1 0,-1-1,-1 0,0-1,-4 4,-3 3,0 6,-1-2,-1 0,-2-1,-1-1,-1-1,-1 0,-1-2,-1-1,-1-1,0-1,-2-2,-5 2,7-7,0-1,-1-2,0 0,0-2,-1-1,-1-2,1 0,0-2,-1-1,0-1,0-2,1-1,-29-5,23-1,1-2,0-1,0-2,2-1,-1-2,-13-9,-187-133,157 99,51 42,2 0,0-1,1-2,1 0,1-1,0-1,-3-8,-210-343,185 170,40 169,1-1,2 0,1 0,2 0,1 0,5-32,-2 56,1 0,1 1,0-1,0 1,1 0,0 1,1-1,0 1,0 1,1-1,0 1,1 0,8-5,15-8,-15 12</inkml:trace>
  <inkml:trace contextRef="#ctx0" brushRef="#br1" timeOffset="3.647">25389 2806,'15'962,"1"-584,-1-103,-15-270,-14 50,-1-51</inkml:trace>
  <inkml:trace contextRef="#ctx0" brushRef="#br1" timeOffset="3.647">24489 3671,'75'-14,"80"6,-1 8,1 5,-1 8,32 11,200 11,-186-1,-63-4,-126-32</inkml:trace>
  <inkml:trace contextRef="#ctx0" brushRef="#br1" timeOffset="3.647">24754 2842,'26'18,"-1"1,0 1,-1 1,-2 2,0 0,-1 1,-1 1,-2 1,-1 1,0 0,10 27,-1-9,323 452,33 73,-245-368,-132-196</inkml:trace>
  <inkml:trace contextRef="#ctx0" brushRef="#br1" timeOffset="3.647">24666 4288,'18'0,"-5"2,0-1,0-1,1 0,-1-1,0 0,0-1,0-1,0 0,0 0,-1-2,1 1,-1-2,0 0,-1 0,1-1,9-7,289-302,-218 240,84-92,-147 118,45-39,-57 80,-12 7,1-1,-1 1,0-2,1 1,-2 0,1-1,0 0,-1 0,0 0,0-1,0 1,0-1,-1 0,1 0,-1-1,2-4,88-108,-89 110,0 1,1-1,0 1,0 0,1 1,0-1,0 1,1 0,-1 1,1-1,1 1,-1 1,1-1,-1 1,1 1,1-1,-1 1,3 0,140-58,-135 51</inkml:trace>
  <inkml:trace contextRef="#ctx0" brushRef="#br1" timeOffset="3.647">25371 3671,'-3'0,"0"0,0 0,0 0,0 0,1 0,-1 1,0-1,0 1,0 0,1 0,-1 0,0 0,1 0,-1 1,1-1,-1 1,1 0,0-1,0 1,0 0,0 0,0 1,0-1,0 0,1 1,-1-1,1 1,-1-1,1 1,0 0,0-1,1 1,-1 0,0 0,1 0,0 0,0 0,0-1,0 1,0 0,0 0,1 0,-1 0,1 1,1 0,-1-1,1 0,0 1,0-1,0 0,1 0,-1 0,1 0,-1 0,1-1,0 1,0-1,0 0,0 0,1 0,-1 0,1 0,-1-1,1 1,-1-1,1 0,0 0,0-1,-1 1,1-1,0 0,0 0,0 0,0 0,-1-1,1 1,0-1,0 0,-1 0,1 0,-1-1,1 1,-1-1,1 0,-1 0,0 0,0-1,0 1,0-1,0 1,-1-1,1 0,-1 0,2-2,50-89,-53 92,0-1,-1 1,1-1,-1 1,0-1,0 1,0-1,0 1,0-1,0 1,-1-1,0 1,1-1,-1 1,0-1,0 1,0 0,0-1,0 1,-1 0,1 0,-1 0,1 0,-1 0,0 0,0 1,0-1,0 0,0 1,0 0,0-1,-1 1,1 0,0 0,-1 0,1 1,-1-1,1 0,-1 1,1 0,-2-1,-25 1,18 4</inkml:trace>
  <inkml:trace contextRef="#ctx0" brushRef="#br1" timeOffset="3.647">25248 2930,'0'-6,"0"-14,0-12,3-17,1-14,0-8,-1-5,-1-4,-1 3,0 11,2 14,1 12,3 11,3 10,2 8,0 6</inkml:trace>
  <inkml:trace contextRef="#ctx0" brushRef="#br1" timeOffset="3.647">25812 3336,'254'-225,"-19"49,-220 158</inkml:trace>
  <inkml:trace contextRef="#ctx0" brushRef="#br1" timeOffset="3.647">26077 3582,'319'1,"-315"-1,-1 0,1 0,-1 1,1-1,0 1,-1 0,1 0,-1 0,0 0,1 1,-1-1,0 1,0 0,0 0,0 0,0 1,0-1,-1 1,1-1,-1 1,0 0,1 0,-1 0,-1 0,1 0,0 0,0 4,3 10</inkml:trace>
  <inkml:trace contextRef="#ctx0" brushRef="#br1" timeOffset="3.647">26112 4024,'51'55,"-38"-41,0 1,-1 1,0-1,-2 2,0-1,0 2,-2-1,0 1,-1 0,-1 1,-1 0,0 0,-1 0,-1 0,-1 4,-3-8</inkml:trace>
  <inkml:trace contextRef="#ctx0" brushRef="#br1" timeOffset="3.647">25266 4341,'2'0,"2"3,6 4,1 1</inkml:trace>
  <inkml:trace contextRef="#ctx0" brushRef="#br1" timeOffset="3.647">25336 4394,'0'3,"0"4,0 4,0 0</inkml:trace>
  <inkml:trace contextRef="#ctx0" brushRef="#br1" timeOffset="3.647">25266 4429,'-4'6,"-6"11,-7 12,-8 9,-2 5,-3-2,2-2,1-8,7-6,2-7,5-4,2-4,2-1,3-2</inkml:trace>
  <inkml:trace contextRef="#ctx0" brushRef="#br1" timeOffset="3.647">25548 4588,'2'0,"8"3,5 10,6 15,2 11,3 15,-2 3,-6-1,-6-8,-13-23,-8-17</inkml:trace>
  <inkml:trace contextRef="#ctx0" brushRef="#br1" timeOffset="3.647">25001 4235,'-6'0,"-17"6,-20 2,-14 3,-7-1,-4-2,7-2,6 1,11-2,10 3,4-1,1-1,0 1,-1 2,-2 3,-1 0,2-3,6-3</inkml:trace>
  <inkml:trace contextRef="#ctx0" brushRef="#br1" timeOffset="3.647">24736 3106,'-262'583,"223"-498,39-86,0 1,1-1,-1 1,1 0,-1-1,0 1,1 0,-1-1,1 1,-1 0,1-1,-1 1,1 0,0 0,-1 0,1 0,-1-1,1 1,-1 0,1 0,0 0,-1 0,1 0,-1 1,1-1,-1 0,1 0,0 0,-1 0,1 1,-1-1,1 0,-1 0,1 1,-1-1,1 0,-1 1,0-1,1 0,-1 1,1-1,-1 1,0-1,1 1,-1-1,0 1,0-1,1 1,-1-1,0 1,0 0,0-1,0 1,0-1,0 1,0-1,0 1,0 0,0-1,0 1,0-1,0 1,0-1,0 1,-1-1,1 1,0-1,0 1,-1-1,1 1,47-28,-43 24,286-230,-300 271,-201 391,198-389,13-40,1-1,-1 1,0 0,0-1,1 1,-1 0,0-1,1 1,-1 0,0 0,1-1,-1 1,1 0,-1 0,0 0,1-1,-1 1,1 0,-1 0,0 0,1 0,-1 0,1 0,-1 0,1 0,-1 0,1 0,-1 0,0 0,1 0,-1 0,1 0,-1 1,0-1,1 0,-1 0,1 0,-1 1,0-1,1 0,-1 0,0 1,1-1,-1 0,0 1,0-1,1 0,-1 1,0-1,0 1,1-1,-1 0,0 1,0-1,0 1,0-1,0 1,0-1,0 0,111-132,-98 112,0 1,1 0,1 1,1 1,1 0,0 1,1 1,1 0,0 2,-18 11,1 0,-1 1,1-1,0 0,-1 1,1 0,0-1,0 1,0 0,0 0,0 0,0 0,1 0,-1 1,0-1,0 1,1-1,-1 1,0 0,0 0,1 0,-1 0,0 0,1 1,-1-1,0 1,0-1,0 1,1 0,-1 0,0 0,0 0,0 0,0 0,0 0,-1 1,1-1,0 1,-1 0,1-1,-1 1,1 0,-1 0,0 0,0 0,0 0,0 0,0 0,0 0,0 0,-1 1,1-1,-1 1,-51 209,50-211,1 0,-1 0,0 1,0-1,1 0,-1 1,0-1,1 1,0-1,-1 1,1-1,0 1,0-1,0 1,0-1,0 1,0-1,0 1,0-1,1 1,-1-1,1 1,-1-1,1 1,-1-1,1 0,0 1,0-1,-1 0,1 0,0 1,0-1,1 0,-1 0,0 0,0 0,0 0,1 0,-1-1,0 1,1 0,-1-1,1 1,-1-1,0 1,1-1,-1 0,1 0,0 0,-1 1,1-1,-1-1,1 1,-1 0,1 0,-1-1,98-24,-86 21,225-98,-222 92</inkml:trace>
  <inkml:trace contextRef="#ctx0" brushRef="#br1" timeOffset="3.647">13042 3230,'72'-28,"254"20,1922 8,-1070 73,-88-2,-214-73,-455 38,-24-37,-375 1</inkml:trace>
  <inkml:trace contextRef="#ctx0" brushRef="#br1" timeOffset="3.647">19604 3124,'56'92,"172"140,-226-230,0 0,0 0,0 0,-1 1,1-1,-1 0,0 1,1-1,-1 1,0-1,0 1,-1-1,1 1,0 0,-1-1,0 1,1 0,-1-1,0 1,-1 0,1 0,0-1,-1 1,1 0,-1-1,0 1,0-1,0 1,0-1,-1 1,1-1,-1 0,1 0,-1 1,0-1,1 0,-1 0,0-1,-1 1,1 0,-2 0,-105 68,103-67,-91 28,69-29</inkml:trace>
  <inkml:trace contextRef="#ctx0" brushRef="#br1" timeOffset="3.647">13500 2912,'-112'88,"71"-61,17-12,1 0,0 1,1 1,1 2,0 0,2 1,0 0,-15 24,32-36,1 0,1-1,-1 1,1 0,1 0,-1 0,1-1,1 1,-1 0,1-1,1 1,-1-1,1 0,1 1,-1-1,1-1,0 1,1-1,0 1,0-1,0-1,1 1,-1-1,1 0,0 0,1 0,-1-1,8 3,28 17,0-2,2-2,0-1,2-3,-1-2,2-1,10-1,56 17,-76-18</inkml:trace>
  <inkml:trace contextRef="#ctx0" brushRef="#br1" timeOffset="3.647">20944 5629,'-58'-28,"49"26,1 0,-1 0,1 1,-1 0,0 0,1 1,-1 1,0-1,1 1,-1 1,0 0,1 0,0 0,-1 1,1 1,0-1,1 1,-1 0,1 1,-1 0,1 0,-2 4,-2 1,1 0,0 1,0 1,2-1,-1 2,2-1,-1 1,2 0,0 1,0-1,1 1,1 0,0 1,1-1,1 1,0-1,1 9,-6 20,1-16,4-19,0 0,0 0,1 0,0 0,0 0,1 0,0 0,1 0,-1 0,2 1,-1-2,1 1,0 0,1 0,1 2,3 3,1 0,0-1,1 0,1-1,0 0,0 0,1-1,1-1,-1 1,1-2,1 0,0 0,0-1,0-1,1 0,0-1,0 0,1-1,-1-1,1 0,0-1,-1-1,1 0,8-1,-13-3,0 1,-1-2,1 1,0-1,-1-1,0 0,0 0,-1 0,1-1,-1-1,0 1,-1-1,0-1,0 1,0-1,-1 0,0-1,4-8,12-10,-11 11,-1 0,0-1,-1-1,0 0,-2 0,0 0,-1-1,-1 0,-1 0,-1 0,0-1,-1 1,-2-1,0-2,-2 15,-1-1,0 0,0 1,-1 0,0-1,0 2,-1-1,1 0,-2 1,1 0,-1 0,0 0,0 1,0 0,-1 0,0 1,0-1,0 2,0-1,-1 1,-3-1,-10-8,-131-26,138 32</inkml:trace>
  <inkml:trace contextRef="#ctx0" brushRef="#br1" timeOffset="3.647">20820 6264,'0'563,"-36"-349,25-171,8-31</inkml:trace>
  <inkml:trace contextRef="#ctx0" brushRef="#br1" timeOffset="3.647">20785 7146,'-3'0,"-4"0,-7 0,-4 0,-5 0,-1 3,0 1,-2 3,1 3,-2 3,4 2,3-2,5 1,2-3,0-2,2-1,3 2,3-1</inkml:trace>
  <inkml:trace contextRef="#ctx0" brushRef="#br1" timeOffset="3.647">20768 7252,'2'6,"2"5,3 3,3 0,3 0,-1 1,1-2,4 3,2 1,1-2,-3-3</inkml:trace>
  <inkml:trace contextRef="#ctx0" brushRef="#br1" timeOffset="3.647">20785 6740,'-3'0,"-7"0,-11-3,-10-4,-7-7,-5-3,1-3,5-1,3 4,7 1,5 4,7 3</inkml:trace>
  <inkml:trace contextRef="#ctx0" brushRef="#br1" timeOffset="3.647">20908 6775,'69'-58,"-55"41,2 2,0 0,0 1,2 1,-1 0,2 2,-1 0,19-8,3-11,-35 18</inkml:trace>
  <inkml:trace contextRef="#ctx0" brushRef="#br1" timeOffset="3.647">20768 5928,'0'0</inkml:trace>
  <inkml:trace contextRef="#ctx0" brushRef="#br1" timeOffset="3.647">20908 5928,'0'0</inkml:trace>
  <inkml:trace contextRef="#ctx0" brushRef="#br1" timeOffset="3.647">20732 6088,'3'0,"4"0,4 3,3 1,2-1,1 3,1 0,1-1,-1-1,0-1,0-2,0-1,0 1,-3-2</inkml:trace>
  <inkml:trace contextRef="#ctx0" brushRef="#br1" timeOffset="3.647">21702 6370,'-35'173,"-68"397,103-568,-1 0,0-1,0 1,1 0,-1 0,1 0,0 0,-1 0,1 0,0 0,0 0,0 0,1 0,-1 0,0 0,1 0,-1 0,1 0,0 0,-1-1,1 1,0 0,0 0,0-1,0 1,1 0,-1-1,0 1,1-1,-1 0,1 0,-1 1,1-1,0 0,0 0,-1 0,1 0,0-1,0 1,0-1,0 1,0-1,0 1,0-1,0 0,0 0,0 0,0 0,0 0,0-1,0 1,-1 0,1-1,0 0,0 1,0-1,0 0,0 0,214-28,49 29,-261-2,-1-1,0 0,0 0,0 0,0 0,0 0,-1-1,0 1,1-1,-1 0,0 1,-1-1,1 0,-1 0,0 0,0 0,0-1,0 1,-1 0,1 0,-1-1,0 1,-1 0,1 0,-1 0,0-1,0 1,0 0,0 0,-1 0,1 0,-2-1,0-17,-8-292,-30 124,37 185,0 1,-1 0,0 0,1 1,-1-1,-1 1,1 0,0 1,-1-1,1 1,-1 0,0 0,0 1,0 0,0 0,0 0,0 1,0-1,0 2,0-1,0 1,0-1,1 2,-1-1,0 1,-23-1,-201-14,213 12</inkml:trace>
  <inkml:trace contextRef="#ctx0" brushRef="#br1" timeOffset="3.647">23854 7604,'-30'0,"22"-2,0 1,0 0,0 1,0 0,0 0,0 1,0-1,0 2,0-1,0 1,0 0,1 1,-1 0,1 0,0 1,0 0,0 0,0 0,1 1,-1 0,1 1,1-1,-1 1,1 0,-2 2,1 1,0 0,0 0,1 0,1 1,-1-1,1 1,1 0,0 0,0 1,1-1,0 1,1-1,0 1,1 0,0-1,1 1,0 0,1-1,0 1,0-1,1 0,0 0,1 0,0 0,1 0,0-1,1 0,-1 0,2 0,3 3,106 61,-98-64,0 0,0 1,-1 1,0 0,-1 2,-1-1,0 2,0 0,-2 1,0 1,0-1,5 13,-18-25,0-1,0 1,0 0,-1 0,1 0,-1 0,0-1,1 1,-2 0,1-1,0 1,0-1,-1 1,1-1,-1 0,0 1,0-1,0 0,0 0,0 0,0 0,0-1,-1 1,1-1,-1 1,1-1,-1 0,0 0,1 0,-1 0,0-1,0 1,0-1,1 1,-1-1,0 0,0 0,0 0,0-1,1 1,-1-1,0 1,-2-2,-16 5,-232 24,148-27,90 0</inkml:trace>
  <inkml:trace contextRef="#ctx0" brushRef="#br1" timeOffset="3.647">23731 8522,'10'39,"-3"420,-7-440</inkml:trace>
  <inkml:trace contextRef="#ctx0" brushRef="#br1" timeOffset="3.647">23519 8645,'469'-18,"-388"22,-66 0</inkml:trace>
  <inkml:trace contextRef="#ctx0" brushRef="#br1" timeOffset="3.647">23802 9439,'0'6,"0"8,0 10,-4 11,-3 5,-3 2,-1-1,2 2,2 3,3 0,1-6,-1-6,0-6,1-5,0-3,1-5</inkml:trace>
  <inkml:trace contextRef="#ctx0" brushRef="#br1" timeOffset="3.647">23802 9509,'72'-31,"-67"29,0 0,1 1,-1-1,1 1,-1 1,0-1,1 1,-1 0,1 0,-1 0,1 1,-1 0,1 0,-1 0,0 1,1 0,-1 0,0 0,0 0,0 1,-1 0,1 0,-1 1,0-1,1 1,-2 0,2 0,-3-2,1 1,0-1,-1 0,0 1,0 0,0-1,0 1,0 0,0 0,-1 0,1 0,-1 1,0-1,0 0,0 1,0-1,-1 0,1 1,-1-1,0 1,0-1,0 1,-1-1,1 0,-1 1,0-1,0 0,0 1,0-1,0 0,-1 0,0 0,1 0,-1 0,0 0,0-1,-1 1,1-1,-1 1,1-1,-1 0,0 0,1 0,-1 0,0 0,-4 1,-13 0,0 0,0-1,0-1,0-1,-1-1,1-1,0-1,-16-4,21 4</inkml:trace>
  <inkml:trace contextRef="#ctx0" brushRef="#br1" timeOffset="3.647">21861 8698,'-8'2,"1"1,-1 0,1 1,0-1,0 2,1-1,-1 1,1-1,0 2,0-1,1 1,-1 0,1 0,0 0,0 2,-17 17,-20 13,-1-1,-1-3,-2-1,-38 18,180-30,156 57,-250-80,1 0,-1 1,0-1,-1 0,1 0,0 0,0 0,-1 0,1-1,-1 1,0 0,0-1,0 1,0-1,0 1,0-1,-1 0,1 1,-1-1,0 1,0-1,0 0,0 1,0-1,0 0,-1 1,1-1,-1 0,0 1,0-1,0 1,0 0,-1-1,1-13,-1-228,-11 202,6 30</inkml:trace>
  <inkml:trace contextRef="#ctx0" brushRef="#br1" timeOffset="3.647">20785 7992,'-52'41,"42"-30,0 1,1 0,0 0,1 1,0 0,1 1,1 0,0 0,1 0,0 1,1 0,1-1,0 2,1-1,1 0,0 0,1 0,1 1,0-1,1 0,1 0,0 0,2 4,-1-13,0 1,0-1,1 0,0 0,0-1,0 0,0 1,1-2,0 1,0-1,1 0,-1 0,1 0,0-1,-1 0,2 0,-1-1,0 0,0 0,1-1,0 0,34 13,-38-11,1 0,0-1,0 0,1 1,-1-2,0 1,1-1,-1 0,1 0,-1 0,1-1,-1 0,1 0,0 0,-1-1,1 1,-1-1,1-1,-1 1,0-1,1 0,-1 0,0-1,0 0,0 1,-1-1,1-1,-1 1,0-1,3-2,3-2,-1-1,1-1,-2 0,1 0,-1 0,-1-1,0 0,0-1,-1 1,0-1,-1 0,-1-1,1-3,6-21,-9 32,1-1,-1 1,0-1,-1 0,1 0,-1 0,0 0,-1 0,0 0,0 0,0 0,0 0,-1 0,0 0,0 0,-1 0,0 0,0 0,0 1,0-1,-1 1,-2-3,-10-10,-1 2,0-1,-2 2,0 0,0 2,-1 0,-1 1,0 0,-1 2,0 1,-1 0,-13-3,25 8,-8-3</inkml:trace>
  <inkml:trace contextRef="#ctx0" brushRef="#br1" timeOffset="3.647">20979 8468,'0'480,"-3"-448,-1-21</inkml:trace>
  <inkml:trace contextRef="#ctx0" brushRef="#br1" timeOffset="3.647">21014 9086,'-94'51,"-113"67,192-107</inkml:trace>
  <inkml:trace contextRef="#ctx0" brushRef="#br1" timeOffset="3.647">20908 9139,'3'0,"4"0,4 0,3 6,5 2,-1 6,3 3,-2 2,-2 0,0 1,0-1,-1 0,1-1,0 0,-2 0,-8-9,-10-27,-5-11</inkml:trace>
  <inkml:trace contextRef="#ctx0" brushRef="#br1" timeOffset="3.647">20979 8874,'-15'0,"0"0,0-1,0-1,0-1,0 0,0-1,1 0,0-1,0-1,0-1,1 1,-12-9,-5-3,15 11</inkml:trace>
  <inkml:trace contextRef="#ctx0" brushRef="#br1" timeOffset="3.647">20979 8822,'3'0,"4"0,4 0,9 0,10 0,6 0,5 0,0-6,-2-5,-4-4,-5-2,-8 2</inkml:trace>
  <inkml:trace contextRef="#ctx0" brushRef="#br1" timeOffset="3.647">20838 8257,'0'0</inkml:trace>
  <inkml:trace contextRef="#ctx0" brushRef="#br1" timeOffset="3.647">20874 8239,'2'0,"2"0</inkml:trace>
  <inkml:trace contextRef="#ctx0" brushRef="#br1" timeOffset="3.647">20856 8328,'0'3,"3"4,4 0,3 3,4 3,2-2,-1 1,-4-2</inkml:trace>
  <inkml:trace contextRef="#ctx0" brushRef="#br1" timeOffset="3.647">12918 5999,'80'-21,"616"-32,-411 21,172 12,188-42,148 56,2982 6,-3706-18,-57 11</inkml:trace>
  <inkml:trace contextRef="#ctx0" brushRef="#br1" timeOffset="3.647">19692 5452,'45'49,"209"259,-251-306,-1 1,1-1,-1 1,1 0,-1-1,0 1,0 0,0 0,0 1,-1-1,1 0,-1 1,0-1,0 0,0 1,-1 0,1-1,-1 1,1-1,-1 1,-1 0,1-1,0 1,-1-1,0 1,1-1,-2 1,1-1,0 1,-1-1,1 0,-1 0,0 0,0 0,0 0,0 0,-3 2,-248 181,237-172,2-2</inkml:trace>
  <inkml:trace contextRef="#ctx0" brushRef="#br1" timeOffset="3.647">12989 5346,'5'1,"-1"1,1-1,-1 1,1 0,-1 0,0 0,0 0,1 1,-2 0,1 0,0 0,-1 0,1 0,-1 1,0 0,0-1,0 1,-1 0,1 1,-1-1,0 0,0 1,0-1,-1 1,0-1,0 1,1 4,1 68,-2 0,-4-1,-4 1,-4 7,-51 154,63-233,0 0,0 1,1-1,-1 0,1 0,0 0,0-1,1 1,-1 0,1-1,0 1,0-1,1 0,-1 0,1 0,0-1,0 1,0-1,1 0,-1 0,1-1,-1 1,1-1,0 0,0 0,0 0,0-1,0 0,1 0,1 0,20 11,117 54,2-5,94 22,-195-70</inkml:trace>
  <inkml:trace contextRef="#ctx0" brushRef="#br1" timeOffset="3.647">13342 8539,'49'-16,"851"-61,2 39,123 42,-482-1,340 1,-131 79,-442-40,1-13,159-12,43-1,-498-17</inkml:trace>
  <inkml:trace contextRef="#ctx0" brushRef="#br1" timeOffset="3.647">19886 8239,'3'13,"0"0,2 0,-1-1,2 0,0 0,0 0,1-1,0 1,1-2,1 1,-1-1,2-1,-1 1,10 5,10 16,49 41,44 61,-122-129,0 0,0 1,-1-1,1 0,-1 1,0-1,-1 0,1 0,-1 0,0 0,0 0,0 0,0 0,-1 0,1-1,-1 1,0-1,0 0,0 0,-1 0,1-1,-1 1,0-1,1 1,-1-1,0 0,0-1,-1 1,1-1,0 0,0 0,-1 0,1 0,0-1,-1 0,1 0,-1 0,-2-1,-28 13,-190 85,207-91</inkml:trace>
  <inkml:trace contextRef="#ctx0" brushRef="#br1" timeOffset="3.647">13642 7922,'-60'100,"-304"370,358-464,0 1,1-1,0 1,1 0,0 0,0 1,0-1,1 1,0 0,0-1,1 2,0-1,1 0,-1 0,2 0,-1 1,1-1,0 0,1 1,1 6,93 44,-67-48,326 143,-335-140,-6-1</inkml:trace>
  <inkml:trace contextRef="#ctx0" brushRef="#br1" timeOffset="3.647">17010 9298,'-98'-17,"84"16,0 1,0 1,0 0,0 1,0 0,0 1,0 1,1 0,0 1,0 0,0 1,0 0,1 1,0 1,1 0,0 0,0 1,0 1,1 0,1 0,0 1,0 0,1 1,1 0,-1 0,2 0,0 1,1 0,0 0,0 0,2 1,0 0,0 0,1 0,1 0,0 4,5-11,0 0,1 0,0-1,0 0,0 0,1 0,0-1,0 1,0-1,0-1,1 1,0-1,0 0,0-1,1 0,-1 0,1 0,-1-1,6 0,-4 2,-8-4,44 19,0-2,0-2,2-2,0-2,0-3,0-1,26-1,-69-6,1-1,-1 1,0-1,0-1,1 1,-1-1,0 1,0-1,0 0,-1 0,1-1,0 1,-1-1,1 0,-1 0,0 0,0 0,0-1,-1 1,1-1,-1 0,0 0,0 0,0 0,0 0,-1 0,0 0,1 0,-2-1,2-3,11-140,-13 142,0-28,2 23,-1 0,0 0,0 0,-1 0,-1 0,0-1,0 1,-1 1,0-1,-1 0,0 0,-1 1,0 0,-1 0,0 0,-1 0,1 1,-2 0,0 0,0 0,0 1,-7-6,-1 6,1 1,-1 0,0 0,-1 2,0 0,0 1,0 0,0 2,0 0,-1 0,1 2,-1 0,1 0,-1 2,1 0,0 1,-14 4,-2 2</inkml:trace>
  <inkml:trace contextRef="#ctx0" brushRef="#br1" timeOffset="3.647">16658 9562,'-114'-30,"-284"-16,-332-32,597 65,0-6,-99-28,48 5,-192-58,331 86,0-1,2-3,-1-1,2-2,-12-10,43 24</inkml:trace>
  <inkml:trace contextRef="#ctx0" brushRef="#br1" timeOffset="3.647">14082 9051,'0'3,"-3"16,-1 14,1 4,-3 1,-1-1,2-3,1 0,2-3,0-4,2-3,0-3,0-8,0-6</inkml:trace>
  <inkml:trace contextRef="#ctx0" brushRef="#br1" timeOffset="3.647">14030 9051,'2'0,"2"-3,3-1,3 0,3 1,5 1,9 0,9 2,3-4,2 0,-3-2,-5-1,-8-2,-6 1,-5-2,-6 1</inkml:trace>
  <inkml:trace contextRef="#ctx0" brushRef="#br1" timeOffset="3.647">17204 9527,'94'-41,"-6"7,2 4,0 4,2 4,1 4,0 4,1 4,55 2,402-20,-460 22,1-5,-1-3,77-24,-24 17,84-28,30-8,-241 52</inkml:trace>
  <inkml:trace contextRef="#ctx0" brushRef="#br1" timeOffset="3.647">19568 8998,'115'22,"143"11,-255-32,-1 1,0 0,0-1,0 1,-1 0,1 0,0 0,-1 1,1-1,-1 0,0 1,0-1,0 0,0 1,0 0,0-1,-1 1,1-1,-1 1,0 0,0-1,0 1,0 0,0-1,-1 1,1 0,-1-1,1 1,-1-1,0 1,0-1,0 1,0-1,-1 0,1 1,-1-1,1 0,-1 0,0 0,0 0,0-1,0 1,-257 321,216-239,39-72</inkml:trace>
  <inkml:trace contextRef="#ctx0" brushRef="#br2" timeOffset="-113343.082">21984 8645,'21'-1,"-1"2,1 0,-1 1,1 1,-1 0,0 2,0 1,-1 0,1 1,0 2,-18-8,19 6,-2 2,1 0,-1 0,-1 2,0 1,0 0,-1 1,-1 1,0 0,-1 1,-1 1,0 0,-1 1,4 7,10 36,-3 1,-2 1,-4 0,-1 2,-4 0,1 25,1 237,-11-288,-2 1,-2 0,-1 0,-2 0,-2 0,-2-1,-8 29,-12 15,-4-2,-3-1,-4-1,-3-2,-3-3,-4-1,-45 52,22-50,-3-3,-4-4,-2-3,-3-3,-2-5,-60 29,67-48,-1-4,-1-3,-1-4,-2-3,-1-4,-15-1,80-14,-706 131,679-129</inkml:trace>
  <inkml:trace contextRef="#ctx0" brushRef="#br2" timeOffset="-112533.082">20644 11256,'-50'-1,"1"3,-1 2,0 2,1 2,1 2,-6 4,48-13,1 0,0 1,-1-1,1 1,0 0,0 1,0-1,0 1,1 0,-1 0,1 0,0 0,-1 1,2 0,-1 0,0 0,1 0,0 1,0-1,0 1,0 0,1 0,0 0,0 0,0 0,1 1,-1-1,1 0,0 1,1-1,0 1,0-1,0 1,0-1,1 0,0 1,0-1,0 1,1-1,0 0,0 0,10 17,1 0,1-1,1-1,1 0,0-2,2 1,0-2,1 0,13 7,27 28,-50-44,28 28,2-1,2-3,1-1,39 22,-69-48</inkml:trace>
  <inkml:trace contextRef="#ctx0" brushRef="#br2" timeOffset="-110693.082">22108 6616,'112'58,"-41"-2,-3 2,-2 3,-3 3,-3 3,-2 2,-4 3,-3 2,39 76,37 174,-15 22,24 31,-97-238,-20-81,-2 1,-3 0,-3 1,-3 1,2 60,-7 44,1-100,-3 1,-3-1,-3 1,-6 25,-13 34,-27 140,-55 156,-2-115,-14-4,-66 104,-235 354,415-741,-1-1,0-1,-2 1,0-2,0 1,-2-2,0 1,-1-2,0 0,-1 0,-1-2,0 0,-1-1,-7 4,-26 5,1-2,-2-3,0-2,-1-2,0-2,-8-2,-103 6,0-7,-67-10,24 0,-244 5,65 52,246-23,127-26</inkml:trace>
  <inkml:trace contextRef="#ctx0" brushRef="#br2" timeOffset="-110123.083">20097 12472,'0'3,"0"7,0 11,0 5,0 4,0 3,0-2,0-2,0-4,0 1,0-2,0 1,0 0,0-2,0-5</inkml:trace>
  <inkml:trace contextRef="#ctx0" brushRef="#br2" timeOffset="-109053.082">20097 12278,'0'3,"6"1,11 0,9 0,2-5,0-2,-2-3,-2-1,-2 1,-3 2,-3 1</inkml:trace>
  <inkml:trace contextRef="#ctx0" brushRef="#br2" timeOffset="-106873.082">22372 3388,'177'231,"-54"-86,5-6,7-6,60 41,104 153,-238-255,-3 1,-3 4,21 40,490 882,-490-853,13 20,-6 5,-8 3,29 112,20 303,-26-89,26 22,-18 29,58 581,-148-852,-12 1,-32 279,3-125,17 272,3-680,-1 0,-2-1,0 0,-2 0,0 0,-2-2,-1 1,-1-2,-1 1,-1-2,-1 0,-1-1,0-1,-2-1,0 0,-2-2,-21 15,-221 191,-8-12,-10-12,-289 152,517-318,-1-2,-1-3,-2-2,0-3,-2-2,0-3,-1-3,-1-2,0-3,-5-3,-1178-10,946-4,0-13,-168-37,406 47,0-2,1-4,0-1,-32-16,39-8,53 32</inkml:trace>
  <inkml:trace contextRef="#ctx0" brushRef="#br2" timeOffset="-106233.082">20309 13813,'3'-18,"0"-1,1 1,2 0,0 1,0 0,2-1,0 2,1-1,0 2,1-1,1 1,3-2,96-80,-110 96,1 0,0 1,0-1,0 1,0-1,-1 1,1 0,0-1,0 1,0 0,0 0,0-1,0 1,0 0,0 0,0 0,0 0,0 0,0 1,0-1,0 0,0 0,0 1,0-1,0 0,0 1,-1-1,1 1,0-1,0 1,0 0,-1-1,1 1,0 0,-1-1,1 1,0 0,-1 0,1 0,-1-1,1 1,-1 0,0 0,1 0,-1 0,0 0,0 0,1 0,-1 0,0 0,0 0,0 0,0 0,0 0,3 16</inkml:trace>
  <inkml:trace contextRef="#ctx0" brushRef="#br2" timeOffset="-105533.082">20274 13831,'-4'0,"0"3,1 7,-1 11,2 7,1 9,0 9,1 7,0 0,0-7,0-7,0-5,-3-5,0-4,-1-4,1-2,1-4</inkml:trace>
  <inkml:trace contextRef="#ctx0" brushRef="#br2" timeOffset="-78053.083">17592 10850,'-61'35,"2"3,2 2,1 2,3 3,-14 17,55-51,1 0,1 0,-1 1,2 0,0 1,0 0,2 0,-1 1,2 0,0 0,0 1,2 0,-1 0,2 0,0 0,1 1,1-1,0 1,1-1,0 1,2 0,-1 2,1 0,0-1,2 1,0-1,1 1,1-1,1-1,0 1,1-1,0 0,2-1,0 0,0-1,2 0,-1 0,2-1,0-1,10 8,160 98,-181-116,0-1,0 1,0-1,0 0,0 1,1-1,-1 0,0 0,0 0,1-1,-1 1,1 0,-1-1,1 0,-1 1,1-1,-1 0,1 0,-1-1,0 1,1 0,-1-1,1 0,-1 1,0-1,1 0,-1 0,0 0,0-1,0 1,0 0,0-1,0 0,0 1,0-1,0 0,-1 0,1 0,-1 0,0 0,1 0,-1 0,0 0,0-1,0 1,-1 0,1-1,0 1,-1-1,0 1,1-1,-1 0,-10-135,8 129,-1 0,-1 0,1 1,-2-1,1 1,-1-1,0 1,-1 1,0-1,0 1,0 0,-1 0,0 1,0 0,-1 0,0 1,0 0,0 0,-1 1,1 0,-1 0,0 1,0 1,-1-1,1 1,0 1,-10-1,12 2,-1 1,1 1,-1-1,1 1,0 0,0 1,0 0,0 0,1 0,-1 1,1 0,0 0,0 1,0 0,1 0,-1 0,1 1,-3 3,0-1,8-7,-1-1,0 1,1 0,-1-1,1 1,-1 0,1-1,-1 1,1 0,0-1,-1 1,1 0,0 0,0 0,0 0,-1-1,1 1,0 0,0 0,0 0,0 0,0-1,0 1,1 0,-1 0,0 0,0-1,1 1,-1 0,0 0,1-1,-1 1,1 0,-1 0,1-1,-1 1,1-1,-1 1,1 0,0-1,-1 1,1-1,0 1,-1-1,1 0,0 1,0-1,0 0,-1 0,1 1,0-1,0 0,0 0,19 9</inkml:trace>
  <inkml:trace contextRef="#ctx0" brushRef="#br2" timeOffset="-77033.082">18122 11185,'-8'1,"0"0,0 0,1 1,-1 0,0 0,1 1,0 0,0 0,0 1,0 0,0 0,1 0,0 1,0 0,0 0,0 1,1 0,0 0,0 0,1 0,-1 1,0 3,-74 163,76-163,-1 1,-1-4,1 0,0 0,1 1,-1-1,1 1,1 0,0 0,0 0,0 0,1 0,1 1,-1-1,1 0,0 0,1 1,0-1,1 0,-1 0,1 0,1 0,0 0,0-1,0 1,1-1,0 0,1 0,2 4,8-1,0-1,1 0,0-1,0-1,0-1,1 0,0-1,0-1,1-1,-1 0,1-1,0-1,-1 0,1-2,0 0,-8-4,0 0,0-1,-1 0,0-1,0 1,0-2,-1 1,0-1,-1-1,1 1,-2-1,1-1,-1 1,-1-1,0 0,0 0,-1-1,0 1,0-4,8-11,9-17,43-131,-67 163,0 0,-1 1,-1 0,1 0,-2 0,1 0,-1 1,0 0,-1 0,0 0,0 1,0 0,-1 1,0-1,-1 2,1-1,-1 1,0 0,-1 1,1 0,-1 1,1 0,-1 0,0 1,0 0,0 1,-4 0,-106-7,102 8</inkml:trace>
  <inkml:trace contextRef="#ctx0" brushRef="#br2" timeOffset="-76393.083">18845 11026,'-2'0,"-4"-1,1 0,-1 0,0 0,1 0,-1 1,0 0,0 1,1-1,-1 1,0 0,1 0,-1 1,1-1,-1 1,1 1,0-1,-1 1,2 0,-1 0,0 0,0 1,1-1,0 1,0 0,0 1,0-1,1 1,-1-1,1 1,0 0,1 0,-1 1,1-1,2 131,0-133,1 0,1 0,-1 0,0 0,1 0,0 0,0 0,-1 0,2-1,-1 1,0-1,0 1,1-1,0 0,-1 0,1 0,0 0,0 0,0-1,0 1,0-1,0 0,0 0,1 0,-1-1,0 1,0-1,1 1,-1-1,1 0,-1 0,0-1,1 1,-1-1,0 0,0 1,1-1,-1-1,1 0,11-3,0-2,-1 0,0-1,-1 0,0-1,0 0,-1-1,0-1,-1 0,0-1,0 0,-1 0,5-9,-14 18,0 0,0 0,-1 0,1 0,0 0,-1 0,0 0,0 0,0 0,0 0,0 0,-1 0,1 0,-1 0,0 0,0 0,0 0,0 0,0 0,-1 1,1-1,-1 0,0 1,1 0,-1-1,0 1,-1 0,1 0,0 0,-1 0,1 0,-3-1,-92-48,83 48</inkml:trace>
  <inkml:trace contextRef="#ctx0" brushRef="#br2" timeOffset="-75933.082">19621 11432,'-50'4,"1"2,0 3,0 1,1 3,1 2,0 1,-27 16,33-13,0 2,2 2,0 1,1 2,2 2,1 1,1 2,-12 16,45-18,21-22</inkml:trace>
  <inkml:trace contextRef="#ctx0" brushRef="#br2" timeOffset="-75253.083">19356 11802,'-3'0,"1"-1,-1 1,0 0,0 0,1 0,-1 0,0 1,0-1,1 1,-1-1,0 1,1 0,-1 0,1 0,-1 1,1-1,-1 1,1-1,0 1,0 0,0-1,0 1,0 0,0 1,0-1,1 0,-1 0,1 1,-1-1,1 1,0-1,0 1,0 0,0-1,1 1,-1 0,1-1,0 1,0 0,0 0,0 0,0-1,0 1,1 0,-1 0,1-1,0 1,0 0,-1 0,1-1,-1 1,1 0,0-1,0 1,0-1,0 1,0-1,0 1,1-1,-1 0,1 1,0-1,0 0,0 0,0-1,0 1,0 0,0 0,0-1,1 0,-1 1,0-1,1 0,0 0,-1 0,1-1,-1 1,1 0,0-1,0 0,-1 0,1 0,0 0,-1 0,1 0,0-1,-1 1,1-1,0 0,-1 0,1 0,-1 0,1 0,-1 0,0-1,1 1,-1-1,0 0,0 0,0 1,0-1,0-1,-1 1,1 0,-1 0,1-1,-1 1,0 0,1-3,-1-1,0-1,0 0,0 1,-1-1,0 0,-1 0,1 1,-1-1,0 0,-1 1,0-1,0 1,0 0,-1 0,0-1,0 2,0-1,-1 0,0 1,0-1,-1 1,1 0,-1 1,0-1,0 1,-1 0,1 0,-1 0,0 1,-4-2,-110 9,117-2,0-1,0 0,0 1,1-1,-1 1,0 0,1 0,0 0,-1 0,1 0,0 1,0-1,0 1,0-1,1 1,-1 0,1 0,-1-1,1 1,0 0,0 0,0 0,1 1,-1 1,-1 1,-7 21</inkml:trace>
  <inkml:trace contextRef="#ctx0" brushRef="#br2" timeOffset="-73783.082">17646 12790,'28'-18,"21"4,0 1,1 3,0 3,1 1,-1 2,1 3,9 2,-57-1,1 0,0 1,0-1,0 1,0 0,-1 0,1 0,0 0,-1 1,1-1,-1 1,1 0,-1 0,0 0,0 1,0-1,0 1,0-1,-1 1,1 0,-1 0,0 0,1 1,-1-1,-1 1,1-1,-1 1,1-1,-1 1,0 0,0-1,0 1,-1 0,0 0,1 0,-1 0,-1 0,1-1,0 1,-1 0,0 0,0 0,0-1,0 1,-1 0,1-1,-1 0,0 1,0-1,0 0,-1 0,1 0,-1 0,1 0,-1 0,0-1,0 0,-3 2,6-3,-2-1,0 0,1 1,-1 0,0-1,1 1,-1 0,1 0,-1 0,1 0,0 0,-1 0,1 0,0 0,0 1,0-1,0 0,0 1,0-1,0 1,0-1,0 1,1-1,-1 1,1 0,-1-1,1 1,0 0,-1-1,1 1,0 0,0 0,0-1,0 1,1 0,-1-1,0 1,1 0,-1-1,1 1,0 0,-1-1,1 1,0-1,0 1,0-1,0 0,0 1,0-1,1 0,-1 0,0 0,1 0,0 1,185 169,-184-169,-1 0,1 0,-1 1,0-1,0 1,0-1,0 1,0 0,0 0,0 0,-1 0,0 0,0 0,0 0,0 0,0 0,0 1,-1-1,1 0,-1 1,0-1,0 0,-1 1,1-1,-1 0,1 0,-1 1,0-1,0 0,0 0,-1 0,1 0,-1 0,0 0,1 0,-1-1,-1 1,1-1,0 1,-4 4,0 0,0-1,-1 0,0 0,0 0,0-1,-1 0,1-1,-1 1,0-2,-1 1,1-1,-1 0,-1 0,-20 0,0-1,0-1,0-1,0-2,1-1,-1-2,-17-4,21 3</inkml:trace>
  <inkml:trace contextRef="#ctx0" brushRef="#br2" timeOffset="-72883.083">18616 12949,'-2'-1,"0"0,0-1,0 1,0 0,0 1,-1-1,1 0,0 1,0-1,0 1,-1 0,1-1,0 1,-1 0,1 0,0 1,0-1,-1 0,1 1,0 0,0-1,0 1,0 0,0 0,0 0,0 0,0 0,0 1,-1 0,-6 4,1 0,0 0,1 1,-1 0,1 1,0-1,1 1,0 1,0-1,1 1,0 0,1 0,0 0,0 1,1-1,0 1,0 0,1 0,1 0,0 0,0 0,1 1,0-1,1 0,0 0,1 0,0 0,0 0,1 0,0 0,1-1,0 0,0 1,1-2,1 1,-1 0,1-1,1 0,0-1,6 7,-6-10,1 0,0-1,0 0,0 0,1-1,-1 0,1 0,-1-1,1 0,0-1,-1 0,1 0,-1-1,1 0,0 0,7-3,-2 2,-8-1,-1-1,0 0,0 0,-1-1,1 1,-1-1,0 0,0 0,0 0,-1-1,0 0,0 1,0-1,-1 0,0 0,0 0,0-1,-1 1,0 0,0-1,-1 1,0 0,0-1,0 1,-1-3,3-10,0-152,-7 165,1 0,-1 0,0 0,-1 0,1 1,-1 0,0 0,-1 1,1-1,-1 1,1 1,-1-1,-1 1,1 0,0 1,0 0,-8-1,14 2,-15-4</inkml:trace>
  <inkml:trace contextRef="#ctx0" brushRef="#br2" timeOffset="-72273.083">19021 12808,'-3'0,"1"1,0 0,-1 0,1 0,0 0,-1 0,1 0,0 1,0-1,0 1,0-1,0 1,0 0,1 0,-1 0,1 0,-1 0,1 0,0 0,-1 0,1 1,0-1,1 0,-1 1,0-1,1 1,-1-1,1 1,0-1,0 1,0-1,0 1,0-1,0 1,1-1,0 1,-1-1,1 1,0-1,0 0,0 0,0 1,0-1,1 0,-1 0,1 0,-1 0,1 0,0 0,0-1,0 1,0-1,0 1,0-1,0 0,1 1,11-65,-13 45,0 15,0 0,0-1,0 1,0 0,-1-1,0 1,1-1,-1 1,-1 0,1-1,0 1,-1 0,0-1,1 1,-1 0,-1 0,1-1,0 1,-1 0,0 0,1 0,-1 1,0-1,-1 0,1 1,0-1,-1 1,1 0,-1 0,0 0,0 0,0 0,0 1,0-1,-3 0,-10 0</inkml:trace>
  <inkml:trace contextRef="#ctx0" brushRef="#br2" timeOffset="-71773.082">19356 12966,'-20'4,"0"1,0 1,0 0,1 2,0 0,1 1,-1 1,2 1,0 0,0 1,1 1,0 1,1 0,1 1,0 0,1 1,1 1,0 0,-5 13,16-29,0 0,0-1,0 1,0 0,0 0,0 1,0-1,0 0,1 0,-1 0,1 1,-1-1,1 0,-1 0,1 1,-1-1,1 0,0 1,0-1,0 1,0-1,0 0,0 1,0-1,0 0,1 1,-1-1,1 0,-1 1,1-1,-1 0,1 0,-1 1,1-1,0 0,0 0,0 0,0 0,0 0,0 0,0 0,0 0,0-1,0 1,0 0,0-1,1 1,-1 0,0-1,1 0,-1 1,0-1,1 0,-1 1,0-1,1 0,-1 0,0 0,1 0,-1-1,1 1,-1 0,0-1,1 1,0-1,28 1</inkml:trace>
  <inkml:trace contextRef="#ctx0" brushRef="#br2" timeOffset="-71023.083">19321 13196,'-6'26,"5"-25,0 0,0 1,0-1,1 1,-1-1,0 1,1-1,-1 1,1-1,0 1,0-1,-1 1,1 0,0-1,0 1,1-1,-1 1,0 0,0-1,1 1,-1-1,1 1,-1-1,1 1,0-1,0 1,-1-1,1 0,0 0,0 1,0-1,1 0,-1 0,0 0,0 0,1 0,-1 0,1 0,1-2,0 0,0 1,1-1,-1-1,0 1,0 0,0-1,0 0,0 0,0 1,-1-2,1 1,-1 0,1 0,-1-1,0 0,0 1,0-1,0 0,0 0,-1 0,1 0,-1 0,0 0,0-1,0 1,0 0,-1 0,1-1,-1 1,0-1,0 0,1 1,-1 0,0 0,0 0,0 0,0 0,0 0,0-1,-1 1,1 0,-1 0,0 0,0 0,0 1,0-1,-1 0,1 0,-1 1,0-1,0 1,0-1,0 1,0 0,0 0,0 0,-1 0,1 0,-1 0,0 1,1-1,-1 1,0 0,0-1,0 1,0 1,0-1,0 0,0 1,0 0,0-1,0 1,0 0,0 1,0-1,0 1,0-1,0 1,-3 1,-7 1</inkml:trace>
  <inkml:trace contextRef="#ctx0" brushRef="#br2" timeOffset="-69523.083">18951 13902,'130'-57,"-112"46,321-201,-338 212,0-1,0 1,0-1,0 1,0-1,0 1,0 0,1-1,-1 1,0 0,0 0,0 0,1 0,-1 0,0 0,0 0,0 0,0 1,1-1,-1 0,0 1,0-1,0 1,0-1,0 1,0 0,0-1,0 1,0 0,0 0,0 0,-1 0,1-1,0 1,0 0,-1 0,1 1,-1-1,1 0,-1 0,1 0,-1 0,0 0,1 0,-1 1,0-1,0 0,0 0,0 0,0 1,0-1,0 0,-1 0,1 0,0 0,-1 1,1-1,-1 0,1 0,-1 0,1 0,-1 0,0 0,-23 84,24-84,-106 265,103-254</inkml:trace>
  <inkml:trace contextRef="#ctx0" brushRef="#br2" timeOffset="-68673.083">19656 13742,'-5'1,"0"0,0 0,0 0,0 1,1 0,-1 0,0 0,1 0,-1 1,1 0,0-1,0 2,0-1,0 0,1 1,-1 0,1 0,0 0,0 0,0 0,1 1,-1-1,1 1,0-1,0 1,1 0,-1 3,-21 141,24-144,1 0,1-1,-1 1,0 0,1-1,0 0,0 1,1-1,-1 0,1-1,0 1,0-1,0 1,0-1,0-1,1 1,-1 0,1-1,0 0,0 0,0-1,0 1,0-1,0 0,0 0,1-1,-1 1,0-1,0 0,0-1,1 1,-1-1,0 0,0-1,0 1,0-1,0 0,0 0,-1 0,1-1,-1 0,1 0,-1 0,0 0,3-4,-2-4,-2 1,1-1,-1 0,-1 0,0 0,-1 0,0 0,-1-1,0 1,0 0,-1 0,-1 0,0 0,0-12,2 19,1-2,0-1,-1 0,0 0,0 1,0-1,-1 0,0 0,-1 1,1-1,-1 1,-1-1,1 1,-1 0,0 0,0 0,-1 0,0 0,0 1,0 0,0 0,-1 0,0 0,0 1,-1-1,1 1,-4-1,-3 3</inkml:trace>
  <inkml:trace contextRef="#ctx0" brushRef="#br2" timeOffset="-68113.083">19815 13619,'-3'0,"-1"3,0 4,1 4,1 3,1 2,3-2,2 1,2-4,4-6,4-6,-2-7,-2-5,-3-3,-3-2,-2 3</inkml:trace>
  <inkml:trace contextRef="#ctx0" brushRef="#br2" timeOffset="-67623.083">20027 13654,'-3'0,"-4"6,-4 5,-3 7,-2 3,1 1,-2 6,2 4,-1 2,1 0,-1 1,3-1,3-4,1-7,1-4,2-5</inkml:trace>
  <inkml:trace contextRef="#ctx0" brushRef="#br2" timeOffset="-66943.083">19992 14007,'0'3,"0"4,0 4,0 3,2-1,8-3,5-2,0-7,-3-8,-4-7,-2-4,-3-2,-5 3,-4 4,-5 4,-1 4</inkml:trace>
  <inkml:trace contextRef="#ctx0" brushRef="#br2" timeOffset="69686.918">20503 3459,'14'3,"1"0,-1 1,0 1,0 0,-1 1,0 0,0 1,0 0,-1 1,0 1,0 0,-1 1,5 5,13 8,513 485,-427-421,-103-82</inkml:trace>
  <inkml:trace contextRef="#ctx0" brushRef="#br2" timeOffset="70196.918">20362 4341,'51'-3,"0"-3,1-2,-2-2,0-2,9-6,-9 5,118-34,-1-7,-4-8,13-13,59-7,-218 78,-6 0</inkml:trace>
  <inkml:trace contextRef="#ctx0" brushRef="#br2" timeOffset="71716.917">19921 13125,'42'192,"162"776,-175-871,-25-81</inkml:trace>
  <inkml:trace contextRef="#ctx0" brushRef="#br2" timeOffset="72226.918">19762 14131,'6'-6,"17"-8,20-11,14-6,12-11,10-7,4-4,-4 4,-9 4,-11 7,-9 7,-7 5,-5 2,-3 2,-1 1,-4 1,-7 5</inkml:trace>
  <inkml:trace contextRef="#ctx0" brushRef="#br2" timeOffset="144696.918">12706 12490,'-13'749,"8"-641,5-84</inkml:trace>
  <inkml:trace contextRef="#ctx0" brushRef="#br2" timeOffset="145856.918">12742 12667,'83'-24,"345"-17,-426 40,0 0,1 0,-1 0,1 0,-1 0,1 0,0 0,-1 1,1-1,0 1,-1 0,1 0,0 0,-1 0,1 1,0-1,-1 1,1-1,0 1,-1 0,1 0,-1 0,1 0,-1 1,0-1,0 1,1-1,-1 1,0 0,0 0,0 0,-1 0,1 0,0 0,-1 0,0 0,1 1,-1-1,0 1,0-1,0 1,-1-1,1 1,0 0,-1-1,0 1,0 0,0-1,0 1,0 0,0 0,-1-1,1 1,-1 0,0 1,-3 5,0 0,-1-1,0 1,0-1,-1 0,0 0,0-1,-1 0,1 0,-2 0,1-1,-9 5,-46 49,60-54,1 0,0 0,0 1,1-1,0 0,0 0,0 1,1-1,0 0,0 0,0 0,1 0,0 0,0 0,1 0,0-1,0 1,0-1,0 0,1 0,0 0,0 0,0 0,1-1,-1 0,1 0,0 0,3 5,174 183,-178-187,-1 1,0 0,0 0,0 0,0 0,-1 0,0 0,-1 1,1-1,-1 1,-1-1,1 1,-1-1,0 1,0 0,-1-1,0 1,0-1,-1 1,1-1,-1 0,-1 1,1-1,-1 0,0-1,-1 1,1 0,-1-1,0 0,-1 0,1 0,-1 0,0-1,0 0,0 0,-1 0,1-1,-4 2,-27 14,0-1,-1-2,-1-2,-1-2,1-1,-2-2,1-1,-1-2,0-2,-1-2,1-2,0-1,0-2,-2-2,38 4,3 2,0-1,0 0,-1 1,1-1,0 0,0 0,0 0,0 0,0 0,-1 0,1 0,0 0,0 0,0 0,0-1,0 1,-1-1,1 1,0 0,0-1,0 0,0 1,0-1,1 0,-1 1,0-1,0 0,0 0,0 0,1 0,-1 0,1 0,-1 0,0 0,1 0,0 0,-1 0,1 0,-1 0,1 0,0 0,0-1,0 0,12-12</inkml:trace>
  <inkml:trace contextRef="#ctx0" brushRef="#br2" timeOffset="146676.918">13765 12684,'387'52,"-383"-53,0 1,0 0,0-1,0 2,1-1,-1 0,0 1,0 0,0 0,0 0,0 0,0 1,0 0,0 0,-1 0,1 0,-1 0,1 1,-1-1,0 1,0 0,0 0,0 0,-1 1,1-1,-1 0,0 1,0 0,0-1,0 1,-1 0,1 0,-1 0,0 0,-1 0,1 1,-1-1,1 0,-1 0,0 0,-1 1,1-1,-1 0,0 0,0 0,-1 4,-28 41,-2-1,-3-2,-1-1,-2-2,-22 18,54-54,-149 134,153-140,1-1,-1 1,1-1,-1 1,1-1,-1 1,1 0,0 0,0 0,-1 0,1 0,0 0,0 0,0 0,0 0,0 0,0 1,0-1,0 0,1 1,-1-1,1 1,-1-1,1 1,-1-1,1 1,0-1,-1 1,1-1,0 1,0-1,0 1,1-1,-1 1,0 0,0-1,1 1,-1-1,1 1,0-1,-1 0,1 1,0-1,0 0,-1 1,1-1,0 0,1 0,-1 0,0 0,0 0,0 0,1 0,-1 0,0 0,1-1,-1 1,0 0,1-1,-1 0,1 1,-1-1,1 0,0 1,-1-1,1 0,327 128,-307-121</inkml:trace>
  <inkml:trace contextRef="#ctx0" brushRef="#br2" timeOffset="147106.918">13818 13125,'3'0,"4"-3,3-4,10 0,10 0,12 2,5 1,3 2,-3 1,-8 1,-9 3,-8 1,-7 0</inkml:trace>
  <inkml:trace contextRef="#ctx0" brushRef="#br3" timeOffset="94704.01">3470 180,'0'0</inkml:trace>
  <inkml:trace contextRef="#ctx0" brushRef="#br3" timeOffset="101813.383">3345 180,'202'38,"122"-6,547-30,-114-2,-397-55,-171 29,67 3,292 19,-22 4,-248-18,440 19,-318-67,-50 23,-154 26,2 18,-191 3,1 0,-1 0,-1 0,1 1,-1 0,1 1,-1-1,-1 1,1 1,-1-1,0 1,-1-1,0 1,0 1,0-1,-1 1,0-1,0 1,-1 0,0 0,0 0,-1 0,0 0,-1 6,14 37,-6-14,-1 0,-2 0,-1 1,-2 0,-2 0,-1 0,-2 0,0 64,-17 109,10-150,4 1,2 0,3 0,5 32,-2 27,-2-64,-2 14,3 0,4 0,2 0,4-1,3 5,6 22,-5 1,-4 1,-4 0,-7 84,18 171,-19 833,-54-802,37-297,-81 519,58-328,29 179,-5 173,-21-209,-39-5,52-299,5 1,6 1,2 45,-6 316,18-400,-1 82,7 0,17 83,50 574,-66-480,10-26,-17-290,-2-22,2 1,-1 0,0 0,0 0,1 0,0-1,-1 1,1 0,0 0,0 0,1 0,-1 0,1 0,-1-1,1 1,0 0,0 0,0-1,1 1,-1 0,0-1,1 0,0 1,0-1,-1 0,1 0,0 0,1 0,-1 0,0 0,1 0,-1-1,1 1,-1-1,1 0,0 0,-1 0,1 0,0 0,367-22,231-70,-507 97,0 5,0 4,-2 4,5 6,-58-16,287 138,61-57,-17-87,-365-1,-1 0,1 1,-1-1,0 1,0 0,0 0,0 1,0-1,-1 1,0 0,0 0,0 0,0 0,0 1,-1-1,0 1,0 0,0-1,-1 1,1 0,-1 0,0 0,0 0,-1 0,0 0,0 0,0 1,5 18,11 42,-3 2,-2-1,-4 1,-1 68,-8 146,-32-79,-68 252,15 215,61 26,26-670,-1 68,4-1,4 0,14 57,65 336,-50-301,10 113,-46-280</inkml:trace>
  <inkml:trace contextRef="#ctx0" brushRef="#br0" timeOffset="134824.937">8533 7639,'3'-11,"0"0,1 1,0-1,1 1,0 0,0 0,1 0,1 1,0 0,0 0,0 1,1 0,1 0,-1 1,1 0,3-2,31-32,223-235,-66 80,-156 143,2 2,3 2,1 2,54-37,399-304,-95-13,-178 219,-147 122,-3-3,-3-4,-3-4,27-35,-49 35,-41 58</inkml:trace>
  <inkml:trace contextRef="#ctx0" brushRef="#br0" timeOffset="135887.811">10608 5296,'9'0,"35"2,0-2,0-1,0-3,-1-1,1-3,-1-1,-1-2,31-13,214-78,-286 101,0 1,0-1,1 0,-1 0,0 1,1-1,-1 1,0-1,1 1,-1 0,0 0,1-1,-1 1,1 0,-1 0,0 0,1 0,-1 1,1-1,-1 0,0 1,1-1,-1 0,0 1,1 0,-1-1,0 1,0 0,0 0,0-1,1 1,-1 0,0 0,-1 0,1 0,0 1,0-1,0 0,-1 0,1 0,0 1,-1-1,1 0,-1 1,0-1,1 0,-1 1,0-1,0 1,0-1,0 0,0 1,0-1,-16 84,-197 456,153-404,47-108,3-7</inkml:trace>
  <inkml:trace contextRef="#ctx0" brushRef="#br0" timeOffset="137793.63">7889 7013,'42'-44,"-38"39,2-4,1 1,-1 0,2 0,-1 0,1 1,0 0,1 0,-1 1,1 0,1 1,-1 0,1 0,0 1,0 0,0 1,0 0,1 1,-1 0,1 0,0 1,-1 1,1 0,2 0,-5 5,-1 1,0 0,0 0,0 0,-1 1,0 0,0 0,-1 0,0 1,0 0,-1 0,0 0,0 1,-1-1,0 1,0 0,-1 0,0 0,-1 0,0 0,0 0,-1 0,0 0,-1 0,0 1,0-1,-1 0,-2 3,-1 1,-1-1,-1 0,0 0,-1-1,0 0,-1 0,0-1,-1 0,0-1,0 0,-1 0,0-1,0-1,-1 0,0 0,-1-1,1-1,-12 4,-40 25,62-32,-35 18,1 2,1 1,1 2,1 1,1 2,2 1,-9 12,33-34,1 0,0 0,0 0,1 1,0 0,0 0,1 0,0 0,1 0,0 1,0-1,0 1,1 0,0-1,1 1,0 0,1-1,-1 1,2 0,-1-1,1 1,1-1,-1 1,1-1,1 0,-1 0,2-1,-1 1,1-1,0 0,6 7,-4-8,1 1,0-1,0-1,1 0,-1 0,1 0,0-1,1 0,-1-1,1 0,-1-1,1 0,0 0,0-1,0 0,0-1,0 0,0-1,-1 0,1 0,0-1,0-1,-1 1,1-1,-1-1,1 0,-3 0,0 1,0-1,0 0,-1-1,0 1,0-1,0 0,0-1,-1 0,0 0,0 0,0 0,-1-1,0 0,0 0,-1 0,0 0,0 0,-1-1,2-6,-1-2</inkml:trace>
  <inkml:trace contextRef="#ctx0" brushRef="#br0" timeOffset="138199.829">7835 8212,'0'0</inkml:trace>
  <inkml:trace contextRef="#ctx0" brushRef="#br0" timeOffset="214244.966">4902 6799,'6'0,"8"3,7 1,5-1,2 0,0 3,-1-1,-3 0,-2-2,-2 0,-1-2,-1-1,-4 1</inkml:trace>
  <inkml:trace contextRef="#ctx0" brushRef="#br0" timeOffset="-214376.497">5456 6584,'-3'42,"-2"0,-2 0,-2-1,-1 0,-3 0,-4 7,-28 105,40-136,4-15,-1 1,1-1,0 0,-1 1,1-1,1 1,-1 0,0-1,1 1,-1 0,1-1,0 1,-1 0,1-1,1 1,-1 0,0-1,1 1,-1 0,1-1,0 1,0 0,0-1,0 1,0-1,1 0,-1 1,1-1,-1 0,1 0,0 0,0 0,0 0,0-1,0 1,0 0,1-1,-1 0,1 1,-1-1,154 29,-138-30</inkml:trace>
  <inkml:trace contextRef="#ctx0" brushRef="#br0" timeOffset="-213876.786">5795 6995,'0'3,"0"7,0 5,0 3,0 1,0 1,0 0,0-1,0 0,0 0,0-4</inkml:trace>
  <inkml:trace contextRef="#ctx0" brushRef="#br0" timeOffset="-213486.273">5957 6691,'0'0</inkml:trace>
  <inkml:trace contextRef="#ctx0" brushRef="#br0" timeOffset="-212548.58">6225 6602,'-18'378,"18"-377,0 0,0 0,-1 0,1 0,0 0,-1 0,1-1,0 1,-1 0,1 0,-1 0,1 0,-1-1,0 1,1 0,-1 0,0-1,0 1,1-1,-1 1,0 0,0-1,0 0,0 1,0-1,1 1,-1-1,0 0,0 0,0 0,0 1,0-1,0 0,0 0,0 0,0 0,0-1,0 1,0 0,0 0,0-1,0 1,0 0,0-1,0 1,1-1,-1 1,0-1,0 1,0-1,1 0,-1 1,0-1,1 0,-1 0,-58-47,46 37,12 9,0 0,-1 0,0 0,1 0,-1 0,0 1,0-1,0 1,0-1,0 1,0 0,0 0,0 0,-1 0,1 0,0 1,-1-1,1 1,-1-1,1 1,0 0,-1 0,1 0,-1 0,1 0,-1 1,1-1,0 1,-1-1,1 1,0 0,-1 0,1 0,0 0,0 0,0 1,0-1,0 1,0-1,0 1,1 0,-1 0,1 0,-1 0,1 0,0 0,-1 0,1 0,0 0,0 1,1-1,-1 0,0 1,1-1,-1 0,1 1,0-1,0 2,-2 10,0 0,0 1,2-1,0 0,0 0,1 1,1-1,1 0,0 0,0 0,3 2,-3-13,0 0,1-1,-1 1,1-1,0 0,0 0,0 0,0-1,0 1,0-1,0 0,0 0,1 0,-1-1,0 0,1 0,-1 0,0 0,0 0,1-1,-1 0,0 0,0 0,1 0,-1-1,0 0,-1 0,1 0,0 0,0 0,-1-1,0 1,4-4,6-5</inkml:trace>
  <inkml:trace contextRef="#ctx0" brushRef="#br0" timeOffset="-211595.477">6421 7049,'4'0,"-1"0,0 1,1-2,-1 1,0 0,0-1,1 1,-1-1,0 0,0 0,0 0,0 0,0-1,0 1,0-1,0 0,-1 0,1 0,0 0,-1 0,0-1,0 1,1-1,-2 1,1-1,0 0,0 0,-1 0,0 0,1 0,-1 0,0 0,0 0,-1-1,1 1,-1 0,0 0,0-1,0 1,0 0,0 0,-1-1,1 1,-1 0,0 0,0-1,0 1,0 0,-1 0,1 1,-1-1,0 0,0 0,0 1,0-1,-1 0,1 0,-1 1,0-1,1 1,-1-1,0 1,0 0,0 0,0 0,-1 1,1-1,0 1,-1 0,1 0,-1 0,0 0,1 0,-1 1,0 0,1 0,-1 0,0 0,1 0,-1 1,1-1,-1 1,1 0,-1 0,1 1,-1-1,1 1,0 0,0-1,-1 1,1 1,1-1,-1 0,0 1,1-1,-1 1,1 0,0 0,0 0,0 0,0 0,0 1,1-1,-1 0,1 1,0-1,0 1,0-1,1 1,-1 0,1-1,0 4,-2-2,0 0,0 0,1 1,0-1,0 1,0 0,1-1,-1 1,1-1,1 1,-1 0,1-1,0 1,0-1,1 1,-1-1,1 0,0 1,1-1,-1 0,1 0,0-1,0 1,1 0,0-1,-1 0,1 0,1 0,-1-1,0 1,1-1,0 0,0 0,0-1,0 1,0-1,0 0,5 1,84 23,-73-20</inkml:trace>
  <inkml:trace contextRef="#ctx0" brushRef="#br0" timeOffset="-210938.62">6601 6780,'9'1,"1"-1,0 0,0 0,0-1,0-1,-1 0,1 0,0-1,-1 0,0 0,0-1,8-5,109-79,-114 82</inkml:trace>
  <inkml:trace contextRef="#ctx0" brushRef="#br0" timeOffset="-33093.905">4740 7979,'3'0,"4"0,7 3,8 1,2 0,4-1,-1-1,-4 2,-3 1,-2 0,-1-2,-1-1,4-1,1 0,0-1,-3 0</inkml:trace>
  <inkml:trace contextRef="#ctx0" brushRef="#br0" timeOffset="3537.085">5366 7782,'-14'37,"11"254,4-290,1 1,-1 0,1-1,-1 1,1-1,0 0,-1 0,1 1,0-1,0 0,0 0,0-1,0 1,0 0,0-1,0 1,0-1,0 0,0 0,1 1,-1-1,0-1,0 1,0 0,0 0,0-1,0 0,0 1,0-1,0 0,0 0,0 0,0 0,0 0,0 0,-1 0,1-1,-1 1,1-1,-1 1,1-1,-1 0,2 0,358-237,-324 210,-28 18</inkml:trace>
  <inkml:trace contextRef="#ctx0" brushRef="#br0" timeOffset="4130.849">5867 7872,'57'271,"-30"32,-7-273,-17-38</inkml:trace>
  <inkml:trace contextRef="#ctx0" brushRef="#br0" timeOffset="4677.943">5957 8104,'9'0,"9"0,5 0,4 0,1 0,-2 0,2-3,-2-1,-2-3,-2 0,-5-2,-2 0,-3 0,-5 0</inkml:trace>
  <inkml:trace contextRef="#ctx0" brushRef="#br0" timeOffset="5865.229">6386 7639,'-14'264,"10"-192,75-83,-63 11,-1-1,1 1,-1 1,0-1,1 1,-1 1,0-1,0 1,0 0,0 1,0 0,0 0,-1 1,1-1,-1 1,0 1,0-1,0 1,-1 0,0 0,0 1,0-1,-1 1,1 0,-1 1,-1-1,1 1,-1-1,0 1,1 6,-7-7,0 0,0 0,-1 0,0-1,0 0,0 0,-1 0,1 0,-1-1,-1 1,1-1,0-1,-1 1,0-1,0 0,0 0,0 0,0-1,-1 0,1 0,-1-1,1 0,-1 0,1-1,-1 1,-1-1,3-1,-1 0,1-1,-1 1,1-1,0 0,0-1,0 1,0-1,0 0,1 0,-1 0,1-1,0 1,0-1,0 0,0 0,1-1,0 1,-3-5,11 7,4 8</inkml:trace>
  <inkml:trace contextRef="#ctx0" brushRef="#br0" timeOffset="6911.579">6851 8051,'-2'-5,"0"1,0 0,0 0,0 0,-1 0,0 0,0 0,0 1,0-1,0 1,-1 0,1 0,-1 0,0 0,0 1,0-1,0 1,-1 0,1 1,0-1,-1 1,1 0,-1 0,-3-1,2 1,1 0,-1 1,0 0,1-1,-1 2,0-1,1 1,-1-1,0 2,1-1,-1 1,1-1,0 2,0-1,-1 0,2 1,-1 0,0 0,0 1,1-1,0 1,0 0,0 0,0 0,0 1,1-1,0 1,0 0,0 0,1 0,0 0,0 1,0-1,0 0,1 1,0-1,0 1,0 0,1-1,0 1,0 0,0-1,1 1,0 2,2-5,-1 0,0 0,1 0,-1 0,1 0,0-1,0 0,0 1,0-1,0 0,0-1,0 1,1 0,-1-1,1 0,0 0,-1 0,1 0,0-1,-1 1,1-1,0 0,-1 0,1 0,0 0,0-1,-1 0,1 0,0 0,-1 0,1 0,-1-1,0 1,1-1,-1 0,0 0,0 0,0-1,0 1,2-3,5-8,-10 13,1 1,-1 0,0-1,1 1,-1-1,0 1,1 0,-1-1,1 1,-1-1,1 1,0-1,-1 0,1 1,-1-1,1 0,0 1,-1-1,1 0,0 0,-1 1,1-1,0 0,0 0,-1 0,1 0,0 0,-1 0,1 0,0 0,0 0,-1 0,1-1,0 1,-1 0,1 0,0-1,-1 1,1 0,-1-1,1 1,0-1,-1 1,1-1,-1 1,1-1,-1 1,0-1,1 1,-1-1,1 0,-1 1,0-1,3 55,1-41</inkml:trace>
  <inkml:trace contextRef="#ctx0" brushRef="#br0" timeOffset="7474.076">6977 8051,'0'158,"45"-214,-29 28,70-77,-66 97</inkml:trace>
  <inkml:trace contextRef="#ctx0" brushRef="#br0" timeOffset="7739.558">7245 8140,'0'0</inkml:trace>
  <inkml:trace contextRef="#ctx0" brushRef="#br0" timeOffset="38060.672">4883 9159,'4'0,"3"0,1-3,2-1,5 1,3 0,2 0,1 2,-1-3,0 0,2 0,1 1,-4-2,-2 0,-4 0</inkml:trace>
  <inkml:trace contextRef="#ctx0" brushRef="#br0" timeOffset="38998.961">5509 8873,'1'344,"0"-341,0 0,0 0,0-1,0 1,0 0,1 0,0 0,-1-1,1 1,0-1,0 0,0 1,1-1,-1 0,0 0,1 0,0-1,-1 1,1 0,0-1,0 0,0 0,0 0,0 0,0 0,0-1,0 1,0-1,0 0,0 1,0-2,0 1,2 0,106-15,-69-3,-25 8</inkml:trace>
  <inkml:trace contextRef="#ctx0" brushRef="#br0" timeOffset="39499.061">5689 9303,'3'0,"4"3,4 1,3 3,2 3,-1 3,-1 6,1 2,-3 0,0 1,-2-2,1 0,0-4,0-4</inkml:trace>
  <inkml:trace contextRef="#ctx0" brushRef="#br0" timeOffset="40358.695">5992 9249,'12'166,"-11"-172,0-1,0 1,0 0,1 0,0 0,0 0,0 0,1 1,0-1,0 1,0-1,1 1,0 0,0 0,0 1,0-1,1 1,0 0,0 0,0 0,0 1,1 0,-1 0,1 0,3-1,-3 2,-1 0,0 0,1 1,-1-1,1 1,-1 0,1 1,-1 0,1-1,0 2,-1-1,1 1,-1-1,1 2,-1-1,1 0,-1 1,0 0,1 1,-1-1,0 1,-1 0,1 0,0 0,-1 1,0 0,0-1,0 1,0 1,-1-1,1 1,-1-1,0 1,-1 0,1 0,-1 0,0 1,0-1,0 0,-1 1,0-1,0 2,-1 10</inkml:trace>
  <inkml:trace contextRef="#ctx0" brushRef="#br0" timeOffset="41202.199">6654 9339,'-51'-9,"48"8,0-1,0 1,-1 0,1 0,0 0,-1 0,1 1,-1-1,1 1,-1 0,1 0,-1 0,1 1,-1-1,1 1,0 0,-1 0,1 0,0 0,0 0,-1 1,1 0,0-1,0 1,1 0,-1 0,0 1,1-1,-1 1,1-1,0 1,-1 0,0 1,0 0,1 0,-1-1,1 2,0-1,0 0,0 0,0 1,1-1,0 1,0-1,0 1,0 0,1-1,0 1,0 0,0-1,0 1,1 0,0-1,0 1,0-1,0 1,1-1,0 1,0-1,0 0,0 0,1 0,-1 0,1 0,0-1,0 1,1-1,-1 0,1 0,0 0,-1 0,2 0,-3-1,1 1,0-1,0 0,0 0,0 0,0 0,0 0,0-1,0 0,1 1,-1-1,0 0,1 0,-1-1,1 1,-1-1,1 0,0 0,-1 0,1 0,-1-1,1 1,-1-1,1 0,-1 0,0 0,1 0,-1-1,0 0,0 1,0-1,0 0,0 0,0-1,-1 1,1-1,-1 1,1-1,-1 0,0 0,0 0,0 0,-1 0,1-1,0 1,0-1,-1 0,0 1,1-1,-2 0,1 0,0 0,-1 0,1 0,-1 0,-1 0,1 0,0 0,-1 0,0 0,0 0,0 1,0-1,-1 0,1 0,-1 1,0-1,0 1,0 0,-1-1,1 1,-3-2,-10-19,9 13</inkml:trace>
  <inkml:trace contextRef="#ctx0" brushRef="#br0" timeOffset="41873.885">6977 9303,'-24'53,"12"108,14-160,0-1,1 1,-1-1,0 0,1 0,-1 0,0 0,1 0,-1-1,0 1,1-1,-1 1,0-1,0 0,1 0,-1 0,0 0,0 0,0-1,0 1,-1-1,1 1,0-1,-1 0,1 1,0-1,-1 0,0 0,0 0,1 0,-1-2,4-1,136-99,-126 94</inkml:trace>
  <inkml:trace contextRef="#ctx0" brushRef="#br0" timeOffset="42451.945">7102 9320,'-11'113,"6"66,5-179,0 1,0 0,0 0,0-1,0 1,0 0,0 0,0-1,0 1,0 0,0 0,1-1,-1 1,0 0,1 0,-1-1,0 1,1 0,-1-1,1 1,-1-1,1 1,-1 0,1-1,-1 1,1-1,-1 1,1-1,0 0,-1 1,1-1,0 0,0 1,-1-1,1 0,0 0,0 0,-1 1,1-1,0 0,0 0,-1 0,1 0,0-1,0 1,-1 0,1 0,0 0,0 0,-1-1,1 1,0 0,-1-1,1 1,0-1,-1 1,1-1,0 1,-1-1,1 1,-1-1,1 1,-1-1,0 0,1 1,-1-1,1 0,-1 1,36-57,-30 47,101-174,-99 167</inkml:trace>
  <inkml:trace contextRef="#ctx0" brushRef="#br0" timeOffset="43404.849">7603 9070,'-33'388,"28"-334,13-71,-7 12,-1 0,1 0,1 0,-1 0,1 0,0 1,0-1,0 0,0 1,1-1,0 1,0 0,0 0,0 0,1 0,0 1,0-1,0 1,0 0,0 0,0 0,1 1,-1 0,1-1,0 2,0-1,0 0,0 1,0 0,0 0,0 1,0-1,0 1,0 0,1 1,-1-1,0 1,0 0,0 0,1 1,-2 0,0 0,-1 0,1 0,-1 0,0 1,0 0,0-1,0 1,0 0,-1 0,1 1,-1-1,0 1,0-1,0 1,0-1,-1 1,1 0,-1 0,0 0,0 0,-1 0,1 0,-1 0,0 0,0 0,0 0,0 0,-1 0,0 2,10 58,-2-49</inkml:trace>
  <inkml:trace contextRef="#ctx0" brushRef="#br0" timeOffset="44326.455">8104 9445,'-88'-17,"85"17,1-1,0 1,0-1,-1 1,1 0,-1 0,1 0,0 0,-1 0,1 1,0-1,0 1,-1-1,1 1,0 0,0 0,0 0,-1 0,1 0,0 0,1 1,-1-1,0 1,0 0,1-1,-1 1,1 0,-1 0,1 0,0 0,0 0,0 0,0 0,0 0,0 0,0 1,1-1,-1 0,1 1,0-1,-1 0,1 1,0-1,1 0,-1 1,0-1,1 0,-1 1,1-1,0 0,0 0,0 1,0-1,0 0,0 0,0 0,1 0,-1-1,1 1,-1 0,1 0,0-1,1 2,0-1,1 1,0-1,-1 0,1-1,0 1,0 0,0-1,0 0,0 0,0 0,0-1,0 1,0-1,1 0,-1 0,0 0,0-1,0 1,0-1,0 0,0 0,0-1,0 1,0-1,0 0,-1 0,1 0,-1 0,1-1,-1 1,0-1,0 0,0 0,0 0,-1-1,1 1,-1 0,0-1,0 0,0 0,0 1,0-5,1-71,-7 66</inkml:trace>
  <inkml:trace contextRef="#ctx0" brushRef="#br0" timeOffset="44951.325">8389 9320,'1'205,"0"-203,0-1,0 0,0 0,1 0,-1 0,0 0,1 0,-1 0,0-1,1 1,-1 0,1-1,-1 1,1-1,-1 1,1-1,0 0,-1 0,1 1,-1-1,1-1,0 1,-1 0,1 0,-1 0,1-1,0 1,-1-1,1 1,-1-1,1 0,-1 0,0 1,1-1,-1 0,0 0,0 0,1-1,-1 1,0 0,0 0,0 0,0-1,-1 1,1-1,0 1,0-1,3-2,262-152,-254 149</inkml:trace>
  <inkml:trace contextRef="#ctx0" brushRef="#br0" timeOffset="45514.498">8604 9303,'-14'46,"10"124,4-169,0 0,-1 0,1 0,0 0,0 0,0 0,0 0,0 0,0 0,0 0,0 0,0 0,0 0,0-1,1 1,-1 0,0 0,1 0,-1 0,1 0,-1 0,1 0,-1-1,1 1,-1 0,1 0,0-1,-1 1,1 0,0-1,0 1,0-1,0 1,-1-1,1 0,0 1,0-1,0 0,0 1,0-1,0 0,0 0,0 0,0 0,0 0,0 0,0 0,0 0,0 0,0 0,0-1,0 1,-1 0,1-1,0 1,0-1,0 1,0-1,0 1,-1-1,1 0,0 1,-1-1,1 0,42-50,-15-11,-19 33</inkml:trace>
  <inkml:trace contextRef="#ctx0" brushRef="#br0" timeOffset="185280.139">4830 10090,'395'0,"-379"0</inkml:trace>
  <inkml:trace contextRef="#ctx0" brushRef="#br0" timeOffset="186420.874">5545 10322,'-49'-143,"8"-157,40 295,0-1,1 1,0 0,0-1,0 1,0 0,1-1,0 1,0 0,0 0,1-1,0 1,0 0,0 1,0-1,1 0,0 1,0-1,0 1,1 0,-1 0,1 0,0 0,0 1,0 0,1-1,-1 2,1-1,2-1,-2 0,1 0,0 0,0 1,0-1,0 2,0-1,1 0,0 1,-1 0,1 1,0 0,0 0,0 0,0 1,0 0,0 0,-1 1,1-1,0 2,0-1,0 1,-1 0,1 0,-1 1,1 0,-1 0,0 0,0 1,0 0,-1 0,0 1,1-1,-1 1,-1 0,1 1,-1-1,0 1,0 0,-1 0,1 0,-1 0,-1 1,1-1,0 4,-3-7,0-1,0 1,0-1,0 0,-1 1,1-1,-1 1,1-1,-1 0,0 0,0 1,0-1,0 0,0 0,0 0,-1 0,1 0,-1 0,0 0,1 0,-1-1,0 1,0-1,0 1,0-1,0 0,0 0,0 0,-1 0,1 0,0 0,-3 0,-6 5,-2 1</inkml:trace>
  <inkml:trace contextRef="#ctx0" brushRef="#br0" timeOffset="187295.667">5456 10107,'3'0,"4"0,4 0,3 0,2 0,2 0,0 0,1 3,0 2,-1-2,-3 1</inkml:trace>
  <inkml:trace contextRef="#ctx0" brushRef="#br0" timeOffset="188030.242">5277 10358,'3'0,"7"0,5 0,6 0,3 3,-1 1,3 0,0-1,-5 2,-3 1,-1-2,0 0,-1-2,0-1,1-3,-3-2</inkml:trace>
  <inkml:trace contextRef="#ctx0" brushRef="#br0" timeOffset="188608.255">5814 10197,'0'3,"3"7,4 5,1 3,-1 1,-2 1,2 0,-1-1,-1-3</inkml:trace>
  <inkml:trace contextRef="#ctx0" brushRef="#br0" timeOffset="188983.227">5903 10054,'0'-3,"0"-1</inkml:trace>
  <inkml:trace contextRef="#ctx0" brushRef="#br0" timeOffset="189858.023">6171 10215,'-1'28,"2"5,17-61,-11 11,64-97,-66 115,0-1,0 1,0 0,0 1,0-1,0 1,-1 0,1 0,-1 0,1 1,-1-1,0 1,0 0,0 1,0-1,-1 0,1 1,-1 0,0 0,0 0,0 0,-1 1,0-1,1 1,-1-1,-1 1,1 0,-1 0,0 0,1 3,0-1,0 0,0 0,-1 0,0 0,0 0,-1 0,0 0,0 1,0-1,-1 0,0 0,-1 0,1 0,-1 0,-1 0,1-1,-2 3,-4 16,3-8</inkml:trace>
  <inkml:trace contextRef="#ctx0" brushRef="#br0" timeOffset="190780.502">6762 10269,'-3'-3,"0"0,1 0,-1 0,0 0,0 1,-1 0,1-1,0 1,-1 0,0 1,1-1,-1 1,0-1,0 1,1 0,-1 1,0-1,0 1,0-1,0 1,0 0,0 1,0-1,0 1,0 0,0-1,0 2,0-1,1 0,-1 1,0 0,1 0,0 0,-1 0,1 0,0 1,0 0,0-1,0 1,0 1,4-2,-1 0,1 0,0 0,0 0,0 0,0 0,1 0,-1 0,0 0,1 0,-1-1,1 1,0-1,-1 1,1-1,0 0,0 0,0 1,0-1,0 0,0-1,0 1,1 0,-1-1,0 1,0-1,0 0,1 1,-1-1,0 0,0-1,1 1,-1 0,0-1,0 1,1-1,-1 1,0-1,0 0,0 0,0 0,0 0,0-1,0 1,-1 0,1-1,1-1,-1 4,-1-1,1 1,0-1,-1 1,1 0,-1 0,1 0,-1 0,1 0,-1 0,0 0,1 1,-1-1,0 0,0 1,0-1,0 1,0-1,0 1,-1-1,1 1,0 0,-1-1,1 1,-1 0,0-1,1 1,-1 0,0 0,0-1,0 1,0 0,-1 0,1-1,0 1,-1 1,5 18,10 1,-5-15</inkml:trace>
  <inkml:trace contextRef="#ctx0" brushRef="#br0" timeOffset="191530.26">6941 10251,'-2'1,"1"0,-1 0,1 1,0-1,-1 1,1-1,0 1,0-1,0 1,0 0,0-1,0 1,1 0,-1 0,1 0,-1 0,1 0,0-1,-1 1,1 0,0 0,0 0,0 0,1 0,-1 0,0 0,1 0,0 0,-1-1,1 1,0 0,0 0,0-1,0 1,0 0,0-1,0 1,0-1,1 1,-1-1,1 0,-1 0,2 1,37-19,-38 15,1 0,-1 0,1 0,0 0,0 1,-1-1,1 1,0 0,0 0,0 0,0 0,0 1,1-1,-1 1,0 0,0 0,0 0,0 0,0 0,1 1,-1 0,0-1,0 1,0 0,0 0,0 1,-1-1,1 1,0-1,0 1,-1 0,2 1,7 11,-3 0</inkml:trace>
  <inkml:trace contextRef="#ctx0" brushRef="#br0" timeOffset="192092.626">7316 10304,'-3'0,"-4"0,-1 6,1 8,2 5,1 2,2 1,4-4,5-4,4-5,3-5,3-1,-2-6,-1-2,1 0,-2 1</inkml:trace>
  <inkml:trace contextRef="#ctx0" brushRef="#br0" timeOffset="192920.54">7638 10376,'7'0,"0"1,-1-1,1 0,-1 0,1-1,0 0,-1 0,1-1,-1 0,0 0,0 0,1-1,-1 1,-1-2,1 1,0-1,-1 1,0-2,0 1,0 0,0-1,-1 0,0 0,0-1,0 1,0-1,-1 0,1-2,-3 7,0-1,1 0,-1 1,0-1,0 0,0 0,0 0,0 0,-1 0,1 0,0 0,-1 0,0 0,1 0,-1 0,0-1,0 1,0 0,-1 0,1 0,0 0,-1 0,1 0,-1 0,0 0,0 0,0 0,0 0,0 0,0 0,0 0,0 1,-1-1,1 1,-1-1,1 1,-1-1,0 1,0 0,1 0,-1 0,0 0,0 0,0 0,0 0,0 1,0-1,0 1,0-1,-1 1,1 0,0 0,0 0,0 0,0 0,0 1,0-1,-1 0,1 1,0 0,0-1,0 1,0 0,1 0,-1 0,-1 1,1-1,-1-1,1 1,-1 0,1 0,0 1,-1-1,1 0,0 1,0 0,0-1,0 1,0 0,0 0,0 0,0 0,1 0,0 1,-1-1,1 0,0 1,0-1,0 1,0-1,0 1,1 0,-1-1,1 1,0 0,0-1,0 1,0 0,0-1,0 1,1 0,-1-1,1 1,0-1,0 1,0-1,1 2,0 3,0-1,1 0,0 0,0 0,1 0,0 0,0-1,0 0,0 0,1 0,0 0,0 0,0-1,1 0,-1 0,2 0,0-1,0 0,0 0,0-1,0 0,0 0,0-1,1 1,-1-2,1 1,-1-1,1 0,-1-1,0 1,1-2,2 0,3-5</inkml:trace>
  <inkml:trace contextRef="#ctx0" brushRef="#br0" timeOffset="-122649.085">5098 5439,'-44'-274,"16"-40,53 95,25 79,-45 130</inkml:trace>
  <inkml:trace contextRef="#ctx0" brushRef="#br0" timeOffset="-121352.032">4866 4545,'7'-3,"-1"0,1 0,-1 0,0 0,0-1,0 0,0-1,0 1,-1-1,0 0,0-1,-1 1,1-1,-1 0,0 0,-1 0,3-4,7-9,6-9,-18 24,0 1,0-1,1 0,-1 1,1 0,0-1,0 1,0 0,1 0,-1 0,1 0,-1 1,1-1,0 1,0-1,0 1,1 0,-1 0,0 1,1-1,-1 1,1-1,0 1,-1 0,1 0,0 1,0-1,-1 1,1 0,0 0,0 0,0 0,-1 1,1 0,0 0,0 0,-1 0,1 0,-1 1,16 10,-1 2,-1 0,0 2,-1-1,0 2,-1 0,-1 1,-1 0,-1 1,9 20,12 12,-22-36</inkml:trace>
  <inkml:trace contextRef="#ctx0" brushRef="#br0" timeOffset="-73892.416">5098 1629,'3'0,"7"0,15-3,11-4,9-1,3 1,-1-1,-2 0,-3 2,-2 2,-5 1,-5 2,-5 1,-4 0,-5 0</inkml:trace>
  <inkml:trace contextRef="#ctx0" brushRef="#br0" timeOffset="-73173.866">5349 2112,'76'-2,"-48"0,0 1,-1 0,1 2,-1 2,1 0,-1 2,0 1,0 1,4 3,58 34,-77-37</inkml:trace>
  <inkml:trace contextRef="#ctx0" brushRef="#br0" timeOffset="-72689.513">5205 2756,'0'-3,"9"-1,13 0,14 1,13 1,14 6,8 7,1 0,-5-1,-12-2,-14-3</inkml:trace>
  <inkml:trace contextRef="#ctx0" brushRef="#br0" timeOffset="-72314.712">5402 3346,'3'0,"4"0,4 0,9 0,5 0,3 0,1 0,-5 3,-4 1,-1 3,-2 0,-4-1</inkml:trace>
  <inkml:trace contextRef="#ctx0" brushRef="#br0" timeOffset="-70064.563">7817 1575,'142'-31,"-41"17,1 4,0 5,97 8,-64-1,460-1,-380-38,-17 20,95 18,-274 2,-4 1</inkml:trace>
  <inkml:trace contextRef="#ctx0" brushRef="#br0" timeOffset="-69235.822">9749 1307,'14'0,"0"1,0 1,0 0,0 1,-1 0,1 1,-1 0,0 1,0 1,0 0,-1 1,0 0,0 1,-1 0,0 1,2 2,-12-6,1 1,-1 0,0-1,0 1,-1 0,1-1,-1 1,0 0,-1-1,0 1,0 0,0-1,0 1,-1-1,0 1,0-1,-1 0,1 0,-1 0,0 0,0 0,-1 0,0-1,1 0,-1 0,-1 0,1 0,-1-1,1 1,-1-1,0 0,0-1,0 1,-3 0,-32 33,4 15,22-28</inkml:trace>
  <inkml:trace contextRef="#ctx0" brushRef="#br0" timeOffset="-2313.516">3953 538,'-12'2,"1"0,-1 1,1 0,-1 1,1 0,0 1,1 0,-1 1,1 0,0 1,1 0,-1 1,1 0,1 0,-1 0,2 1,-1 1,1-1,1 1,-1 1,2-1,-1 1,2 0,-1 0,2 0,-1 1,1-1,1 1,0 0,1 0,0-1,1 1,0 0,1 0,1 0,-1 0,2 0,1 3,-3-8,0 0,1 1,0-1,0 0,0 0,1 0,0 0,1-1,0 1,0-1,0 0,1 0,-1 0,2-1,-1 0,0 0,1 0,0 0,0-1,1 0,-1-1,3 2,7 5,1 0,0-1,0-1,0-1,1 0,0-2,0 0,1-1,-1 0,1-2,0 0,5-1,173 10,-185-13,-1-1,-1 0,1 0,0-1,-1-1,0 0,0 0,0-1,-1 0,0 0,0-1,0-1,-1 1,0-1,0-1,-1 1,-1-1,1-1,-1 1,-1-1,0 0,0 0,-1-1,0 0,-1 1,0-1,0 0,-1-9,-1 5</inkml:trace>
  <inkml:trace contextRef="#ctx0" brushRef="#br0" timeOffset="-145690.29">3506 9339,'0'646,"-39"-398,-28-31,-40 70,51-92,47-180,0-4</inkml:trace>
  <inkml:trace contextRef="#ctx0" brushRef="#br0" timeOffset="-144627.798">3185 10555,'-39'46,"23"-16,2 1,2 0,1 1,1 0,2 1,1 0,-2 31,4-42,4-21,0 1,0-1,0 0,0 1,1-1,-1 0,1 1,-1-1,1 1,0-1,-1 1,1-1,0 1,0-1,0 1,0-1,0 1,0-1,1 1,-1-1,0 1,1-1,-1 1,1-1,-1 0,1 1,0-1,0 0,-1 0,1 1,0-1,0 0,0 0,1 0,-1 0,0 0,0 0,0 0,1-1,-1 1,0 0,1-1,-1 1,1-1,0 1,112 16,0-5,1-5,47-5,-142-3</inkml:trace>
  <inkml:trace contextRef="#ctx0" brushRef="#br0" timeOffset="-142268.863">5009 10466,'-144'42,"-17"42,-37 18,-14-29,89-16,-5 14,119-64</inkml:trace>
  <inkml:trace contextRef="#ctx0" brushRef="#br0" timeOffset="-141206.52">4168 10466,'-53'110,"43"-87,1 2,0 0,2 0,1 0,1 1,2-1,0 1,1 0,2 17,-3 12,-8-22,10-32,0 0,0 0,0 1,0-1,0 0,1 0,-1 0,0 1,1-1,-1 0,1 1,0-1,-1 0,1 1,0-1,0 0,0 1,0-1,0 1,0-1,0 0,0 1,1-1,-1 1,0-1,1 0,-1 1,1-1,0 0,-1 0,1 0,0 1,0-1,0 0,-1 0,1 0,1 0,-1 0,1 0,22 12,1-2,0-1,1 0,0-2,0-2,1 0,0-1,0-2,3 0,44 7,-41-6,-18-2</inkml:trace>
  <inkml:trace contextRef="#ctx0" brushRef="#br0" timeOffset="-139018.555">4651 5046,'-44'36,"-376"291,42-40,-326 383,601-566,5 5,4 4,5 4,6 3,4 5,-52 116,-230 626,133-252,220-582,2 1,1-1,1 1,3 0,0 0,2 0,3 12,-1 36,-13 211,8 139,79-96,20-51,-94-270</inkml:trace>
  <inkml:trace contextRef="#ctx0" brushRef="#br0" timeOffset="-138190.149">1699 10376,'14'10,"-1"1,-1 0,0 1,0 1,-2 0,1 0,-2 1,0 0,0 1,-1 0,-1 0,4 13,5 6,119 220,-134-252,0 0,0 0,0 0,0 0,0-1,1 1,-1 0,1-1,-1 1,1-1,-1 1,1-1,0 0,0 1,-1-1,1 0,0 0,0-1,0 1,0 0,1-1,-1 1,0-1,0 1,0-1,0 0,0 0,1 0,-1 0,0-1,0 1,0-1,0 1,0-1,0 0,0 1,0-1,0 0,0 0,0-1,0 1,0 0,-1 0,1-1,54-81,229-561,-273 593,-9 42</inkml:trace>
  <inkml:trace contextRef="#ctx0" brushRef="#br0" timeOffset="-76563.404">376 13023,'0'3,"0"10,0 16,0 14,0 12,0 9,0 6,-3 0,-1-6,0-10,1-12,1-13</inkml:trace>
  <inkml:trace contextRef="#ctx0" brushRef="#br0" timeOffset="-75937.918">394 13006,'3'0,"4"0,4 0,3 0,2 0,5 0,1 0,1 0,5 0,1 0,-2 0,-5 0</inkml:trace>
  <inkml:trace contextRef="#ctx0" brushRef="#br0" timeOffset="-75344.092">376 13381,'3'0,"13"3,13 4,8 4,3 0,2-2,-4-2,-6-3,-4-1,-7 1,-5 0,-1 0,-4-2</inkml:trace>
  <inkml:trace contextRef="#ctx0" brushRef="#br0" timeOffset="-74843.983">895 13488,'0'6,"0"9,0 6,0 4,0 1,0-5</inkml:trace>
  <inkml:trace contextRef="#ctx0" brushRef="#br0" timeOffset="-74547.228">1002 13238,'0'0</inkml:trace>
  <inkml:trace contextRef="#ctx0" brushRef="#br0" timeOffset="-74094.399">1270 13560,'0'9,"3"9,4 8,1 5,-1 4,1 2,0 0,-2 1,1-4,0-4,-2-2,-2-1,0-4,-2-2,-1-4</inkml:trace>
  <inkml:trace contextRef="#ctx0" brushRef="#br0" timeOffset="-73610.158">1217 13864,'6'0,"5"-3,6-1,5 0,0-2,0 0,3 0,2 3,0-3,-1-2,-2-1,-3 2,-1-1,-4 0</inkml:trace>
  <inkml:trace contextRef="#ctx0" brushRef="#br0" timeOffset="-72204.035">3238 13059,'16'201,"-10"244,-7-442,0 0,0 1,1-1,0 1,-1 0,1-1,1 1,-1-1,0 1,1-1,0 1,0-1,0 0,0 1,0-1,1 0,-1 0,1 1,0-1,0-1,0 1,1 0,-1 0,0-1,1 1,0-1,0 0,-1 0,1 0,1 0,-1-1,0 1,0-1,0 1,1-1,-1 0,1-1,-1 1,1-1,-1 1,1-1,-1 0,1 0,0-1,-1 1,1-1,-1 1,0-1,1 0,-1-1,3 0,151-138,-138 118,2 1,0 1,1 0,0 2,2 0,0 2,1 1,6-2,-12 9</inkml:trace>
  <inkml:trace contextRef="#ctx0" brushRef="#br0" timeOffset="-71343.998">4043 13685,'-61'-23,"46"19,1 1,-1 1,-1 0,1 1,0 1,0 0,0 1,-1 0,1 2,-3 0,13-2,0 1,0-1,0 1,1 0,-1 0,0 1,1-1,0 1,-1 0,1 0,0 1,1-1,-1 1,1 0,-1 0,1 0,0 0,1 0,-1 1,1-1,-1 1,2 0,-1 0,0 0,1 0,0 0,0 0,0 0,1 0,0 0,0 5,-1-6,1 0,-1 0,1 0,0 0,0 0,0 1,1-1,0 0,-1 0,1 0,1 0,-1 0,1 0,-1-1,1 1,0 0,0-1,1 1,-1-1,1 0,0 0,0 0,0 0,0 0,0 0,0-1,1 0,-1 0,1 0,0 0,0 0,0-1,0 1,0-1,0 0,0-1,0 1,0-1,0 1,0-1,1 0,-1-1,0 1,0-1,0 0,0 0,0 0,0 0,0-1,0 0,-1 1,1-1,0-1,83-111,-85 114,0 0,0 1,-1 0,1-1,0 1,-1 0,1 0,-1 0,1 0,-1 0,1 0,-1 1,0-1,0 0,1 1,-1-1,0 1,0-1,0 1,-1-1,1 1,0 0,0-1,-1 1,0 0,1 0,-1-1,0 1,1 0,-1 0,0 0,-1 0,1-1,0 1,0 0,-1 0,5 45,23 67,-18-104</inkml:trace>
  <inkml:trace contextRef="#ctx0" brushRef="#br0" timeOffset="-70921.898">4240 13632,'0'3,"0"7,0 5,0 3,0 1,0 1,0-1,0 1,0-1,3-4,7-7,8-11,4-5,-2-1</inkml:trace>
  <inkml:trace contextRef="#ctx0" brushRef="#br0" timeOffset="-70500.093">4562 13900,'0'-3,"0"-4,0-4,0-3,0 0</inkml:trace>
  <inkml:trace contextRef="#ctx0" brushRef="#br0" timeOffset="62721.655">11430 14025,'229'18,"45"35,28-71,415 18,-699 0</inkml:trace>
  <inkml:trace contextRef="#ctx0" brushRef="#br0" timeOffset="64347.876">11376 13649,'165'-18,"96"-5,-5 0,82 16,-322 6</inkml:trace>
  <inkml:trace contextRef="#ctx0" brushRef="#br0" timeOffset="65458.058">10107 13059,'0'-13,"2"1,0-1,0 1,1-1,0 1,1 0,1 0,0 1,1-1,0 1,0 0,1 1,1-1,-1 2,2-1,-1 1,2 0,-1 1,1 0,0 0,1 1,-1 0,12-4,2-2,0 2,1 1,0 1,0 1,1 1,0 1,1 1,-1 2,1 0,25 2,-45-1,0 1,0 0,-1 1,1-1,0 1,0 1,0-1,0 1,-1 0,1 1,0-1,-1 1,1 1,-1-1,0 1,0 0,0 1,0-1,0 1,-1 0,0 1,0-1,0 1,0 0,-1 1,0-1,0 1,0-1,0 1,-1 0,0 0,-1 1,1 0,0 9,-1 0,-1 0,-1 0,0 1,-1-1,0 0,-2 0,0 0,0 0,-2-1,0 1,0-1,-2 0,0 0,0-1,-2 0,-4 6,-173 281,182-296,1 1,0 0,1 0,-1 0,1 0,0 1,1-1,-1 1,1-1,1 1,-1-1,1 1,0-1,1 1,-1 0,1-1,1 0,-1 1,1-1,0 0,1 1,-1-1,1 0,0-1,1 1,0-1,-1 1,2-1,-1 0,0-1,1 1,0-1,0 0,1 0,3 2,15 7,0-2,1 0,0-2,1-1,-1-1,2-1,-1-1,5-1,-12-3</inkml:trace>
  <inkml:trace contextRef="#ctx0" brushRef="#br0" timeOffset="65770.445">10393 14133,'0'0</inkml:trace>
  <inkml:trace contextRef="#ctx0" brushRef="#br0" timeOffset="67020.615">14846 13006,'1'-6,"-1"1,1 0,-1 0,1 1,1-1,-1 0,1 0,-1 0,2 1,-1-1,0 1,1 0,0-1,0 1,0 0,0 1,1-1,-1 1,1-1,0 1,0 0,0 0,1 1,-1-1,1 1,-1 0,1 0,0 1,0-1,0 1,2 0,169-15,-151 16,11-1,0 1,-1 2,1 2,-1 1,0 2,0 2,8 3,-33-8,1 0,-1 0,0 1,0 1,0 0,-1 0,0 1,0 0,0 0,-1 1,0 1,-1-1,0 1,0 0,-1 0,0 1,-1 0,0 0,0 1,-1-1,0 1,-1 0,-1 0,2 9,-4 18,-2 0,-1 0,-2 0,-2-1,-1 0,-2 0,-2-1,-1 0,-1-1,-3-1,0 0,-2-1,-2-1,-1-1,-1-1,-15 15,-223 225,256-266,0 0,1 1,-1-1,1 1,0 0,0 0,0 0,1 1,0-1,0 1,0 0,1 0,0 0,0 0,1 0,-1 0,1 1,0-1,1 0,0 1,0-1,0 0,1 1,0-1,0 0,0 1,1-1,0 0,0 0,1 0,2 5,10 4,-1 0,2-1,0-1,0 0,1-1,1-1,0-1,0 0,1-2,0 0,1-1,0 0,10 0,-16-3</inkml:trace>
  <inkml:trace contextRef="#ctx0" brushRef="#br0" timeOffset="67473.682">15043 14526,'0'0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27.09.2024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5669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70736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999299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03477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13409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86249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27946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422551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51448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173373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10166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5778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81598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0898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38198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62087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14092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719513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320397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371229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378749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419835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42072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95667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46101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10166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68647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69372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71176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vca.cz/c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hithit.com/cs/home" TargetMode="External"/><Relationship Id="rId3" Type="http://schemas.openxmlformats.org/officeDocument/2006/relationships/hyperlink" Target="https://www.crowdfunding.com/" TargetMode="External"/><Relationship Id="rId7" Type="http://schemas.openxmlformats.org/officeDocument/2006/relationships/hyperlink" Target="http://www.katalyzator.cz/"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startovac.cz/" TargetMode="External"/><Relationship Id="rId5" Type="http://schemas.openxmlformats.org/officeDocument/2006/relationships/hyperlink" Target="https://www.indiegogo.com/" TargetMode="External"/><Relationship Id="rId4" Type="http://schemas.openxmlformats.org/officeDocument/2006/relationships/hyperlink" Target="http://www.kickstarter.com/" TargetMode="External"/><Relationship Id="rId9" Type="http://schemas.openxmlformats.org/officeDocument/2006/relationships/hyperlink" Target="http://startupisti.cz/10-nejuspesnejsich-projektu-financovanych-pres-kickstarter/"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greenlight.vsb.cz/"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firmaroku.cz/" TargetMode="External"/><Relationship Id="rId5" Type="http://schemas.openxmlformats.org/officeDocument/2006/relationships/hyperlink" Target="http://rozjezdy.cz/" TargetMode="External"/><Relationship Id="rId4" Type="http://schemas.openxmlformats.org/officeDocument/2006/relationships/hyperlink" Target="http://www.napadroku.cz/soutez/"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zechstartups.org/infrastruktury/?set_order=&amp;set_orderby=&amp;spg_infrastructure-type=inkubator&amp;spg_infrastructure-reg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zechinvest.org/cz/Sluzby-pro-male-a-stredni-podnikatele/Chcete-dotace/OPPI/Vyuziti-novych-financnich-nastroju/Inkubatory"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3" Type="http://schemas.openxmlformats.org/officeDocument/2006/relationships/image" Target="../media/image3.gif"/><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4.xml"/><Relationship Id="rId19"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2. Tutoriál</a:t>
            </a:r>
          </a:p>
        </p:txBody>
      </p:sp>
      <p:sp>
        <p:nvSpPr>
          <p:cNvPr id="3" name="Podnadpis 2"/>
          <p:cNvSpPr>
            <a:spLocks noGrp="1"/>
          </p:cNvSpPr>
          <p:nvPr>
            <p:ph type="subTitle" idx="4294967295"/>
          </p:nvPr>
        </p:nvSpPr>
        <p:spPr>
          <a:xfrm>
            <a:off x="395536" y="2499742"/>
            <a:ext cx="5256584" cy="2088232"/>
          </a:xfrm>
          <a:prstGeom prst="rect">
            <a:avLst/>
          </a:prstGeom>
        </p:spPr>
        <p:txBody>
          <a:bodyPr>
            <a:normAutofit/>
          </a:bodyPr>
          <a:lstStyle/>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Představení business modelu CANVAS</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Alternativy financování podnikání</a:t>
            </a:r>
          </a:p>
          <a:p>
            <a:pPr marL="0" indent="0" algn="r">
              <a:buNone/>
            </a:pPr>
            <a:br>
              <a:rPr lang="cs-CZ" sz="2300" dirty="0">
                <a:solidFill>
                  <a:schemeClr val="bg1"/>
                </a:solidFill>
                <a:latin typeface="Times New Roman" panose="02020603050405020304" pitchFamily="18" charset="0"/>
                <a:cs typeface="Times New Roman" panose="02020603050405020304" pitchFamily="18" charset="0"/>
              </a:rPr>
            </a:br>
            <a:endParaRPr lang="cs-CZ" sz="23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pl-PL" altLang="cs-CZ" sz="900" b="1" i="1">
                <a:solidFill>
                  <a:srgbClr val="307871"/>
                </a:solidFill>
                <a:latin typeface="Times New Roman" panose="02020603050405020304" pitchFamily="18" charset="0"/>
                <a:cs typeface="Times New Roman" panose="02020603050405020304" pitchFamily="18" charset="0"/>
              </a:rPr>
              <a:t>adamek@opf.slu.cz</a:t>
            </a:r>
          </a:p>
          <a:p>
            <a:pPr algn="r"/>
            <a:r>
              <a:rPr lang="pl-PL" altLang="cs-CZ" sz="900" b="1">
                <a:solidFill>
                  <a:srgbClr val="307871"/>
                </a:solidFill>
                <a:latin typeface="Times New Roman" panose="02020603050405020304" pitchFamily="18" charset="0"/>
                <a:cs typeface="Times New Roman" panose="02020603050405020304" pitchFamily="18" charset="0"/>
              </a:rPr>
              <a:t>Katedra podnikové ekonomiky a managementu</a:t>
            </a:r>
          </a:p>
          <a:p>
            <a:pPr algn="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51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Kanály (3)</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Kanály lze rozdělit na přímé/nepřímé, vlastní/partnerské.</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Které kanály naše zákaznické segmenty preferují?</a:t>
            </a:r>
          </a:p>
          <a:p>
            <a:r>
              <a:rPr lang="cs-CZ" altLang="cs-CZ" sz="1400" b="1" i="1" dirty="0">
                <a:solidFill>
                  <a:srgbClr val="002060"/>
                </a:solidFill>
                <a:latin typeface="Times New Roman" panose="02020603050405020304" pitchFamily="18" charset="0"/>
                <a:cs typeface="Times New Roman" panose="02020603050405020304" pitchFamily="18" charset="0"/>
              </a:rPr>
              <a:t>Které kanály využíváme nyní?</a:t>
            </a:r>
          </a:p>
          <a:p>
            <a:r>
              <a:rPr lang="cs-CZ" altLang="cs-CZ" sz="1400" b="1" i="1" dirty="0">
                <a:solidFill>
                  <a:srgbClr val="002060"/>
                </a:solidFill>
                <a:latin typeface="Times New Roman" panose="02020603050405020304" pitchFamily="18" charset="0"/>
                <a:cs typeface="Times New Roman" panose="02020603050405020304" pitchFamily="18" charset="0"/>
              </a:rPr>
              <a:t>Jak jsou naše kanály integrovány? Které fungují nejlépe?</a:t>
            </a:r>
          </a:p>
          <a:p>
            <a:r>
              <a:rPr lang="cs-CZ" altLang="cs-CZ" sz="1400" b="1" i="1" dirty="0">
                <a:solidFill>
                  <a:srgbClr val="002060"/>
                </a:solidFill>
                <a:latin typeface="Times New Roman" panose="02020603050405020304" pitchFamily="18" charset="0"/>
                <a:cs typeface="Times New Roman" panose="02020603050405020304" pitchFamily="18" charset="0"/>
              </a:rPr>
              <a:t>Které jsou nákladově nejefektivnější?</a:t>
            </a:r>
          </a:p>
          <a:p>
            <a:r>
              <a:rPr lang="cs-CZ" altLang="cs-CZ" sz="1400" b="1" i="1" dirty="0">
                <a:solidFill>
                  <a:srgbClr val="002060"/>
                </a:solidFill>
                <a:latin typeface="Times New Roman" panose="02020603050405020304" pitchFamily="18" charset="0"/>
                <a:cs typeface="Times New Roman" panose="02020603050405020304" pitchFamily="18" charset="0"/>
              </a:rPr>
              <a:t>Jak je harmonizujeme se zvyklostmi zákazníků?</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Kanály mají 5 různých fází. Každý kanál dokáže pokrýt buď jen některé nebo všechny fáze:</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Povědomí</a:t>
            </a:r>
            <a:r>
              <a:rPr lang="cs-CZ" altLang="cs-CZ" sz="1400" dirty="0">
                <a:solidFill>
                  <a:srgbClr val="002060"/>
                </a:solidFill>
                <a:latin typeface="Times New Roman" panose="02020603050405020304" pitchFamily="18" charset="0"/>
                <a:cs typeface="Times New Roman" panose="02020603050405020304" pitchFamily="18" charset="0"/>
              </a:rPr>
              <a:t> – Jak zvyšujeme povědomí o výrobcích a službách firmy?</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Hodnocení</a:t>
            </a:r>
            <a:r>
              <a:rPr lang="cs-CZ" altLang="cs-CZ" sz="1400" dirty="0">
                <a:solidFill>
                  <a:srgbClr val="002060"/>
                </a:solidFill>
                <a:latin typeface="Times New Roman" panose="02020603050405020304" pitchFamily="18" charset="0"/>
                <a:cs typeface="Times New Roman" panose="02020603050405020304" pitchFamily="18" charset="0"/>
              </a:rPr>
              <a:t> – Jak pomáháme zhodnotit hodnotovou nabídku naší firmy?</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Nákup</a:t>
            </a:r>
            <a:r>
              <a:rPr lang="cs-CZ" altLang="cs-CZ" sz="1400" dirty="0">
                <a:solidFill>
                  <a:srgbClr val="002060"/>
                </a:solidFill>
                <a:latin typeface="Times New Roman" panose="02020603050405020304" pitchFamily="18" charset="0"/>
                <a:cs typeface="Times New Roman" panose="02020603050405020304" pitchFamily="18" charset="0"/>
              </a:rPr>
              <a:t> – Jak umožňujeme zákazníkům zakoupit specifické výrobky nebo služby?</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Předání</a:t>
            </a:r>
            <a:r>
              <a:rPr lang="cs-CZ" altLang="cs-CZ" sz="1400" dirty="0">
                <a:solidFill>
                  <a:srgbClr val="002060"/>
                </a:solidFill>
                <a:latin typeface="Times New Roman" panose="02020603050405020304" pitchFamily="18" charset="0"/>
                <a:cs typeface="Times New Roman" panose="02020603050405020304" pitchFamily="18" charset="0"/>
              </a:rPr>
              <a:t> – Jak předáváme zákazníkům hodnotovou nabídku?</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Po</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b="1" dirty="0">
                <a:solidFill>
                  <a:srgbClr val="002060"/>
                </a:solidFill>
                <a:latin typeface="Times New Roman" panose="02020603050405020304" pitchFamily="18" charset="0"/>
                <a:cs typeface="Times New Roman" panose="02020603050405020304" pitchFamily="18" charset="0"/>
              </a:rPr>
              <a:t>prodeji</a:t>
            </a:r>
            <a:r>
              <a:rPr lang="cs-CZ" altLang="cs-CZ" sz="1400" dirty="0">
                <a:solidFill>
                  <a:srgbClr val="002060"/>
                </a:solidFill>
                <a:latin typeface="Times New Roman" panose="02020603050405020304" pitchFamily="18" charset="0"/>
                <a:cs typeface="Times New Roman" panose="02020603050405020304" pitchFamily="18" charset="0"/>
              </a:rPr>
              <a:t> – Jak zajišťujeme poprodejní zákaznickou podporu?</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3534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5" end="5"/>
                                            </p:txEl>
                                          </p:spTgt>
                                        </p:tgtEl>
                                        <p:attrNameLst>
                                          <p:attrName>style.visibility</p:attrName>
                                        </p:attrNameLst>
                                      </p:cBhvr>
                                      <p:to>
                                        <p:strVal val="visible"/>
                                      </p:to>
                                    </p:set>
                                    <p:animEffect transition="in" filter="fade">
                                      <p:cBhvr>
                                        <p:cTn id="12" dur="500"/>
                                        <p:tgtEl>
                                          <p:spTgt spid="1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fade">
                                      <p:cBhvr>
                                        <p:cTn id="27" dur="500"/>
                                        <p:tgtEl>
                                          <p:spTgt spid="1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1" end="11"/>
                                            </p:txEl>
                                          </p:spTgt>
                                        </p:tgtEl>
                                        <p:attrNameLst>
                                          <p:attrName>style.visibility</p:attrName>
                                        </p:attrNameLst>
                                      </p:cBhvr>
                                      <p:to>
                                        <p:strVal val="visible"/>
                                      </p:to>
                                    </p:set>
                                    <p:animEffect transition="in" filter="fade">
                                      <p:cBhvr>
                                        <p:cTn id="32" dur="500"/>
                                        <p:tgtEl>
                                          <p:spTgt spid="16">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animEffect transition="in" filter="fade">
                                      <p:cBhvr>
                                        <p:cTn id="35" dur="500"/>
                                        <p:tgtEl>
                                          <p:spTgt spid="16">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3" end="13"/>
                                            </p:txEl>
                                          </p:spTgt>
                                        </p:tgtEl>
                                        <p:attrNameLst>
                                          <p:attrName>style.visibility</p:attrName>
                                        </p:attrNameLst>
                                      </p:cBhvr>
                                      <p:to>
                                        <p:strVal val="visible"/>
                                      </p:to>
                                    </p:set>
                                    <p:animEffect transition="in" filter="fade">
                                      <p:cBhvr>
                                        <p:cTn id="38" dur="500"/>
                                        <p:tgtEl>
                                          <p:spTgt spid="16">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4" end="14"/>
                                            </p:txEl>
                                          </p:spTgt>
                                        </p:tgtEl>
                                        <p:attrNameLst>
                                          <p:attrName>style.visibility</p:attrName>
                                        </p:attrNameLst>
                                      </p:cBhvr>
                                      <p:to>
                                        <p:strVal val="visible"/>
                                      </p:to>
                                    </p:set>
                                    <p:animEffect transition="in" filter="fade">
                                      <p:cBhvr>
                                        <p:cTn id="41" dur="500"/>
                                        <p:tgtEl>
                                          <p:spTgt spid="16">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5" end="15"/>
                                            </p:txEl>
                                          </p:spTgt>
                                        </p:tgtEl>
                                        <p:attrNameLst>
                                          <p:attrName>style.visibility</p:attrName>
                                        </p:attrNameLst>
                                      </p:cBhvr>
                                      <p:to>
                                        <p:strVal val="visible"/>
                                      </p:to>
                                    </p:set>
                                    <p:animEffect transition="in" filter="fade">
                                      <p:cBhvr>
                                        <p:cTn id="44" dur="500"/>
                                        <p:tgtEl>
                                          <p:spTgt spid="1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Vztahy se zákazníky (4)</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Jaký typ vztahu od nás jednotlivé zákaznické segmenty očekávají?</a:t>
            </a:r>
          </a:p>
          <a:p>
            <a:r>
              <a:rPr lang="cs-CZ" altLang="cs-CZ" sz="1400" b="1" i="1" dirty="0">
                <a:solidFill>
                  <a:srgbClr val="002060"/>
                </a:solidFill>
                <a:latin typeface="Times New Roman" panose="02020603050405020304" pitchFamily="18" charset="0"/>
                <a:cs typeface="Times New Roman" panose="02020603050405020304" pitchFamily="18" charset="0"/>
              </a:rPr>
              <a:t>Jaké typy vztahů vytvořit?</a:t>
            </a:r>
          </a:p>
          <a:p>
            <a:r>
              <a:rPr lang="cs-CZ" altLang="cs-CZ" sz="1400" b="1" i="1" dirty="0">
                <a:solidFill>
                  <a:srgbClr val="002060"/>
                </a:solidFill>
                <a:latin typeface="Times New Roman" panose="02020603050405020304" pitchFamily="18" charset="0"/>
                <a:cs typeface="Times New Roman" panose="02020603050405020304" pitchFamily="18" charset="0"/>
              </a:rPr>
              <a:t>Jak jsou nákladné?</a:t>
            </a:r>
          </a:p>
          <a:p>
            <a:r>
              <a:rPr lang="cs-CZ" altLang="cs-CZ" sz="1400" b="1" i="1" dirty="0">
                <a:solidFill>
                  <a:srgbClr val="002060"/>
                </a:solidFill>
                <a:latin typeface="Times New Roman" panose="02020603050405020304" pitchFamily="18" charset="0"/>
                <a:cs typeface="Times New Roman" panose="02020603050405020304" pitchFamily="18" charset="0"/>
              </a:rPr>
              <a:t>Jak jsou začleněny mezi ostatní části business modelu?</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Příklady</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Osobní asistence</a:t>
            </a:r>
          </a:p>
          <a:p>
            <a:r>
              <a:rPr lang="cs-CZ" altLang="cs-CZ" sz="1400" dirty="0">
                <a:solidFill>
                  <a:srgbClr val="002060"/>
                </a:solidFill>
                <a:latin typeface="Times New Roman" panose="02020603050405020304" pitchFamily="18" charset="0"/>
                <a:cs typeface="Times New Roman" panose="02020603050405020304" pitchFamily="18" charset="0"/>
              </a:rPr>
              <a:t>Individualizovaná osobní asistence</a:t>
            </a:r>
          </a:p>
          <a:p>
            <a:r>
              <a:rPr lang="cs-CZ" altLang="cs-CZ" sz="1400" dirty="0">
                <a:solidFill>
                  <a:srgbClr val="002060"/>
                </a:solidFill>
                <a:latin typeface="Times New Roman" panose="02020603050405020304" pitchFamily="18" charset="0"/>
                <a:cs typeface="Times New Roman" panose="02020603050405020304" pitchFamily="18" charset="0"/>
              </a:rPr>
              <a:t>Samoobsluha</a:t>
            </a:r>
          </a:p>
          <a:p>
            <a:r>
              <a:rPr lang="cs-CZ" altLang="cs-CZ" sz="1400" dirty="0">
                <a:solidFill>
                  <a:srgbClr val="002060"/>
                </a:solidFill>
                <a:latin typeface="Times New Roman" panose="02020603050405020304" pitchFamily="18" charset="0"/>
                <a:cs typeface="Times New Roman" panose="02020603050405020304" pitchFamily="18" charset="0"/>
              </a:rPr>
              <a:t>Automatizované služby</a:t>
            </a:r>
          </a:p>
          <a:p>
            <a:r>
              <a:rPr lang="cs-CZ" altLang="cs-CZ" sz="1400" dirty="0">
                <a:solidFill>
                  <a:srgbClr val="002060"/>
                </a:solidFill>
                <a:latin typeface="Times New Roman" panose="02020603050405020304" pitchFamily="18" charset="0"/>
                <a:cs typeface="Times New Roman" panose="02020603050405020304" pitchFamily="18" charset="0"/>
              </a:rPr>
              <a:t>Komunity</a:t>
            </a:r>
          </a:p>
          <a:p>
            <a:r>
              <a:rPr lang="cs-CZ" altLang="cs-CZ" sz="1400" dirty="0">
                <a:solidFill>
                  <a:srgbClr val="002060"/>
                </a:solidFill>
                <a:latin typeface="Times New Roman" panose="02020603050405020304" pitchFamily="18" charset="0"/>
                <a:cs typeface="Times New Roman" panose="02020603050405020304" pitchFamily="18" charset="0"/>
              </a:rPr>
              <a:t>Spolutvorba</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18423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5" end="5"/>
                                            </p:txEl>
                                          </p:spTgt>
                                        </p:tgtEl>
                                        <p:attrNameLst>
                                          <p:attrName>style.visibility</p:attrName>
                                        </p:attrNameLst>
                                      </p:cBhvr>
                                      <p:to>
                                        <p:strVal val="visible"/>
                                      </p:to>
                                    </p:set>
                                    <p:animEffect transition="in" filter="fade">
                                      <p:cBhvr>
                                        <p:cTn id="16" dur="500"/>
                                        <p:tgtEl>
                                          <p:spTgt spid="1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animEffect transition="in" filter="fade">
                                      <p:cBhvr>
                                        <p:cTn id="21" dur="500"/>
                                        <p:tgtEl>
                                          <p:spTgt spid="16">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9" end="9"/>
                                            </p:txEl>
                                          </p:spTgt>
                                        </p:tgtEl>
                                        <p:attrNameLst>
                                          <p:attrName>style.visibility</p:attrName>
                                        </p:attrNameLst>
                                      </p:cBhvr>
                                      <p:to>
                                        <p:strVal val="visible"/>
                                      </p:to>
                                    </p:set>
                                    <p:animEffect transition="in" filter="fade">
                                      <p:cBhvr>
                                        <p:cTn id="24" dur="500"/>
                                        <p:tgtEl>
                                          <p:spTgt spid="16">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animEffect transition="in" filter="fade">
                                      <p:cBhvr>
                                        <p:cTn id="27" dur="500"/>
                                        <p:tgtEl>
                                          <p:spTgt spid="16">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11" end="11"/>
                                            </p:txEl>
                                          </p:spTgt>
                                        </p:tgtEl>
                                        <p:attrNameLst>
                                          <p:attrName>style.visibility</p:attrName>
                                        </p:attrNameLst>
                                      </p:cBhvr>
                                      <p:to>
                                        <p:strVal val="visible"/>
                                      </p:to>
                                    </p:set>
                                    <p:animEffect transition="in" filter="fade">
                                      <p:cBhvr>
                                        <p:cTn id="30" dur="500"/>
                                        <p:tgtEl>
                                          <p:spTgt spid="16">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2" end="12"/>
                                            </p:txEl>
                                          </p:spTgt>
                                        </p:tgtEl>
                                        <p:attrNameLst>
                                          <p:attrName>style.visibility</p:attrName>
                                        </p:attrNameLst>
                                      </p:cBhvr>
                                      <p:to>
                                        <p:strVal val="visible"/>
                                      </p:to>
                                    </p:set>
                                    <p:animEffect transition="in" filter="fade">
                                      <p:cBhvr>
                                        <p:cTn id="33" dur="500"/>
                                        <p:tgtEl>
                                          <p:spTgt spid="16">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13" end="13"/>
                                            </p:txEl>
                                          </p:spTgt>
                                        </p:tgtEl>
                                        <p:attrNameLst>
                                          <p:attrName>style.visibility</p:attrName>
                                        </p:attrNameLst>
                                      </p:cBhvr>
                                      <p:to>
                                        <p:strVal val="visible"/>
                                      </p:to>
                                    </p:set>
                                    <p:animEffect transition="in" filter="fade">
                                      <p:cBhvr>
                                        <p:cTn id="36"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Zdroje příjmů (5)</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Za jakou hodnotu jsou naši zákazníci opravdu ochotni zaplatit?</a:t>
            </a:r>
          </a:p>
          <a:p>
            <a:r>
              <a:rPr lang="cs-CZ" altLang="cs-CZ" sz="1400" b="1" i="1" dirty="0">
                <a:solidFill>
                  <a:srgbClr val="002060"/>
                </a:solidFill>
                <a:latin typeface="Times New Roman" panose="02020603050405020304" pitchFamily="18" charset="0"/>
                <a:cs typeface="Times New Roman" panose="02020603050405020304" pitchFamily="18" charset="0"/>
              </a:rPr>
              <a:t>Za co platí nyní? Jak platí nyní? Jak by rádi platili?</a:t>
            </a:r>
          </a:p>
          <a:p>
            <a:r>
              <a:rPr lang="cs-CZ" altLang="cs-CZ" sz="1400" b="1" i="1" dirty="0">
                <a:solidFill>
                  <a:srgbClr val="002060"/>
                </a:solidFill>
                <a:latin typeface="Times New Roman" panose="02020603050405020304" pitchFamily="18" charset="0"/>
                <a:cs typeface="Times New Roman" panose="02020603050405020304" pitchFamily="18" charset="0"/>
              </a:rPr>
              <a:t>Jakou měrou přispívá každý zdroj příjmů k celkovému objemu příjmů?</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Business model se může opírat o dva různé typy zdrojů příjmů:</a:t>
            </a:r>
          </a:p>
          <a:p>
            <a:r>
              <a:rPr lang="cs-CZ" altLang="cs-CZ" sz="1400" dirty="0">
                <a:solidFill>
                  <a:srgbClr val="002060"/>
                </a:solidFill>
                <a:latin typeface="Times New Roman" panose="02020603050405020304" pitchFamily="18" charset="0"/>
                <a:cs typeface="Times New Roman" panose="02020603050405020304" pitchFamily="18" charset="0"/>
              </a:rPr>
              <a:t>Transakční příjmy z jednorázových zákaznických plateb.</a:t>
            </a:r>
          </a:p>
          <a:p>
            <a:r>
              <a:rPr lang="cs-CZ" altLang="cs-CZ" sz="1400" dirty="0">
                <a:solidFill>
                  <a:srgbClr val="002060"/>
                </a:solidFill>
                <a:latin typeface="Times New Roman" panose="02020603050405020304" pitchFamily="18" charset="0"/>
                <a:cs typeface="Times New Roman" panose="02020603050405020304" pitchFamily="18" charset="0"/>
              </a:rPr>
              <a:t>Opakující se příjmy z průběžných plateb (za předání hodnotové nabídky zákazníkům nebo za poskytnutí poprodejní zákaznické podpory).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Generovat příjmy lze několika způsoby</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Prodej aktiv </a:t>
            </a:r>
          </a:p>
          <a:p>
            <a:r>
              <a:rPr lang="cs-CZ" altLang="cs-CZ" sz="1400" dirty="0">
                <a:solidFill>
                  <a:srgbClr val="002060"/>
                </a:solidFill>
                <a:latin typeface="Times New Roman" panose="02020603050405020304" pitchFamily="18" charset="0"/>
                <a:cs typeface="Times New Roman" panose="02020603050405020304" pitchFamily="18" charset="0"/>
              </a:rPr>
              <a:t>Poplatek za užití</a:t>
            </a:r>
          </a:p>
          <a:p>
            <a:r>
              <a:rPr lang="cs-CZ" altLang="cs-CZ" sz="1400" dirty="0">
                <a:solidFill>
                  <a:srgbClr val="002060"/>
                </a:solidFill>
                <a:latin typeface="Times New Roman" panose="02020603050405020304" pitchFamily="18" charset="0"/>
                <a:cs typeface="Times New Roman" panose="02020603050405020304" pitchFamily="18" charset="0"/>
              </a:rPr>
              <a:t>Předplatné</a:t>
            </a:r>
          </a:p>
          <a:p>
            <a:r>
              <a:rPr lang="cs-CZ" altLang="cs-CZ" sz="1400" dirty="0">
                <a:solidFill>
                  <a:srgbClr val="002060"/>
                </a:solidFill>
                <a:latin typeface="Times New Roman" panose="02020603050405020304" pitchFamily="18" charset="0"/>
                <a:cs typeface="Times New Roman" panose="02020603050405020304" pitchFamily="18" charset="0"/>
              </a:rPr>
              <a:t>Půjčování/pronájem</a:t>
            </a:r>
          </a:p>
          <a:p>
            <a:r>
              <a:rPr lang="cs-CZ" altLang="cs-CZ" sz="1400" dirty="0">
                <a:solidFill>
                  <a:srgbClr val="002060"/>
                </a:solidFill>
                <a:latin typeface="Times New Roman" panose="02020603050405020304" pitchFamily="18" charset="0"/>
                <a:cs typeface="Times New Roman" panose="02020603050405020304" pitchFamily="18" charset="0"/>
              </a:rPr>
              <a:t>Poskytování licencí</a:t>
            </a:r>
          </a:p>
          <a:p>
            <a:r>
              <a:rPr lang="cs-CZ" altLang="cs-CZ" sz="1400" dirty="0" err="1">
                <a:solidFill>
                  <a:srgbClr val="002060"/>
                </a:solidFill>
                <a:latin typeface="Times New Roman" panose="02020603050405020304" pitchFamily="18" charset="0"/>
                <a:cs typeface="Times New Roman" panose="02020603050405020304" pitchFamily="18" charset="0"/>
              </a:rPr>
              <a:t>Brokerage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fees</a:t>
            </a:r>
            <a:r>
              <a:rPr lang="cs-CZ" altLang="cs-CZ" sz="1400" dirty="0">
                <a:solidFill>
                  <a:srgbClr val="002060"/>
                </a:solidFill>
                <a:latin typeface="Times New Roman" panose="02020603050405020304" pitchFamily="18" charset="0"/>
                <a:cs typeface="Times New Roman" panose="02020603050405020304" pitchFamily="18" charset="0"/>
              </a:rPr>
              <a:t> (zprostředkování služeb)</a:t>
            </a:r>
          </a:p>
          <a:p>
            <a:r>
              <a:rPr lang="cs-CZ" altLang="cs-CZ" sz="1400" dirty="0">
                <a:solidFill>
                  <a:srgbClr val="002060"/>
                </a:solidFill>
                <a:latin typeface="Times New Roman" panose="02020603050405020304" pitchFamily="18" charset="0"/>
                <a:cs typeface="Times New Roman" panose="02020603050405020304" pitchFamily="18" charset="0"/>
              </a:rPr>
              <a:t>Reklama</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42108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animEffect transition="in" filter="fade">
                                      <p:cBhvr>
                                        <p:cTn id="23" dur="500"/>
                                        <p:tgtEl>
                                          <p:spTgt spid="16">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xEl>
                                              <p:pRg st="8" end="8"/>
                                            </p:txEl>
                                          </p:spTgt>
                                        </p:tgtEl>
                                        <p:attrNameLst>
                                          <p:attrName>style.visibility</p:attrName>
                                        </p:attrNameLst>
                                      </p:cBhvr>
                                      <p:to>
                                        <p:strVal val="visible"/>
                                      </p:to>
                                    </p:set>
                                    <p:animEffect transition="in" filter="fade">
                                      <p:cBhvr>
                                        <p:cTn id="28" dur="500"/>
                                        <p:tgtEl>
                                          <p:spTgt spid="16">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animEffect transition="in" filter="fade">
                                      <p:cBhvr>
                                        <p:cTn id="33" dur="500"/>
                                        <p:tgtEl>
                                          <p:spTgt spid="16">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xEl>
                                              <p:pRg st="12" end="12"/>
                                            </p:txEl>
                                          </p:spTgt>
                                        </p:tgtEl>
                                        <p:attrNameLst>
                                          <p:attrName>style.visibility</p:attrName>
                                        </p:attrNameLst>
                                      </p:cBhvr>
                                      <p:to>
                                        <p:strVal val="visible"/>
                                      </p:to>
                                    </p:set>
                                    <p:animEffect transition="in" filter="fade">
                                      <p:cBhvr>
                                        <p:cTn id="43" dur="500"/>
                                        <p:tgtEl>
                                          <p:spTgt spid="16">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xEl>
                                              <p:pRg st="13" end="13"/>
                                            </p:txEl>
                                          </p:spTgt>
                                        </p:tgtEl>
                                        <p:attrNameLst>
                                          <p:attrName>style.visibility</p:attrName>
                                        </p:attrNameLst>
                                      </p:cBhvr>
                                      <p:to>
                                        <p:strVal val="visible"/>
                                      </p:to>
                                    </p:set>
                                    <p:animEffect transition="in" filter="fade">
                                      <p:cBhvr>
                                        <p:cTn id="48" dur="500"/>
                                        <p:tgtEl>
                                          <p:spTgt spid="16">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14" end="14"/>
                                            </p:txEl>
                                          </p:spTgt>
                                        </p:tgtEl>
                                        <p:attrNameLst>
                                          <p:attrName>style.visibility</p:attrName>
                                        </p:attrNameLst>
                                      </p:cBhvr>
                                      <p:to>
                                        <p:strVal val="visible"/>
                                      </p:to>
                                    </p:set>
                                    <p:animEffect transition="in" filter="fade">
                                      <p:cBhvr>
                                        <p:cTn id="53" dur="500"/>
                                        <p:tgtEl>
                                          <p:spTgt spid="16">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xEl>
                                              <p:pRg st="15" end="15"/>
                                            </p:txEl>
                                          </p:spTgt>
                                        </p:tgtEl>
                                        <p:attrNameLst>
                                          <p:attrName>style.visibility</p:attrName>
                                        </p:attrNameLst>
                                      </p:cBhvr>
                                      <p:to>
                                        <p:strVal val="visible"/>
                                      </p:to>
                                    </p:set>
                                    <p:animEffect transition="in" filter="fade">
                                      <p:cBhvr>
                                        <p:cTn id="58" dur="500"/>
                                        <p:tgtEl>
                                          <p:spTgt spid="16">
                                            <p:txEl>
                                              <p:pRg st="15" end="1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16" end="16"/>
                                            </p:txEl>
                                          </p:spTgt>
                                        </p:tgtEl>
                                        <p:attrNameLst>
                                          <p:attrName>style.visibility</p:attrName>
                                        </p:attrNameLst>
                                      </p:cBhvr>
                                      <p:to>
                                        <p:strVal val="visible"/>
                                      </p:to>
                                    </p:set>
                                    <p:animEffect transition="in" filter="fade">
                                      <p:cBhvr>
                                        <p:cTn id="63" dur="500"/>
                                        <p:tgtEl>
                                          <p:spTgt spid="16">
                                            <p:txEl>
                                              <p:pRg st="16" end="1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xEl>
                                              <p:pRg st="17" end="17"/>
                                            </p:txEl>
                                          </p:spTgt>
                                        </p:tgtEl>
                                        <p:attrNameLst>
                                          <p:attrName>style.visibility</p:attrName>
                                        </p:attrNameLst>
                                      </p:cBhvr>
                                      <p:to>
                                        <p:strVal val="visible"/>
                                      </p:to>
                                    </p:set>
                                    <p:animEffect transition="in" filter="fade">
                                      <p:cBhvr>
                                        <p:cTn id="68" dur="500"/>
                                        <p:tgtEl>
                                          <p:spTgt spid="1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Klíčové zdroje (6)</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Jaké klíčové zdroje vyžadují naše hodnotové nabídky?</a:t>
            </a:r>
          </a:p>
          <a:p>
            <a:r>
              <a:rPr lang="cs-CZ" altLang="cs-CZ" sz="1400" b="1" i="1" dirty="0">
                <a:solidFill>
                  <a:srgbClr val="002060"/>
                </a:solidFill>
                <a:latin typeface="Times New Roman" panose="02020603050405020304" pitchFamily="18" charset="0"/>
                <a:cs typeface="Times New Roman" panose="02020603050405020304" pitchFamily="18" charset="0"/>
              </a:rPr>
              <a:t>A co naše distribuční kanály? Vztahy se zákazníky?</a:t>
            </a:r>
          </a:p>
          <a:p>
            <a:r>
              <a:rPr lang="cs-CZ" altLang="cs-CZ" sz="1400" b="1" i="1" dirty="0">
                <a:solidFill>
                  <a:srgbClr val="002060"/>
                </a:solidFill>
                <a:latin typeface="Times New Roman" panose="02020603050405020304" pitchFamily="18" charset="0"/>
                <a:cs typeface="Times New Roman" panose="02020603050405020304" pitchFamily="18" charset="0"/>
              </a:rPr>
              <a:t>Zdroje příjmů?</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Klíčové zdroje mohou mít fyzickou, finanční, duševní či lidskou podobu.</a:t>
            </a:r>
          </a:p>
          <a:p>
            <a:r>
              <a:rPr lang="cs-CZ" altLang="cs-CZ" sz="1400" dirty="0">
                <a:solidFill>
                  <a:srgbClr val="002060"/>
                </a:solidFill>
                <a:latin typeface="Times New Roman" panose="02020603050405020304" pitchFamily="18" charset="0"/>
                <a:cs typeface="Times New Roman" panose="02020603050405020304" pitchFamily="18" charset="0"/>
              </a:rPr>
              <a:t>Firma je může vlastnit či si je pronajímat, popřípadě koupit od klíčových partnerů.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Klíčové zdroje lze rozdělit do několika částí</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Fyzické zdroje</a:t>
            </a:r>
          </a:p>
          <a:p>
            <a:r>
              <a:rPr lang="cs-CZ" altLang="cs-CZ" sz="1400" dirty="0">
                <a:solidFill>
                  <a:srgbClr val="002060"/>
                </a:solidFill>
                <a:latin typeface="Times New Roman" panose="02020603050405020304" pitchFamily="18" charset="0"/>
                <a:cs typeface="Times New Roman" panose="02020603050405020304" pitchFamily="18" charset="0"/>
              </a:rPr>
              <a:t>Duševní zdroje (patenty, značky, autorská práva, databáze zákazníků, partnerství)</a:t>
            </a:r>
          </a:p>
          <a:p>
            <a:r>
              <a:rPr lang="cs-CZ" altLang="cs-CZ" sz="1400" dirty="0">
                <a:solidFill>
                  <a:srgbClr val="002060"/>
                </a:solidFill>
                <a:latin typeface="Times New Roman" panose="02020603050405020304" pitchFamily="18" charset="0"/>
                <a:cs typeface="Times New Roman" panose="02020603050405020304" pitchFamily="18" charset="0"/>
              </a:rPr>
              <a:t>Lidské zdroje</a:t>
            </a:r>
          </a:p>
          <a:p>
            <a:r>
              <a:rPr lang="cs-CZ" altLang="cs-CZ" sz="1400" dirty="0">
                <a:solidFill>
                  <a:srgbClr val="002060"/>
                </a:solidFill>
                <a:latin typeface="Times New Roman" panose="02020603050405020304" pitchFamily="18" charset="0"/>
                <a:cs typeface="Times New Roman" panose="02020603050405020304" pitchFamily="18" charset="0"/>
              </a:rPr>
              <a:t>Finanční zdroje</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9613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7" end="7"/>
                                            </p:txEl>
                                          </p:spTgt>
                                        </p:tgtEl>
                                        <p:attrNameLst>
                                          <p:attrName>style.visibility</p:attrName>
                                        </p:attrNameLst>
                                      </p:cBhvr>
                                      <p:to>
                                        <p:strVal val="visible"/>
                                      </p:to>
                                    </p:set>
                                    <p:animEffect transition="in" filter="fade">
                                      <p:cBhvr>
                                        <p:cTn id="18" dur="500"/>
                                        <p:tgtEl>
                                          <p:spTgt spid="16">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animEffect transition="in" filter="fade">
                                      <p:cBhvr>
                                        <p:cTn id="23" dur="500"/>
                                        <p:tgtEl>
                                          <p:spTgt spid="16">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xEl>
                                              <p:pRg st="10" end="10"/>
                                            </p:txEl>
                                          </p:spTgt>
                                        </p:tgtEl>
                                        <p:attrNameLst>
                                          <p:attrName>style.visibility</p:attrName>
                                        </p:attrNameLst>
                                      </p:cBhvr>
                                      <p:to>
                                        <p:strVal val="visible"/>
                                      </p:to>
                                    </p:set>
                                    <p:animEffect transition="in" filter="fade">
                                      <p:cBhvr>
                                        <p:cTn id="28" dur="500"/>
                                        <p:tgtEl>
                                          <p:spTgt spid="16">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animEffect transition="in" filter="fade">
                                      <p:cBhvr>
                                        <p:cTn id="31" dur="500"/>
                                        <p:tgtEl>
                                          <p:spTgt spid="16">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xEl>
                                              <p:pRg st="12" end="12"/>
                                            </p:txEl>
                                          </p:spTgt>
                                        </p:tgtEl>
                                        <p:attrNameLst>
                                          <p:attrName>style.visibility</p:attrName>
                                        </p:attrNameLst>
                                      </p:cBhvr>
                                      <p:to>
                                        <p:strVal val="visible"/>
                                      </p:to>
                                    </p:set>
                                    <p:animEffect transition="in" filter="fade">
                                      <p:cBhvr>
                                        <p:cTn id="34" dur="500"/>
                                        <p:tgtEl>
                                          <p:spTgt spid="16">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animEffect transition="in" filter="fade">
                                      <p:cBhvr>
                                        <p:cTn id="37" dur="500"/>
                                        <p:tgtEl>
                                          <p:spTgt spid="16">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xEl>
                                              <p:pRg st="14" end="14"/>
                                            </p:txEl>
                                          </p:spTgt>
                                        </p:tgtEl>
                                        <p:attrNameLst>
                                          <p:attrName>style.visibility</p:attrName>
                                        </p:attrNameLst>
                                      </p:cBhvr>
                                      <p:to>
                                        <p:strVal val="visible"/>
                                      </p:to>
                                    </p:set>
                                    <p:animEffect transition="in" filter="fade">
                                      <p:cBhvr>
                                        <p:cTn id="40" dur="500"/>
                                        <p:tgtEl>
                                          <p:spTgt spid="1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Klíčové činnosti (7)</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Jaké klíčové činnosti vyžadují naše hodnotové nabídky?</a:t>
            </a:r>
          </a:p>
          <a:p>
            <a:r>
              <a:rPr lang="cs-CZ" altLang="cs-CZ" sz="1400" b="1" i="1" dirty="0">
                <a:solidFill>
                  <a:srgbClr val="002060"/>
                </a:solidFill>
                <a:latin typeface="Times New Roman" panose="02020603050405020304" pitchFamily="18" charset="0"/>
                <a:cs typeface="Times New Roman" panose="02020603050405020304" pitchFamily="18" charset="0"/>
              </a:rPr>
              <a:t>A co naše distribuční kanály? Vztahy se zákazníky?</a:t>
            </a:r>
          </a:p>
          <a:p>
            <a:r>
              <a:rPr lang="cs-CZ" altLang="cs-CZ" sz="1400" b="1" i="1" dirty="0">
                <a:solidFill>
                  <a:srgbClr val="002060"/>
                </a:solidFill>
                <a:latin typeface="Times New Roman" panose="02020603050405020304" pitchFamily="18" charset="0"/>
                <a:cs typeface="Times New Roman" panose="02020603050405020304" pitchFamily="18" charset="0"/>
              </a:rPr>
              <a:t>Zdroje příjmů?</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Jedná se o nejdůležitější činnosti nutné k tomu, aby firma mohla úspěšně fungovat.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Klíčové činnosti lze rozdělit do několika částí</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Výroba</a:t>
            </a:r>
          </a:p>
          <a:p>
            <a:r>
              <a:rPr lang="cs-CZ" altLang="cs-CZ" sz="1400" dirty="0">
                <a:solidFill>
                  <a:srgbClr val="002060"/>
                </a:solidFill>
                <a:latin typeface="Times New Roman" panose="02020603050405020304" pitchFamily="18" charset="0"/>
                <a:cs typeface="Times New Roman" panose="02020603050405020304" pitchFamily="18" charset="0"/>
              </a:rPr>
              <a:t>Řešení problémů</a:t>
            </a:r>
          </a:p>
          <a:p>
            <a:r>
              <a:rPr lang="cs-CZ" altLang="cs-CZ" sz="1400" dirty="0">
                <a:solidFill>
                  <a:srgbClr val="002060"/>
                </a:solidFill>
                <a:latin typeface="Times New Roman" panose="02020603050405020304" pitchFamily="18" charset="0"/>
                <a:cs typeface="Times New Roman" panose="02020603050405020304" pitchFamily="18" charset="0"/>
              </a:rPr>
              <a:t>Platforma/síť</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0371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7" end="7"/>
                                            </p:txEl>
                                          </p:spTgt>
                                        </p:tgtEl>
                                        <p:attrNameLst>
                                          <p:attrName>style.visibility</p:attrName>
                                        </p:attrNameLst>
                                      </p:cBhvr>
                                      <p:to>
                                        <p:strVal val="visible"/>
                                      </p:to>
                                    </p:set>
                                    <p:animEffect transition="in" filter="fade">
                                      <p:cBhvr>
                                        <p:cTn id="18" dur="500"/>
                                        <p:tgtEl>
                                          <p:spTgt spid="16">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9" end="9"/>
                                            </p:txEl>
                                          </p:spTgt>
                                        </p:tgtEl>
                                        <p:attrNameLst>
                                          <p:attrName>style.visibility</p:attrName>
                                        </p:attrNameLst>
                                      </p:cBhvr>
                                      <p:to>
                                        <p:strVal val="visible"/>
                                      </p:to>
                                    </p:set>
                                    <p:animEffect transition="in" filter="fade">
                                      <p:cBhvr>
                                        <p:cTn id="23" dur="500"/>
                                        <p:tgtEl>
                                          <p:spTgt spid="16">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10" end="10"/>
                                            </p:txEl>
                                          </p:spTgt>
                                        </p:tgtEl>
                                        <p:attrNameLst>
                                          <p:attrName>style.visibility</p:attrName>
                                        </p:attrNameLst>
                                      </p:cBhvr>
                                      <p:to>
                                        <p:strVal val="visible"/>
                                      </p:to>
                                    </p:set>
                                    <p:animEffect transition="in" filter="fade">
                                      <p:cBhvr>
                                        <p:cTn id="26" dur="500"/>
                                        <p:tgtEl>
                                          <p:spTgt spid="16">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animEffect transition="in" filter="fade">
                                      <p:cBhvr>
                                        <p:cTn id="29" dur="500"/>
                                        <p:tgtEl>
                                          <p:spTgt spid="16">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12" end="12"/>
                                            </p:txEl>
                                          </p:spTgt>
                                        </p:tgtEl>
                                        <p:attrNameLst>
                                          <p:attrName>style.visibility</p:attrName>
                                        </p:attrNameLst>
                                      </p:cBhvr>
                                      <p:to>
                                        <p:strVal val="visible"/>
                                      </p:to>
                                    </p:set>
                                    <p:animEffect transition="in" filter="fade">
                                      <p:cBhvr>
                                        <p:cTn id="32"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Klíčová partnerství (8)</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Kdo jsou naši klíčoví partneři? Kdo jsou naši klíčoví dodavatelé?</a:t>
            </a:r>
          </a:p>
          <a:p>
            <a:r>
              <a:rPr lang="cs-CZ" altLang="cs-CZ" sz="1400" b="1" i="1" dirty="0">
                <a:solidFill>
                  <a:srgbClr val="002060"/>
                </a:solidFill>
                <a:latin typeface="Times New Roman" panose="02020603050405020304" pitchFamily="18" charset="0"/>
                <a:cs typeface="Times New Roman" panose="02020603050405020304" pitchFamily="18" charset="0"/>
              </a:rPr>
              <a:t>Které klíčové zdroje získáváme od partnerů?</a:t>
            </a:r>
          </a:p>
          <a:p>
            <a:r>
              <a:rPr lang="cs-CZ" altLang="cs-CZ" sz="1400" b="1" i="1" dirty="0">
                <a:solidFill>
                  <a:srgbClr val="002060"/>
                </a:solidFill>
                <a:latin typeface="Times New Roman" panose="02020603050405020304" pitchFamily="18" charset="0"/>
                <a:cs typeface="Times New Roman" panose="02020603050405020304" pitchFamily="18" charset="0"/>
              </a:rPr>
              <a:t>Které klíčové činnosti partneři vykonávají?</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Odlišujeme 4 odlišné typy partnerství:</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Strategická spojenectví mezi subjekty, které si nekonkurují,</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Spolupráce (strategická partnerství mezi konkurenčními subjekty),</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Společné podniky s cílem vytvářet nové podnikatelské projekty,</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Vztahy mezi kupujícím a dodavatelem s cílem zajistit si spolehlivé dodávky.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U tvorby partnerství může být užitečné rozlišovat mezi třemi typy motivace</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Optimalizace a úspory z rozsahu (outsorcing, sdílení infrastruktury apod.)</a:t>
            </a:r>
          </a:p>
          <a:p>
            <a:r>
              <a:rPr lang="cs-CZ" altLang="cs-CZ" sz="1400" dirty="0">
                <a:solidFill>
                  <a:srgbClr val="002060"/>
                </a:solidFill>
                <a:latin typeface="Times New Roman" panose="02020603050405020304" pitchFamily="18" charset="0"/>
                <a:cs typeface="Times New Roman" panose="02020603050405020304" pitchFamily="18" charset="0"/>
              </a:rPr>
              <a:t>Snížení rizika a nejistoty</a:t>
            </a:r>
          </a:p>
          <a:p>
            <a:r>
              <a:rPr lang="cs-CZ" altLang="cs-CZ" sz="1400" dirty="0">
                <a:solidFill>
                  <a:srgbClr val="002060"/>
                </a:solidFill>
                <a:latin typeface="Times New Roman" panose="02020603050405020304" pitchFamily="18" charset="0"/>
                <a:cs typeface="Times New Roman" panose="02020603050405020304" pitchFamily="18" charset="0"/>
              </a:rPr>
              <a:t>Získání určitých zdrojů a činností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7012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animEffect transition="in" filter="fade">
                                      <p:cBhvr>
                                        <p:cTn id="21" dur="500"/>
                                        <p:tgtEl>
                                          <p:spTgt spid="1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8" end="8"/>
                                            </p:txEl>
                                          </p:spTgt>
                                        </p:tgtEl>
                                        <p:attrNameLst>
                                          <p:attrName>style.visibility</p:attrName>
                                        </p:attrNameLst>
                                      </p:cBhvr>
                                      <p:to>
                                        <p:strVal val="visible"/>
                                      </p:to>
                                    </p:set>
                                    <p:animEffect transition="in" filter="fade">
                                      <p:cBhvr>
                                        <p:cTn id="24" dur="500"/>
                                        <p:tgtEl>
                                          <p:spTgt spid="1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10" end="10"/>
                                            </p:txEl>
                                          </p:spTgt>
                                        </p:tgtEl>
                                        <p:attrNameLst>
                                          <p:attrName>style.visibility</p:attrName>
                                        </p:attrNameLst>
                                      </p:cBhvr>
                                      <p:to>
                                        <p:strVal val="visible"/>
                                      </p:to>
                                    </p:set>
                                    <p:animEffect transition="in" filter="fade">
                                      <p:cBhvr>
                                        <p:cTn id="30" dur="500"/>
                                        <p:tgtEl>
                                          <p:spTgt spid="16">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animEffect transition="in" filter="fade">
                                      <p:cBhvr>
                                        <p:cTn id="35" dur="500"/>
                                        <p:tgtEl>
                                          <p:spTgt spid="16">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3" end="13"/>
                                            </p:txEl>
                                          </p:spTgt>
                                        </p:tgtEl>
                                        <p:attrNameLst>
                                          <p:attrName>style.visibility</p:attrName>
                                        </p:attrNameLst>
                                      </p:cBhvr>
                                      <p:to>
                                        <p:strVal val="visible"/>
                                      </p:to>
                                    </p:set>
                                    <p:animEffect transition="in" filter="fade">
                                      <p:cBhvr>
                                        <p:cTn id="38" dur="500"/>
                                        <p:tgtEl>
                                          <p:spTgt spid="16">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4" end="14"/>
                                            </p:txEl>
                                          </p:spTgt>
                                        </p:tgtEl>
                                        <p:attrNameLst>
                                          <p:attrName>style.visibility</p:attrName>
                                        </p:attrNameLst>
                                      </p:cBhvr>
                                      <p:to>
                                        <p:strVal val="visible"/>
                                      </p:to>
                                    </p:set>
                                    <p:animEffect transition="in" filter="fade">
                                      <p:cBhvr>
                                        <p:cTn id="41" dur="500"/>
                                        <p:tgtEl>
                                          <p:spTgt spid="16">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5" end="15"/>
                                            </p:txEl>
                                          </p:spTgt>
                                        </p:tgtEl>
                                        <p:attrNameLst>
                                          <p:attrName>style.visibility</p:attrName>
                                        </p:attrNameLst>
                                      </p:cBhvr>
                                      <p:to>
                                        <p:strVal val="visible"/>
                                      </p:to>
                                    </p:set>
                                    <p:animEffect transition="in" filter="fade">
                                      <p:cBhvr>
                                        <p:cTn id="44" dur="500"/>
                                        <p:tgtEl>
                                          <p:spTgt spid="1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Struktura nákladů (9)</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Jaké náklady související s naším business modelem jsou nejdůležitější?</a:t>
            </a:r>
          </a:p>
          <a:p>
            <a:r>
              <a:rPr lang="cs-CZ" altLang="cs-CZ" sz="1400" b="1" i="1" dirty="0">
                <a:solidFill>
                  <a:srgbClr val="002060"/>
                </a:solidFill>
                <a:latin typeface="Times New Roman" panose="02020603050405020304" pitchFamily="18" charset="0"/>
                <a:cs typeface="Times New Roman" panose="02020603050405020304" pitchFamily="18" charset="0"/>
              </a:rPr>
              <a:t>Které klíčové zdroje jsou nejnákladnější?</a:t>
            </a:r>
          </a:p>
          <a:p>
            <a:r>
              <a:rPr lang="cs-CZ" altLang="cs-CZ" sz="1400" b="1" i="1" dirty="0">
                <a:solidFill>
                  <a:srgbClr val="002060"/>
                </a:solidFill>
                <a:latin typeface="Times New Roman" panose="02020603050405020304" pitchFamily="18" charset="0"/>
                <a:cs typeface="Times New Roman" panose="02020603050405020304" pitchFamily="18" charset="0"/>
              </a:rPr>
              <a:t>Které klíčové činnosti jsou nejnákladnější?</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Odlišujeme mezi 2 pojatými strukturami nákladů:</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Model motivovaný náklady.</a:t>
            </a:r>
          </a:p>
          <a:p>
            <a:pPr>
              <a:buFont typeface="+mj-lt"/>
              <a:buAutoNum type="arabicPeriod"/>
            </a:pPr>
            <a:r>
              <a:rPr lang="cs-CZ" altLang="cs-CZ" sz="1400" dirty="0">
                <a:solidFill>
                  <a:srgbClr val="002060"/>
                </a:solidFill>
                <a:latin typeface="Times New Roman" panose="02020603050405020304" pitchFamily="18" charset="0"/>
                <a:cs typeface="Times New Roman" panose="02020603050405020304" pitchFamily="18" charset="0"/>
              </a:rPr>
              <a:t>Model motivovaný hodnotou.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Struktura nákladů může mít následující vlastnosti</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Fixní náklady</a:t>
            </a:r>
          </a:p>
          <a:p>
            <a:r>
              <a:rPr lang="cs-CZ" altLang="cs-CZ" sz="1400" dirty="0">
                <a:solidFill>
                  <a:srgbClr val="002060"/>
                </a:solidFill>
                <a:latin typeface="Times New Roman" panose="02020603050405020304" pitchFamily="18" charset="0"/>
                <a:cs typeface="Times New Roman" panose="02020603050405020304" pitchFamily="18" charset="0"/>
              </a:rPr>
              <a:t>Variabilní náklady</a:t>
            </a:r>
          </a:p>
          <a:p>
            <a:r>
              <a:rPr lang="cs-CZ" altLang="cs-CZ" sz="1400" dirty="0">
                <a:solidFill>
                  <a:srgbClr val="002060"/>
                </a:solidFill>
                <a:latin typeface="Times New Roman" panose="02020603050405020304" pitchFamily="18" charset="0"/>
                <a:cs typeface="Times New Roman" panose="02020603050405020304" pitchFamily="18" charset="0"/>
              </a:rPr>
              <a:t>Úspory z rozsahu</a:t>
            </a:r>
          </a:p>
          <a:p>
            <a:r>
              <a:rPr lang="cs-CZ" altLang="cs-CZ" sz="1400" dirty="0">
                <a:solidFill>
                  <a:srgbClr val="002060"/>
                </a:solidFill>
                <a:latin typeface="Times New Roman" panose="02020603050405020304" pitchFamily="18" charset="0"/>
                <a:cs typeface="Times New Roman" panose="02020603050405020304" pitchFamily="18" charset="0"/>
              </a:rPr>
              <a:t>Úspory ze sortimentu</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2072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7" end="7"/>
                                            </p:txEl>
                                          </p:spTgt>
                                        </p:tgtEl>
                                        <p:attrNameLst>
                                          <p:attrName>style.visibility</p:attrName>
                                        </p:attrNameLst>
                                      </p:cBhvr>
                                      <p:to>
                                        <p:strVal val="visible"/>
                                      </p:to>
                                    </p:set>
                                    <p:animEffect transition="in" filter="fade">
                                      <p:cBhvr>
                                        <p:cTn id="18" dur="500"/>
                                        <p:tgtEl>
                                          <p:spTgt spid="16">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animEffect transition="in" filter="fade">
                                      <p:cBhvr>
                                        <p:cTn id="21" dur="500"/>
                                        <p:tgtEl>
                                          <p:spTgt spid="16">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9" end="9"/>
                                            </p:txEl>
                                          </p:spTgt>
                                        </p:tgtEl>
                                        <p:attrNameLst>
                                          <p:attrName>style.visibility</p:attrName>
                                        </p:attrNameLst>
                                      </p:cBhvr>
                                      <p:to>
                                        <p:strVal val="visible"/>
                                      </p:to>
                                    </p:set>
                                    <p:animEffect transition="in" filter="fade">
                                      <p:cBhvr>
                                        <p:cTn id="24" dur="500"/>
                                        <p:tgtEl>
                                          <p:spTgt spid="16">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animEffect transition="in" filter="fade">
                                      <p:cBhvr>
                                        <p:cTn id="29" dur="500"/>
                                        <p:tgtEl>
                                          <p:spTgt spid="16">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12" end="12"/>
                                            </p:txEl>
                                          </p:spTgt>
                                        </p:tgtEl>
                                        <p:attrNameLst>
                                          <p:attrName>style.visibility</p:attrName>
                                        </p:attrNameLst>
                                      </p:cBhvr>
                                      <p:to>
                                        <p:strVal val="visible"/>
                                      </p:to>
                                    </p:set>
                                    <p:animEffect transition="in" filter="fade">
                                      <p:cBhvr>
                                        <p:cTn id="32" dur="500"/>
                                        <p:tgtEl>
                                          <p:spTgt spid="16">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3" end="13"/>
                                            </p:txEl>
                                          </p:spTgt>
                                        </p:tgtEl>
                                        <p:attrNameLst>
                                          <p:attrName>style.visibility</p:attrName>
                                        </p:attrNameLst>
                                      </p:cBhvr>
                                      <p:to>
                                        <p:strVal val="visible"/>
                                      </p:to>
                                    </p:set>
                                    <p:animEffect transition="in" filter="fade">
                                      <p:cBhvr>
                                        <p:cTn id="35" dur="500"/>
                                        <p:tgtEl>
                                          <p:spTgt spid="16">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4" end="14"/>
                                            </p:txEl>
                                          </p:spTgt>
                                        </p:tgtEl>
                                        <p:attrNameLst>
                                          <p:attrName>style.visibility</p:attrName>
                                        </p:attrNameLst>
                                      </p:cBhvr>
                                      <p:to>
                                        <p:strVal val="visible"/>
                                      </p:to>
                                    </p:set>
                                    <p:animEffect transition="in" filter="fade">
                                      <p:cBhvr>
                                        <p:cTn id="38" dur="500"/>
                                        <p:tgtEl>
                                          <p:spTgt spid="16">
                                            <p:txEl>
                                              <p:pRg st="14" end="1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5" end="15"/>
                                            </p:txEl>
                                          </p:spTgt>
                                        </p:tgtEl>
                                        <p:attrNameLst>
                                          <p:attrName>style.visibility</p:attrName>
                                        </p:attrNameLst>
                                      </p:cBhvr>
                                      <p:to>
                                        <p:strVal val="visible"/>
                                      </p:to>
                                    </p:set>
                                    <p:animEffect transition="in" filter="fade">
                                      <p:cBhvr>
                                        <p:cTn id="41" dur="500"/>
                                        <p:tgtEl>
                                          <p:spTgt spid="1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64023"/>
            <a:ext cx="1512168"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Příklad Canvas společnost NESTLÉ</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
        <p:nvSpPr>
          <p:cNvPr id="12" name="Zástupný symbol pro obsah 2"/>
          <p:cNvSpPr txBox="1">
            <a:spLocks/>
          </p:cNvSpPr>
          <p:nvPr/>
        </p:nvSpPr>
        <p:spPr>
          <a:xfrm rot="16200000">
            <a:off x="6191672" y="2895019"/>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i="1"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i="1" dirty="0" err="1">
                <a:solidFill>
                  <a:srgbClr val="307871"/>
                </a:solidFill>
                <a:latin typeface="Times New Roman" panose="02020603050405020304" pitchFamily="18" charset="0"/>
                <a:cs typeface="Times New Roman" panose="02020603050405020304" pitchFamily="18" charset="0"/>
              </a:rPr>
              <a:t>Osterwalder</a:t>
            </a:r>
            <a:r>
              <a:rPr lang="cs-CZ" altLang="cs-CZ" sz="800" i="1" dirty="0">
                <a:solidFill>
                  <a:srgbClr val="307871"/>
                </a:solidFill>
                <a:latin typeface="Times New Roman" panose="02020603050405020304" pitchFamily="18" charset="0"/>
                <a:cs typeface="Times New Roman" panose="02020603050405020304" pitchFamily="18" charset="0"/>
              </a:rPr>
              <a:t>, </a:t>
            </a:r>
            <a:r>
              <a:rPr lang="cs-CZ" altLang="cs-CZ" sz="800" i="1" dirty="0" err="1">
                <a:solidFill>
                  <a:srgbClr val="307871"/>
                </a:solidFill>
                <a:latin typeface="Times New Roman" panose="02020603050405020304" pitchFamily="18" charset="0"/>
                <a:cs typeface="Times New Roman" panose="02020603050405020304" pitchFamily="18" charset="0"/>
              </a:rPr>
              <a:t>Pigneur</a:t>
            </a:r>
            <a:r>
              <a:rPr lang="cs-CZ" altLang="cs-CZ" sz="800" i="1" dirty="0">
                <a:solidFill>
                  <a:srgbClr val="307871"/>
                </a:solidFill>
                <a:latin typeface="Times New Roman" panose="02020603050405020304" pitchFamily="18" charset="0"/>
                <a:cs typeface="Times New Roman" panose="02020603050405020304" pitchFamily="18" charset="0"/>
              </a:rPr>
              <a:t>, 2010)</a:t>
            </a:r>
          </a:p>
          <a:p>
            <a:pPr marL="0" indent="0">
              <a:buNone/>
            </a:pPr>
            <a:endParaRPr lang="cs-CZ" sz="1400" i="1" dirty="0">
              <a:solidFill>
                <a:srgbClr val="307871"/>
              </a:solidFill>
              <a:latin typeface="Enriqueta" panose="02000000000000000000" pitchFamily="2" charset="0"/>
            </a:endParaRPr>
          </a:p>
        </p:txBody>
      </p:sp>
      <p:pic>
        <p:nvPicPr>
          <p:cNvPr id="3" name="Obrázek 2"/>
          <p:cNvPicPr>
            <a:picLocks noChangeAspect="1"/>
          </p:cNvPicPr>
          <p:nvPr/>
        </p:nvPicPr>
        <p:blipFill rotWithShape="1">
          <a:blip r:embed="rId3"/>
          <a:srcRect l="22438" t="22000" r="31789" b="6601"/>
          <a:stretch/>
        </p:blipFill>
        <p:spPr>
          <a:xfrm>
            <a:off x="1979712" y="864415"/>
            <a:ext cx="5796136" cy="4268129"/>
          </a:xfrm>
          <a:prstGeom prst="rect">
            <a:avLst/>
          </a:prstGeom>
        </p:spPr>
      </p:pic>
    </p:spTree>
    <p:extLst>
      <p:ext uri="{BB962C8B-B14F-4D97-AF65-F5344CB8AC3E}">
        <p14:creationId xmlns:p14="http://schemas.microsoft.com/office/powerpoint/2010/main" val="3464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64023"/>
            <a:ext cx="1656184"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Příklad Canvas společnost SMH (hodinky </a:t>
            </a:r>
            <a:r>
              <a:rPr lang="cs-CZ" altLang="cs-CZ" sz="1400" b="1" dirty="0" err="1">
                <a:solidFill>
                  <a:srgbClr val="002060"/>
                </a:solidFill>
                <a:latin typeface="Times New Roman" panose="02020603050405020304" pitchFamily="18" charset="0"/>
                <a:cs typeface="Times New Roman" panose="02020603050405020304" pitchFamily="18" charset="0"/>
              </a:rPr>
              <a:t>Swatch</a:t>
            </a:r>
            <a:r>
              <a:rPr lang="cs-CZ" altLang="cs-CZ" sz="1400" b="1"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
        <p:nvSpPr>
          <p:cNvPr id="12" name="Zástupný symbol pro obsah 2"/>
          <p:cNvSpPr txBox="1">
            <a:spLocks/>
          </p:cNvSpPr>
          <p:nvPr/>
        </p:nvSpPr>
        <p:spPr>
          <a:xfrm>
            <a:off x="1547664" y="4460257"/>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i="1"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i="1" dirty="0" err="1">
                <a:solidFill>
                  <a:srgbClr val="307871"/>
                </a:solidFill>
                <a:latin typeface="Times New Roman" panose="02020603050405020304" pitchFamily="18" charset="0"/>
                <a:cs typeface="Times New Roman" panose="02020603050405020304" pitchFamily="18" charset="0"/>
              </a:rPr>
              <a:t>Osterwalder</a:t>
            </a:r>
            <a:r>
              <a:rPr lang="cs-CZ" altLang="cs-CZ" sz="800" i="1" dirty="0">
                <a:solidFill>
                  <a:srgbClr val="307871"/>
                </a:solidFill>
                <a:latin typeface="Times New Roman" panose="02020603050405020304" pitchFamily="18" charset="0"/>
                <a:cs typeface="Times New Roman" panose="02020603050405020304" pitchFamily="18" charset="0"/>
              </a:rPr>
              <a:t>, </a:t>
            </a:r>
            <a:r>
              <a:rPr lang="cs-CZ" altLang="cs-CZ" sz="800" i="1" dirty="0" err="1">
                <a:solidFill>
                  <a:srgbClr val="307871"/>
                </a:solidFill>
                <a:latin typeface="Times New Roman" panose="02020603050405020304" pitchFamily="18" charset="0"/>
                <a:cs typeface="Times New Roman" panose="02020603050405020304" pitchFamily="18" charset="0"/>
              </a:rPr>
              <a:t>Pigneur</a:t>
            </a:r>
            <a:r>
              <a:rPr lang="cs-CZ" altLang="cs-CZ" sz="800" i="1" dirty="0">
                <a:solidFill>
                  <a:srgbClr val="307871"/>
                </a:solidFill>
                <a:latin typeface="Times New Roman" panose="02020603050405020304" pitchFamily="18" charset="0"/>
                <a:cs typeface="Times New Roman" panose="02020603050405020304" pitchFamily="18" charset="0"/>
              </a:rPr>
              <a:t>, 2010)</a:t>
            </a:r>
          </a:p>
          <a:p>
            <a:pPr marL="0" indent="0">
              <a:buNone/>
            </a:pPr>
            <a:endParaRPr lang="cs-CZ" sz="1400" i="1" dirty="0">
              <a:solidFill>
                <a:srgbClr val="307871"/>
              </a:solidFill>
              <a:latin typeface="Enriqueta" panose="02000000000000000000" pitchFamily="2" charset="0"/>
            </a:endParaRPr>
          </a:p>
        </p:txBody>
      </p:sp>
      <p:pic>
        <p:nvPicPr>
          <p:cNvPr id="2" name="Obrázek 1"/>
          <p:cNvPicPr>
            <a:picLocks noChangeAspect="1"/>
          </p:cNvPicPr>
          <p:nvPr/>
        </p:nvPicPr>
        <p:blipFill rotWithShape="1">
          <a:blip r:embed="rId3"/>
          <a:srcRect l="30313" t="19201" r="24013" b="13601"/>
          <a:stretch/>
        </p:blipFill>
        <p:spPr>
          <a:xfrm>
            <a:off x="2195736" y="789919"/>
            <a:ext cx="4392488" cy="3635163"/>
          </a:xfrm>
          <a:prstGeom prst="rect">
            <a:avLst/>
          </a:prstGeom>
        </p:spPr>
      </p:pic>
    </p:spTree>
    <p:extLst>
      <p:ext uri="{BB962C8B-B14F-4D97-AF65-F5344CB8AC3E}">
        <p14:creationId xmlns:p14="http://schemas.microsoft.com/office/powerpoint/2010/main" val="32401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Business model slouží k popsání logiky, jak firma hodlá vydělávat peníze.</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Business model je základem pro tvorbu strategie firmy, která se realizuje prostřednictvím organizačních struktur, procesů a systémů.</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 současné dynamické době je </a:t>
            </a:r>
            <a:r>
              <a:rPr lang="cs-CZ" altLang="cs-CZ" sz="1400" b="1" dirty="0" err="1">
                <a:solidFill>
                  <a:srgbClr val="002060"/>
                </a:solidFill>
                <a:latin typeface="Times New Roman" panose="02020603050405020304" pitchFamily="18" charset="0"/>
                <a:cs typeface="Times New Roman" panose="02020603050405020304" pitchFamily="18" charset="0"/>
              </a:rPr>
              <a:t>busines</a:t>
            </a:r>
            <a:r>
              <a:rPr lang="cs-CZ" altLang="cs-CZ" sz="1400" b="1" dirty="0">
                <a:solidFill>
                  <a:srgbClr val="002060"/>
                </a:solidFill>
                <a:latin typeface="Times New Roman" panose="02020603050405020304" pitchFamily="18" charset="0"/>
                <a:cs typeface="Times New Roman" panose="02020603050405020304" pitchFamily="18" charset="0"/>
              </a:rPr>
              <a:t> model základem nejen pro tvorbu nových ale i úpravu (inovace) stávajícího modelu.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Je nástrojem k pochopení jak firma vytváří hodnotu pro své zákazníky, partnery i pro sebe.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Následná volba vhodného modelu nastavuje základ fungování firmy a nabízí jednotnou vizualizační platformu pro všechny zúčastněné. </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Tree>
    <p:extLst>
      <p:ext uri="{BB962C8B-B14F-4D97-AF65-F5344CB8AC3E}">
        <p14:creationId xmlns:p14="http://schemas.microsoft.com/office/powerpoint/2010/main" val="329793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Představení Business Model Canvas</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Charakteristika devíti částí modelu Business Model Canvas</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Příklady modelu Canvas </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Možnosti financování startupu</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Charakteristika dluhového financování, investorský přístup, Business </a:t>
            </a:r>
            <a:r>
              <a:rPr lang="cs-CZ" sz="1400" b="1" dirty="0" err="1">
                <a:solidFill>
                  <a:srgbClr val="002060"/>
                </a:solidFill>
                <a:latin typeface="Times New Roman" panose="02020603050405020304" pitchFamily="18" charset="0"/>
                <a:cs typeface="Times New Roman" panose="02020603050405020304" pitchFamily="18" charset="0"/>
              </a:rPr>
              <a:t>Angles</a:t>
            </a:r>
            <a:r>
              <a:rPr lang="cs-CZ" sz="1400" b="1" dirty="0">
                <a:solidFill>
                  <a:srgbClr val="002060"/>
                </a:solidFill>
                <a:latin typeface="Times New Roman" panose="02020603050405020304" pitchFamily="18" charset="0"/>
                <a:cs typeface="Times New Roman" panose="02020603050405020304" pitchFamily="18" charset="0"/>
              </a:rPr>
              <a:t>, Venture </a:t>
            </a:r>
            <a:r>
              <a:rPr lang="cs-CZ" sz="1400" b="1" dirty="0" err="1">
                <a:solidFill>
                  <a:srgbClr val="002060"/>
                </a:solidFill>
                <a:latin typeface="Times New Roman" panose="02020603050405020304" pitchFamily="18" charset="0"/>
                <a:cs typeface="Times New Roman" panose="02020603050405020304" pitchFamily="18" charset="0"/>
              </a:rPr>
              <a:t>Capital</a:t>
            </a:r>
            <a:r>
              <a:rPr lang="cs-CZ" sz="1400" b="1" dirty="0">
                <a:solidFill>
                  <a:srgbClr val="002060"/>
                </a:solidFill>
                <a:latin typeface="Times New Roman" panose="02020603050405020304" pitchFamily="18" charset="0"/>
                <a:cs typeface="Times New Roman" panose="02020603050405020304" pitchFamily="18" charset="0"/>
              </a:rPr>
              <a:t>, Inkubátory, …</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Moderní trendy s využitím nových technologií P2P, Crowdfunding</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Struktura přednášky</a:t>
            </a:r>
          </a:p>
        </p:txBody>
      </p:sp>
    </p:spTree>
    <p:extLst>
      <p:ext uri="{BB962C8B-B14F-4D97-AF65-F5344CB8AC3E}">
        <p14:creationId xmlns:p14="http://schemas.microsoft.com/office/powerpoint/2010/main" val="260946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Bankovní úvěry</a:t>
            </a:r>
            <a:r>
              <a:rPr lang="cs-CZ" altLang="cs-CZ" sz="1400" dirty="0">
                <a:solidFill>
                  <a:srgbClr val="002060"/>
                </a:solidFill>
                <a:latin typeface="Times New Roman" panose="02020603050405020304" pitchFamily="18" charset="0"/>
                <a:cs typeface="Times New Roman" panose="02020603050405020304" pitchFamily="18" charset="0"/>
              </a:rPr>
              <a:t> (investiční úvěry) označované jako dluhové financování - ve většině bank po vás, jako po podnikateli, budou chtít prokázat jednoletou až tříletou historií se zajištěním. Nákladem úvěru je úrok stanovený individuálně v závislosti na bonitě podnikatele a kvalitě zajištění. Banku bude především zajímat, zda má váš podnik schopnost splácet úvěr i s úroky.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Dotace</a:t>
            </a:r>
            <a:r>
              <a:rPr lang="cs-CZ" altLang="cs-CZ" sz="1400" dirty="0">
                <a:solidFill>
                  <a:srgbClr val="002060"/>
                </a:solidFill>
                <a:latin typeface="Times New Roman" panose="02020603050405020304" pitchFamily="18" charset="0"/>
                <a:cs typeface="Times New Roman" panose="02020603050405020304" pitchFamily="18" charset="0"/>
              </a:rPr>
              <a:t> - dotace pro začínající podnikatele se mohou týkat materiálně-technického vybavení, budování podnikatelských objektů, nákupu strojů a vybavení či snížení energetické náročnosti zlepšením technických obvodových konstrukcí budov. Podnikatelé mohou využít také zvýhodněné úvěry nebo dotace na zaměstnance z úřadu práce a stážových programů.</a:t>
            </a:r>
          </a:p>
          <a:p>
            <a:pPr lvl="1"/>
            <a:r>
              <a:rPr lang="cs-CZ" altLang="cs-CZ" sz="1000" dirty="0">
                <a:solidFill>
                  <a:srgbClr val="002060"/>
                </a:solidFill>
                <a:latin typeface="Times New Roman" panose="02020603050405020304" pitchFamily="18" charset="0"/>
                <a:cs typeface="Times New Roman" panose="02020603050405020304" pitchFamily="18" charset="0"/>
              </a:rPr>
              <a:t>http://www.businessinfo.cz/cs/clanky/programy-pro-obdobi-2014-2020-63478.html</a:t>
            </a:r>
          </a:p>
          <a:p>
            <a:pPr lvl="1"/>
            <a:r>
              <a:rPr lang="cs-CZ" altLang="cs-CZ" sz="1000" dirty="0">
                <a:solidFill>
                  <a:srgbClr val="002060"/>
                </a:solidFill>
                <a:latin typeface="Times New Roman" panose="02020603050405020304" pitchFamily="18" charset="0"/>
                <a:cs typeface="Times New Roman" panose="02020603050405020304" pitchFamily="18" charset="0"/>
              </a:rPr>
              <a:t>http://www.oppik.cz/dotacni-programy</a:t>
            </a:r>
          </a:p>
          <a:p>
            <a:pPr lvl="1"/>
            <a:r>
              <a:rPr lang="cs-CZ" altLang="cs-CZ" sz="1000" dirty="0">
                <a:solidFill>
                  <a:srgbClr val="002060"/>
                </a:solidFill>
                <a:latin typeface="Times New Roman" panose="02020603050405020304" pitchFamily="18" charset="0"/>
                <a:cs typeface="Times New Roman" panose="02020603050405020304" pitchFamily="18" charset="0"/>
              </a:rPr>
              <a:t>http://www.businessinfo.cz/cs/dotace-a-financovani/cmzrb.html</a:t>
            </a:r>
          </a:p>
          <a:p>
            <a:pPr lvl="1"/>
            <a:r>
              <a:rPr lang="cs-CZ" altLang="cs-CZ" sz="1000" dirty="0">
                <a:solidFill>
                  <a:srgbClr val="002060"/>
                </a:solidFill>
                <a:latin typeface="Times New Roman" panose="02020603050405020304" pitchFamily="18" charset="0"/>
                <a:cs typeface="Times New Roman" panose="02020603050405020304" pitchFamily="18" charset="0"/>
              </a:rPr>
              <a:t>http://www.czechinvest.org/podnikani-a-inovace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Investoři</a:t>
            </a:r>
            <a:r>
              <a:rPr lang="cs-CZ" altLang="cs-CZ" sz="1400" dirty="0">
                <a:solidFill>
                  <a:srgbClr val="002060"/>
                </a:solidFill>
                <a:latin typeface="Times New Roman" panose="02020603050405020304" pitchFamily="18" charset="0"/>
                <a:cs typeface="Times New Roman" panose="02020603050405020304" pitchFamily="18" charset="0"/>
              </a:rPr>
              <a:t> - disponují kapitálem, ze kterého jsou po velmi přísném zhodnocení podnikatelského záměru ochotní odkápnout malou kapičku i do začínající firmy. Většina venture investorů se orientuje na rozběhnutý byznys a na manažerské odkupy.</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197411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Mikro financování</a:t>
            </a:r>
          </a:p>
          <a:p>
            <a:r>
              <a:rPr lang="cs-CZ" altLang="cs-CZ" sz="1400" dirty="0">
                <a:solidFill>
                  <a:srgbClr val="002060"/>
                </a:solidFill>
                <a:latin typeface="Times New Roman" panose="02020603050405020304" pitchFamily="18" charset="0"/>
                <a:cs typeface="Times New Roman" panose="02020603050405020304" pitchFamily="18" charset="0"/>
              </a:rPr>
              <a:t>Pokud jste drobný nebo začínající podnikatel, resp. podnikatel s krátkou historií, můžete využít zvýhodněných malých půjček od specializovaných institucí.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Hlavním zdrojem </a:t>
            </a:r>
            <a:r>
              <a:rPr lang="cs-CZ" altLang="cs-CZ" sz="1400" dirty="0" err="1">
                <a:solidFill>
                  <a:srgbClr val="002060"/>
                </a:solidFill>
                <a:latin typeface="Times New Roman" panose="02020603050405020304" pitchFamily="18" charset="0"/>
                <a:cs typeface="Times New Roman" panose="02020603050405020304" pitchFamily="18" charset="0"/>
              </a:rPr>
              <a:t>mikrofinancování</a:t>
            </a:r>
            <a:r>
              <a:rPr lang="cs-CZ" altLang="cs-CZ" sz="1400" dirty="0">
                <a:solidFill>
                  <a:srgbClr val="002060"/>
                </a:solidFill>
                <a:latin typeface="Times New Roman" panose="02020603050405020304" pitchFamily="18" charset="0"/>
                <a:cs typeface="Times New Roman" panose="02020603050405020304" pitchFamily="18" charset="0"/>
              </a:rPr>
              <a:t> je Českomoravská záruční a rozvojová banka, a.s. (ČMZRB). Podnikatelé mohou od ČMZRB získat úvěry za výhodných podmínek – za nízkou pevnou úrokovou sazbu (popř. bezúročně), s dlouhou dobou splatnosti a příznivým režimem ohledně zajištění úvěru. Dalším produktem ČMZRB je bankovní záruka, která podnikateli zpřístupní získání úvěrů od komerčních bank.</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Výhodné podmínky financování lze získat díky podpoře, která je poskytována z prostředků státního rozpočtu a od roku 2004 též ze strukturálních fondů Evropské Unie. ČMZRB v rámci podpory ze strukturálních fondů realizuje programy s názvem ZÁRUKA, PROGRES, START a TRH.       </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244825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876" y="843558"/>
            <a:ext cx="698477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err="1">
                <a:solidFill>
                  <a:srgbClr val="002060"/>
                </a:solidFill>
                <a:latin typeface="Times New Roman" panose="02020603050405020304" pitchFamily="18" charset="0"/>
                <a:cs typeface="Times New Roman" panose="02020603050405020304" pitchFamily="18" charset="0"/>
              </a:rPr>
              <a:t>Private</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b="1" dirty="0" err="1">
                <a:solidFill>
                  <a:srgbClr val="002060"/>
                </a:solidFill>
                <a:latin typeface="Times New Roman" panose="02020603050405020304" pitchFamily="18" charset="0"/>
                <a:cs typeface="Times New Roman" panose="02020603050405020304" pitchFamily="18" charset="0"/>
              </a:rPr>
              <a:t>equity</a:t>
            </a:r>
            <a:r>
              <a:rPr lang="cs-CZ" altLang="cs-CZ" sz="1400" b="1" dirty="0">
                <a:solidFill>
                  <a:srgbClr val="002060"/>
                </a:solidFill>
                <a:latin typeface="Times New Roman" panose="02020603050405020304" pitchFamily="18" charset="0"/>
                <a:cs typeface="Times New Roman" panose="02020603050405020304" pitchFamily="18" charset="0"/>
              </a:rPr>
              <a:t> a venture </a:t>
            </a:r>
            <a:r>
              <a:rPr lang="cs-CZ" altLang="cs-CZ" sz="1400" b="1" dirty="0" err="1">
                <a:solidFill>
                  <a:srgbClr val="002060"/>
                </a:solidFill>
                <a:latin typeface="Times New Roman" panose="02020603050405020304" pitchFamily="18" charset="0"/>
                <a:cs typeface="Times New Roman" panose="02020603050405020304" pitchFamily="18" charset="0"/>
              </a:rPr>
              <a:t>capital</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dirty="0">
                <a:solidFill>
                  <a:srgbClr val="002060"/>
                </a:solidFill>
                <a:latin typeface="Times New Roman" panose="02020603050405020304" pitchFamily="18" charset="0"/>
                <a:cs typeface="Times New Roman" panose="02020603050405020304" pitchFamily="18" charset="0"/>
              </a:rPr>
              <a:t>(PE/VC) jsou alternativním zdrojem financování inovativních projektů a podniků s potenciálem rychlého růstu. Anglický pojem </a:t>
            </a:r>
            <a:r>
              <a:rPr lang="cs-CZ" altLang="cs-CZ" sz="1400" dirty="0" err="1">
                <a:solidFill>
                  <a:srgbClr val="002060"/>
                </a:solidFill>
                <a:latin typeface="Times New Roman" panose="02020603050405020304" pitchFamily="18" charset="0"/>
                <a:cs typeface="Times New Roman" panose="02020603050405020304" pitchFamily="18" charset="0"/>
              </a:rPr>
              <a:t>private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equity</a:t>
            </a:r>
            <a:r>
              <a:rPr lang="cs-CZ" altLang="cs-CZ" sz="1400" dirty="0">
                <a:solidFill>
                  <a:srgbClr val="002060"/>
                </a:solidFill>
                <a:latin typeface="Times New Roman" panose="02020603050405020304" pitchFamily="18" charset="0"/>
                <a:cs typeface="Times New Roman" panose="02020603050405020304" pitchFamily="18" charset="0"/>
              </a:rPr>
              <a:t> (někdy také překládáno jako soukromý kapitál) znamená střednědobé až dlouhodobé financování poskytované za získání podílu na základním kapitálu podniků, jejichž akcie nejsou obchodovány na burze. Investuje se do podniků, které mají potenciál pro tvorbu hodnoty a růst tržního podílu a jejichž podnikatelský plán má za cíl vyrábět a nabízet vysoce inovativní produkt, proces či technologii.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PE/VC v obou případech jde o </a:t>
            </a:r>
            <a:r>
              <a:rPr lang="cs-CZ" altLang="cs-CZ" sz="1400" b="1" dirty="0">
                <a:solidFill>
                  <a:srgbClr val="002060"/>
                </a:solidFill>
                <a:latin typeface="Times New Roman" panose="02020603050405020304" pitchFamily="18" charset="0"/>
                <a:cs typeface="Times New Roman" panose="02020603050405020304" pitchFamily="18" charset="0"/>
              </a:rPr>
              <a:t>investici do veřejně neobchodované společnosti</a:t>
            </a:r>
            <a:r>
              <a:rPr lang="cs-CZ" altLang="cs-CZ" sz="1400" dirty="0">
                <a:solidFill>
                  <a:srgbClr val="002060"/>
                </a:solidFill>
                <a:latin typeface="Times New Roman" panose="02020603050405020304" pitchFamily="18" charset="0"/>
                <a:cs typeface="Times New Roman" panose="02020603050405020304" pitchFamily="18" charset="0"/>
              </a:rPr>
              <a:t>, za kterou investor získá podíl na základním kapitálu. Pojem </a:t>
            </a:r>
            <a:r>
              <a:rPr lang="cs-CZ" altLang="cs-CZ" sz="1400" dirty="0" err="1">
                <a:solidFill>
                  <a:srgbClr val="002060"/>
                </a:solidFill>
                <a:latin typeface="Times New Roman" panose="02020603050405020304" pitchFamily="18" charset="0"/>
                <a:cs typeface="Times New Roman" panose="02020603050405020304" pitchFamily="18" charset="0"/>
              </a:rPr>
              <a:t>private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equity</a:t>
            </a:r>
            <a:r>
              <a:rPr lang="cs-CZ" altLang="cs-CZ" sz="1400" dirty="0">
                <a:solidFill>
                  <a:srgbClr val="002060"/>
                </a:solidFill>
                <a:latin typeface="Times New Roman" panose="02020603050405020304" pitchFamily="18" charset="0"/>
                <a:cs typeface="Times New Roman" panose="02020603050405020304" pitchFamily="18" charset="0"/>
              </a:rPr>
              <a:t> je názvem celé skupiny těchto investic. </a:t>
            </a:r>
            <a:r>
              <a:rPr lang="cs-CZ" altLang="cs-CZ" sz="1400" dirty="0" err="1">
                <a:solidFill>
                  <a:srgbClr val="002060"/>
                </a:solidFill>
                <a:latin typeface="Times New Roman" panose="02020603050405020304" pitchFamily="18" charset="0"/>
                <a:cs typeface="Times New Roman" panose="02020603050405020304" pitchFamily="18" charset="0"/>
              </a:rPr>
              <a:t>Private</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equity</a:t>
            </a:r>
            <a:r>
              <a:rPr lang="cs-CZ" altLang="cs-CZ" sz="1400" dirty="0">
                <a:solidFill>
                  <a:srgbClr val="002060"/>
                </a:solidFill>
                <a:latin typeface="Times New Roman" panose="02020603050405020304" pitchFamily="18" charset="0"/>
                <a:cs typeface="Times New Roman" panose="02020603050405020304" pitchFamily="18" charset="0"/>
              </a:rPr>
              <a:t> v sobě zahrnuje odkupy firem firemním (</a:t>
            </a:r>
            <a:r>
              <a:rPr lang="cs-CZ" altLang="cs-CZ" sz="1400" dirty="0" err="1">
                <a:solidFill>
                  <a:srgbClr val="002060"/>
                </a:solidFill>
                <a:latin typeface="Times New Roman" panose="02020603050405020304" pitchFamily="18" charset="0"/>
                <a:cs typeface="Times New Roman" panose="02020603050405020304" pitchFamily="18" charset="0"/>
              </a:rPr>
              <a:t>buy-out</a:t>
            </a:r>
            <a:r>
              <a:rPr lang="cs-CZ" altLang="cs-CZ" sz="1400" dirty="0">
                <a:solidFill>
                  <a:srgbClr val="002060"/>
                </a:solidFill>
                <a:latin typeface="Times New Roman" panose="02020603050405020304" pitchFamily="18" charset="0"/>
                <a:cs typeface="Times New Roman" panose="02020603050405020304" pitchFamily="18" charset="0"/>
              </a:rPr>
              <a:t>) nebo externím managementem (</a:t>
            </a:r>
            <a:r>
              <a:rPr lang="cs-CZ" altLang="cs-CZ" sz="1400" dirty="0" err="1">
                <a:solidFill>
                  <a:srgbClr val="002060"/>
                </a:solidFill>
                <a:latin typeface="Times New Roman" panose="02020603050405020304" pitchFamily="18" charset="0"/>
                <a:cs typeface="Times New Roman" panose="02020603050405020304" pitchFamily="18" charset="0"/>
              </a:rPr>
              <a:t>buy</a:t>
            </a:r>
            <a:r>
              <a:rPr lang="cs-CZ" altLang="cs-CZ" sz="1400" dirty="0">
                <a:solidFill>
                  <a:srgbClr val="002060"/>
                </a:solidFill>
                <a:latin typeface="Times New Roman" panose="02020603050405020304" pitchFamily="18" charset="0"/>
                <a:cs typeface="Times New Roman" panose="02020603050405020304" pitchFamily="18" charset="0"/>
              </a:rPr>
              <a:t>-in), ale i venture kapitál, což je kapitál investovaný do založení (</a:t>
            </a:r>
            <a:r>
              <a:rPr lang="cs-CZ" altLang="cs-CZ" sz="1400" dirty="0" err="1">
                <a:solidFill>
                  <a:srgbClr val="002060"/>
                </a:solidFill>
                <a:latin typeface="Times New Roman" panose="02020603050405020304" pitchFamily="18" charset="0"/>
                <a:cs typeface="Times New Roman" panose="02020603050405020304" pitchFamily="18" charset="0"/>
              </a:rPr>
              <a:t>seed</a:t>
            </a:r>
            <a:r>
              <a:rPr lang="cs-CZ" altLang="cs-CZ" sz="1400" dirty="0">
                <a:solidFill>
                  <a:srgbClr val="002060"/>
                </a:solidFill>
                <a:latin typeface="Times New Roman" panose="02020603050405020304" pitchFamily="18" charset="0"/>
                <a:cs typeface="Times New Roman" panose="02020603050405020304" pitchFamily="18" charset="0"/>
              </a:rPr>
              <a:t>), rozběhu (start-up) a dalšího rozvoje podniku.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Venture </a:t>
            </a:r>
            <a:r>
              <a:rPr lang="cs-CZ" altLang="cs-CZ" sz="1400" dirty="0" err="1">
                <a:solidFill>
                  <a:srgbClr val="002060"/>
                </a:solidFill>
                <a:latin typeface="Times New Roman" panose="02020603050405020304" pitchFamily="18" charset="0"/>
                <a:cs typeface="Times New Roman" panose="02020603050405020304" pitchFamily="18" charset="0"/>
              </a:rPr>
              <a:t>capital</a:t>
            </a:r>
            <a:r>
              <a:rPr lang="cs-CZ" altLang="cs-CZ" sz="1400" dirty="0">
                <a:solidFill>
                  <a:srgbClr val="002060"/>
                </a:solidFill>
                <a:latin typeface="Times New Roman" panose="02020603050405020304" pitchFamily="18" charset="0"/>
                <a:cs typeface="Times New Roman" panose="02020603050405020304" pitchFamily="18" charset="0"/>
              </a:rPr>
              <a:t> je v našem prostředí chápán jako středně až dlouhodobý kapitál investovaný formou kapitálového vstupu do společnosti. Za investici získává fond venture </a:t>
            </a:r>
            <a:r>
              <a:rPr lang="cs-CZ" altLang="cs-CZ" sz="1400" dirty="0" err="1">
                <a:solidFill>
                  <a:srgbClr val="002060"/>
                </a:solidFill>
                <a:latin typeface="Times New Roman" panose="02020603050405020304" pitchFamily="18" charset="0"/>
                <a:cs typeface="Times New Roman" panose="02020603050405020304" pitchFamily="18" charset="0"/>
              </a:rPr>
              <a:t>capital</a:t>
            </a:r>
            <a:r>
              <a:rPr lang="cs-CZ" altLang="cs-CZ" sz="1400" dirty="0">
                <a:solidFill>
                  <a:srgbClr val="002060"/>
                </a:solidFill>
                <a:latin typeface="Times New Roman" panose="02020603050405020304" pitchFamily="18" charset="0"/>
                <a:cs typeface="Times New Roman" panose="02020603050405020304" pitchFamily="18" charset="0"/>
              </a:rPr>
              <a:t> podíl na základním kapitálu podniku a společně s finančními prostředky předává firmě také odbornou pomoc (princip “chytrých peněz”). </a:t>
            </a:r>
          </a:p>
          <a:p>
            <a:pPr lvl="1"/>
            <a:r>
              <a:rPr lang="cs-CZ" altLang="cs-CZ" sz="1000" dirty="0">
                <a:solidFill>
                  <a:srgbClr val="002060"/>
                </a:solidFill>
                <a:latin typeface="Times New Roman" panose="02020603050405020304" pitchFamily="18" charset="0"/>
                <a:cs typeface="Times New Roman" panose="02020603050405020304" pitchFamily="18" charset="0"/>
              </a:rPr>
              <a:t>Nejčastěji se jedná o finanční a strategickou pomoc při rozvoji firmy. Forma odborné pomoci se u jednotlivých investic liší a záleží na investorovi a podniku, na jaké formě se společně dohodnou. Může jít o aktivní posílení týmu ve vrcholových manažerských pozicích nebo pasivní roli poradce ve finanční oblasti. Investor většinou firmu obohatí o kontakty, které mohou být přínosné v různých oblastech podnikání a při získávání nových zákazníků (Czech </a:t>
            </a:r>
            <a:r>
              <a:rPr lang="cs-CZ" altLang="cs-CZ" sz="1000" dirty="0" err="1">
                <a:solidFill>
                  <a:srgbClr val="002060"/>
                </a:solidFill>
                <a:latin typeface="Times New Roman" panose="02020603050405020304" pitchFamily="18" charset="0"/>
                <a:cs typeface="Times New Roman" panose="02020603050405020304" pitchFamily="18" charset="0"/>
              </a:rPr>
              <a:t>Private</a:t>
            </a:r>
            <a:r>
              <a:rPr lang="cs-CZ" altLang="cs-CZ" sz="1000" dirty="0">
                <a:solidFill>
                  <a:srgbClr val="002060"/>
                </a:solidFill>
                <a:latin typeface="Times New Roman" panose="02020603050405020304" pitchFamily="18" charset="0"/>
                <a:cs typeface="Times New Roman" panose="02020603050405020304" pitchFamily="18" charset="0"/>
              </a:rPr>
              <a:t> </a:t>
            </a:r>
            <a:r>
              <a:rPr lang="cs-CZ" altLang="cs-CZ" sz="1000" dirty="0" err="1">
                <a:solidFill>
                  <a:srgbClr val="002060"/>
                </a:solidFill>
                <a:latin typeface="Times New Roman" panose="02020603050405020304" pitchFamily="18" charset="0"/>
                <a:cs typeface="Times New Roman" panose="02020603050405020304" pitchFamily="18" charset="0"/>
              </a:rPr>
              <a:t>Equity</a:t>
            </a:r>
            <a:r>
              <a:rPr lang="cs-CZ" altLang="cs-CZ" sz="1000" dirty="0">
                <a:solidFill>
                  <a:srgbClr val="002060"/>
                </a:solidFill>
                <a:latin typeface="Times New Roman" panose="02020603050405020304" pitchFamily="18" charset="0"/>
                <a:cs typeface="Times New Roman" panose="02020603050405020304" pitchFamily="18" charset="0"/>
              </a:rPr>
              <a:t> and Venture </a:t>
            </a:r>
            <a:r>
              <a:rPr lang="cs-CZ" altLang="cs-CZ" sz="1000" dirty="0" err="1">
                <a:solidFill>
                  <a:srgbClr val="002060"/>
                </a:solidFill>
                <a:latin typeface="Times New Roman" panose="02020603050405020304" pitchFamily="18" charset="0"/>
                <a:cs typeface="Times New Roman" panose="02020603050405020304" pitchFamily="18" charset="0"/>
              </a:rPr>
              <a:t>Capital</a:t>
            </a:r>
            <a:r>
              <a:rPr lang="cs-CZ" altLang="cs-CZ" sz="1000" dirty="0">
                <a:solidFill>
                  <a:srgbClr val="002060"/>
                </a:solidFill>
                <a:latin typeface="Times New Roman" panose="02020603050405020304" pitchFamily="18" charset="0"/>
                <a:cs typeface="Times New Roman" panose="02020603050405020304" pitchFamily="18" charset="0"/>
              </a:rPr>
              <a:t> </a:t>
            </a:r>
            <a:r>
              <a:rPr lang="cs-CZ" altLang="cs-CZ" sz="1000" dirty="0" err="1">
                <a:solidFill>
                  <a:srgbClr val="002060"/>
                </a:solidFill>
                <a:latin typeface="Times New Roman" panose="02020603050405020304" pitchFamily="18" charset="0"/>
                <a:cs typeface="Times New Roman" panose="02020603050405020304" pitchFamily="18" charset="0"/>
              </a:rPr>
              <a:t>Association</a:t>
            </a:r>
            <a:r>
              <a:rPr lang="cs-CZ" altLang="cs-CZ" sz="1000" dirty="0">
                <a:solidFill>
                  <a:srgbClr val="002060"/>
                </a:solidFill>
                <a:latin typeface="Times New Roman" panose="02020603050405020304" pitchFamily="18" charset="0"/>
                <a:cs typeface="Times New Roman" panose="02020603050405020304" pitchFamily="18" charset="0"/>
              </a:rPr>
              <a:t> </a:t>
            </a:r>
            <a:r>
              <a:rPr lang="cs-CZ" altLang="cs-CZ" sz="1000" dirty="0">
                <a:solidFill>
                  <a:srgbClr val="002060"/>
                </a:solidFill>
                <a:latin typeface="Times New Roman" panose="02020603050405020304" pitchFamily="18" charset="0"/>
                <a:cs typeface="Times New Roman" panose="02020603050405020304" pitchFamily="18" charset="0"/>
                <a:hlinkClick r:id="rId3"/>
              </a:rPr>
              <a:t>http://www.cvca.cz/cs/</a:t>
            </a:r>
            <a:r>
              <a:rPr lang="cs-CZ" altLang="cs-CZ" sz="1000"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84776" cy="507703"/>
          </a:xfrm>
        </p:spPr>
        <p:txBody>
          <a:bodyPr/>
          <a:lstStyle/>
          <a:p>
            <a:r>
              <a:rPr lang="cs-CZ" dirty="0"/>
              <a:t>Alternativy financování podnikání – Rizikový kapitál</a:t>
            </a:r>
          </a:p>
        </p:txBody>
      </p:sp>
    </p:spTree>
    <p:extLst>
      <p:ext uri="{BB962C8B-B14F-4D97-AF65-F5344CB8AC3E}">
        <p14:creationId xmlns:p14="http://schemas.microsoft.com/office/powerpoint/2010/main" val="94109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5957"/>
            <a:ext cx="6984776" cy="24667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Postup při přípravě a realizaci investice - VC</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768752" cy="507703"/>
          </a:xfrm>
        </p:spPr>
        <p:txBody>
          <a:bodyPr/>
          <a:lstStyle/>
          <a:p>
            <a:r>
              <a:rPr lang="cs-CZ" dirty="0"/>
              <a:t>Alternativy financování podnikání – Rizikový kapitál</a:t>
            </a:r>
          </a:p>
        </p:txBody>
      </p:sp>
      <p:pic>
        <p:nvPicPr>
          <p:cNvPr id="7" name="Picture 2" descr="Schéma pr&amp;uring;b&amp;ecaron;hu investi&amp;ccaron;ního procesu">
            <a:extLst>
              <a:ext uri="{FF2B5EF4-FFF2-40B4-BE49-F238E27FC236}">
                <a16:creationId xmlns:a16="http://schemas.microsoft.com/office/drawing/2014/main" id="{504C5047-53F9-480A-ADDD-C8F225AFB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43650"/>
            <a:ext cx="4680445" cy="35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a:extLst>
              <a:ext uri="{FF2B5EF4-FFF2-40B4-BE49-F238E27FC236}">
                <a16:creationId xmlns:a16="http://schemas.microsoft.com/office/drawing/2014/main" id="{612DE3AF-B1ED-4265-AD6C-088B21094663}"/>
              </a:ext>
            </a:extLst>
          </p:cNvPr>
          <p:cNvSpPr/>
          <p:nvPr/>
        </p:nvSpPr>
        <p:spPr>
          <a:xfrm>
            <a:off x="971600" y="4572547"/>
            <a:ext cx="4572000" cy="184666"/>
          </a:xfrm>
          <a:prstGeom prst="rect">
            <a:avLst/>
          </a:prstGeom>
        </p:spPr>
        <p:txBody>
          <a:bodyPr>
            <a:spAutoFit/>
          </a:bodyPr>
          <a:lstStyle/>
          <a:p>
            <a:r>
              <a:rPr lang="cs-CZ" sz="600" i="1" dirty="0"/>
              <a:t>Zdroj: </a:t>
            </a:r>
            <a:r>
              <a:rPr lang="en-GB" sz="600" i="1" dirty="0"/>
              <a:t>Czech Private Equity and Venture Capital Association</a:t>
            </a:r>
            <a:r>
              <a:rPr lang="cs-CZ" sz="600" i="1" dirty="0"/>
              <a:t>,</a:t>
            </a:r>
            <a:r>
              <a:rPr lang="en-GB" sz="600" i="1" dirty="0"/>
              <a:t> http://www.cvca.cz/cs/</a:t>
            </a:r>
          </a:p>
        </p:txBody>
      </p:sp>
    </p:spTree>
    <p:extLst>
      <p:ext uri="{BB962C8B-B14F-4D97-AF65-F5344CB8AC3E}">
        <p14:creationId xmlns:p14="http://schemas.microsoft.com/office/powerpoint/2010/main" val="359998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Kontokorentní úvěr </a:t>
            </a:r>
            <a:r>
              <a:rPr lang="cs-CZ" altLang="cs-CZ" sz="1400" dirty="0">
                <a:solidFill>
                  <a:srgbClr val="002060"/>
                </a:solidFill>
                <a:latin typeface="Times New Roman" panose="02020603050405020304" pitchFamily="18" charset="0"/>
                <a:cs typeface="Times New Roman" panose="02020603050405020304" pitchFamily="18" charset="0"/>
              </a:rPr>
              <a:t>a povolený debet na běžném účtu - základní úvěrové prostředky firemního financování. Tento typ úvěrů slouží především k překlenutí přechodného nedostatku finančních prostředků.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Firemní úvěrové platební karty </a:t>
            </a:r>
            <a:r>
              <a:rPr lang="cs-CZ" altLang="cs-CZ" sz="1400" dirty="0">
                <a:solidFill>
                  <a:srgbClr val="002060"/>
                </a:solidFill>
                <a:latin typeface="Times New Roman" panose="02020603050405020304" pitchFamily="18" charset="0"/>
                <a:cs typeface="Times New Roman" panose="02020603050405020304" pitchFamily="18" charset="0"/>
              </a:rPr>
              <a:t>(firemní kreditní karty) ačkoliv má dostatek vlastních prostředků na účtu, může tyto prostředky využít na jiné účely v podnikání. Běžný provoz pak hradí právě úvěrem na kartě. </a:t>
            </a:r>
            <a:r>
              <a:rPr lang="cs-CZ" altLang="cs-CZ" sz="1400" dirty="0" err="1">
                <a:solidFill>
                  <a:srgbClr val="002060"/>
                </a:solidFill>
                <a:latin typeface="Times New Roman" panose="02020603050405020304" pitchFamily="18" charset="0"/>
                <a:cs typeface="Times New Roman" panose="02020603050405020304" pitchFamily="18" charset="0"/>
              </a:rPr>
              <a:t>Charge</a:t>
            </a:r>
            <a:r>
              <a:rPr lang="cs-CZ" altLang="cs-CZ" sz="1400" dirty="0">
                <a:solidFill>
                  <a:srgbClr val="002060"/>
                </a:solidFill>
                <a:latin typeface="Times New Roman" panose="02020603050405020304" pitchFamily="18" charset="0"/>
                <a:cs typeface="Times New Roman" panose="02020603050405020304" pitchFamily="18" charset="0"/>
              </a:rPr>
              <a:t> karty - na konci měsíce vám banka pošle výpis útrat kartou a vy musíte celou částku uhradit do stanoveného data, obvykle do poloviny či konce následujícího měsíce.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Kapitálové financování </a:t>
            </a:r>
            <a:r>
              <a:rPr lang="cs-CZ" altLang="cs-CZ" sz="1400" dirty="0">
                <a:solidFill>
                  <a:srgbClr val="002060"/>
                </a:solidFill>
                <a:latin typeface="Times New Roman" panose="02020603050405020304" pitchFamily="18" charset="0"/>
                <a:cs typeface="Times New Roman" panose="02020603050405020304" pitchFamily="18" charset="0"/>
              </a:rPr>
              <a:t>-  variantou (ale spíš pro střední firmy než malé podnikatele) je pak získání kapitálu místo úvěru – takovou možností může být např. úpis akcií, oslovení potenciálních investorů prostřednictvím speciálního fondu nebo stále populárnější emise firemních dluhopisů.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peer-to-peer (P2P) </a:t>
            </a:r>
            <a:r>
              <a:rPr lang="cs-CZ" altLang="cs-CZ" sz="1400" dirty="0">
                <a:solidFill>
                  <a:srgbClr val="002060"/>
                </a:solidFill>
                <a:latin typeface="Times New Roman" panose="02020603050405020304" pitchFamily="18" charset="0"/>
                <a:cs typeface="Times New Roman" panose="02020603050405020304" pitchFamily="18" charset="0"/>
              </a:rPr>
              <a:t>půjčování peněz mezi firmami – technologie umožňují obejít zbytečné prostředníky, například banky.‎ Výsledkem je dostupnější úvěr pro podnikatele a vyšší výnos pro investora. Firma jednoduše vyplní žádost o úvěr. Po schválení žádosti dostane formou aukce nabídky od investorů. Jakmile je aukce dokončena, je žadatel vyzván k podpisu úvěrové smlouvy a finanční prostředky převedeny na jeho účet. Splácí následně podle splátkového kalendáře. (např. https://pujcmefirme.cz/) </a:t>
            </a:r>
          </a:p>
          <a:p>
            <a:pPr lvl="1"/>
            <a:r>
              <a:rPr lang="cs-CZ" altLang="cs-CZ" sz="1000" dirty="0">
                <a:solidFill>
                  <a:srgbClr val="002060"/>
                </a:solidFill>
                <a:latin typeface="Times New Roman" panose="02020603050405020304" pitchFamily="18" charset="0"/>
                <a:cs typeface="Times New Roman" panose="02020603050405020304" pitchFamily="18" charset="0"/>
              </a:rPr>
              <a:t>Ve Velké Británii představuje P2P půjčování 90 % objemu veškerého alternativního, tedy nebankovního financování. Podle zahraničních analýz se alternativní způsoby financování stanou podstatnou součástí úvěrů pro malé a střední firmy a přesun finančních prostředků z tradičních institucí do P2P platforem zesílí.</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330453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Crowdfunding</a:t>
            </a:r>
            <a:r>
              <a:rPr lang="cs-CZ" altLang="cs-CZ" sz="1400" dirty="0">
                <a:solidFill>
                  <a:srgbClr val="002060"/>
                </a:solidFill>
                <a:latin typeface="Times New Roman" panose="02020603050405020304" pitchFamily="18" charset="0"/>
                <a:cs typeface="Times New Roman" panose="02020603050405020304" pitchFamily="18" charset="0"/>
              </a:rPr>
              <a:t> - způsob získávání finančních prostředků pro určitý účel, projekt nebo podnikatelský záměr, a to od široké veřejnosti, tedy velkého počtu osob (</a:t>
            </a:r>
            <a:r>
              <a:rPr lang="cs-CZ" altLang="cs-CZ" sz="1400" dirty="0" err="1">
                <a:solidFill>
                  <a:srgbClr val="002060"/>
                </a:solidFill>
                <a:latin typeface="Times New Roman" panose="02020603050405020304" pitchFamily="18" charset="0"/>
                <a:cs typeface="Times New Roman" panose="02020603050405020304" pitchFamily="18" charset="0"/>
              </a:rPr>
              <a:t>crowdu</a:t>
            </a:r>
            <a:r>
              <a:rPr lang="cs-CZ" altLang="cs-CZ" sz="1400" dirty="0">
                <a:solidFill>
                  <a:srgbClr val="002060"/>
                </a:solidFill>
                <a:latin typeface="Times New Roman" panose="02020603050405020304" pitchFamily="18" charset="0"/>
                <a:cs typeface="Times New Roman" panose="02020603050405020304" pitchFamily="18" charset="0"/>
              </a:rPr>
              <a:t>), obyčejně po malých částkách a v relativně krátkém časovém úseku.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Je to jedna z nejnovějších a nejvýkonnějších metod, kterou podnikatelé, startupy  a vlastníci společností po celém světě využívají k získávání potřebného kapitálu.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Crowdfunding probíhá online na internetu a je úzce navázán na sociální sítě, které jsou často pilíři marketingu při získávání investorů do crowdfundingové kampaně.</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Druhy crowdfundingu</a:t>
            </a:r>
          </a:p>
          <a:p>
            <a:r>
              <a:rPr lang="cs-CZ" altLang="cs-CZ" sz="1400" dirty="0" err="1">
                <a:solidFill>
                  <a:srgbClr val="002060"/>
                </a:solidFill>
                <a:latin typeface="Times New Roman" panose="02020603050405020304" pitchFamily="18" charset="0"/>
                <a:cs typeface="Times New Roman" panose="02020603050405020304" pitchFamily="18" charset="0"/>
              </a:rPr>
              <a:t>reward</a:t>
            </a:r>
            <a:r>
              <a:rPr lang="cs-CZ" altLang="cs-CZ" sz="1400" dirty="0">
                <a:solidFill>
                  <a:srgbClr val="002060"/>
                </a:solidFill>
                <a:latin typeface="Times New Roman" panose="02020603050405020304" pitchFamily="18" charset="0"/>
                <a:cs typeface="Times New Roman" panose="02020603050405020304" pitchFamily="18" charset="0"/>
              </a:rPr>
              <a:t>/</a:t>
            </a:r>
            <a:r>
              <a:rPr lang="cs-CZ" altLang="cs-CZ" sz="1400" dirty="0" err="1">
                <a:solidFill>
                  <a:srgbClr val="002060"/>
                </a:solidFill>
                <a:latin typeface="Times New Roman" panose="02020603050405020304" pitchFamily="18" charset="0"/>
                <a:cs typeface="Times New Roman" panose="02020603050405020304" pitchFamily="18" charset="0"/>
              </a:rPr>
              <a:t>perk</a:t>
            </a:r>
            <a:r>
              <a:rPr lang="cs-CZ" altLang="cs-CZ" sz="1400" dirty="0">
                <a:solidFill>
                  <a:srgbClr val="002060"/>
                </a:solidFill>
                <a:latin typeface="Times New Roman" panose="02020603050405020304" pitchFamily="18" charset="0"/>
                <a:cs typeface="Times New Roman" panose="02020603050405020304" pitchFamily="18" charset="0"/>
              </a:rPr>
              <a:t> crowdfunding (podporovatel/investor získává od autora určitou odměnu),</a:t>
            </a:r>
          </a:p>
          <a:p>
            <a:r>
              <a:rPr lang="cs-CZ" altLang="cs-CZ" sz="1400" dirty="0" err="1">
                <a:solidFill>
                  <a:srgbClr val="002060"/>
                </a:solidFill>
                <a:latin typeface="Times New Roman" panose="02020603050405020304" pitchFamily="18" charset="0"/>
                <a:cs typeface="Times New Roman" panose="02020603050405020304" pitchFamily="18" charset="0"/>
              </a:rPr>
              <a:t>lending</a:t>
            </a:r>
            <a:r>
              <a:rPr lang="cs-CZ" altLang="cs-CZ" sz="1400" dirty="0">
                <a:solidFill>
                  <a:srgbClr val="002060"/>
                </a:solidFill>
                <a:latin typeface="Times New Roman" panose="02020603050405020304" pitchFamily="18" charset="0"/>
                <a:cs typeface="Times New Roman" panose="02020603050405020304" pitchFamily="18" charset="0"/>
              </a:rPr>
              <a:t> crowdfunding (podporovatel/investor půjčuje peníze za autorem definovaný úrok),</a:t>
            </a:r>
          </a:p>
          <a:p>
            <a:r>
              <a:rPr lang="cs-CZ" altLang="cs-CZ" sz="1400" dirty="0" err="1">
                <a:solidFill>
                  <a:srgbClr val="002060"/>
                </a:solidFill>
                <a:latin typeface="Times New Roman" panose="02020603050405020304" pitchFamily="18" charset="0"/>
                <a:cs typeface="Times New Roman" panose="02020603050405020304" pitchFamily="18" charset="0"/>
              </a:rPr>
              <a:t>royalty</a:t>
            </a:r>
            <a:r>
              <a:rPr lang="cs-CZ" altLang="cs-CZ" sz="1400" dirty="0">
                <a:solidFill>
                  <a:srgbClr val="002060"/>
                </a:solidFill>
                <a:latin typeface="Times New Roman" panose="02020603050405020304" pitchFamily="18" charset="0"/>
                <a:cs typeface="Times New Roman" panose="02020603050405020304" pitchFamily="18" charset="0"/>
              </a:rPr>
              <a:t> crowdfunding (podporovatel/investor si kupuje nárok na budoucí zisk),</a:t>
            </a:r>
          </a:p>
          <a:p>
            <a:r>
              <a:rPr lang="cs-CZ" altLang="cs-CZ" sz="1400" dirty="0" err="1">
                <a:solidFill>
                  <a:srgbClr val="002060"/>
                </a:solidFill>
                <a:latin typeface="Times New Roman" panose="02020603050405020304" pitchFamily="18" charset="0"/>
                <a:cs typeface="Times New Roman" panose="02020603050405020304" pitchFamily="18" charset="0"/>
              </a:rPr>
              <a:t>equity</a:t>
            </a:r>
            <a:r>
              <a:rPr lang="cs-CZ" altLang="cs-CZ" sz="1400" dirty="0">
                <a:solidFill>
                  <a:srgbClr val="002060"/>
                </a:solidFill>
                <a:latin typeface="Times New Roman" panose="02020603050405020304" pitchFamily="18" charset="0"/>
                <a:cs typeface="Times New Roman" panose="02020603050405020304" pitchFamily="18" charset="0"/>
              </a:rPr>
              <a:t> crowdfunding (podporovatel/investor si kupuje část společnosti),</a:t>
            </a:r>
          </a:p>
          <a:p>
            <a:r>
              <a:rPr lang="cs-CZ" altLang="cs-CZ" sz="1400" dirty="0" err="1">
                <a:solidFill>
                  <a:srgbClr val="002060"/>
                </a:solidFill>
                <a:latin typeface="Times New Roman" panose="02020603050405020304" pitchFamily="18" charset="0"/>
                <a:cs typeface="Times New Roman" panose="02020603050405020304" pitchFamily="18" charset="0"/>
              </a:rPr>
              <a:t>donation</a:t>
            </a:r>
            <a:r>
              <a:rPr lang="cs-CZ" altLang="cs-CZ" sz="1400" dirty="0">
                <a:solidFill>
                  <a:srgbClr val="002060"/>
                </a:solidFill>
                <a:latin typeface="Times New Roman" panose="02020603050405020304" pitchFamily="18" charset="0"/>
                <a:cs typeface="Times New Roman" panose="02020603050405020304" pitchFamily="18" charset="0"/>
              </a:rPr>
              <a:t> crowdfunding (altruistická podpora ze strany podporovatelů/investorů).</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056784" cy="507703"/>
          </a:xfrm>
        </p:spPr>
        <p:txBody>
          <a:bodyPr/>
          <a:lstStyle/>
          <a:p>
            <a:r>
              <a:rPr lang="cs-CZ" dirty="0"/>
              <a:t>Alternativy financování podnikání - Crowdfunding</a:t>
            </a:r>
          </a:p>
        </p:txBody>
      </p:sp>
    </p:spTree>
    <p:extLst>
      <p:ext uri="{BB962C8B-B14F-4D97-AF65-F5344CB8AC3E}">
        <p14:creationId xmlns:p14="http://schemas.microsoft.com/office/powerpoint/2010/main" val="122232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Příklady Crowdfundingu online:</a:t>
            </a:r>
          </a:p>
          <a:p>
            <a:r>
              <a:rPr lang="cs-CZ" altLang="cs-CZ" sz="1400" dirty="0">
                <a:solidFill>
                  <a:srgbClr val="002060"/>
                </a:solidFill>
                <a:latin typeface="Times New Roman" panose="02020603050405020304" pitchFamily="18" charset="0"/>
                <a:cs typeface="Times New Roman" panose="02020603050405020304" pitchFamily="18" charset="0"/>
                <a:hlinkClick r:id="rId3"/>
              </a:rPr>
              <a:t>https://www.crowdfunding.com/</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a:solidFill>
                  <a:srgbClr val="002060"/>
                </a:solidFill>
                <a:latin typeface="Times New Roman" panose="02020603050405020304" pitchFamily="18" charset="0"/>
                <a:cs typeface="Times New Roman" panose="02020603050405020304" pitchFamily="18" charset="0"/>
                <a:hlinkClick r:id="rId4"/>
              </a:rPr>
              <a:t>www.kickstarter.com</a:t>
            </a:r>
            <a:r>
              <a:rPr lang="cs-CZ" altLang="cs-CZ" sz="1400" dirty="0">
                <a:solidFill>
                  <a:srgbClr val="002060"/>
                </a:solidFill>
                <a:latin typeface="Times New Roman" panose="02020603050405020304" pitchFamily="18" charset="0"/>
                <a:cs typeface="Times New Roman" panose="02020603050405020304" pitchFamily="18" charset="0"/>
              </a:rPr>
              <a:t> (příklad: české herní studio </a:t>
            </a:r>
            <a:r>
              <a:rPr lang="cs-CZ" altLang="cs-CZ" sz="1400" dirty="0" err="1">
                <a:solidFill>
                  <a:srgbClr val="002060"/>
                </a:solidFill>
                <a:latin typeface="Times New Roman" panose="02020603050405020304" pitchFamily="18" charset="0"/>
                <a:cs typeface="Times New Roman" panose="02020603050405020304" pitchFamily="18" charset="0"/>
              </a:rPr>
              <a:t>Warhorse</a:t>
            </a:r>
            <a:r>
              <a:rPr lang="cs-CZ" altLang="cs-CZ" sz="1400" dirty="0">
                <a:solidFill>
                  <a:srgbClr val="002060"/>
                </a:solidFill>
                <a:latin typeface="Times New Roman" panose="02020603050405020304" pitchFamily="18" charset="0"/>
                <a:cs typeface="Times New Roman" panose="02020603050405020304" pitchFamily="18" charset="0"/>
              </a:rPr>
              <a:t> hledalo před časem finanční zdroje pro část vývoje své výpravné historické hry </a:t>
            </a:r>
            <a:r>
              <a:rPr lang="cs-CZ" altLang="cs-CZ" sz="1400" dirty="0" err="1">
                <a:solidFill>
                  <a:srgbClr val="002060"/>
                </a:solidFill>
                <a:latin typeface="Times New Roman" panose="02020603050405020304" pitchFamily="18" charset="0"/>
                <a:cs typeface="Times New Roman" panose="02020603050405020304" pitchFamily="18" charset="0"/>
              </a:rPr>
              <a:t>Kingdom</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Come</a:t>
            </a:r>
            <a:r>
              <a:rPr lang="cs-CZ" altLang="cs-CZ" sz="1400" dirty="0">
                <a:solidFill>
                  <a:srgbClr val="002060"/>
                </a:solidFill>
                <a:latin typeface="Times New Roman" panose="02020603050405020304" pitchFamily="18" charset="0"/>
                <a:cs typeface="Times New Roman" panose="02020603050405020304" pitchFamily="18" charset="0"/>
              </a:rPr>
              <a:t>, u klasických investorů nepochodilo, díky globálnímu serveru </a:t>
            </a:r>
            <a:r>
              <a:rPr lang="cs-CZ" altLang="cs-CZ" sz="1400" dirty="0" err="1">
                <a:solidFill>
                  <a:srgbClr val="002060"/>
                </a:solidFill>
                <a:latin typeface="Times New Roman" panose="02020603050405020304" pitchFamily="18" charset="0"/>
                <a:cs typeface="Times New Roman" panose="02020603050405020304" pitchFamily="18" charset="0"/>
              </a:rPr>
              <a:t>Kickstarter</a:t>
            </a:r>
            <a:r>
              <a:rPr lang="cs-CZ" altLang="cs-CZ" sz="1400" dirty="0">
                <a:solidFill>
                  <a:srgbClr val="002060"/>
                </a:solidFill>
                <a:latin typeface="Times New Roman" panose="02020603050405020304" pitchFamily="18" charset="0"/>
                <a:cs typeface="Times New Roman" panose="02020603050405020304" pitchFamily="18" charset="0"/>
              </a:rPr>
              <a:t> získalo na vývoj hry přes 37 milionů korun).</a:t>
            </a:r>
          </a:p>
          <a:p>
            <a:pPr lvl="1"/>
            <a:r>
              <a:rPr lang="cs-CZ" altLang="cs-CZ" sz="1000" dirty="0">
                <a:solidFill>
                  <a:srgbClr val="002060"/>
                </a:solidFill>
                <a:latin typeface="Times New Roman" panose="02020603050405020304" pitchFamily="18" charset="0"/>
                <a:cs typeface="Times New Roman" panose="02020603050405020304" pitchFamily="18" charset="0"/>
                <a:hlinkClick r:id="rId5"/>
              </a:rPr>
              <a:t>https://www.indiegogo.com</a:t>
            </a:r>
            <a:endParaRPr lang="cs-CZ" altLang="cs-CZ" sz="1000" dirty="0">
              <a:solidFill>
                <a:srgbClr val="002060"/>
              </a:solidFill>
              <a:latin typeface="Times New Roman" panose="02020603050405020304" pitchFamily="18" charset="0"/>
              <a:cs typeface="Times New Roman" panose="02020603050405020304" pitchFamily="18" charset="0"/>
            </a:endParaRPr>
          </a:p>
          <a:p>
            <a:pPr lvl="1"/>
            <a:r>
              <a:rPr lang="cs-CZ" altLang="cs-CZ" sz="1000" dirty="0">
                <a:solidFill>
                  <a:srgbClr val="002060"/>
                </a:solidFill>
                <a:latin typeface="Times New Roman" panose="02020603050405020304" pitchFamily="18" charset="0"/>
                <a:cs typeface="Times New Roman" panose="02020603050405020304" pitchFamily="18" charset="0"/>
                <a:hlinkClick r:id="rId6"/>
              </a:rPr>
              <a:t>https://www.startovac.cz/</a:t>
            </a:r>
            <a:endParaRPr lang="cs-CZ" altLang="cs-CZ" sz="1000" dirty="0">
              <a:solidFill>
                <a:srgbClr val="002060"/>
              </a:solidFill>
              <a:latin typeface="Times New Roman" panose="02020603050405020304" pitchFamily="18" charset="0"/>
              <a:cs typeface="Times New Roman" panose="02020603050405020304" pitchFamily="18" charset="0"/>
            </a:endParaRPr>
          </a:p>
          <a:p>
            <a:pPr lvl="1"/>
            <a:r>
              <a:rPr lang="cs-CZ" altLang="cs-CZ" sz="1000" dirty="0">
                <a:solidFill>
                  <a:srgbClr val="002060"/>
                </a:solidFill>
                <a:latin typeface="Times New Roman" panose="02020603050405020304" pitchFamily="18" charset="0"/>
                <a:cs typeface="Times New Roman" panose="02020603050405020304" pitchFamily="18" charset="0"/>
                <a:hlinkClick r:id="rId7"/>
              </a:rPr>
              <a:t>http://www.katalyzator.cz/</a:t>
            </a:r>
            <a:endParaRPr lang="cs-CZ" altLang="cs-CZ" sz="1000" dirty="0">
              <a:solidFill>
                <a:srgbClr val="002060"/>
              </a:solidFill>
              <a:latin typeface="Times New Roman" panose="02020603050405020304" pitchFamily="18" charset="0"/>
              <a:cs typeface="Times New Roman" panose="02020603050405020304" pitchFamily="18" charset="0"/>
            </a:endParaRPr>
          </a:p>
          <a:p>
            <a:pPr lvl="1"/>
            <a:r>
              <a:rPr lang="cs-CZ" altLang="cs-CZ" sz="1000" dirty="0">
                <a:solidFill>
                  <a:srgbClr val="002060"/>
                </a:solidFill>
                <a:latin typeface="Times New Roman" panose="02020603050405020304" pitchFamily="18" charset="0"/>
                <a:cs typeface="Times New Roman" panose="02020603050405020304" pitchFamily="18" charset="0"/>
                <a:hlinkClick r:id="rId8"/>
              </a:rPr>
              <a:t>https://www.hithit.com/cs/home</a:t>
            </a:r>
            <a:endParaRPr lang="cs-CZ" alt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Nejúspěšnější projekty financované na </a:t>
            </a:r>
            <a:r>
              <a:rPr lang="cs-CZ" altLang="cs-CZ" sz="1400" dirty="0" err="1">
                <a:solidFill>
                  <a:srgbClr val="002060"/>
                </a:solidFill>
                <a:latin typeface="Times New Roman" panose="02020603050405020304" pitchFamily="18" charset="0"/>
                <a:cs typeface="Times New Roman" panose="02020603050405020304" pitchFamily="18" charset="0"/>
              </a:rPr>
              <a:t>Kickstarteru</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a:solidFill>
                  <a:srgbClr val="002060"/>
                </a:solidFill>
                <a:latin typeface="Times New Roman" panose="02020603050405020304" pitchFamily="18" charset="0"/>
                <a:cs typeface="Times New Roman" panose="02020603050405020304" pitchFamily="18" charset="0"/>
                <a:hlinkClick r:id="rId9"/>
              </a:rPr>
              <a:t>http://startupisti.cz/10-nejuspesnejsich-projektu-financovanych-pres-kickstarter/</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Alternativy financování podnikání - Crowdfunding</a:t>
            </a:r>
          </a:p>
        </p:txBody>
      </p:sp>
    </p:spTree>
    <p:extLst>
      <p:ext uri="{BB962C8B-B14F-4D97-AF65-F5344CB8AC3E}">
        <p14:creationId xmlns:p14="http://schemas.microsoft.com/office/powerpoint/2010/main" val="202381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Leasing</a:t>
            </a:r>
            <a:r>
              <a:rPr lang="cs-CZ" altLang="cs-CZ" sz="1400" dirty="0">
                <a:solidFill>
                  <a:srgbClr val="002060"/>
                </a:solidFill>
                <a:latin typeface="Times New Roman" panose="02020603050405020304" pitchFamily="18" charset="0"/>
                <a:cs typeface="Times New Roman" panose="02020603050405020304" pitchFamily="18" charset="0"/>
              </a:rPr>
              <a:t> - především na financování investic do firemních automobilů. Podnikatelé ho v tomto ohledu také nejčastěji využívají. Větší firmy si pak na leasing rovněž často pořizují stroje a další zařízení.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Faktoring</a:t>
            </a:r>
            <a:r>
              <a:rPr lang="cs-CZ" altLang="cs-CZ" sz="1400" dirty="0">
                <a:solidFill>
                  <a:srgbClr val="002060"/>
                </a:solidFill>
                <a:latin typeface="Times New Roman" panose="02020603050405020304" pitchFamily="18" charset="0"/>
                <a:cs typeface="Times New Roman" panose="02020603050405020304" pitchFamily="18" charset="0"/>
              </a:rPr>
              <a:t> - podnikatel prodá pohledávku, která mu vznikla při obchodním styku (prodejem zboží nebo služeb – splatnost 90 až 120 dnů) specializované společnosti, tzv. faktorovi.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Forfaiting</a:t>
            </a:r>
            <a:r>
              <a:rPr lang="cs-CZ" altLang="cs-CZ" sz="1400" dirty="0">
                <a:solidFill>
                  <a:srgbClr val="002060"/>
                </a:solidFill>
                <a:latin typeface="Times New Roman" panose="02020603050405020304" pitchFamily="18" charset="0"/>
                <a:cs typeface="Times New Roman" panose="02020603050405020304" pitchFamily="18" charset="0"/>
              </a:rPr>
              <a:t> - odkup středně a dlouhodobých pohledávek forfaitingovou organizací (</a:t>
            </a:r>
            <a:r>
              <a:rPr lang="cs-CZ" altLang="cs-CZ" sz="1400" dirty="0" err="1">
                <a:solidFill>
                  <a:srgbClr val="002060"/>
                </a:solidFill>
                <a:latin typeface="Times New Roman" panose="02020603050405020304" pitchFamily="18" charset="0"/>
                <a:cs typeface="Times New Roman" panose="02020603050405020304" pitchFamily="18" charset="0"/>
              </a:rPr>
              <a:t>forfaiterem</a:t>
            </a:r>
            <a:r>
              <a:rPr lang="cs-CZ" altLang="cs-CZ" sz="1400"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Neúčelová hypotéka </a:t>
            </a:r>
            <a:r>
              <a:rPr lang="cs-CZ" altLang="cs-CZ" sz="1400" dirty="0">
                <a:solidFill>
                  <a:srgbClr val="002060"/>
                </a:solidFill>
                <a:latin typeface="Times New Roman" panose="02020603050405020304" pitchFamily="18" charset="0"/>
                <a:cs typeface="Times New Roman" panose="02020603050405020304" pitchFamily="18" charset="0"/>
              </a:rPr>
              <a:t>- podnikatel dává do zástavy nemovitost, banka mu poskytne hypotéku, kterou je následně možné použít na jakýkoli účel. Protože splatnost hypotéky je obvykle rozložena do velmi dlouhého období (20 let i více), je výše měsíčních splátek přijatelná, nezatěžuje výrazně cash-</a:t>
            </a:r>
            <a:r>
              <a:rPr lang="cs-CZ" altLang="cs-CZ" sz="1400" dirty="0" err="1">
                <a:solidFill>
                  <a:srgbClr val="002060"/>
                </a:solidFill>
                <a:latin typeface="Times New Roman" panose="02020603050405020304" pitchFamily="18" charset="0"/>
                <a:cs typeface="Times New Roman" panose="02020603050405020304" pitchFamily="18" charset="0"/>
              </a:rPr>
              <a:t>flow</a:t>
            </a:r>
            <a:r>
              <a:rPr lang="cs-CZ" altLang="cs-CZ" sz="1400" dirty="0">
                <a:solidFill>
                  <a:srgbClr val="002060"/>
                </a:solidFill>
                <a:latin typeface="Times New Roman" panose="02020603050405020304" pitchFamily="18" charset="0"/>
                <a:cs typeface="Times New Roman" panose="02020603050405020304" pitchFamily="18" charset="0"/>
              </a:rPr>
              <a:t> podnikatele. </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1072691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843558"/>
            <a:ext cx="7344816" cy="381642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Účast v soutěžích </a:t>
            </a:r>
            <a:r>
              <a:rPr lang="cs-CZ" altLang="cs-CZ" sz="1400" dirty="0">
                <a:solidFill>
                  <a:srgbClr val="002060"/>
                </a:solidFill>
                <a:latin typeface="Times New Roman" panose="02020603050405020304" pitchFamily="18" charset="0"/>
                <a:cs typeface="Times New Roman" panose="02020603050405020304" pitchFamily="18" charset="0"/>
              </a:rPr>
              <a:t>zaměřených na získání prvotního/</a:t>
            </a:r>
            <a:r>
              <a:rPr lang="cs-CZ" altLang="cs-CZ" sz="1400" dirty="0" err="1">
                <a:solidFill>
                  <a:srgbClr val="002060"/>
                </a:solidFill>
                <a:latin typeface="Times New Roman" panose="02020603050405020304" pitchFamily="18" charset="0"/>
                <a:cs typeface="Times New Roman" panose="02020603050405020304" pitchFamily="18" charset="0"/>
              </a:rPr>
              <a:t>seed</a:t>
            </a:r>
            <a:r>
              <a:rPr lang="cs-CZ" altLang="cs-CZ" sz="1400" dirty="0">
                <a:solidFill>
                  <a:srgbClr val="002060"/>
                </a:solidFill>
                <a:latin typeface="Times New Roman" panose="02020603050405020304" pitchFamily="18" charset="0"/>
                <a:cs typeface="Times New Roman" panose="02020603050405020304" pitchFamily="18" charset="0"/>
              </a:rPr>
              <a:t> kapitálu (vybrané příklady)</a:t>
            </a:r>
          </a:p>
          <a:p>
            <a:pPr lvl="1"/>
            <a:r>
              <a:rPr lang="pl-PL" altLang="cs-CZ" sz="1000" dirty="0">
                <a:solidFill>
                  <a:srgbClr val="002060"/>
                </a:solidFill>
                <a:latin typeface="Times New Roman" panose="02020603050405020304" pitchFamily="18" charset="0"/>
                <a:cs typeface="Times New Roman" panose="02020603050405020304" pitchFamily="18" charset="0"/>
                <a:hlinkClick r:id="rId3"/>
              </a:rPr>
              <a:t>http://greenlight.vsb.cz/</a:t>
            </a:r>
            <a:endParaRPr lang="pl-PL" altLang="cs-CZ" sz="1000" dirty="0">
              <a:solidFill>
                <a:srgbClr val="002060"/>
              </a:solidFill>
              <a:latin typeface="Times New Roman" panose="02020603050405020304" pitchFamily="18" charset="0"/>
              <a:cs typeface="Times New Roman" panose="02020603050405020304" pitchFamily="18" charset="0"/>
            </a:endParaRPr>
          </a:p>
          <a:p>
            <a:pPr lvl="1"/>
            <a:r>
              <a:rPr lang="pl-PL" altLang="cs-CZ" sz="1000" dirty="0">
                <a:solidFill>
                  <a:srgbClr val="002060"/>
                </a:solidFill>
                <a:latin typeface="Times New Roman" panose="02020603050405020304" pitchFamily="18" charset="0"/>
                <a:cs typeface="Times New Roman" panose="02020603050405020304" pitchFamily="18" charset="0"/>
                <a:hlinkClick r:id="rId4"/>
              </a:rPr>
              <a:t>http://www.napadroku.cz/soutez/</a:t>
            </a:r>
            <a:endParaRPr lang="pl-PL" altLang="cs-CZ" sz="1000" dirty="0">
              <a:solidFill>
                <a:srgbClr val="002060"/>
              </a:solidFill>
              <a:latin typeface="Times New Roman" panose="02020603050405020304" pitchFamily="18" charset="0"/>
              <a:cs typeface="Times New Roman" panose="02020603050405020304" pitchFamily="18" charset="0"/>
            </a:endParaRPr>
          </a:p>
          <a:p>
            <a:pPr lvl="1"/>
            <a:r>
              <a:rPr lang="pl-PL" altLang="cs-CZ" sz="1000" dirty="0">
                <a:solidFill>
                  <a:srgbClr val="002060"/>
                </a:solidFill>
                <a:latin typeface="Times New Roman" panose="02020603050405020304" pitchFamily="18" charset="0"/>
                <a:cs typeface="Times New Roman" panose="02020603050405020304" pitchFamily="18" charset="0"/>
                <a:hlinkClick r:id="rId5"/>
              </a:rPr>
              <a:t>http://rozjezdy.cz/</a:t>
            </a:r>
            <a:endParaRPr lang="pl-PL" altLang="cs-CZ" sz="1000" dirty="0">
              <a:solidFill>
                <a:srgbClr val="002060"/>
              </a:solidFill>
              <a:latin typeface="Times New Roman" panose="02020603050405020304" pitchFamily="18" charset="0"/>
              <a:cs typeface="Times New Roman" panose="02020603050405020304" pitchFamily="18" charset="0"/>
            </a:endParaRPr>
          </a:p>
          <a:p>
            <a:pPr lvl="1"/>
            <a:r>
              <a:rPr lang="pl-PL" altLang="cs-CZ" sz="1000" dirty="0">
                <a:solidFill>
                  <a:srgbClr val="002060"/>
                </a:solidFill>
                <a:latin typeface="Times New Roman" panose="02020603050405020304" pitchFamily="18" charset="0"/>
                <a:cs typeface="Times New Roman" panose="02020603050405020304" pitchFamily="18" charset="0"/>
                <a:hlinkClick r:id="rId6"/>
              </a:rPr>
              <a:t>http://www.firmaroku.cz/</a:t>
            </a:r>
            <a:endParaRPr lang="pl-PL" alt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Business Angel</a:t>
            </a:r>
          </a:p>
          <a:p>
            <a:r>
              <a:rPr lang="cs-CZ" altLang="cs-CZ" sz="1400" dirty="0">
                <a:solidFill>
                  <a:srgbClr val="002060"/>
                </a:solidFill>
                <a:latin typeface="Times New Roman" panose="02020603050405020304" pitchFamily="18" charset="0"/>
                <a:cs typeface="Times New Roman" panose="02020603050405020304" pitchFamily="18" charset="0"/>
              </a:rPr>
              <a:t>Business Angel, nebo-</a:t>
            </a:r>
            <a:r>
              <a:rPr lang="cs-CZ" altLang="cs-CZ" sz="1400" dirty="0" err="1">
                <a:solidFill>
                  <a:srgbClr val="002060"/>
                </a:solidFill>
                <a:latin typeface="Times New Roman" panose="02020603050405020304" pitchFamily="18" charset="0"/>
                <a:cs typeface="Times New Roman" panose="02020603050405020304" pitchFamily="18" charset="0"/>
              </a:rPr>
              <a:t>li</a:t>
            </a:r>
            <a:r>
              <a:rPr lang="cs-CZ" altLang="cs-CZ" sz="1400" dirty="0">
                <a:solidFill>
                  <a:srgbClr val="002060"/>
                </a:solidFill>
                <a:latin typeface="Times New Roman" panose="02020603050405020304" pitchFamily="18" charset="0"/>
                <a:cs typeface="Times New Roman" panose="02020603050405020304" pitchFamily="18" charset="0"/>
              </a:rPr>
              <a:t> privátní investor, přináší kapitál potřebný na rozvoj rychle rostoucích společností nebo nově založených firem. Investice je obvykle aktivní, přičemž investor chce být zainteresován v podniku, do kterého investoval a to buď přímo nebo jako mentor.</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Investice je realizována spíše formou základního jmění společnosti (přímé investice) než půjčky, která by musela být zaplacena spolu s úrokovou sazbou. Business </a:t>
            </a:r>
            <a:r>
              <a:rPr lang="cs-CZ" altLang="cs-CZ" sz="1400" dirty="0" err="1">
                <a:solidFill>
                  <a:srgbClr val="002060"/>
                </a:solidFill>
                <a:latin typeface="Times New Roman" panose="02020603050405020304" pitchFamily="18" charset="0"/>
                <a:cs typeface="Times New Roman" panose="02020603050405020304" pitchFamily="18" charset="0"/>
              </a:rPr>
              <a:t>angel</a:t>
            </a:r>
            <a:r>
              <a:rPr lang="cs-CZ" altLang="cs-CZ" sz="1400" dirty="0">
                <a:solidFill>
                  <a:srgbClr val="002060"/>
                </a:solidFill>
                <a:latin typeface="Times New Roman" panose="02020603050405020304" pitchFamily="18" charset="0"/>
                <a:cs typeface="Times New Roman" panose="02020603050405020304" pitchFamily="18" charset="0"/>
              </a:rPr>
              <a:t> je individuální investor využívající vlastní kapitál na financování perspektivních malých a středních podniků s výrazným růstovým potenciálem (zpravidla firmy ve fázi </a:t>
            </a:r>
            <a:r>
              <a:rPr lang="cs-CZ" altLang="cs-CZ" sz="1400" dirty="0" err="1">
                <a:solidFill>
                  <a:srgbClr val="002060"/>
                </a:solidFill>
                <a:latin typeface="Times New Roman" panose="02020603050405020304" pitchFamily="18" charset="0"/>
                <a:cs typeface="Times New Roman" panose="02020603050405020304" pitchFamily="18" charset="0"/>
              </a:rPr>
              <a:t>seed</a:t>
            </a:r>
            <a:r>
              <a:rPr lang="cs-CZ" altLang="cs-CZ" sz="1400" dirty="0">
                <a:solidFill>
                  <a:srgbClr val="002060"/>
                </a:solidFill>
                <a:latin typeface="Times New Roman" panose="02020603050405020304" pitchFamily="18" charset="0"/>
                <a:cs typeface="Times New Roman" panose="02020603050405020304" pitchFamily="18" charset="0"/>
              </a:rPr>
              <a:t>, start-up, nebo expanzní fázi životního cyklu) s cílem zhodnocení vložených prostředků.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Standardně je primárním cílem privátních investorů finanční zhodnocení vložených investic v definovaném časovém horizontu. Nicméně v tomto případě se nejedná o pouhé finanční důvody, ale také o nefinanční motivaci.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Na rozdíl od venture kapitálových fondů přináší BA do firmy i určité </a:t>
            </a:r>
            <a:r>
              <a:rPr lang="cs-CZ" altLang="cs-CZ" sz="1400" dirty="0" err="1">
                <a:solidFill>
                  <a:srgbClr val="002060"/>
                </a:solidFill>
                <a:latin typeface="Times New Roman" panose="02020603050405020304" pitchFamily="18" charset="0"/>
                <a:cs typeface="Times New Roman" panose="02020603050405020304" pitchFamily="18" charset="0"/>
              </a:rPr>
              <a:t>know</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how</a:t>
            </a:r>
            <a:r>
              <a:rPr lang="cs-CZ" altLang="cs-CZ" sz="1400" dirty="0">
                <a:solidFill>
                  <a:srgbClr val="002060"/>
                </a:solidFill>
                <a:latin typeface="Times New Roman" panose="02020603050405020304" pitchFamily="18" charset="0"/>
                <a:cs typeface="Times New Roman" panose="02020603050405020304" pitchFamily="18" charset="0"/>
              </a:rPr>
              <a:t> v podobě odborných znalostí, orientaci v daném oboru popř. kontaktů na strategické partnery. Investiční vstup je stejně jako v případě venture kapitálu omezen na předem stanovené období, na jehož konci investor realizuje odprodej svého podílu. Business </a:t>
            </a:r>
            <a:r>
              <a:rPr lang="cs-CZ" altLang="cs-CZ" sz="1400" dirty="0" err="1">
                <a:solidFill>
                  <a:srgbClr val="002060"/>
                </a:solidFill>
                <a:latin typeface="Times New Roman" panose="02020603050405020304" pitchFamily="18" charset="0"/>
                <a:cs typeface="Times New Roman" panose="02020603050405020304" pitchFamily="18" charset="0"/>
              </a:rPr>
              <a:t>angels</a:t>
            </a:r>
            <a:r>
              <a:rPr lang="cs-CZ" altLang="cs-CZ" sz="1400" dirty="0">
                <a:solidFill>
                  <a:srgbClr val="002060"/>
                </a:solidFill>
                <a:latin typeface="Times New Roman" panose="02020603050405020304" pitchFamily="18" charset="0"/>
                <a:cs typeface="Times New Roman" panose="02020603050405020304" pitchFamily="18" charset="0"/>
              </a:rPr>
              <a:t> tedy nehledají pouze nejvyšší výnos s určitou výší rizika, hledají především oblast, ve které se mohou aktivně angažovat a využívat své zkušenosti a kontakty pro podporu růstu firmy, do níž investují.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Jelikož se v případě business </a:t>
            </a:r>
            <a:r>
              <a:rPr lang="cs-CZ" altLang="cs-CZ" sz="1400" dirty="0" err="1">
                <a:solidFill>
                  <a:srgbClr val="002060"/>
                </a:solidFill>
                <a:latin typeface="Times New Roman" panose="02020603050405020304" pitchFamily="18" charset="0"/>
                <a:cs typeface="Times New Roman" panose="02020603050405020304" pitchFamily="18" charset="0"/>
              </a:rPr>
              <a:t>angels</a:t>
            </a:r>
            <a:r>
              <a:rPr lang="cs-CZ" altLang="cs-CZ" sz="1400" dirty="0">
                <a:solidFill>
                  <a:srgbClr val="002060"/>
                </a:solidFill>
                <a:latin typeface="Times New Roman" panose="02020603050405020304" pitchFamily="18" charset="0"/>
                <a:cs typeface="Times New Roman" panose="02020603050405020304" pitchFamily="18" charset="0"/>
              </a:rPr>
              <a:t> jedná o individuální investory sdružují se často do tzv. business </a:t>
            </a:r>
            <a:r>
              <a:rPr lang="cs-CZ" altLang="cs-CZ" sz="1400" dirty="0" err="1">
                <a:solidFill>
                  <a:srgbClr val="002060"/>
                </a:solidFill>
                <a:latin typeface="Times New Roman" panose="02020603050405020304" pitchFamily="18" charset="0"/>
                <a:cs typeface="Times New Roman" panose="02020603050405020304" pitchFamily="18" charset="0"/>
              </a:rPr>
              <a:t>angels</a:t>
            </a:r>
            <a:r>
              <a:rPr lang="cs-CZ" altLang="cs-CZ" sz="1400" dirty="0">
                <a:solidFill>
                  <a:srgbClr val="002060"/>
                </a:solidFill>
                <a:latin typeface="Times New Roman" panose="02020603050405020304" pitchFamily="18" charset="0"/>
                <a:cs typeface="Times New Roman" panose="02020603050405020304" pitchFamily="18" charset="0"/>
              </a:rPr>
              <a:t> sítí s cílem efektivnějšího přístupu k informacím a racionálnějšího investování kapitálu.</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325112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Tichý společník</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700" dirty="0">
                <a:solidFill>
                  <a:srgbClr val="002060"/>
                </a:solidFill>
                <a:latin typeface="Times New Roman" panose="02020603050405020304" pitchFamily="18" charset="0"/>
                <a:cs typeface="Times New Roman" panose="02020603050405020304" pitchFamily="18" charset="0"/>
              </a:rPr>
              <a:t>Tichá společnost je druh závazkového vztahu, který vzniká na základě smlouvy mezi tichým společníkem (fyzickou či právnickou osobou) a podnikatelem. Tento smluvní typ byl obsažen již v obchodním zákoníku č. 513/1991 Sb., ale s novou soukromoprávní úpravou zákona č. 89/2012 Sb., občanský zákoník, vstoupila do účinnosti dne 1. 1. 2014.</a:t>
            </a:r>
          </a:p>
          <a:p>
            <a:endParaRPr lang="cs-CZ" altLang="cs-CZ" sz="1700" dirty="0">
              <a:solidFill>
                <a:srgbClr val="002060"/>
              </a:solidFill>
              <a:latin typeface="Times New Roman" panose="02020603050405020304" pitchFamily="18" charset="0"/>
              <a:cs typeface="Times New Roman" panose="02020603050405020304" pitchFamily="18" charset="0"/>
            </a:endParaRPr>
          </a:p>
          <a:p>
            <a:r>
              <a:rPr lang="cs-CZ" altLang="cs-CZ" sz="1700" dirty="0">
                <a:solidFill>
                  <a:srgbClr val="002060"/>
                </a:solidFill>
                <a:latin typeface="Times New Roman" panose="02020603050405020304" pitchFamily="18" charset="0"/>
                <a:cs typeface="Times New Roman" panose="02020603050405020304" pitchFamily="18" charset="0"/>
              </a:rPr>
              <a:t>Tichý společník je osoba, která poskytuje podnikateli v rámci smlouvy o tichém společenství určitý vklad a podílí se jím na jeho podnikání, podnikatel se zavazuje k placení části čistého zisku vyplývající z podílu tichého společníka na výsledku podnikání. Ve smlouvě o tichém společenství musí být dohodnutý rozsah účasti tichého společníka na zisku a ztrátě stejný. Lze tedy konstatovat, že institut tichého společníka je ideální pro takové podnikatele, kteří potřebují výpomoc ve svém podnikání, formou finanční podpory. Pro tichého společníka jde v zásadě o finanční investici.</a:t>
            </a:r>
          </a:p>
          <a:p>
            <a:endParaRPr lang="cs-CZ" altLang="cs-CZ" sz="1700" dirty="0">
              <a:solidFill>
                <a:srgbClr val="002060"/>
              </a:solidFill>
              <a:latin typeface="Times New Roman" panose="02020603050405020304" pitchFamily="18" charset="0"/>
              <a:cs typeface="Times New Roman" panose="02020603050405020304" pitchFamily="18" charset="0"/>
            </a:endParaRPr>
          </a:p>
          <a:p>
            <a:r>
              <a:rPr lang="cs-CZ" altLang="cs-CZ" sz="1700" dirty="0">
                <a:solidFill>
                  <a:srgbClr val="002060"/>
                </a:solidFill>
                <a:latin typeface="Times New Roman" panose="02020603050405020304" pitchFamily="18" charset="0"/>
                <a:cs typeface="Times New Roman" panose="02020603050405020304" pitchFamily="18" charset="0"/>
              </a:rPr>
              <a:t>Osoba, která ve firmě představuje tichého společníka, vloží určitý vklad (investici) a jako protihodnotu obdrží podíl na zisku podnikatele. Nutné je však počítat s tím, že ne vždy je podnikání perfektní a bezproblémové. Tichý společník tedy musí počítat i se ztrátou, ovšem pouze do maximální výše svého vkladu. Podíl na ztrátě ale nejde vyloučit smluvně, jednalo by se o nicotné jednání (od začátku neplatné). Pokud podíl na ztrátě dosáhne výši celého vkladu, závazek ze smlouvy o tiché společnosti zaniká. Tichý společník však může celý podíl ohradit, pokud chce.</a:t>
            </a:r>
          </a:p>
          <a:p>
            <a:endParaRPr lang="cs-CZ" altLang="cs-CZ" sz="1700" dirty="0">
              <a:solidFill>
                <a:srgbClr val="002060"/>
              </a:solidFill>
              <a:latin typeface="Times New Roman" panose="02020603050405020304" pitchFamily="18" charset="0"/>
              <a:cs typeface="Times New Roman" panose="02020603050405020304" pitchFamily="18" charset="0"/>
            </a:endParaRPr>
          </a:p>
          <a:p>
            <a:r>
              <a:rPr lang="cs-CZ" altLang="cs-CZ" sz="1700" dirty="0">
                <a:solidFill>
                  <a:srgbClr val="002060"/>
                </a:solidFill>
                <a:latin typeface="Times New Roman" panose="02020603050405020304" pitchFamily="18" charset="0"/>
                <a:cs typeface="Times New Roman" panose="02020603050405020304" pitchFamily="18" charset="0"/>
              </a:rPr>
              <a:t>Práva a povinnosti vyplývající z podnikání vůči třetím osobám vznikají jen podnikateli, nevznikají tichému společníkovi. Ve vztazích vůči třetím osobám tedy tichý společník nevystupuje a veškeré právní úkony související s podnikáním činí jen podnikatel, a to vlastním jménem.</a:t>
            </a: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329763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5283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Získat znalosti a porozumět základům business modelu a jeho jednotlivých složek. Pochopit vzájemné vazby a závislosti mezi jednotlivými složkami modelu včetně přístupů k inovacím modelu, 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a také jeho monetizace.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Vytvořit teoretický základ o principech a fungování business modelů tak, abychom jej využili pro Vaše podnikatelské nápady.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Poskytnout základní přehled o možnostech financování podnikatelských činností s ohledem na fázi vývoje firmy.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Získat znalosti o dostupných alternativách získání finančních prostředků a provést jejich zhodnocení v souladu s potřebami konkrétního podnikatelského záměru či fáze firmy.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Rozšířit povědomí i o moderních trendech v poskytování </a:t>
            </a:r>
            <a:r>
              <a:rPr lang="cs-CZ" altLang="cs-CZ" sz="1400" b="1" dirty="0" err="1">
                <a:solidFill>
                  <a:srgbClr val="002060"/>
                </a:solidFill>
                <a:latin typeface="Times New Roman" panose="02020603050405020304" pitchFamily="18" charset="0"/>
                <a:cs typeface="Times New Roman" panose="02020603050405020304" pitchFamily="18" charset="0"/>
              </a:rPr>
              <a:t>equity</a:t>
            </a:r>
            <a:r>
              <a:rPr lang="cs-CZ" altLang="cs-CZ" sz="1400" b="1" dirty="0">
                <a:solidFill>
                  <a:srgbClr val="002060"/>
                </a:solidFill>
                <a:latin typeface="Times New Roman" panose="02020603050405020304" pitchFamily="18" charset="0"/>
                <a:cs typeface="Times New Roman" panose="02020603050405020304" pitchFamily="18" charset="0"/>
              </a:rPr>
              <a:t>, venture kapitálu a také využití moderních technologií spojených s iniciací počátečního kapitálu.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Cílem přednášky je…</a:t>
            </a:r>
          </a:p>
        </p:txBody>
      </p:sp>
    </p:spTree>
    <p:extLst>
      <p:ext uri="{BB962C8B-B14F-4D97-AF65-F5344CB8AC3E}">
        <p14:creationId xmlns:p14="http://schemas.microsoft.com/office/powerpoint/2010/main" val="380245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344816" cy="396044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Inkubátory</a:t>
            </a:r>
          </a:p>
          <a:p>
            <a:r>
              <a:rPr lang="cs-CZ" altLang="cs-CZ" sz="1400" dirty="0">
                <a:solidFill>
                  <a:srgbClr val="002060"/>
                </a:solidFill>
                <a:latin typeface="Times New Roman" panose="02020603050405020304" pitchFamily="18" charset="0"/>
                <a:cs typeface="Times New Roman" panose="02020603050405020304" pitchFamily="18" charset="0"/>
              </a:rPr>
              <a:t>Inkubace firem je další možností podpory vzniku a rozvoje inovačního podnikání především malých a středních podniků a je důležitým faktorem pro vznik podnikatelsko – inovační sítě mezi vysokými školami, výzkumnými institucemi a samotnými podniky.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Aby nová firma mohla vstoupit a především se udržet na trhu, nepotřebuje jen dobrý nápad s tržním potenciálem. Potřebuje také získat kvalitní prostory a zázemí pro své podnikání, dále podporu v oblasti poradenství, marketingu, účetnictví, daní aj., či finanční prostředky podporující dobrý nápad. To vše dané firmě může poskytnout podnikatelský inkubátor, který se zaměřuje na podporu začínajících inovačních firem, jejichž hlavním cílem podnikání je vývoj nových výrobků, technologií a služeb a poté jejich uvedení na trh.</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Podpora je novým firmám poskytována většinou ve formě zvýhodněného nájmu kancelářských, laboratorních, výrobních či jiných prostor a cenově zvýhodněných konzultantských služeb, školení, rekvalifikací a dalších služeb. Další výhodou inkubátoru je možnost společně sdílet prostory, laboratoře a celkové zázemí, což zefektivňuje vzájemnou spolupráci a komunikaci s ostatními firmami uvnitř inkubátoru. Nájemní smlouva se uzavírá obvykle na dobu tří let, které jsou pro nově vznikající firmu nejkritičtější. Potom firma odchází do vlastních prostor nebo do vědeckotechnického parku.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Příklady inkubátorů </a:t>
            </a:r>
          </a:p>
          <a:p>
            <a:pPr lvl="1"/>
            <a:r>
              <a:rPr lang="cs-CZ" altLang="cs-CZ" sz="1100" dirty="0">
                <a:solidFill>
                  <a:srgbClr val="002060"/>
                </a:solidFill>
                <a:latin typeface="Times New Roman" panose="02020603050405020304" pitchFamily="18" charset="0"/>
                <a:cs typeface="Times New Roman" panose="02020603050405020304" pitchFamily="18" charset="0"/>
                <a:hlinkClick r:id="rId3"/>
              </a:rPr>
              <a:t>http://www.czechstartups.org/infrastruktury/?set_order=&amp;set_orderby=&amp;spg_infrastructure-type=inkubator&amp;spg_infrastructure-region=</a:t>
            </a:r>
            <a:endParaRPr lang="cs-CZ" altLang="cs-CZ" sz="1100" dirty="0">
              <a:solidFill>
                <a:srgbClr val="002060"/>
              </a:solidFill>
              <a:latin typeface="Times New Roman" panose="02020603050405020304" pitchFamily="18" charset="0"/>
              <a:cs typeface="Times New Roman" panose="02020603050405020304" pitchFamily="18" charset="0"/>
            </a:endParaRPr>
          </a:p>
          <a:p>
            <a:pPr lvl="1"/>
            <a:r>
              <a:rPr lang="cs-CZ" altLang="cs-CZ" sz="1100" dirty="0">
                <a:solidFill>
                  <a:srgbClr val="002060"/>
                </a:solidFill>
                <a:latin typeface="Times New Roman" panose="02020603050405020304" pitchFamily="18" charset="0"/>
                <a:cs typeface="Times New Roman" panose="02020603050405020304" pitchFamily="18" charset="0"/>
                <a:hlinkClick r:id="rId4"/>
              </a:rPr>
              <a:t>https://www.czechinvest.org/cz/Sluzby-pro-male-a-stredni-podnikatele/Chcete-dotace/OPPI/Vyuziti-novych-financnich-nastroju/Inkubatory</a:t>
            </a:r>
            <a:endParaRPr lang="cs-CZ" altLang="cs-CZ" sz="11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Alternativy financování podnikání</a:t>
            </a:r>
          </a:p>
        </p:txBody>
      </p:sp>
    </p:spTree>
    <p:extLst>
      <p:ext uri="{BB962C8B-B14F-4D97-AF65-F5344CB8AC3E}">
        <p14:creationId xmlns:p14="http://schemas.microsoft.com/office/powerpoint/2010/main" val="217335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 souladu s vaším podnikatelskou příležitostí kombinujte vhodné alternativy a zdroje financování. Nutné si uvědomit – zda poskytnu část své firmy za protihodnotu, či raději využiji pasivní dluhový kapitálový zdroj.</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Orientujte se v možnostech využití kapitálu dle různých fázích vývoje firmy.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Zvažte moderní přístupy a možnosti získávání levnějších finančních prostředků.</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Musíte přesvědčit </a:t>
            </a:r>
            <a:r>
              <a:rPr lang="cs-CZ" altLang="cs-CZ" sz="1400" b="1" dirty="0" err="1">
                <a:solidFill>
                  <a:srgbClr val="002060"/>
                </a:solidFill>
                <a:latin typeface="Times New Roman" panose="02020603050405020304" pitchFamily="18" charset="0"/>
                <a:cs typeface="Times New Roman" panose="02020603050405020304" pitchFamily="18" charset="0"/>
              </a:rPr>
              <a:t>poteniconální</a:t>
            </a:r>
            <a:r>
              <a:rPr lang="cs-CZ" altLang="cs-CZ" sz="1400" b="1" dirty="0">
                <a:solidFill>
                  <a:srgbClr val="002060"/>
                </a:solidFill>
                <a:latin typeface="Times New Roman" panose="02020603050405020304" pitchFamily="18" charset="0"/>
                <a:cs typeface="Times New Roman" panose="02020603050405020304" pitchFamily="18" charset="0"/>
              </a:rPr>
              <a:t> investory (BA, VC, tichý společník) o rychlé návratnosti vložených prostředků a také potencionálů progresivního růstu firmy (jinak pravděpodobně nezaujmete).</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Nebojte se klíčovým lidem nabídnout místo mzdy např. podíl ve firmě.</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Myslete na to, jak udělat z Vašeho projektu levný start-up. Náklady na firmu se dají minimalizovat a jsou dramaticky nižší než před několika lety! </a:t>
            </a:r>
          </a:p>
          <a:p>
            <a:endParaRPr lang="cs-CZ" altLang="cs-CZ" sz="1400" b="1" dirty="0">
              <a:solidFill>
                <a:srgbClr val="002060"/>
              </a:solidFill>
              <a:highlight>
                <a:srgbClr val="FFFF00"/>
              </a:highlight>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Tree>
    <p:extLst>
      <p:ext uri="{BB962C8B-B14F-4D97-AF65-F5344CB8AC3E}">
        <p14:creationId xmlns:p14="http://schemas.microsoft.com/office/powerpoint/2010/main" val="29085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1" end="11"/>
                                            </p:txEl>
                                          </p:spTgt>
                                        </p:tgtEl>
                                        <p:attrNameLst>
                                          <p:attrName>style.visibility</p:attrName>
                                        </p:attrNameLst>
                                      </p:cBhvr>
                                      <p:to>
                                        <p:strVal val="visible"/>
                                      </p:to>
                                    </p:set>
                                    <p:animEffect transition="in" filter="fade">
                                      <p:cBhvr>
                                        <p:cTn id="32"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9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6228184" y="1309812"/>
            <a:ext cx="2160240"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Business Model Canvas od </a:t>
            </a:r>
            <a:r>
              <a:rPr lang="cs-CZ" altLang="cs-CZ" sz="1400" i="1" dirty="0">
                <a:solidFill>
                  <a:srgbClr val="002060"/>
                </a:solidFill>
                <a:latin typeface="Times New Roman" panose="02020603050405020304" pitchFamily="18" charset="0"/>
                <a:cs typeface="Times New Roman" panose="02020603050405020304" pitchFamily="18" charset="0"/>
              </a:rPr>
              <a:t>Alexandera </a:t>
            </a:r>
            <a:r>
              <a:rPr lang="cs-CZ" altLang="cs-CZ" sz="1400" i="1" dirty="0" err="1">
                <a:solidFill>
                  <a:srgbClr val="002060"/>
                </a:solidFill>
                <a:latin typeface="Times New Roman" panose="02020603050405020304" pitchFamily="18" charset="0"/>
                <a:cs typeface="Times New Roman" panose="02020603050405020304" pitchFamily="18" charset="0"/>
              </a:rPr>
              <a:t>Osterwaldera</a:t>
            </a:r>
            <a:r>
              <a:rPr lang="cs-CZ" altLang="cs-CZ" sz="1400" i="1" dirty="0">
                <a:solidFill>
                  <a:srgbClr val="002060"/>
                </a:solidFill>
                <a:latin typeface="Times New Roman" panose="02020603050405020304" pitchFamily="18" charset="0"/>
                <a:cs typeface="Times New Roman" panose="02020603050405020304" pitchFamily="18" charset="0"/>
              </a:rPr>
              <a:t> </a:t>
            </a:r>
            <a:r>
              <a:rPr lang="cs-CZ" altLang="cs-CZ" sz="1400" dirty="0">
                <a:solidFill>
                  <a:srgbClr val="002060"/>
                </a:solidFill>
                <a:latin typeface="Times New Roman" panose="02020603050405020304" pitchFamily="18" charset="0"/>
                <a:cs typeface="Times New Roman" panose="02020603050405020304" pitchFamily="18" charset="0"/>
              </a:rPr>
              <a:t>a </a:t>
            </a:r>
            <a:r>
              <a:rPr lang="cs-CZ" altLang="cs-CZ" sz="1400" i="1" dirty="0">
                <a:solidFill>
                  <a:srgbClr val="002060"/>
                </a:solidFill>
                <a:latin typeface="Times New Roman" panose="02020603050405020304" pitchFamily="18" charset="0"/>
                <a:cs typeface="Times New Roman" panose="02020603050405020304" pitchFamily="18" charset="0"/>
              </a:rPr>
              <a:t>Yves </a:t>
            </a:r>
            <a:r>
              <a:rPr lang="cs-CZ" altLang="cs-CZ" sz="1400" i="1" dirty="0" err="1">
                <a:solidFill>
                  <a:srgbClr val="002060"/>
                </a:solidFill>
                <a:latin typeface="Times New Roman" panose="02020603050405020304" pitchFamily="18" charset="0"/>
                <a:cs typeface="Times New Roman" panose="02020603050405020304" pitchFamily="18" charset="0"/>
              </a:rPr>
              <a:t>Pigneura</a:t>
            </a:r>
            <a:r>
              <a:rPr lang="cs-CZ" altLang="cs-CZ" sz="1400" dirty="0">
                <a:solidFill>
                  <a:srgbClr val="002060"/>
                </a:solidFill>
                <a:latin typeface="Times New Roman" panose="02020603050405020304" pitchFamily="18" charset="0"/>
                <a:cs typeface="Times New Roman" panose="02020603050405020304" pitchFamily="18" charset="0"/>
              </a:rPr>
              <a:t> je nástroj pro návrh obchodního modelu, jeho analýzu i inovaci.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Základem je plátno </a:t>
            </a:r>
            <a:r>
              <a:rPr lang="cs-CZ" altLang="cs-CZ" sz="1400" b="1" dirty="0">
                <a:solidFill>
                  <a:srgbClr val="002060"/>
                </a:solidFill>
                <a:latin typeface="Times New Roman" panose="02020603050405020304" pitchFamily="18" charset="0"/>
                <a:cs typeface="Times New Roman" panose="02020603050405020304" pitchFamily="18" charset="0"/>
              </a:rPr>
              <a:t>Business Model Canvas </a:t>
            </a:r>
            <a:r>
              <a:rPr lang="cs-CZ" altLang="cs-CZ" sz="1400" dirty="0">
                <a:solidFill>
                  <a:srgbClr val="002060"/>
                </a:solidFill>
                <a:latin typeface="Times New Roman" panose="02020603050405020304" pitchFamily="18" charset="0"/>
                <a:cs typeface="Times New Roman" panose="02020603050405020304" pitchFamily="18" charset="0"/>
              </a:rPr>
              <a:t>skládající se z devíti částí.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
        <p:nvSpPr>
          <p:cNvPr id="12" name="Zástupný symbol pro obsah 2"/>
          <p:cNvSpPr txBox="1">
            <a:spLocks/>
          </p:cNvSpPr>
          <p:nvPr/>
        </p:nvSpPr>
        <p:spPr>
          <a:xfrm>
            <a:off x="-396552" y="4456764"/>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i="1"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i="1" dirty="0" err="1">
                <a:solidFill>
                  <a:srgbClr val="307871"/>
                </a:solidFill>
                <a:latin typeface="Times New Roman" panose="02020603050405020304" pitchFamily="18" charset="0"/>
                <a:cs typeface="Times New Roman" panose="02020603050405020304" pitchFamily="18" charset="0"/>
              </a:rPr>
              <a:t>Osterwalder</a:t>
            </a:r>
            <a:r>
              <a:rPr lang="cs-CZ" altLang="cs-CZ" sz="800" i="1" dirty="0">
                <a:solidFill>
                  <a:srgbClr val="307871"/>
                </a:solidFill>
                <a:latin typeface="Times New Roman" panose="02020603050405020304" pitchFamily="18" charset="0"/>
                <a:cs typeface="Times New Roman" panose="02020603050405020304" pitchFamily="18" charset="0"/>
              </a:rPr>
              <a:t>, </a:t>
            </a:r>
            <a:r>
              <a:rPr lang="cs-CZ" altLang="cs-CZ" sz="800" i="1" dirty="0" err="1">
                <a:solidFill>
                  <a:srgbClr val="307871"/>
                </a:solidFill>
                <a:latin typeface="Times New Roman" panose="02020603050405020304" pitchFamily="18" charset="0"/>
                <a:cs typeface="Times New Roman" panose="02020603050405020304" pitchFamily="18" charset="0"/>
              </a:rPr>
              <a:t>Pigneur</a:t>
            </a:r>
            <a:r>
              <a:rPr lang="cs-CZ" altLang="cs-CZ" sz="800" i="1" dirty="0">
                <a:solidFill>
                  <a:srgbClr val="307871"/>
                </a:solidFill>
                <a:latin typeface="Times New Roman" panose="02020603050405020304" pitchFamily="18" charset="0"/>
                <a:cs typeface="Times New Roman" panose="02020603050405020304" pitchFamily="18" charset="0"/>
              </a:rPr>
              <a:t>, 2010)</a:t>
            </a:r>
          </a:p>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pic>
        <p:nvPicPr>
          <p:cNvPr id="5" name="Obrázek 4">
            <a:extLst>
              <a:ext uri="{FF2B5EF4-FFF2-40B4-BE49-F238E27FC236}">
                <a16:creationId xmlns:a16="http://schemas.microsoft.com/office/drawing/2014/main" id="{6E953D83-3308-41C9-9191-BE2907D04C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79" b="2401"/>
          <a:stretch/>
        </p:blipFill>
        <p:spPr>
          <a:xfrm>
            <a:off x="107504" y="703189"/>
            <a:ext cx="5904656" cy="3753575"/>
          </a:xfrm>
          <a:prstGeom prst="rect">
            <a:avLst/>
          </a:prstGeom>
        </p:spPr>
      </p:pic>
    </p:spTree>
    <p:extLst>
      <p:ext uri="{BB962C8B-B14F-4D97-AF65-F5344CB8AC3E}">
        <p14:creationId xmlns:p14="http://schemas.microsoft.com/office/powerpoint/2010/main" val="29975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CANVAS Business Model</a:t>
            </a:r>
          </a:p>
        </p:txBody>
      </p:sp>
      <p:sp>
        <p:nvSpPr>
          <p:cNvPr id="12" name="Zástupný symbol pro obsah 2"/>
          <p:cNvSpPr txBox="1">
            <a:spLocks/>
          </p:cNvSpPr>
          <p:nvPr/>
        </p:nvSpPr>
        <p:spPr>
          <a:xfrm>
            <a:off x="-396552" y="4456764"/>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i="1"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i="1" dirty="0" err="1">
                <a:solidFill>
                  <a:srgbClr val="307871"/>
                </a:solidFill>
                <a:latin typeface="Times New Roman" panose="02020603050405020304" pitchFamily="18" charset="0"/>
                <a:cs typeface="Times New Roman" panose="02020603050405020304" pitchFamily="18" charset="0"/>
              </a:rPr>
              <a:t>Osterwalder</a:t>
            </a:r>
            <a:r>
              <a:rPr lang="cs-CZ" altLang="cs-CZ" sz="800" i="1" dirty="0">
                <a:solidFill>
                  <a:srgbClr val="307871"/>
                </a:solidFill>
                <a:latin typeface="Times New Roman" panose="02020603050405020304" pitchFamily="18" charset="0"/>
                <a:cs typeface="Times New Roman" panose="02020603050405020304" pitchFamily="18" charset="0"/>
              </a:rPr>
              <a:t>, </a:t>
            </a:r>
            <a:r>
              <a:rPr lang="cs-CZ" altLang="cs-CZ" sz="800" i="1" dirty="0" err="1">
                <a:solidFill>
                  <a:srgbClr val="307871"/>
                </a:solidFill>
                <a:latin typeface="Times New Roman" panose="02020603050405020304" pitchFamily="18" charset="0"/>
                <a:cs typeface="Times New Roman" panose="02020603050405020304" pitchFamily="18" charset="0"/>
              </a:rPr>
              <a:t>Pigneur</a:t>
            </a:r>
            <a:r>
              <a:rPr lang="cs-CZ" altLang="cs-CZ" sz="800" i="1" dirty="0">
                <a:solidFill>
                  <a:srgbClr val="307871"/>
                </a:solidFill>
                <a:latin typeface="Times New Roman" panose="02020603050405020304" pitchFamily="18" charset="0"/>
                <a:cs typeface="Times New Roman" panose="02020603050405020304" pitchFamily="18" charset="0"/>
              </a:rPr>
              <a:t>, 2010)</a:t>
            </a:r>
          </a:p>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pic>
        <p:nvPicPr>
          <p:cNvPr id="5" name="Obrázek 4">
            <a:extLst>
              <a:ext uri="{FF2B5EF4-FFF2-40B4-BE49-F238E27FC236}">
                <a16:creationId xmlns:a16="http://schemas.microsoft.com/office/drawing/2014/main" id="{6E953D83-3308-41C9-9191-BE2907D04C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79" b="2401"/>
          <a:stretch/>
        </p:blipFill>
        <p:spPr>
          <a:xfrm>
            <a:off x="0" y="40377"/>
            <a:ext cx="9252520" cy="519517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Rukopis 6">
                <a:extLst>
                  <a:ext uri="{FF2B5EF4-FFF2-40B4-BE49-F238E27FC236}">
                    <a16:creationId xmlns:a16="http://schemas.microsoft.com/office/drawing/2014/main" id="{1C0FE823-223E-4A81-8AA1-8357379F2043}"/>
                  </a:ext>
                </a:extLst>
              </p14:cNvPr>
              <p14:cNvContentPartPr/>
              <p14:nvPr/>
            </p14:nvContentPartPr>
            <p14:xfrm>
              <a:off x="7435680" y="622260"/>
              <a:ext cx="1360080" cy="38160"/>
            </p14:xfrm>
          </p:contentPart>
        </mc:Choice>
        <mc:Fallback xmlns="">
          <p:pic>
            <p:nvPicPr>
              <p:cNvPr id="7" name="Rukopis 6">
                <a:extLst>
                  <a:ext uri="{FF2B5EF4-FFF2-40B4-BE49-F238E27FC236}">
                    <a16:creationId xmlns:a16="http://schemas.microsoft.com/office/drawing/2014/main" id="{1C0FE823-223E-4A81-8AA1-8357379F2043}"/>
                  </a:ext>
                </a:extLst>
              </p:cNvPr>
              <p:cNvPicPr/>
              <p:nvPr/>
            </p:nvPicPr>
            <p:blipFill>
              <a:blip r:embed="rId5"/>
              <a:stretch>
                <a:fillRect/>
              </a:stretch>
            </p:blipFill>
            <p:spPr>
              <a:xfrm>
                <a:off x="7381680" y="514260"/>
                <a:ext cx="14677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Rukopis 7">
                <a:extLst>
                  <a:ext uri="{FF2B5EF4-FFF2-40B4-BE49-F238E27FC236}">
                    <a16:creationId xmlns:a16="http://schemas.microsoft.com/office/drawing/2014/main" id="{73E320D2-3FF6-4478-8244-2BF01D3E420C}"/>
                  </a:ext>
                </a:extLst>
              </p14:cNvPr>
              <p14:cNvContentPartPr/>
              <p14:nvPr/>
            </p14:nvContentPartPr>
            <p14:xfrm>
              <a:off x="3904800" y="628740"/>
              <a:ext cx="1194120" cy="25920"/>
            </p14:xfrm>
          </p:contentPart>
        </mc:Choice>
        <mc:Fallback xmlns="">
          <p:pic>
            <p:nvPicPr>
              <p:cNvPr id="8" name="Rukopis 7">
                <a:extLst>
                  <a:ext uri="{FF2B5EF4-FFF2-40B4-BE49-F238E27FC236}">
                    <a16:creationId xmlns:a16="http://schemas.microsoft.com/office/drawing/2014/main" id="{73E320D2-3FF6-4478-8244-2BF01D3E420C}"/>
                  </a:ext>
                </a:extLst>
              </p:cNvPr>
              <p:cNvPicPr/>
              <p:nvPr/>
            </p:nvPicPr>
            <p:blipFill>
              <a:blip r:embed="rId7"/>
              <a:stretch>
                <a:fillRect/>
              </a:stretch>
            </p:blipFill>
            <p:spPr>
              <a:xfrm>
                <a:off x="3851160" y="521100"/>
                <a:ext cx="1301760" cy="241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63" name="Rukopis 162">
                <a:extLst>
                  <a:ext uri="{FF2B5EF4-FFF2-40B4-BE49-F238E27FC236}">
                    <a16:creationId xmlns:a16="http://schemas.microsoft.com/office/drawing/2014/main" id="{C6F2DE00-5692-40D8-8A7B-D73517AAF81D}"/>
                  </a:ext>
                </a:extLst>
              </p14:cNvPr>
              <p14:cNvContentPartPr/>
              <p14:nvPr/>
            </p14:nvContentPartPr>
            <p14:xfrm>
              <a:off x="6294840" y="710820"/>
              <a:ext cx="329760" cy="1213200"/>
            </p14:xfrm>
          </p:contentPart>
        </mc:Choice>
        <mc:Fallback xmlns="">
          <p:pic>
            <p:nvPicPr>
              <p:cNvPr id="163" name="Rukopis 162">
                <a:extLst>
                  <a:ext uri="{FF2B5EF4-FFF2-40B4-BE49-F238E27FC236}">
                    <a16:creationId xmlns:a16="http://schemas.microsoft.com/office/drawing/2014/main" id="{C6F2DE00-5692-40D8-8A7B-D73517AAF81D}"/>
                  </a:ext>
                </a:extLst>
              </p:cNvPr>
              <p:cNvPicPr/>
              <p:nvPr/>
            </p:nvPicPr>
            <p:blipFill>
              <a:blip r:embed="rId9"/>
              <a:stretch>
                <a:fillRect/>
              </a:stretch>
            </p:blipFill>
            <p:spPr>
              <a:xfrm>
                <a:off x="6277219" y="693180"/>
                <a:ext cx="365361" cy="1248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8" name="Rukopis 207">
                <a:extLst>
                  <a:ext uri="{FF2B5EF4-FFF2-40B4-BE49-F238E27FC236}">
                    <a16:creationId xmlns:a16="http://schemas.microsoft.com/office/drawing/2014/main" id="{DF3918B6-4712-4E62-A3AE-4DD68A53E3FC}"/>
                  </a:ext>
                </a:extLst>
              </p14:cNvPr>
              <p14:cNvContentPartPr/>
              <p14:nvPr/>
            </p14:nvContentPartPr>
            <p14:xfrm>
              <a:off x="-782040" y="298260"/>
              <a:ext cx="487440" cy="477000"/>
            </p14:xfrm>
          </p:contentPart>
        </mc:Choice>
        <mc:Fallback xmlns="">
          <p:pic>
            <p:nvPicPr>
              <p:cNvPr id="208" name="Rukopis 207">
                <a:extLst>
                  <a:ext uri="{FF2B5EF4-FFF2-40B4-BE49-F238E27FC236}">
                    <a16:creationId xmlns:a16="http://schemas.microsoft.com/office/drawing/2014/main" id="{DF3918B6-4712-4E62-A3AE-4DD68A53E3FC}"/>
                  </a:ext>
                </a:extLst>
              </p:cNvPr>
              <p:cNvPicPr/>
              <p:nvPr/>
            </p:nvPicPr>
            <p:blipFill>
              <a:blip r:embed="rId11"/>
              <a:stretch>
                <a:fillRect/>
              </a:stretch>
            </p:blipFill>
            <p:spPr>
              <a:xfrm>
                <a:off x="-791040" y="289260"/>
                <a:ext cx="50508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9" name="Rukopis 208">
                <a:extLst>
                  <a:ext uri="{FF2B5EF4-FFF2-40B4-BE49-F238E27FC236}">
                    <a16:creationId xmlns:a16="http://schemas.microsoft.com/office/drawing/2014/main" id="{D5A275DB-FF65-4295-97E4-350AE6112A67}"/>
                  </a:ext>
                </a:extLst>
              </p14:cNvPr>
              <p14:cNvContentPartPr/>
              <p14:nvPr/>
            </p14:nvContentPartPr>
            <p14:xfrm>
              <a:off x="-889038" y="965530"/>
              <a:ext cx="515520" cy="478440"/>
            </p14:xfrm>
          </p:contentPart>
        </mc:Choice>
        <mc:Fallback xmlns="">
          <p:pic>
            <p:nvPicPr>
              <p:cNvPr id="209" name="Rukopis 208">
                <a:extLst>
                  <a:ext uri="{FF2B5EF4-FFF2-40B4-BE49-F238E27FC236}">
                    <a16:creationId xmlns:a16="http://schemas.microsoft.com/office/drawing/2014/main" id="{D5A275DB-FF65-4295-97E4-350AE6112A67}"/>
                  </a:ext>
                </a:extLst>
              </p:cNvPr>
              <p:cNvPicPr/>
              <p:nvPr/>
            </p:nvPicPr>
            <p:blipFill>
              <a:blip r:embed="rId13"/>
              <a:stretch>
                <a:fillRect/>
              </a:stretch>
            </p:blipFill>
            <p:spPr>
              <a:xfrm>
                <a:off x="-898038" y="956890"/>
                <a:ext cx="53316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0" name="Rukopis 209">
                <a:extLst>
                  <a:ext uri="{FF2B5EF4-FFF2-40B4-BE49-F238E27FC236}">
                    <a16:creationId xmlns:a16="http://schemas.microsoft.com/office/drawing/2014/main" id="{D8822A42-0044-4EC3-92EA-1C5D988B6A07}"/>
                  </a:ext>
                </a:extLst>
              </p14:cNvPr>
              <p14:cNvContentPartPr/>
              <p14:nvPr/>
            </p14:nvContentPartPr>
            <p14:xfrm>
              <a:off x="-888353" y="1630090"/>
              <a:ext cx="442800" cy="457560"/>
            </p14:xfrm>
          </p:contentPart>
        </mc:Choice>
        <mc:Fallback xmlns="">
          <p:pic>
            <p:nvPicPr>
              <p:cNvPr id="210" name="Rukopis 209">
                <a:extLst>
                  <a:ext uri="{FF2B5EF4-FFF2-40B4-BE49-F238E27FC236}">
                    <a16:creationId xmlns:a16="http://schemas.microsoft.com/office/drawing/2014/main" id="{D8822A42-0044-4EC3-92EA-1C5D988B6A07}"/>
                  </a:ext>
                </a:extLst>
              </p:cNvPr>
              <p:cNvPicPr/>
              <p:nvPr/>
            </p:nvPicPr>
            <p:blipFill>
              <a:blip r:embed="rId15"/>
              <a:stretch>
                <a:fillRect/>
              </a:stretch>
            </p:blipFill>
            <p:spPr>
              <a:xfrm>
                <a:off x="-897353" y="1621090"/>
                <a:ext cx="46044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4" name="Rukopis 213">
                <a:extLst>
                  <a:ext uri="{FF2B5EF4-FFF2-40B4-BE49-F238E27FC236}">
                    <a16:creationId xmlns:a16="http://schemas.microsoft.com/office/drawing/2014/main" id="{81FDC7B7-7040-4094-859C-2815190EC993}"/>
                  </a:ext>
                </a:extLst>
              </p14:cNvPr>
              <p14:cNvContentPartPr/>
              <p14:nvPr/>
            </p14:nvContentPartPr>
            <p14:xfrm>
              <a:off x="-26153" y="83530"/>
              <a:ext cx="124560" cy="5090040"/>
            </p14:xfrm>
          </p:contentPart>
        </mc:Choice>
        <mc:Fallback xmlns="">
          <p:pic>
            <p:nvPicPr>
              <p:cNvPr id="214" name="Rukopis 213">
                <a:extLst>
                  <a:ext uri="{FF2B5EF4-FFF2-40B4-BE49-F238E27FC236}">
                    <a16:creationId xmlns:a16="http://schemas.microsoft.com/office/drawing/2014/main" id="{81FDC7B7-7040-4094-859C-2815190EC993}"/>
                  </a:ext>
                </a:extLst>
              </p:cNvPr>
              <p:cNvPicPr/>
              <p:nvPr/>
            </p:nvPicPr>
            <p:blipFill>
              <a:blip r:embed="rId17"/>
              <a:stretch>
                <a:fillRect/>
              </a:stretch>
            </p:blipFill>
            <p:spPr>
              <a:xfrm>
                <a:off x="-43793" y="65530"/>
                <a:ext cx="160200" cy="5125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2" name="Rukopis 311">
                <a:extLst>
                  <a:ext uri="{FF2B5EF4-FFF2-40B4-BE49-F238E27FC236}">
                    <a16:creationId xmlns:a16="http://schemas.microsoft.com/office/drawing/2014/main" id="{4F601ED9-1D57-4FA4-8F07-D064DFADB1EA}"/>
                  </a:ext>
                </a:extLst>
              </p14:cNvPr>
              <p14:cNvContentPartPr/>
              <p14:nvPr/>
            </p14:nvContentPartPr>
            <p14:xfrm>
              <a:off x="289567" y="-32750"/>
              <a:ext cx="9533993" cy="5377320"/>
            </p14:xfrm>
          </p:contentPart>
        </mc:Choice>
        <mc:Fallback xmlns="">
          <p:pic>
            <p:nvPicPr>
              <p:cNvPr id="312" name="Rukopis 311">
                <a:extLst>
                  <a:ext uri="{FF2B5EF4-FFF2-40B4-BE49-F238E27FC236}">
                    <a16:creationId xmlns:a16="http://schemas.microsoft.com/office/drawing/2014/main" id="{4F601ED9-1D57-4FA4-8F07-D064DFADB1EA}"/>
                  </a:ext>
                </a:extLst>
              </p:cNvPr>
              <p:cNvPicPr/>
              <p:nvPr/>
            </p:nvPicPr>
            <p:blipFill>
              <a:blip r:embed="rId19"/>
              <a:stretch>
                <a:fillRect/>
              </a:stretch>
            </p:blipFill>
            <p:spPr>
              <a:xfrm>
                <a:off x="271567" y="-50390"/>
                <a:ext cx="9560633" cy="5412960"/>
              </a:xfrm>
              <a:prstGeom prst="rect">
                <a:avLst/>
              </a:prstGeom>
            </p:spPr>
          </p:pic>
        </mc:Fallback>
      </mc:AlternateContent>
    </p:spTree>
    <p:extLst>
      <p:ext uri="{BB962C8B-B14F-4D97-AF65-F5344CB8AC3E}">
        <p14:creationId xmlns:p14="http://schemas.microsoft.com/office/powerpoint/2010/main" val="47505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5112568" cy="402880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Zákaznické segmenty </a:t>
            </a:r>
            <a:r>
              <a:rPr lang="cs-CZ" altLang="cs-CZ" sz="1300" dirty="0">
                <a:solidFill>
                  <a:srgbClr val="002060"/>
                </a:solidFill>
                <a:latin typeface="Times New Roman" panose="02020603050405020304" pitchFamily="18" charset="0"/>
                <a:cs typeface="Times New Roman" panose="02020603050405020304" pitchFamily="18" charset="0"/>
              </a:rPr>
              <a:t>– Zákazníci jsou zdrojem příjmů podnikání. Určete, kteří zákazníci si nyní nejčastěji kupují vaše produkty. Rozdělte je do skupin, které podrobněji popište.</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Poskytovaná hodnota </a:t>
            </a:r>
            <a:r>
              <a:rPr lang="cs-CZ" altLang="cs-CZ" sz="1300" dirty="0">
                <a:solidFill>
                  <a:srgbClr val="002060"/>
                </a:solidFill>
                <a:latin typeface="Times New Roman" panose="02020603050405020304" pitchFamily="18" charset="0"/>
                <a:cs typeface="Times New Roman" panose="02020603050405020304" pitchFamily="18" charset="0"/>
              </a:rPr>
              <a:t>– Popište, jaké problémy zákazníka řešíte a co užitím vašeho produktu nebo služby získá. Hodnota produktu uspokojuje potřebu zákazníka.</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Klíčové činnosti </a:t>
            </a:r>
            <a:r>
              <a:rPr lang="cs-CZ" altLang="cs-CZ" sz="1300" dirty="0">
                <a:solidFill>
                  <a:srgbClr val="002060"/>
                </a:solidFill>
                <a:latin typeface="Times New Roman" panose="02020603050405020304" pitchFamily="18" charset="0"/>
                <a:cs typeface="Times New Roman" panose="02020603050405020304" pitchFamily="18" charset="0"/>
              </a:rPr>
              <a:t>– Vyjmenujte základní činnosti, pomocí kterých vyrábíte výrobky nebo poskytujete služby. Mezi klíčové činnosti zpravidla patří výroba, realizace služby, komunikace nebo koordinace.</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Klíčové zdroje </a:t>
            </a:r>
            <a:r>
              <a:rPr lang="cs-CZ" altLang="cs-CZ" sz="1300" dirty="0">
                <a:solidFill>
                  <a:srgbClr val="002060"/>
                </a:solidFill>
                <a:latin typeface="Times New Roman" panose="02020603050405020304" pitchFamily="18" charset="0"/>
                <a:cs typeface="Times New Roman" panose="02020603050405020304" pitchFamily="18" charset="0"/>
              </a:rPr>
              <a:t>– Určete, co všechno potřebujete, abyste mohli provádět klíčové činnosti. Patří sem fyzické zdroje, duševní zdroje, lidské zdroje a finanční zdroje.</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Klíčová partnerství </a:t>
            </a:r>
            <a:r>
              <a:rPr lang="cs-CZ" altLang="cs-CZ" sz="1300" dirty="0">
                <a:solidFill>
                  <a:srgbClr val="002060"/>
                </a:solidFill>
                <a:latin typeface="Times New Roman" panose="02020603050405020304" pitchFamily="18" charset="0"/>
                <a:cs typeface="Times New Roman" panose="02020603050405020304" pitchFamily="18" charset="0"/>
              </a:rPr>
              <a:t>– Pro své podnikání potřebujete další subjekty. Mohou to být například dodavatelé nebo jiní partneři.</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Vztahy se zákazníky </a:t>
            </a:r>
            <a:r>
              <a:rPr lang="cs-CZ" altLang="cs-CZ" sz="1300" dirty="0">
                <a:solidFill>
                  <a:srgbClr val="002060"/>
                </a:solidFill>
                <a:latin typeface="Times New Roman" panose="02020603050405020304" pitchFamily="18" charset="0"/>
                <a:cs typeface="Times New Roman" panose="02020603050405020304" pitchFamily="18" charset="0"/>
              </a:rPr>
              <a:t>– Popište, jakým způsobem komunikujete se svými zákazníky, abyste s nimi budovali dlouhodobé vztahy.</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Distribuční kanály </a:t>
            </a:r>
            <a:r>
              <a:rPr lang="cs-CZ" altLang="cs-CZ" sz="1300" dirty="0">
                <a:solidFill>
                  <a:srgbClr val="002060"/>
                </a:solidFill>
                <a:latin typeface="Times New Roman" panose="02020603050405020304" pitchFamily="18" charset="0"/>
                <a:cs typeface="Times New Roman" panose="02020603050405020304" pitchFamily="18" charset="0"/>
              </a:rPr>
              <a:t>– Určete, jakým způsobem kontaktujete svého zákazníka a jakým způsobem doručujete své výrobky nebo služby.</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Zdroje příjmů </a:t>
            </a:r>
            <a:r>
              <a:rPr lang="cs-CZ" altLang="cs-CZ" sz="1300" dirty="0">
                <a:solidFill>
                  <a:srgbClr val="002060"/>
                </a:solidFill>
                <a:latin typeface="Times New Roman" panose="02020603050405020304" pitchFamily="18" charset="0"/>
                <a:cs typeface="Times New Roman" panose="02020603050405020304" pitchFamily="18" charset="0"/>
              </a:rPr>
              <a:t>– Popište, jak a za co konkrétně vaši zákazníci platí. Mezi typické zdroje příjmů patří například platba za využití služby, pronájem, předplatné.</a:t>
            </a:r>
          </a:p>
          <a:p>
            <a:pPr>
              <a:buFont typeface="+mj-lt"/>
              <a:buAutoNum type="arabicPeriod"/>
            </a:pPr>
            <a:endParaRPr lang="cs-CZ" altLang="cs-CZ" sz="13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300" b="1" dirty="0">
                <a:solidFill>
                  <a:srgbClr val="002060"/>
                </a:solidFill>
                <a:latin typeface="Times New Roman" panose="02020603050405020304" pitchFamily="18" charset="0"/>
                <a:cs typeface="Times New Roman" panose="02020603050405020304" pitchFamily="18" charset="0"/>
              </a:rPr>
              <a:t>Struktura nákladů </a:t>
            </a:r>
            <a:r>
              <a:rPr lang="cs-CZ" altLang="cs-CZ" sz="1300" dirty="0">
                <a:solidFill>
                  <a:srgbClr val="002060"/>
                </a:solidFill>
                <a:latin typeface="Times New Roman" panose="02020603050405020304" pitchFamily="18" charset="0"/>
                <a:cs typeface="Times New Roman" panose="02020603050405020304" pitchFamily="18" charset="0"/>
              </a:rPr>
              <a:t>– Sepište všechny nejdůležitější náklady, které jsou spojené s vaší podnikatelskou činností.</a:t>
            </a:r>
          </a:p>
          <a:p>
            <a:pPr>
              <a:buFont typeface="+mj-lt"/>
              <a:buAutoNum type="arabicPeriod"/>
            </a:pP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pic>
        <p:nvPicPr>
          <p:cNvPr id="5" name="Obrázek 4">
            <a:extLst>
              <a:ext uri="{FF2B5EF4-FFF2-40B4-BE49-F238E27FC236}">
                <a16:creationId xmlns:a16="http://schemas.microsoft.com/office/drawing/2014/main" id="{6E953D83-3308-41C9-9191-BE2907D04C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79" b="2401"/>
          <a:stretch/>
        </p:blipFill>
        <p:spPr>
          <a:xfrm>
            <a:off x="5184576" y="1419622"/>
            <a:ext cx="3779912" cy="2402880"/>
          </a:xfrm>
          <a:prstGeom prst="rect">
            <a:avLst/>
          </a:prstGeom>
        </p:spPr>
      </p:pic>
    </p:spTree>
    <p:extLst>
      <p:ext uri="{BB962C8B-B14F-4D97-AF65-F5344CB8AC3E}">
        <p14:creationId xmlns:p14="http://schemas.microsoft.com/office/powerpoint/2010/main" val="79234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1" end="11"/>
                                            </p:txEl>
                                          </p:spTgt>
                                        </p:tgtEl>
                                        <p:attrNameLst>
                                          <p:attrName>style.visibility</p:attrName>
                                        </p:attrNameLst>
                                      </p:cBhvr>
                                      <p:to>
                                        <p:strVal val="visible"/>
                                      </p:to>
                                    </p:set>
                                    <p:animEffect transition="in" filter="fade">
                                      <p:cBhvr>
                                        <p:cTn id="32" dur="500"/>
                                        <p:tgtEl>
                                          <p:spTgt spid="16">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animEffect transition="in" filter="fade">
                                      <p:cBhvr>
                                        <p:cTn id="37" dur="500"/>
                                        <p:tgtEl>
                                          <p:spTgt spid="16">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15" end="15"/>
                                            </p:txEl>
                                          </p:spTgt>
                                        </p:tgtEl>
                                        <p:attrNameLst>
                                          <p:attrName>style.visibility</p:attrName>
                                        </p:attrNameLst>
                                      </p:cBhvr>
                                      <p:to>
                                        <p:strVal val="visible"/>
                                      </p:to>
                                    </p:set>
                                    <p:animEffect transition="in" filter="fade">
                                      <p:cBhvr>
                                        <p:cTn id="42" dur="500"/>
                                        <p:tgtEl>
                                          <p:spTgt spid="16">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17" end="17"/>
                                            </p:txEl>
                                          </p:spTgt>
                                        </p:tgtEl>
                                        <p:attrNameLst>
                                          <p:attrName>style.visibility</p:attrName>
                                        </p:attrNameLst>
                                      </p:cBhvr>
                                      <p:to>
                                        <p:strVal val="visible"/>
                                      </p:to>
                                    </p:set>
                                    <p:animEffect transition="in" filter="fade">
                                      <p:cBhvr>
                                        <p:cTn id="47" dur="500"/>
                                        <p:tgtEl>
                                          <p:spTgt spid="16">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Zákaznické segmenty (1)</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Skupiny zákazníků představují oddělené segmenty v případě, že:</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jejich potřeby vyžadují a zdůvodňují zvláštní nabídku,</a:t>
            </a:r>
          </a:p>
          <a:p>
            <a:pPr>
              <a:buFontTx/>
              <a:buChar char="-"/>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firma k nim přistupuje prostřednictvím různých distribučních kanálů,</a:t>
            </a:r>
          </a:p>
          <a:p>
            <a:pPr>
              <a:buFontTx/>
              <a:buChar char="-"/>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vyžadují různé typy vztahů,</a:t>
            </a:r>
          </a:p>
          <a:p>
            <a:pPr>
              <a:buFontTx/>
              <a:buChar char="-"/>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vykazují výrazně odlišnou ziskovost,</a:t>
            </a:r>
          </a:p>
          <a:p>
            <a:pPr>
              <a:buFontTx/>
              <a:buChar char="-"/>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altLang="cs-CZ" sz="1400" dirty="0">
                <a:solidFill>
                  <a:srgbClr val="002060"/>
                </a:solidFill>
                <a:latin typeface="Times New Roman" panose="02020603050405020304" pitchFamily="18" charset="0"/>
                <a:cs typeface="Times New Roman" panose="02020603050405020304" pitchFamily="18" charset="0"/>
              </a:rPr>
              <a:t>jsou ochotny zaplatit za různé aspekty nabídky.</a:t>
            </a: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716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6" end="6"/>
                                            </p:txEl>
                                          </p:spTgt>
                                        </p:tgtEl>
                                        <p:attrNameLst>
                                          <p:attrName>style.visibility</p:attrName>
                                        </p:attrNameLst>
                                      </p:cBhvr>
                                      <p:to>
                                        <p:strVal val="visible"/>
                                      </p:to>
                                    </p:set>
                                    <p:animEffect transition="in" filter="fade">
                                      <p:cBhvr>
                                        <p:cTn id="10" dur="500"/>
                                        <p:tgtEl>
                                          <p:spTgt spid="1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8" end="8"/>
                                            </p:txEl>
                                          </p:spTgt>
                                        </p:tgtEl>
                                        <p:attrNameLst>
                                          <p:attrName>style.visibility</p:attrName>
                                        </p:attrNameLst>
                                      </p:cBhvr>
                                      <p:to>
                                        <p:strVal val="visible"/>
                                      </p:to>
                                    </p:set>
                                    <p:animEffect transition="in" filter="fade">
                                      <p:cBhvr>
                                        <p:cTn id="13" dur="500"/>
                                        <p:tgtEl>
                                          <p:spTgt spid="16">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10" end="10"/>
                                            </p:txEl>
                                          </p:spTgt>
                                        </p:tgtEl>
                                        <p:attrNameLst>
                                          <p:attrName>style.visibility</p:attrName>
                                        </p:attrNameLst>
                                      </p:cBhvr>
                                      <p:to>
                                        <p:strVal val="visible"/>
                                      </p:to>
                                    </p:set>
                                    <p:animEffect transition="in" filter="fade">
                                      <p:cBhvr>
                                        <p:cTn id="16" dur="500"/>
                                        <p:tgtEl>
                                          <p:spTgt spid="1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12" end="12"/>
                                            </p:txEl>
                                          </p:spTgt>
                                        </p:tgtEl>
                                        <p:attrNameLst>
                                          <p:attrName>style.visibility</p:attrName>
                                        </p:attrNameLst>
                                      </p:cBhvr>
                                      <p:to>
                                        <p:strVal val="visible"/>
                                      </p:to>
                                    </p:set>
                                    <p:animEffect transition="in" filter="fade">
                                      <p:cBhvr>
                                        <p:cTn id="19"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Zákaznické segmenty (1)</a:t>
            </a: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Pro koho vytváříme hodnotu?</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Kdo jsou naši nejdůležitější zákazníci?</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Existují různé typy zákaznických segmentů…např.:</a:t>
            </a:r>
          </a:p>
          <a:p>
            <a:r>
              <a:rPr lang="cs-CZ" altLang="cs-CZ" sz="1400" dirty="0">
                <a:solidFill>
                  <a:srgbClr val="002060"/>
                </a:solidFill>
                <a:latin typeface="Times New Roman" panose="02020603050405020304" pitchFamily="18" charset="0"/>
                <a:cs typeface="Times New Roman" panose="02020603050405020304" pitchFamily="18" charset="0"/>
              </a:rPr>
              <a:t>Masový trh</a:t>
            </a:r>
          </a:p>
          <a:p>
            <a:r>
              <a:rPr lang="cs-CZ" altLang="cs-CZ" sz="1400" dirty="0" err="1">
                <a:solidFill>
                  <a:srgbClr val="002060"/>
                </a:solidFill>
                <a:latin typeface="Times New Roman" panose="02020603050405020304" pitchFamily="18" charset="0"/>
                <a:cs typeface="Times New Roman" panose="02020603050405020304" pitchFamily="18" charset="0"/>
              </a:rPr>
              <a:t>Nikový</a:t>
            </a:r>
            <a:r>
              <a:rPr lang="cs-CZ" altLang="cs-CZ" sz="1400" dirty="0">
                <a:solidFill>
                  <a:srgbClr val="002060"/>
                </a:solidFill>
                <a:latin typeface="Times New Roman" panose="02020603050405020304" pitchFamily="18" charset="0"/>
                <a:cs typeface="Times New Roman" panose="02020603050405020304" pitchFamily="18" charset="0"/>
              </a:rPr>
              <a:t> trh</a:t>
            </a:r>
          </a:p>
          <a:p>
            <a:r>
              <a:rPr lang="cs-CZ" altLang="cs-CZ" sz="1400" dirty="0">
                <a:solidFill>
                  <a:srgbClr val="002060"/>
                </a:solidFill>
                <a:latin typeface="Times New Roman" panose="02020603050405020304" pitchFamily="18" charset="0"/>
                <a:cs typeface="Times New Roman" panose="02020603050405020304" pitchFamily="18" charset="0"/>
              </a:rPr>
              <a:t>Segmentace</a:t>
            </a:r>
          </a:p>
          <a:p>
            <a:r>
              <a:rPr lang="cs-CZ" altLang="cs-CZ" sz="1400" dirty="0">
                <a:solidFill>
                  <a:srgbClr val="002060"/>
                </a:solidFill>
                <a:latin typeface="Times New Roman" panose="02020603050405020304" pitchFamily="18" charset="0"/>
                <a:cs typeface="Times New Roman" panose="02020603050405020304" pitchFamily="18" charset="0"/>
              </a:rPr>
              <a:t>Diverzifikace</a:t>
            </a:r>
          </a:p>
          <a:p>
            <a:r>
              <a:rPr lang="cs-CZ" altLang="cs-CZ" sz="1400" dirty="0">
                <a:solidFill>
                  <a:srgbClr val="002060"/>
                </a:solidFill>
                <a:latin typeface="Times New Roman" panose="02020603050405020304" pitchFamily="18" charset="0"/>
                <a:cs typeface="Times New Roman" panose="02020603050405020304" pitchFamily="18" charset="0"/>
              </a:rPr>
              <a:t>Vícestranné trhy (platformy)</a:t>
            </a: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10850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animEffect transition="in" filter="fade">
                                      <p:cBhvr>
                                        <p:cTn id="17" dur="500"/>
                                        <p:tgtEl>
                                          <p:spTgt spid="1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animEffect transition="in" filter="fade">
                                      <p:cBhvr>
                                        <p:cTn id="25" dur="500"/>
                                        <p:tgtEl>
                                          <p:spTgt spid="16">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10" end="10"/>
                                            </p:txEl>
                                          </p:spTgt>
                                        </p:tgtEl>
                                        <p:attrNameLst>
                                          <p:attrName>style.visibility</p:attrName>
                                        </p:attrNameLst>
                                      </p:cBhvr>
                                      <p:to>
                                        <p:strVal val="visible"/>
                                      </p:to>
                                    </p:set>
                                    <p:animEffect transition="in" filter="fade">
                                      <p:cBhvr>
                                        <p:cTn id="28" dur="500"/>
                                        <p:tgtEl>
                                          <p:spTgt spid="16">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animEffect transition="in" filter="fade">
                                      <p:cBhvr>
                                        <p:cTn id="31" dur="500"/>
                                        <p:tgtEl>
                                          <p:spTgt spid="16">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xEl>
                                              <p:pRg st="12" end="12"/>
                                            </p:txEl>
                                          </p:spTgt>
                                        </p:tgtEl>
                                        <p:attrNameLst>
                                          <p:attrName>style.visibility</p:attrName>
                                        </p:attrNameLst>
                                      </p:cBhvr>
                                      <p:to>
                                        <p:strVal val="visible"/>
                                      </p:to>
                                    </p:set>
                                    <p:animEffect transition="in" filter="fade">
                                      <p:cBhvr>
                                        <p:cTn id="34"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Hodnotové nabídky (2)</a:t>
            </a: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i="1" dirty="0">
                <a:solidFill>
                  <a:srgbClr val="002060"/>
                </a:solidFill>
                <a:latin typeface="Times New Roman" panose="02020603050405020304" pitchFamily="18" charset="0"/>
                <a:cs typeface="Times New Roman" panose="02020603050405020304" pitchFamily="18" charset="0"/>
              </a:rPr>
              <a:t>Jakou hodnotu zákazníkovi poskytujeme?</a:t>
            </a:r>
          </a:p>
          <a:p>
            <a:r>
              <a:rPr lang="cs-CZ" altLang="cs-CZ" sz="1400" b="1" i="1" dirty="0">
                <a:solidFill>
                  <a:srgbClr val="002060"/>
                </a:solidFill>
                <a:latin typeface="Times New Roman" panose="02020603050405020304" pitchFamily="18" charset="0"/>
                <a:cs typeface="Times New Roman" panose="02020603050405020304" pitchFamily="18" charset="0"/>
              </a:rPr>
              <a:t>Který z problému zákazníka pomáháme vyřešit?</a:t>
            </a:r>
          </a:p>
          <a:p>
            <a:r>
              <a:rPr lang="cs-CZ" altLang="cs-CZ" sz="1400" b="1" i="1" dirty="0">
                <a:solidFill>
                  <a:srgbClr val="002060"/>
                </a:solidFill>
                <a:latin typeface="Times New Roman" panose="02020603050405020304" pitchFamily="18" charset="0"/>
                <a:cs typeface="Times New Roman" panose="02020603050405020304" pitchFamily="18" charset="0"/>
              </a:rPr>
              <a:t>Které potřeby zákazníka uspokojujeme?</a:t>
            </a:r>
          </a:p>
          <a:p>
            <a:r>
              <a:rPr lang="cs-CZ" altLang="cs-CZ" sz="1400" b="1" i="1" dirty="0">
                <a:solidFill>
                  <a:srgbClr val="002060"/>
                </a:solidFill>
                <a:latin typeface="Times New Roman" panose="02020603050405020304" pitchFamily="18" charset="0"/>
                <a:cs typeface="Times New Roman" panose="02020603050405020304" pitchFamily="18" charset="0"/>
              </a:rPr>
              <a:t>Jaká spojení výrobků a služeb nabízíme každému zákaznickému segmentu?</a:t>
            </a: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Hodnotová nabídka představuje důvod, proč zákazníci dávají konkrétní firmě přednost před jinou.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Hodnoty mohou být </a:t>
            </a:r>
            <a:r>
              <a:rPr lang="cs-CZ" altLang="cs-CZ" sz="1400" b="1" dirty="0">
                <a:solidFill>
                  <a:srgbClr val="002060"/>
                </a:solidFill>
                <a:latin typeface="Times New Roman" panose="02020603050405020304" pitchFamily="18" charset="0"/>
                <a:cs typeface="Times New Roman" panose="02020603050405020304" pitchFamily="18" charset="0"/>
              </a:rPr>
              <a:t>kvantitativní</a:t>
            </a:r>
            <a:r>
              <a:rPr lang="cs-CZ" altLang="cs-CZ" sz="1400" dirty="0">
                <a:solidFill>
                  <a:srgbClr val="002060"/>
                </a:solidFill>
                <a:latin typeface="Times New Roman" panose="02020603050405020304" pitchFamily="18" charset="0"/>
                <a:cs typeface="Times New Roman" panose="02020603050405020304" pitchFamily="18" charset="0"/>
              </a:rPr>
              <a:t> (např. cena, rychlost služby) nebo </a:t>
            </a:r>
            <a:r>
              <a:rPr lang="cs-CZ" altLang="cs-CZ" sz="1400" b="1" dirty="0">
                <a:solidFill>
                  <a:srgbClr val="002060"/>
                </a:solidFill>
                <a:latin typeface="Times New Roman" panose="02020603050405020304" pitchFamily="18" charset="0"/>
                <a:cs typeface="Times New Roman" panose="02020603050405020304" pitchFamily="18" charset="0"/>
              </a:rPr>
              <a:t>kvalitativní</a:t>
            </a:r>
            <a:r>
              <a:rPr lang="cs-CZ" altLang="cs-CZ" sz="1400" dirty="0">
                <a:solidFill>
                  <a:srgbClr val="002060"/>
                </a:solidFill>
                <a:latin typeface="Times New Roman" panose="02020603050405020304" pitchFamily="18" charset="0"/>
                <a:cs typeface="Times New Roman" panose="02020603050405020304" pitchFamily="18" charset="0"/>
              </a:rPr>
              <a:t> (např. design, spokojenost zákazníků, kvalita).</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 tvorbě hodnoty může přispět např.</a:t>
            </a:r>
          </a:p>
          <a:p>
            <a:pPr lvl="1"/>
            <a:r>
              <a:rPr lang="cs-CZ" altLang="cs-CZ" sz="1200" dirty="0">
                <a:solidFill>
                  <a:srgbClr val="002060"/>
                </a:solidFill>
                <a:latin typeface="Times New Roman" panose="02020603050405020304" pitchFamily="18" charset="0"/>
                <a:cs typeface="Times New Roman" panose="02020603050405020304" pitchFamily="18" charset="0"/>
              </a:rPr>
              <a:t>Novost</a:t>
            </a:r>
          </a:p>
          <a:p>
            <a:pPr lvl="1"/>
            <a:r>
              <a:rPr lang="cs-CZ" altLang="cs-CZ" sz="1200" dirty="0">
                <a:solidFill>
                  <a:srgbClr val="002060"/>
                </a:solidFill>
                <a:latin typeface="Times New Roman" panose="02020603050405020304" pitchFamily="18" charset="0"/>
                <a:cs typeface="Times New Roman" panose="02020603050405020304" pitchFamily="18" charset="0"/>
              </a:rPr>
              <a:t>Výkon</a:t>
            </a:r>
          </a:p>
          <a:p>
            <a:pPr lvl="1"/>
            <a:r>
              <a:rPr lang="cs-CZ" altLang="cs-CZ" sz="1200" dirty="0">
                <a:solidFill>
                  <a:srgbClr val="002060"/>
                </a:solidFill>
                <a:latin typeface="Times New Roman" panose="02020603050405020304" pitchFamily="18" charset="0"/>
                <a:cs typeface="Times New Roman" panose="02020603050405020304" pitchFamily="18" charset="0"/>
              </a:rPr>
              <a:t>Přizpůsobení</a:t>
            </a:r>
          </a:p>
          <a:p>
            <a:pPr lvl="1"/>
            <a:r>
              <a:rPr lang="cs-CZ" altLang="cs-CZ" sz="1200" dirty="0">
                <a:solidFill>
                  <a:srgbClr val="002060"/>
                </a:solidFill>
                <a:latin typeface="Times New Roman" panose="02020603050405020304" pitchFamily="18" charset="0"/>
                <a:cs typeface="Times New Roman" panose="02020603050405020304" pitchFamily="18" charset="0"/>
              </a:rPr>
              <a:t>Design</a:t>
            </a:r>
          </a:p>
          <a:p>
            <a:pPr lvl="1"/>
            <a:r>
              <a:rPr lang="cs-CZ" altLang="cs-CZ" sz="1200" dirty="0">
                <a:solidFill>
                  <a:srgbClr val="002060"/>
                </a:solidFill>
                <a:latin typeface="Times New Roman" panose="02020603050405020304" pitchFamily="18" charset="0"/>
                <a:cs typeface="Times New Roman" panose="02020603050405020304" pitchFamily="18" charset="0"/>
              </a:rPr>
              <a:t>Značka (</a:t>
            </a:r>
            <a:r>
              <a:rPr lang="cs-CZ" altLang="cs-CZ" sz="1200" dirty="0" err="1">
                <a:solidFill>
                  <a:srgbClr val="002060"/>
                </a:solidFill>
                <a:latin typeface="Times New Roman" panose="02020603050405020304" pitchFamily="18" charset="0"/>
                <a:cs typeface="Times New Roman" panose="02020603050405020304" pitchFamily="18" charset="0"/>
              </a:rPr>
              <a:t>brand</a:t>
            </a:r>
            <a:r>
              <a:rPr lang="cs-CZ" altLang="cs-CZ" sz="1200" dirty="0">
                <a:solidFill>
                  <a:srgbClr val="002060"/>
                </a:solidFill>
                <a:latin typeface="Times New Roman" panose="02020603050405020304" pitchFamily="18" charset="0"/>
                <a:cs typeface="Times New Roman" panose="02020603050405020304" pitchFamily="18" charset="0"/>
              </a:rPr>
              <a:t>/status)</a:t>
            </a:r>
          </a:p>
          <a:p>
            <a:pPr lvl="1"/>
            <a:r>
              <a:rPr lang="cs-CZ" altLang="cs-CZ" sz="1200" dirty="0">
                <a:solidFill>
                  <a:srgbClr val="002060"/>
                </a:solidFill>
                <a:latin typeface="Times New Roman" panose="02020603050405020304" pitchFamily="18" charset="0"/>
                <a:cs typeface="Times New Roman" panose="02020603050405020304" pitchFamily="18" charset="0"/>
              </a:rPr>
              <a:t>Cena</a:t>
            </a:r>
          </a:p>
          <a:p>
            <a:pPr lvl="1"/>
            <a:r>
              <a:rPr lang="cs-CZ" altLang="cs-CZ" sz="1200" dirty="0">
                <a:solidFill>
                  <a:srgbClr val="002060"/>
                </a:solidFill>
                <a:latin typeface="Times New Roman" panose="02020603050405020304" pitchFamily="18" charset="0"/>
                <a:cs typeface="Times New Roman" panose="02020603050405020304" pitchFamily="18" charset="0"/>
              </a:rPr>
              <a:t>Snižování nákladů</a:t>
            </a:r>
          </a:p>
          <a:p>
            <a:pPr lvl="1"/>
            <a:r>
              <a:rPr lang="cs-CZ" altLang="cs-CZ" sz="1200" dirty="0">
                <a:solidFill>
                  <a:srgbClr val="002060"/>
                </a:solidFill>
                <a:latin typeface="Times New Roman" panose="02020603050405020304" pitchFamily="18" charset="0"/>
                <a:cs typeface="Times New Roman" panose="02020603050405020304" pitchFamily="18" charset="0"/>
              </a:rPr>
              <a:t>Snižování rizika</a:t>
            </a:r>
          </a:p>
          <a:p>
            <a:pPr lvl="1"/>
            <a:r>
              <a:rPr lang="cs-CZ" altLang="cs-CZ" sz="1200" dirty="0">
                <a:solidFill>
                  <a:srgbClr val="002060"/>
                </a:solidFill>
                <a:latin typeface="Times New Roman" panose="02020603050405020304" pitchFamily="18" charset="0"/>
                <a:cs typeface="Times New Roman" panose="02020603050405020304" pitchFamily="18" charset="0"/>
              </a:rPr>
              <a:t>Dostupnost</a:t>
            </a:r>
          </a:p>
          <a:p>
            <a:pPr lvl="1"/>
            <a:r>
              <a:rPr lang="cs-CZ" altLang="cs-CZ" sz="1200" dirty="0">
                <a:solidFill>
                  <a:srgbClr val="002060"/>
                </a:solidFill>
                <a:latin typeface="Times New Roman" panose="02020603050405020304" pitchFamily="18" charset="0"/>
                <a:cs typeface="Times New Roman" panose="02020603050405020304" pitchFamily="18" charset="0"/>
              </a:rPr>
              <a:t>Pohodlnost/využitelnost</a:t>
            </a:r>
          </a:p>
          <a:p>
            <a:pPr lvl="1"/>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CANVAS Business Model</a:t>
            </a:r>
          </a:p>
        </p:txBody>
      </p:sp>
    </p:spTree>
    <p:extLst>
      <p:ext uri="{BB962C8B-B14F-4D97-AF65-F5344CB8AC3E}">
        <p14:creationId xmlns:p14="http://schemas.microsoft.com/office/powerpoint/2010/main" val="27760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8" end="8"/>
                                            </p:txEl>
                                          </p:spTgt>
                                        </p:tgtEl>
                                        <p:attrNameLst>
                                          <p:attrName>style.visibility</p:attrName>
                                        </p:attrNameLst>
                                      </p:cBhvr>
                                      <p:to>
                                        <p:strVal val="visible"/>
                                      </p:to>
                                    </p:set>
                                    <p:animEffect transition="in" filter="fade">
                                      <p:cBhvr>
                                        <p:cTn id="30" dur="500"/>
                                        <p:tgtEl>
                                          <p:spTgt spid="16">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2" end="12"/>
                                            </p:txEl>
                                          </p:spTgt>
                                        </p:tgtEl>
                                        <p:attrNameLst>
                                          <p:attrName>style.visibility</p:attrName>
                                        </p:attrNameLst>
                                      </p:cBhvr>
                                      <p:to>
                                        <p:strVal val="visible"/>
                                      </p:to>
                                    </p:set>
                                    <p:animEffect transition="in" filter="fade">
                                      <p:cBhvr>
                                        <p:cTn id="41" dur="500"/>
                                        <p:tgtEl>
                                          <p:spTgt spid="16">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3" end="13"/>
                                            </p:txEl>
                                          </p:spTgt>
                                        </p:tgtEl>
                                        <p:attrNameLst>
                                          <p:attrName>style.visibility</p:attrName>
                                        </p:attrNameLst>
                                      </p:cBhvr>
                                      <p:to>
                                        <p:strVal val="visible"/>
                                      </p:to>
                                    </p:set>
                                    <p:animEffect transition="in" filter="fade">
                                      <p:cBhvr>
                                        <p:cTn id="44" dur="500"/>
                                        <p:tgtEl>
                                          <p:spTgt spid="16">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xEl>
                                              <p:pRg st="14" end="14"/>
                                            </p:txEl>
                                          </p:spTgt>
                                        </p:tgtEl>
                                        <p:attrNameLst>
                                          <p:attrName>style.visibility</p:attrName>
                                        </p:attrNameLst>
                                      </p:cBhvr>
                                      <p:to>
                                        <p:strVal val="visible"/>
                                      </p:to>
                                    </p:set>
                                    <p:animEffect transition="in" filter="fade">
                                      <p:cBhvr>
                                        <p:cTn id="47" dur="500"/>
                                        <p:tgtEl>
                                          <p:spTgt spid="16">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xEl>
                                              <p:pRg st="15" end="15"/>
                                            </p:txEl>
                                          </p:spTgt>
                                        </p:tgtEl>
                                        <p:attrNameLst>
                                          <p:attrName>style.visibility</p:attrName>
                                        </p:attrNameLst>
                                      </p:cBhvr>
                                      <p:to>
                                        <p:strVal val="visible"/>
                                      </p:to>
                                    </p:set>
                                    <p:animEffect transition="in" filter="fade">
                                      <p:cBhvr>
                                        <p:cTn id="50" dur="500"/>
                                        <p:tgtEl>
                                          <p:spTgt spid="16">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xEl>
                                              <p:pRg st="16" end="16"/>
                                            </p:txEl>
                                          </p:spTgt>
                                        </p:tgtEl>
                                        <p:attrNameLst>
                                          <p:attrName>style.visibility</p:attrName>
                                        </p:attrNameLst>
                                      </p:cBhvr>
                                      <p:to>
                                        <p:strVal val="visible"/>
                                      </p:to>
                                    </p:set>
                                    <p:animEffect transition="in" filter="fade">
                                      <p:cBhvr>
                                        <p:cTn id="53" dur="500"/>
                                        <p:tgtEl>
                                          <p:spTgt spid="16">
                                            <p:txEl>
                                              <p:pRg st="16" end="1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6">
                                            <p:txEl>
                                              <p:pRg st="17" end="17"/>
                                            </p:txEl>
                                          </p:spTgt>
                                        </p:tgtEl>
                                        <p:attrNameLst>
                                          <p:attrName>style.visibility</p:attrName>
                                        </p:attrNameLst>
                                      </p:cBhvr>
                                      <p:to>
                                        <p:strVal val="visible"/>
                                      </p:to>
                                    </p:set>
                                    <p:animEffect transition="in" filter="fade">
                                      <p:cBhvr>
                                        <p:cTn id="56" dur="500"/>
                                        <p:tgtEl>
                                          <p:spTgt spid="16">
                                            <p:txEl>
                                              <p:pRg st="17" end="1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xEl>
                                              <p:pRg st="18" end="18"/>
                                            </p:txEl>
                                          </p:spTgt>
                                        </p:tgtEl>
                                        <p:attrNameLst>
                                          <p:attrName>style.visibility</p:attrName>
                                        </p:attrNameLst>
                                      </p:cBhvr>
                                      <p:to>
                                        <p:strVal val="visible"/>
                                      </p:to>
                                    </p:set>
                                    <p:animEffect transition="in" filter="fade">
                                      <p:cBhvr>
                                        <p:cTn id="59" dur="500"/>
                                        <p:tgtEl>
                                          <p:spTgt spid="16">
                                            <p:txEl>
                                              <p:pRg st="18" end="1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6">
                                            <p:txEl>
                                              <p:pRg st="19" end="19"/>
                                            </p:txEl>
                                          </p:spTgt>
                                        </p:tgtEl>
                                        <p:attrNameLst>
                                          <p:attrName>style.visibility</p:attrName>
                                        </p:attrNameLst>
                                      </p:cBhvr>
                                      <p:to>
                                        <p:strVal val="visible"/>
                                      </p:to>
                                    </p:set>
                                    <p:animEffect transition="in" filter="fade">
                                      <p:cBhvr>
                                        <p:cTn id="62" dur="500"/>
                                        <p:tgtEl>
                                          <p:spTgt spid="16">
                                            <p:txEl>
                                              <p:pRg st="19" end="1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6">
                                            <p:txEl>
                                              <p:pRg st="20" end="20"/>
                                            </p:txEl>
                                          </p:spTgt>
                                        </p:tgtEl>
                                        <p:attrNameLst>
                                          <p:attrName>style.visibility</p:attrName>
                                        </p:attrNameLst>
                                      </p:cBhvr>
                                      <p:to>
                                        <p:strVal val="visible"/>
                                      </p:to>
                                    </p:set>
                                    <p:animEffect transition="in" filter="fade">
                                      <p:cBhvr>
                                        <p:cTn id="65" dur="500"/>
                                        <p:tgtEl>
                                          <p:spTgt spid="1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3721</TotalTime>
  <Words>3820</Words>
  <Application>Microsoft Office PowerPoint</Application>
  <PresentationFormat>Předvádění na obrazovce (16:9)</PresentationFormat>
  <Paragraphs>495</Paragraphs>
  <Slides>33</Slides>
  <Notes>30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33</vt:i4>
      </vt:variant>
    </vt:vector>
  </HeadingPairs>
  <TitlesOfParts>
    <vt:vector size="39" baseType="lpstr">
      <vt:lpstr>Arial</vt:lpstr>
      <vt:lpstr>Calibri</vt:lpstr>
      <vt:lpstr>Enriqueta</vt:lpstr>
      <vt:lpstr>Times New Roman</vt:lpstr>
      <vt:lpstr>Wingdings</vt:lpstr>
      <vt:lpstr>SLU</vt:lpstr>
      <vt:lpstr>2. Tutoriál</vt:lpstr>
      <vt:lpstr>Struktura přednášky</vt:lpstr>
      <vt:lpstr>Cílem přednášky je…</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CANVAS Business Model</vt:lpstr>
      <vt:lpstr>Shrnutí</vt:lpstr>
      <vt:lpstr>Alternativy financování podnikání</vt:lpstr>
      <vt:lpstr>Alternativy financování podnikání</vt:lpstr>
      <vt:lpstr>Alternativy financování podnikání – Rizikový kapitál</vt:lpstr>
      <vt:lpstr>Alternativy financování podnikání – Rizikový kapitál</vt:lpstr>
      <vt:lpstr>Alternativy financování podnikání</vt:lpstr>
      <vt:lpstr>Alternativy financování podnikání - Crowdfunding</vt:lpstr>
      <vt:lpstr>Alternativy financování podnikání - Crowdfunding</vt:lpstr>
      <vt:lpstr>Alternativy financování podnikání</vt:lpstr>
      <vt:lpstr>Alternativy financování podnikání</vt:lpstr>
      <vt:lpstr>Alternativy financování podnikání</vt:lpstr>
      <vt:lpstr>Alternativy financování podnikání</vt:lpstr>
      <vt:lpstr>Shrnutí</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119</cp:revision>
  <dcterms:created xsi:type="dcterms:W3CDTF">2016-07-06T15:42:34Z</dcterms:created>
  <dcterms:modified xsi:type="dcterms:W3CDTF">2024-09-27T08:28:42Z</dcterms:modified>
</cp:coreProperties>
</file>