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676" r:id="rId2"/>
  </p:sldMasterIdLst>
  <p:notesMasterIdLst>
    <p:notesMasterId r:id="rId13"/>
  </p:notesMasterIdLst>
  <p:sldIdLst>
    <p:sldId id="270" r:id="rId3"/>
    <p:sldId id="257" r:id="rId4"/>
    <p:sldId id="258" r:id="rId5"/>
    <p:sldId id="264" r:id="rId6"/>
    <p:sldId id="259" r:id="rId7"/>
    <p:sldId id="261" r:id="rId8"/>
    <p:sldId id="278" r:id="rId9"/>
    <p:sldId id="262" r:id="rId10"/>
    <p:sldId id="279" r:id="rId11"/>
    <p:sldId id="276" r:id="rId12"/>
  </p:sldIdLst>
  <p:sldSz cx="14630400" cy="8229600"/>
  <p:notesSz cx="8229600" cy="14630400"/>
  <p:embeddedFontLst>
    <p:embeddedFont>
      <p:font typeface="DM Sans" pitchFamily="2" charset="-18"/>
      <p:regular r:id="rId14"/>
      <p:bold r:id="rId15"/>
      <p:italic r:id="rId16"/>
      <p:boldItalic r:id="rId17"/>
    </p:embeddedFont>
    <p:embeddedFont>
      <p:font typeface="Open Sans" panose="020B0606030504020204" pitchFamily="34" charset="0"/>
      <p:regular r:id="rId18"/>
      <p:bold r:id="rId19"/>
      <p:italic r:id="rId20"/>
      <p:boldItalic r:id="rId21"/>
    </p:embeddedFont>
    <p:embeddedFont>
      <p:font typeface="Open Sans Extra Bold"/>
      <p:regular r:id="rId22"/>
    </p:embeddedFont>
    <p:embeddedFont>
      <p:font typeface="Open Sans Extrabold" panose="020B0906030804020204" pitchFamily="34" charset="0"/>
      <p:bold r:id="rId23"/>
    </p:embeddedFont>
    <p:embeddedFont>
      <p:font typeface="Open Sans Light" panose="020B0306030504020204" pitchFamily="34" charset="0"/>
      <p:regular r:id="rId24"/>
      <p:italic r:id="rId25"/>
    </p:embeddedFont>
  </p:embeddedFontLst>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F0FF"/>
    <a:srgbClr val="009AD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1"/>
    <p:restoredTop sz="84925" autoAdjust="0"/>
  </p:normalViewPr>
  <p:slideViewPr>
    <p:cSldViewPr snapToGrid="0" snapToObjects="1">
      <p:cViewPr varScale="1">
        <p:scale>
          <a:sx n="59" d="100"/>
          <a:sy n="59" d="100"/>
        </p:scale>
        <p:origin x="1138"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font" Target="fonts/font5.fntdata"/><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font" Target="fonts/font8.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4.fntdata"/><Relationship Id="rId25"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font" Target="fonts/font3.fntdata"/><Relationship Id="rId20" Type="http://schemas.openxmlformats.org/officeDocument/2006/relationships/font" Target="fonts/font7.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1.fntdata"/><Relationship Id="rId5" Type="http://schemas.openxmlformats.org/officeDocument/2006/relationships/slide" Target="slides/slide3.xml"/><Relationship Id="rId15" Type="http://schemas.openxmlformats.org/officeDocument/2006/relationships/font" Target="fonts/font2.fntdata"/><Relationship Id="rId23" Type="http://schemas.openxmlformats.org/officeDocument/2006/relationships/font" Target="fonts/font10.fntdata"/><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font" Target="fonts/font6.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font" Target="fonts/font1.fntdata"/><Relationship Id="rId22" Type="http://schemas.openxmlformats.org/officeDocument/2006/relationships/font" Target="fonts/font9.fntdata"/><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910426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emarketer.com/content/generative-ai-climb-across-all-age-groups-millennials-gen-z"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000000"/>
                </a:solidFill>
                <a:latin typeface="Open Sans" pitchFamily="34" charset="0"/>
                <a:ea typeface="Open Sans" pitchFamily="34" charset="-122"/>
                <a:cs typeface="Open Sans" pitchFamily="34" charset="-120"/>
              </a:rPr>
              <a:t>Umělá</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inteligence</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mění</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svět</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obchodu</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Tento</a:t>
            </a:r>
            <a:r>
              <a:rPr lang="en-US" sz="1200" dirty="0">
                <a:solidFill>
                  <a:srgbClr val="000000"/>
                </a:solidFill>
                <a:latin typeface="Open Sans" pitchFamily="34" charset="0"/>
                <a:ea typeface="Open Sans" pitchFamily="34" charset="-122"/>
                <a:cs typeface="Open Sans" pitchFamily="34" charset="-120"/>
              </a:rPr>
              <a:t> </a:t>
            </a:r>
            <a:r>
              <a:rPr lang="cs-CZ" sz="1200" dirty="0">
                <a:solidFill>
                  <a:srgbClr val="000000"/>
                </a:solidFill>
                <a:latin typeface="Open Sans" pitchFamily="34" charset="0"/>
                <a:ea typeface="Open Sans" pitchFamily="34" charset="-122"/>
                <a:cs typeface="Open Sans" pitchFamily="34" charset="-120"/>
              </a:rPr>
              <a:t>„</a:t>
            </a:r>
            <a:r>
              <a:rPr lang="en-US" sz="1200" dirty="0" err="1">
                <a:solidFill>
                  <a:srgbClr val="000000"/>
                </a:solidFill>
                <a:latin typeface="Open Sans" pitchFamily="34" charset="0"/>
                <a:ea typeface="Open Sans" pitchFamily="34" charset="-122"/>
                <a:cs typeface="Open Sans" pitchFamily="34" charset="-120"/>
              </a:rPr>
              <a:t>průvodce</a:t>
            </a:r>
            <a:r>
              <a:rPr lang="cs-CZ" sz="1200" dirty="0">
                <a:solidFill>
                  <a:srgbClr val="000000"/>
                </a:solidFill>
                <a:latin typeface="Open Sans" pitchFamily="34" charset="0"/>
                <a:ea typeface="Open Sans" pitchFamily="34" charset="-122"/>
                <a:cs typeface="Open Sans" pitchFamily="34" charset="-120"/>
              </a:rPr>
              <a:t>“</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vám</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ukáže</a:t>
            </a:r>
            <a:r>
              <a:rPr lang="en-US" sz="1200" dirty="0">
                <a:solidFill>
                  <a:srgbClr val="000000"/>
                </a:solidFill>
                <a:latin typeface="Open Sans" pitchFamily="34" charset="0"/>
                <a:ea typeface="Open Sans" pitchFamily="34" charset="-122"/>
                <a:cs typeface="Open Sans" pitchFamily="34" charset="-120"/>
              </a:rPr>
              <a:t>, jak ji </a:t>
            </a:r>
            <a:r>
              <a:rPr lang="en-US" sz="1200" dirty="0" err="1">
                <a:solidFill>
                  <a:srgbClr val="000000"/>
                </a:solidFill>
                <a:latin typeface="Open Sans" pitchFamily="34" charset="0"/>
                <a:ea typeface="Open Sans" pitchFamily="34" charset="-122"/>
                <a:cs typeface="Open Sans" pitchFamily="34" charset="-120"/>
              </a:rPr>
              <a:t>efektivně</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využít</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ve</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vašem</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podnikání</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Naučíte</a:t>
            </a:r>
            <a:r>
              <a:rPr lang="en-US" sz="1200" dirty="0">
                <a:solidFill>
                  <a:srgbClr val="000000"/>
                </a:solidFill>
                <a:latin typeface="Open Sans" pitchFamily="34" charset="0"/>
                <a:ea typeface="Open Sans" pitchFamily="34" charset="-122"/>
                <a:cs typeface="Open Sans" pitchFamily="34" charset="-120"/>
              </a:rPr>
              <a:t> se </a:t>
            </a:r>
            <a:r>
              <a:rPr lang="en-US" sz="1200" dirty="0" err="1">
                <a:solidFill>
                  <a:srgbClr val="000000"/>
                </a:solidFill>
                <a:latin typeface="Open Sans" pitchFamily="34" charset="0"/>
                <a:ea typeface="Open Sans" pitchFamily="34" charset="-122"/>
                <a:cs typeface="Open Sans" pitchFamily="34" charset="-120"/>
              </a:rPr>
              <a:t>základy</a:t>
            </a:r>
            <a:r>
              <a:rPr lang="en-US" sz="1200" dirty="0">
                <a:solidFill>
                  <a:srgbClr val="000000"/>
                </a:solidFill>
                <a:latin typeface="Open Sans" pitchFamily="34" charset="0"/>
                <a:ea typeface="Open Sans" pitchFamily="34" charset="-122"/>
                <a:cs typeface="Open Sans" pitchFamily="34" charset="-120"/>
              </a:rPr>
              <a:t> AI a </a:t>
            </a:r>
            <a:r>
              <a:rPr lang="en-US" sz="1200" dirty="0" err="1">
                <a:solidFill>
                  <a:srgbClr val="000000"/>
                </a:solidFill>
                <a:latin typeface="Open Sans" pitchFamily="34" charset="0"/>
                <a:ea typeface="Open Sans" pitchFamily="34" charset="-122"/>
                <a:cs typeface="Open Sans" pitchFamily="34" charset="-120"/>
              </a:rPr>
              <a:t>její</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praktické</a:t>
            </a:r>
            <a:r>
              <a:rPr lang="en-US" sz="1200" dirty="0">
                <a:solidFill>
                  <a:srgbClr val="000000"/>
                </a:solidFill>
                <a:latin typeface="Open Sans" pitchFamily="34" charset="0"/>
                <a:ea typeface="Open Sans" pitchFamily="34" charset="-122"/>
                <a:cs typeface="Open Sans" pitchFamily="34" charset="-120"/>
              </a:rPr>
              <a:t> </a:t>
            </a:r>
            <a:r>
              <a:rPr lang="en-US" sz="1200" dirty="0" err="1">
                <a:solidFill>
                  <a:srgbClr val="000000"/>
                </a:solidFill>
                <a:latin typeface="Open Sans" pitchFamily="34" charset="0"/>
                <a:ea typeface="Open Sans" pitchFamily="34" charset="-122"/>
                <a:cs typeface="Open Sans" pitchFamily="34" charset="-120"/>
              </a:rPr>
              <a:t>aplikace</a:t>
            </a:r>
            <a:r>
              <a:rPr lang="en-US" sz="1200" dirty="0">
                <a:solidFill>
                  <a:srgbClr val="000000"/>
                </a:solidFill>
                <a:latin typeface="Open Sans" pitchFamily="34" charset="0"/>
                <a:ea typeface="Open Sans" pitchFamily="34" charset="-122"/>
                <a:cs typeface="Open Sans" pitchFamily="34" charset="-120"/>
              </a:rPr>
              <a:t> v </a:t>
            </a:r>
            <a:r>
              <a:rPr lang="en-US" sz="1200" dirty="0" err="1">
                <a:solidFill>
                  <a:srgbClr val="000000"/>
                </a:solidFill>
                <a:latin typeface="Open Sans" pitchFamily="34" charset="0"/>
                <a:ea typeface="Open Sans" pitchFamily="34" charset="-122"/>
                <a:cs typeface="Open Sans" pitchFamily="34" charset="-120"/>
              </a:rPr>
              <a:t>obchodě</a:t>
            </a:r>
            <a:r>
              <a:rPr lang="en-US" sz="1200" dirty="0">
                <a:solidFill>
                  <a:srgbClr val="000000"/>
                </a:solidFill>
                <a:latin typeface="Open Sans" pitchFamily="34" charset="0"/>
                <a:ea typeface="Open Sans" pitchFamily="34" charset="-122"/>
                <a:cs typeface="Open Sans" pitchFamily="34" charset="-120"/>
              </a:rPr>
              <a:t>.</a:t>
            </a: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Součástí budou i konkrétní příklady aplikací, které používají v reálném světě, a také se ukážeme několik užitečných nástrojů. Téma zakončíme interaktivní aktivitou, a aplikačním závazkem. Tak pojďme na to!</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E8563233-14F9-4AAE-B90F-855EC7D33C66}" type="slidenum">
              <a:rPr lang="cs-CZ" smtClean="0"/>
              <a:t>1</a:t>
            </a:fld>
            <a:endParaRPr lang="cs-CZ"/>
          </a:p>
        </p:txBody>
      </p:sp>
    </p:spTree>
    <p:extLst>
      <p:ext uri="{BB962C8B-B14F-4D97-AF65-F5344CB8AC3E}">
        <p14:creationId xmlns:p14="http://schemas.microsoft.com/office/powerpoint/2010/main" val="1228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0" i="0" dirty="0">
                <a:solidFill>
                  <a:srgbClr val="3B536A"/>
                </a:solidFill>
                <a:effectLst/>
                <a:latin typeface="museo_sans300"/>
              </a:rPr>
              <a:t>AI trhu vládne </a:t>
            </a:r>
            <a:r>
              <a:rPr lang="cs-CZ" b="0" i="0" dirty="0" err="1">
                <a:solidFill>
                  <a:srgbClr val="3B536A"/>
                </a:solidFill>
                <a:effectLst/>
                <a:latin typeface="museo_sans300"/>
              </a:rPr>
              <a:t>OpenAI</a:t>
            </a:r>
            <a:r>
              <a:rPr lang="cs-CZ" b="0" i="0" dirty="0">
                <a:solidFill>
                  <a:srgbClr val="3B536A"/>
                </a:solidFill>
                <a:effectLst/>
                <a:latin typeface="museo_sans300"/>
              </a:rPr>
              <a:t>, tvůrce aktuálně nejžádanějšího </a:t>
            </a:r>
            <a:r>
              <a:rPr lang="cs-CZ" b="1" i="0" dirty="0" err="1">
                <a:solidFill>
                  <a:srgbClr val="3B536A"/>
                </a:solidFill>
                <a:effectLst/>
                <a:latin typeface="museo_sans700"/>
              </a:rPr>
              <a:t>ChatGPT</a:t>
            </a:r>
            <a:r>
              <a:rPr lang="cs-CZ" b="0" i="0" dirty="0">
                <a:solidFill>
                  <a:srgbClr val="3B536A"/>
                </a:solidFill>
                <a:effectLst/>
                <a:latin typeface="museo_sans300"/>
              </a:rPr>
              <a:t>. Do popředí se už ale dere Microsoft i Google, který pracuje na </a:t>
            </a:r>
            <a:r>
              <a:rPr lang="cs-CZ" b="1" i="0" dirty="0" err="1">
                <a:solidFill>
                  <a:srgbClr val="3B536A"/>
                </a:solidFill>
                <a:effectLst/>
                <a:latin typeface="museo_sans700"/>
              </a:rPr>
              <a:t>Gemini</a:t>
            </a:r>
            <a:r>
              <a:rPr lang="cs-CZ" b="0" i="0" dirty="0">
                <a:solidFill>
                  <a:srgbClr val="3B536A"/>
                </a:solidFill>
                <a:effectLst/>
                <a:latin typeface="museo_sans300"/>
              </a:rPr>
              <a:t>. Stranou nezůstal ani </a:t>
            </a:r>
            <a:r>
              <a:rPr lang="cs-CZ" b="0" i="0" dirty="0" err="1">
                <a:solidFill>
                  <a:srgbClr val="3B536A"/>
                </a:solidFill>
                <a:effectLst/>
                <a:latin typeface="museo_sans300"/>
              </a:rPr>
              <a:t>Elon</a:t>
            </a:r>
            <a:r>
              <a:rPr lang="cs-CZ" b="0" i="0" dirty="0">
                <a:solidFill>
                  <a:srgbClr val="3B536A"/>
                </a:solidFill>
                <a:effectLst/>
                <a:latin typeface="museo_sans300"/>
              </a:rPr>
              <a:t> Musk, když na sklonku loňského roku představil svůj </a:t>
            </a:r>
            <a:r>
              <a:rPr lang="cs-CZ" b="1" i="0" dirty="0" err="1">
                <a:solidFill>
                  <a:srgbClr val="3B536A"/>
                </a:solidFill>
                <a:effectLst/>
                <a:latin typeface="museo_sans700"/>
              </a:rPr>
              <a:t>Grok</a:t>
            </a:r>
            <a:r>
              <a:rPr lang="cs-CZ" b="0" i="0" dirty="0">
                <a:solidFill>
                  <a:srgbClr val="3B536A"/>
                </a:solidFill>
                <a:effectLst/>
                <a:latin typeface="museo_sans300"/>
              </a:rPr>
              <a:t>. Apple připravuje </a:t>
            </a:r>
            <a:r>
              <a:rPr lang="cs-CZ" b="1" i="0" dirty="0">
                <a:solidFill>
                  <a:srgbClr val="3B536A"/>
                </a:solidFill>
                <a:effectLst/>
                <a:latin typeface="museo_sans700"/>
              </a:rPr>
              <a:t>Apple GPT</a:t>
            </a:r>
            <a:r>
              <a:rPr lang="cs-CZ" b="0" i="0" dirty="0">
                <a:solidFill>
                  <a:srgbClr val="3B536A"/>
                </a:solidFill>
                <a:effectLst/>
                <a:latin typeface="museo_sans300"/>
              </a:rPr>
              <a:t> a </a:t>
            </a:r>
            <a:r>
              <a:rPr lang="cs-CZ" b="1" i="0" dirty="0">
                <a:solidFill>
                  <a:srgbClr val="3B536A"/>
                </a:solidFill>
                <a:effectLst/>
                <a:latin typeface="museo_sans700"/>
              </a:rPr>
              <a:t>Samsung</a:t>
            </a:r>
            <a:r>
              <a:rPr lang="cs-CZ" b="0" i="0" dirty="0">
                <a:solidFill>
                  <a:srgbClr val="3B536A"/>
                </a:solidFill>
                <a:effectLst/>
                <a:latin typeface="museo_sans300"/>
              </a:rPr>
              <a:t> implementoval AI modul do telefonů </a:t>
            </a:r>
            <a:r>
              <a:rPr lang="cs-CZ" b="0" i="0" dirty="0" err="1">
                <a:solidFill>
                  <a:srgbClr val="3B536A"/>
                </a:solidFill>
                <a:effectLst/>
                <a:latin typeface="museo_sans300"/>
              </a:rPr>
              <a:t>Galaxy</a:t>
            </a:r>
            <a:r>
              <a:rPr lang="cs-CZ" b="0" i="0" dirty="0">
                <a:solidFill>
                  <a:srgbClr val="3B536A"/>
                </a:solidFill>
                <a:effectLst/>
                <a:latin typeface="museo_sans300"/>
              </a:rPr>
              <a:t> S. </a:t>
            </a:r>
          </a:p>
          <a:p>
            <a:r>
              <a:rPr lang="cs-CZ" b="0" i="0" dirty="0">
                <a:solidFill>
                  <a:srgbClr val="3B536A"/>
                </a:solidFill>
                <a:effectLst/>
                <a:latin typeface="museo_sans300"/>
              </a:rPr>
              <a:t>Předpokládá se, že v roce 2025 bude v zaměstnání používat AI nástroje </a:t>
            </a:r>
            <a:r>
              <a:rPr lang="cs-CZ" b="1" i="0" u="sng" dirty="0">
                <a:solidFill>
                  <a:srgbClr val="00B4F0"/>
                </a:solidFill>
                <a:effectLst/>
                <a:latin typeface="museo_sans700"/>
                <a:hlinkClick r:id="rId3"/>
              </a:rPr>
              <a:t>50 % pracovníků z generace Z</a:t>
            </a:r>
            <a:r>
              <a:rPr lang="cs-CZ" b="0" i="0" dirty="0">
                <a:solidFill>
                  <a:srgbClr val="3B536A"/>
                </a:solidFill>
                <a:effectLst/>
                <a:latin typeface="museo_sans300"/>
              </a:rPr>
              <a:t>. Čeká nás proto nutně zásadní změna.</a:t>
            </a:r>
            <a:endParaRPr lang="cs-CZ" dirty="0"/>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Zkuste si vzpomenout na konkrétní příklady, třeba při nakupování online nebo používání mobilních aplikací.“*</a:t>
            </a:r>
          </a:p>
          <a:p>
            <a:r>
              <a:rPr lang="cs-CZ" dirty="0"/>
              <a:t>Např. chatbot </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cs-CZ" b="1" dirty="0"/>
              <a:t>1. Predikce poptávky a optimalizace zásob</a:t>
            </a:r>
          </a:p>
          <a:p>
            <a:r>
              <a:rPr lang="cs-CZ" dirty="0"/>
              <a:t>AI může analyzovat historická data o prodejích a sezónních trendech, aby předpověděl budoucí poptávku po produktech. Díky těmto predikcím mohou obchody lépe plánovat zásoby a vyhnout se jak přebytkům, tak nedostatkům.</a:t>
            </a:r>
          </a:p>
          <a:p>
            <a:pPr>
              <a:buFont typeface="Arial" panose="020B0604020202020204" pitchFamily="34" charset="0"/>
              <a:buChar char="•"/>
            </a:pPr>
            <a:r>
              <a:rPr lang="cs-CZ" b="1" dirty="0"/>
              <a:t>Praktický přínos</a:t>
            </a:r>
            <a:r>
              <a:rPr lang="cs-CZ" dirty="0"/>
              <a:t> : Efektivnější správa zásob, snižování skladových nákladů a zvyšování dostupnosti produktů pro zákazníky.</a:t>
            </a:r>
          </a:p>
          <a:p>
            <a:pPr>
              <a:buFont typeface="Arial" panose="020B0604020202020204" pitchFamily="34" charset="0"/>
              <a:buChar char="•"/>
            </a:pPr>
            <a:r>
              <a:rPr lang="cs-CZ" b="1" dirty="0"/>
              <a:t>Příklad</a:t>
            </a:r>
            <a:r>
              <a:rPr lang="cs-CZ" dirty="0"/>
              <a:t> : Amazon </a:t>
            </a:r>
            <a:r>
              <a:rPr lang="cs-CZ" dirty="0" err="1"/>
              <a:t>Forecast</a:t>
            </a:r>
            <a:r>
              <a:rPr lang="cs-CZ" dirty="0"/>
              <a:t> umožňuje obchodům využít prediktivní analýzy, která zohledňuje faktory jako sezónní trendy, denní poptávku a dokonce i vliv počasí na prodej.</a:t>
            </a:r>
          </a:p>
          <a:p>
            <a:r>
              <a:rPr lang="cs-CZ" b="1" dirty="0"/>
              <a:t>2. Personalizace marketingu</a:t>
            </a:r>
          </a:p>
          <a:p>
            <a:r>
              <a:rPr lang="cs-CZ" dirty="0"/>
              <a:t>AI pomáhá obchodům analyzovat obrovské množství dat o zákaznickém chování, jako jsou nákupy, prohlédnuté produkty nebo zájmy. Na základě těchto informací dokáže přizpůsobit reklamy a nabídky každému zákazníkovi na míru.</a:t>
            </a:r>
          </a:p>
          <a:p>
            <a:pPr>
              <a:buFont typeface="Arial" panose="020B0604020202020204" pitchFamily="34" charset="0"/>
              <a:buChar char="•"/>
            </a:pPr>
            <a:r>
              <a:rPr lang="cs-CZ" b="1" dirty="0"/>
              <a:t>Praktický přínos</a:t>
            </a:r>
            <a:r>
              <a:rPr lang="cs-CZ" dirty="0"/>
              <a:t> : Vyšší míra konverze a loajalita zákazníků díky cíleným kampaním.</a:t>
            </a:r>
          </a:p>
          <a:p>
            <a:pPr>
              <a:buFont typeface="Arial" panose="020B0604020202020204" pitchFamily="34" charset="0"/>
              <a:buChar char="•"/>
            </a:pPr>
            <a:r>
              <a:rPr lang="cs-CZ" b="1" dirty="0"/>
              <a:t>Příklad</a:t>
            </a:r>
            <a:r>
              <a:rPr lang="cs-CZ" dirty="0"/>
              <a:t> : Algoritmus Netflixu nebo Amazonu, který doporučuje obsah nebo produkty na základě dřívějších interakcí uživatele, zvyšuje pravděpodobnost nákupu nebo shlédnutí.</a:t>
            </a:r>
          </a:p>
          <a:p>
            <a:r>
              <a:rPr lang="cs-CZ" b="1" dirty="0"/>
              <a:t>3. Automatizace zákaznické podpory</a:t>
            </a:r>
          </a:p>
          <a:p>
            <a:r>
              <a:rPr lang="cs-CZ" dirty="0"/>
              <a:t>Chatboty a virtuální asistenti s AI technologií zajišťují rychlou a efektivní zákaznickou podporu 24/7. Tyto systémy dokážou odpovídat na základní dotazy zákazníků, poskytovat informace o produktech a řešit jednoduché problémy.</a:t>
            </a:r>
          </a:p>
          <a:p>
            <a:pPr>
              <a:buFont typeface="Arial" panose="020B0604020202020204" pitchFamily="34" charset="0"/>
              <a:buChar char="•"/>
            </a:pPr>
            <a:r>
              <a:rPr lang="cs-CZ" b="1" dirty="0"/>
              <a:t>Praktický přínos</a:t>
            </a:r>
            <a:r>
              <a:rPr lang="cs-CZ" dirty="0"/>
              <a:t> : Snížení zátěže lidské podpory a zajištění okamžité reakce na zákaznické požadavky.</a:t>
            </a:r>
          </a:p>
          <a:p>
            <a:pPr>
              <a:buFont typeface="Arial" panose="020B0604020202020204" pitchFamily="34" charset="0"/>
              <a:buChar char="•"/>
            </a:pPr>
            <a:r>
              <a:rPr lang="cs-CZ" b="1" dirty="0"/>
              <a:t>Příklad</a:t>
            </a:r>
            <a:r>
              <a:rPr lang="cs-CZ" dirty="0"/>
              <a:t> : Chatboty na platformách jako Facebook Messenger nebo na webových stránkách dokáží odpovídat na otázky, jako je dostupnost zboží nebo sledování zásilek.</a:t>
            </a:r>
          </a:p>
          <a:p>
            <a:r>
              <a:rPr lang="cs-CZ" b="1" dirty="0"/>
              <a:t>4. Analýza sentimentu a zákaznických recenzí</a:t>
            </a:r>
          </a:p>
          <a:p>
            <a:r>
              <a:rPr lang="cs-CZ" dirty="0"/>
              <a:t>AI dokáže analyzovat textové recenze, komentáře a zpětnou vazbu, aby zjistila sentiment zákazníků (pozitivní, neutrální nebo negativní). Díky tomu mohou obchody rychle reagovat na negativní recenze nebo identifikovat oblasti, kde by se mohly zlepšit.</a:t>
            </a:r>
          </a:p>
          <a:p>
            <a:pPr>
              <a:buFont typeface="Arial" panose="020B0604020202020204" pitchFamily="34" charset="0"/>
              <a:buChar char="•"/>
            </a:pPr>
            <a:r>
              <a:rPr lang="cs-CZ" b="1" dirty="0"/>
              <a:t>Praktický přínos</a:t>
            </a:r>
            <a:r>
              <a:rPr lang="cs-CZ" dirty="0"/>
              <a:t>: Zlepšení reputace značky a rychlé řešení problémů, které mohou zákazníky odradit od dalších nákupů.</a:t>
            </a:r>
          </a:p>
          <a:p>
            <a:pPr>
              <a:buFont typeface="Arial" panose="020B0604020202020204" pitchFamily="34" charset="0"/>
              <a:buChar char="•"/>
            </a:pPr>
            <a:r>
              <a:rPr lang="cs-CZ" b="1" dirty="0"/>
              <a:t>Příklad</a:t>
            </a:r>
            <a:r>
              <a:rPr lang="cs-CZ" dirty="0"/>
              <a:t> : Firmy mohou využít nástroje jako IBM Watson Natural </a:t>
            </a:r>
            <a:r>
              <a:rPr lang="cs-CZ" dirty="0" err="1"/>
              <a:t>Language</a:t>
            </a:r>
            <a:r>
              <a:rPr lang="cs-CZ" dirty="0"/>
              <a:t> </a:t>
            </a:r>
            <a:r>
              <a:rPr lang="cs-CZ" dirty="0" err="1"/>
              <a:t>Understanding</a:t>
            </a:r>
            <a:r>
              <a:rPr lang="cs-CZ" dirty="0"/>
              <a:t>, který pomáhá analyzovat sentiment ve velkém množství textových dat.</a:t>
            </a:r>
          </a:p>
          <a:p>
            <a:r>
              <a:rPr lang="cs-CZ" b="1" dirty="0"/>
              <a:t>5. Dynamické stanovování cen</a:t>
            </a:r>
          </a:p>
          <a:p>
            <a:r>
              <a:rPr lang="cs-CZ" dirty="0"/>
              <a:t>AI pomáhá obchodům optimalizovat ceny na základě poptávky, konkurence, sezón nebo dokonce počasí. Dynamické ceny znamenají, že obchodníci mohou přizpůsobit cenu konkrétního produktu podle aktuálních tržních podmínek, což jim umožní maximalizovat zisk.</a:t>
            </a:r>
          </a:p>
          <a:p>
            <a:pPr>
              <a:buFont typeface="Arial" panose="020B0604020202020204" pitchFamily="34" charset="0"/>
              <a:buChar char="•"/>
            </a:pPr>
            <a:r>
              <a:rPr lang="cs-CZ" b="1" dirty="0"/>
              <a:t>Praktický přínos</a:t>
            </a:r>
            <a:r>
              <a:rPr lang="cs-CZ" dirty="0"/>
              <a:t> : Zvýšení ziskovosti díky efektivnímu stanovení cen v reálném čase.</a:t>
            </a:r>
          </a:p>
          <a:p>
            <a:pPr>
              <a:buFont typeface="Arial" panose="020B0604020202020204" pitchFamily="34" charset="0"/>
              <a:buChar char="•"/>
            </a:pPr>
            <a:r>
              <a:rPr lang="cs-CZ" b="1" dirty="0"/>
              <a:t>Příklad</a:t>
            </a:r>
            <a:r>
              <a:rPr lang="cs-CZ" dirty="0"/>
              <a:t> : Např.: letenky Společnosti jako Uber nebo letecké společnosti využívají dynamické ceny k tomu, aby reagovaly na okamžitou poptávku a nabídku.</a:t>
            </a:r>
          </a:p>
          <a:p>
            <a:r>
              <a:rPr lang="cs-CZ" b="1" dirty="0"/>
              <a:t>6. Zvýšení efektivity a úspora nákladů</a:t>
            </a:r>
          </a:p>
          <a:p>
            <a:r>
              <a:rPr lang="cs-CZ" dirty="0"/>
              <a:t>AI automatizuje opakující se procesy, jako jsou účetní operace, řízení skladů nebo správa objednávek, což zvyšuje efektivitu a snižuje chybovost. Díky automatizaci se také snižuje personální náklady na provoz.</a:t>
            </a:r>
          </a:p>
          <a:p>
            <a:pPr>
              <a:buFont typeface="Arial" panose="020B0604020202020204" pitchFamily="34" charset="0"/>
              <a:buChar char="•"/>
            </a:pPr>
            <a:r>
              <a:rPr lang="cs-CZ" b="1" dirty="0"/>
              <a:t>Praktický přínos</a:t>
            </a:r>
            <a:r>
              <a:rPr lang="cs-CZ" dirty="0"/>
              <a:t> : Rychlejší a efektivnější provoz, snížení nákladů na lidskou práci a minimalizace chyb v procesních operacích.</a:t>
            </a:r>
          </a:p>
          <a:p>
            <a:pPr>
              <a:buFont typeface="Arial" panose="020B0604020202020204" pitchFamily="34" charset="0"/>
              <a:buChar char="•"/>
            </a:pPr>
            <a:r>
              <a:rPr lang="cs-CZ" b="1" dirty="0"/>
              <a:t>Příklad</a:t>
            </a:r>
            <a:r>
              <a:rPr lang="cs-CZ" dirty="0"/>
              <a:t> : Roboti a systémy RPA (</a:t>
            </a:r>
            <a:r>
              <a:rPr lang="cs-CZ" dirty="0" err="1"/>
              <a:t>Robotic</a:t>
            </a:r>
            <a:r>
              <a:rPr lang="cs-CZ" dirty="0"/>
              <a:t> </a:t>
            </a:r>
            <a:r>
              <a:rPr lang="cs-CZ" dirty="0" err="1"/>
              <a:t>Process</a:t>
            </a:r>
            <a:r>
              <a:rPr lang="cs-CZ" dirty="0"/>
              <a:t> </a:t>
            </a:r>
            <a:r>
              <a:rPr lang="cs-CZ" dirty="0" err="1"/>
              <a:t>Automation</a:t>
            </a:r>
            <a:r>
              <a:rPr lang="cs-CZ" dirty="0"/>
              <a:t>), které pomáhají firmám automatizovat účetní a administrativní úkoly.</a:t>
            </a:r>
          </a:p>
          <a:p>
            <a:r>
              <a:rPr lang="cs-CZ" b="1" dirty="0"/>
              <a:t>7. Rozpoznávání vzorců a odhalování podvodů</a:t>
            </a:r>
          </a:p>
          <a:p>
            <a:r>
              <a:rPr lang="cs-CZ" dirty="0"/>
              <a:t>AI je rychle analyzovat vzorce v datech, což může být zásadní pro detekci podvodných aktivit, například při platbách online. Tyto systémy jsou často schopné identifikovat anomálie, které člověk přehlédl.</a:t>
            </a:r>
          </a:p>
          <a:p>
            <a:pPr>
              <a:buFont typeface="Arial" panose="020B0604020202020204" pitchFamily="34" charset="0"/>
              <a:buChar char="•"/>
            </a:pPr>
            <a:r>
              <a:rPr lang="cs-CZ" b="1" dirty="0"/>
              <a:t>Praktický přínos</a:t>
            </a:r>
            <a:r>
              <a:rPr lang="cs-CZ" dirty="0"/>
              <a:t> : Zajištění bezpečnosti a ochrana před finančními ztrátami způsobenými podvodnými transakcemi.</a:t>
            </a:r>
          </a:p>
          <a:p>
            <a:pPr>
              <a:buFont typeface="Arial" panose="020B0604020202020204" pitchFamily="34" charset="0"/>
              <a:buChar char="•"/>
            </a:pPr>
            <a:r>
              <a:rPr lang="cs-CZ" b="1" dirty="0"/>
              <a:t>Příklad</a:t>
            </a:r>
            <a:r>
              <a:rPr lang="cs-CZ" dirty="0"/>
              <a:t> : Banky a finanční instituce využívají AI k detekci podezřelých aktivit na účtech zákazníků a ochraně před podvodnými aktivitami.</a:t>
            </a: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E-</a:t>
            </a:r>
            <a:r>
              <a:rPr lang="cs-CZ" sz="1200" b="1" kern="0" dirty="0" err="1">
                <a:solidFill>
                  <a:srgbClr val="00072D"/>
                </a:solidFill>
                <a:effectLst/>
                <a:latin typeface="DM Sans" pitchFamily="2" charset="-18"/>
                <a:ea typeface="Times New Roman" panose="02020603050405020304" pitchFamily="18" charset="0"/>
                <a:cs typeface="Times New Roman" panose="02020603050405020304" pitchFamily="18" charset="0"/>
              </a:rPr>
              <a:t>commerce</a:t>
            </a: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 platformy</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Integrace AI do e-</a:t>
            </a:r>
            <a:r>
              <a:rPr lang="cs-CZ" sz="1200" kern="0" dirty="0" err="1">
                <a:solidFill>
                  <a:srgbClr val="00072D"/>
                </a:solidFill>
                <a:effectLst/>
                <a:latin typeface="DM Sans" pitchFamily="2" charset="-18"/>
                <a:ea typeface="Times New Roman" panose="02020603050405020304" pitchFamily="18" charset="0"/>
                <a:cs typeface="Times New Roman" panose="02020603050405020304" pitchFamily="18" charset="0"/>
              </a:rPr>
              <a:t>commerce</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 platforem pro personalizaci doporučení produktů a optimalizaci vyhledávání.</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CRM systémy</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Využití AI pro analýzu zákaznických dat a zlepšení vztahů se zákazníky.</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Marketingové nástroje</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AI může optimalizovat kampaně a cílení reklam, například pomocí analýzy chování uživatelů.</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Analytické nástroje</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Použití AI pro analýzu prodeje, tržních trendů a konkurence.</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Chatboti</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Implementace chatbotů pro automatizaci zákaznické podpory a zlepšení komunikace se zákazníky.</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Systémy doporučení</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Vytváření systémů doporučení, které zvyšují prodeje tím, že zákazníkům nabízejí relevantní produkty.</a:t>
            </a:r>
          </a:p>
          <a:p>
            <a:pPr marL="342900" lvl="0" indent="-342900">
              <a:lnSpc>
                <a:spcPct val="107000"/>
              </a:lnSpc>
              <a:spcAft>
                <a:spcPts val="800"/>
              </a:spcAft>
              <a:buFont typeface="+mj-lt"/>
              <a:buAutoNum type="arabicPeriod"/>
              <a:tabLst>
                <a:tab pos="457200" algn="l"/>
              </a:tabLst>
            </a:pPr>
            <a:r>
              <a:rPr lang="cs-CZ" sz="1200" b="1" kern="0" dirty="0">
                <a:solidFill>
                  <a:srgbClr val="00072D"/>
                </a:solidFill>
                <a:effectLst/>
                <a:latin typeface="DM Sans" pitchFamily="2" charset="-18"/>
                <a:ea typeface="Times New Roman" panose="02020603050405020304" pitchFamily="18" charset="0"/>
                <a:cs typeface="Times New Roman" panose="02020603050405020304" pitchFamily="18" charset="0"/>
              </a:rPr>
              <a:t>Systémy správy zásob</a:t>
            </a: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742950" lvl="1" indent="-285750">
              <a:lnSpc>
                <a:spcPct val="107000"/>
              </a:lnSpc>
              <a:spcAft>
                <a:spcPts val="800"/>
              </a:spcAft>
              <a:buSzPts val="1000"/>
              <a:buFont typeface="Courier New" panose="02070309020205020404" pitchFamily="49" charset="0"/>
              <a:buChar char="o"/>
              <a:tabLst>
                <a:tab pos="914400" algn="l"/>
              </a:tabLst>
            </a:pPr>
            <a:r>
              <a:rPr lang="cs-CZ" sz="1200" kern="0" dirty="0">
                <a:solidFill>
                  <a:srgbClr val="00072D"/>
                </a:solidFill>
                <a:effectLst/>
                <a:latin typeface="DM Sans" pitchFamily="2" charset="-18"/>
                <a:ea typeface="Times New Roman" panose="02020603050405020304" pitchFamily="18" charset="0"/>
                <a:cs typeface="Times New Roman" panose="02020603050405020304" pitchFamily="18" charset="0"/>
              </a:rPr>
              <a:t>AI pomáhá optimalizovat zásoby na základě predikcí poptávky a analýzy trendů.</a:t>
            </a: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pPr marL="457200" lvl="1" indent="0">
              <a:lnSpc>
                <a:spcPct val="107000"/>
              </a:lnSpc>
              <a:spcAft>
                <a:spcPts val="800"/>
              </a:spcAft>
              <a:buSzPts val="1000"/>
              <a:buFont typeface="Courier New" panose="02070309020205020404" pitchFamily="49" charset="0"/>
              <a:buNone/>
              <a:tabLst>
                <a:tab pos="914400" algn="l"/>
              </a:tabLst>
            </a:pPr>
            <a:endParaRPr lang="cs-CZ" sz="1000" kern="100" dirty="0">
              <a:solidFill>
                <a:srgbClr val="00072D"/>
              </a:solidFill>
              <a:effectLst/>
              <a:latin typeface="Open Sans" panose="020B0606030504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2271367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413538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gamma.app/?utm_source=made-with-gamma" TargetMode="External"/><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Slide 9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Slide 10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Úvod - dominantní ND-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3F66BD0-2CDD-4416-A980-C7BCDD6FA4D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192087" y="0"/>
            <a:ext cx="8486266" cy="1412858"/>
          </a:xfrm>
          <a:prstGeom prst="rect">
            <a:avLst/>
          </a:prstGeom>
        </p:spPr>
      </p:pic>
      <p:sp>
        <p:nvSpPr>
          <p:cNvPr id="6" name="Subtitle 2">
            <a:extLst>
              <a:ext uri="{FF2B5EF4-FFF2-40B4-BE49-F238E27FC236}">
                <a16:creationId xmlns:a16="http://schemas.microsoft.com/office/drawing/2014/main" id="{68F9969A-EE33-4269-A3F0-B02EE21194BC}"/>
              </a:ext>
            </a:extLst>
          </p:cNvPr>
          <p:cNvSpPr>
            <a:spLocks noGrp="1"/>
          </p:cNvSpPr>
          <p:nvPr>
            <p:ph type="subTitle" idx="1"/>
          </p:nvPr>
        </p:nvSpPr>
        <p:spPr>
          <a:xfrm>
            <a:off x="574766" y="6378713"/>
            <a:ext cx="10972800" cy="873643"/>
          </a:xfrm>
          <a:prstGeom prst="rect">
            <a:avLst/>
          </a:prstGeom>
        </p:spPr>
        <p:txBody>
          <a:bodyPr>
            <a:noAutofit/>
          </a:bodyPr>
          <a:lstStyle>
            <a:lvl1pPr marL="0" indent="0" algn="l">
              <a:buNone/>
              <a:defRPr sz="216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cs-CZ"/>
              <a:t>Kliknutím můžete upravit styl předlohy.</a:t>
            </a:r>
            <a:endParaRPr lang="cs-CZ" dirty="0"/>
          </a:p>
        </p:txBody>
      </p:sp>
    </p:spTree>
    <p:extLst>
      <p:ext uri="{BB962C8B-B14F-4D97-AF65-F5344CB8AC3E}">
        <p14:creationId xmlns:p14="http://schemas.microsoft.com/office/powerpoint/2010/main" val="32150505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1_Prázdný-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A67A1E9-C815-4400-8866-D44016B4953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25405"/>
          <a:stretch/>
        </p:blipFill>
        <p:spPr>
          <a:xfrm>
            <a:off x="3339055" y="6572598"/>
            <a:ext cx="3899134" cy="1186952"/>
          </a:xfrm>
          <a:prstGeom prst="rect">
            <a:avLst/>
          </a:prstGeom>
        </p:spPr>
      </p:pic>
      <p:sp>
        <p:nvSpPr>
          <p:cNvPr id="6" name="TextovéPole 10">
            <a:extLst>
              <a:ext uri="{FF2B5EF4-FFF2-40B4-BE49-F238E27FC236}">
                <a16:creationId xmlns:a16="http://schemas.microsoft.com/office/drawing/2014/main" id="{F99FC386-528A-4666-87F3-33C8112D2C75}"/>
              </a:ext>
            </a:extLst>
          </p:cNvPr>
          <p:cNvSpPr txBox="1"/>
          <p:nvPr userDrawn="1"/>
        </p:nvSpPr>
        <p:spPr>
          <a:xfrm>
            <a:off x="3495362" y="145004"/>
            <a:ext cx="7485653"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cs-CZ" sz="4800" b="1" dirty="0">
                <a:solidFill>
                  <a:srgbClr val="009EE0"/>
                </a:solidFill>
              </a:rPr>
              <a:t>JSME TU PRO VÁS! </a:t>
            </a:r>
          </a:p>
        </p:txBody>
      </p:sp>
      <p:pic>
        <p:nvPicPr>
          <p:cNvPr id="2" name="Obrázek 1" descr="Obsah obrázku kruh, Grafika, snímek obrazovky, grafický design&#10;&#10;Popis byl vytvořen automaticky">
            <a:extLst>
              <a:ext uri="{FF2B5EF4-FFF2-40B4-BE49-F238E27FC236}">
                <a16:creationId xmlns:a16="http://schemas.microsoft.com/office/drawing/2014/main" id="{990BE0F2-0F47-7C42-5E05-D70F0003A175}"/>
              </a:ext>
            </a:extLst>
          </p:cNvPr>
          <p:cNvPicPr>
            <a:picLocks noChangeAspect="1"/>
          </p:cNvPicPr>
          <p:nvPr userDrawn="1"/>
        </p:nvPicPr>
        <p:blipFill>
          <a:blip r:embed="rId4"/>
          <a:stretch>
            <a:fillRect/>
          </a:stretch>
        </p:blipFill>
        <p:spPr>
          <a:xfrm>
            <a:off x="8964280" y="5492597"/>
            <a:ext cx="2593144" cy="2592000"/>
          </a:xfrm>
          <a:prstGeom prst="rect">
            <a:avLst/>
          </a:prstGeom>
        </p:spPr>
      </p:pic>
      <p:pic>
        <p:nvPicPr>
          <p:cNvPr id="8" name="Obrázek 7" descr="Obsah obrázku snímek obrazovky, Grafika, kruh, Písmo&#10;&#10;Popis byl vytvořen automaticky">
            <a:extLst>
              <a:ext uri="{FF2B5EF4-FFF2-40B4-BE49-F238E27FC236}">
                <a16:creationId xmlns:a16="http://schemas.microsoft.com/office/drawing/2014/main" id="{544FBF30-5396-61C2-1BF7-D7F5C962245F}"/>
              </a:ext>
            </a:extLst>
          </p:cNvPr>
          <p:cNvPicPr>
            <a:picLocks noChangeAspect="1"/>
          </p:cNvPicPr>
          <p:nvPr userDrawn="1"/>
        </p:nvPicPr>
        <p:blipFill>
          <a:blip r:embed="rId5"/>
          <a:stretch>
            <a:fillRect/>
          </a:stretch>
        </p:blipFill>
        <p:spPr>
          <a:xfrm>
            <a:off x="11881035" y="5492597"/>
            <a:ext cx="2593144" cy="2592000"/>
          </a:xfrm>
          <a:prstGeom prst="rect">
            <a:avLst/>
          </a:prstGeom>
        </p:spPr>
      </p:pic>
      <p:pic>
        <p:nvPicPr>
          <p:cNvPr id="12" name="Obrázek 11" descr="Obsah obrázku oblečení, osoba, úsměv, boty&#10;&#10;Popis byl vytvořen automaticky">
            <a:extLst>
              <a:ext uri="{FF2B5EF4-FFF2-40B4-BE49-F238E27FC236}">
                <a16:creationId xmlns:a16="http://schemas.microsoft.com/office/drawing/2014/main" id="{C31D6F20-AEAD-ABB6-174E-DF1B9498125B}"/>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939636" y="1115311"/>
            <a:ext cx="10751128" cy="4256441"/>
          </a:xfrm>
          <a:prstGeom prst="rect">
            <a:avLst/>
          </a:prstGeom>
        </p:spPr>
      </p:pic>
    </p:spTree>
    <p:extLst>
      <p:ext uri="{BB962C8B-B14F-4D97-AF65-F5344CB8AC3E}">
        <p14:creationId xmlns:p14="http://schemas.microsoft.com/office/powerpoint/2010/main" val="41754796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Úvod - dominantní ND-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Nadpis 6">
            <a:extLst>
              <a:ext uri="{FF2B5EF4-FFF2-40B4-BE49-F238E27FC236}">
                <a16:creationId xmlns:a16="http://schemas.microsoft.com/office/drawing/2014/main" id="{69597DAA-2B08-4ABD-BBC5-CE0248C0D74D}"/>
              </a:ext>
            </a:extLst>
          </p:cNvPr>
          <p:cNvSpPr>
            <a:spLocks noGrp="1"/>
          </p:cNvSpPr>
          <p:nvPr>
            <p:ph type="title" hasCustomPrompt="1"/>
          </p:nvPr>
        </p:nvSpPr>
        <p:spPr>
          <a:xfrm>
            <a:off x="1005839" y="2"/>
            <a:ext cx="12618720" cy="1590676"/>
          </a:xfrm>
        </p:spPr>
        <p:txBody>
          <a:bodyPr>
            <a:normAutofit/>
          </a:bodyPr>
          <a:lstStyle>
            <a:lvl1pPr algn="ctr">
              <a:defRPr sz="4800" b="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p>
        </p:txBody>
      </p:sp>
      <p:pic>
        <p:nvPicPr>
          <p:cNvPr id="3" name="Obrázek 2">
            <a:extLst>
              <a:ext uri="{FF2B5EF4-FFF2-40B4-BE49-F238E27FC236}">
                <a16:creationId xmlns:a16="http://schemas.microsoft.com/office/drawing/2014/main" id="{63F66BD0-2CDD-4416-A980-C7BCDD6FA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84993" y="2701942"/>
            <a:ext cx="8260411" cy="1412858"/>
          </a:xfrm>
          <a:prstGeom prst="rect">
            <a:avLst/>
          </a:prstGeom>
        </p:spPr>
      </p:pic>
      <p:sp>
        <p:nvSpPr>
          <p:cNvPr id="6" name="Subtitle 2">
            <a:extLst>
              <a:ext uri="{FF2B5EF4-FFF2-40B4-BE49-F238E27FC236}">
                <a16:creationId xmlns:a16="http://schemas.microsoft.com/office/drawing/2014/main" id="{68F9969A-EE33-4269-A3F0-B02EE21194BC}"/>
              </a:ext>
            </a:extLst>
          </p:cNvPr>
          <p:cNvSpPr>
            <a:spLocks noGrp="1"/>
          </p:cNvSpPr>
          <p:nvPr>
            <p:ph type="subTitle" idx="1"/>
          </p:nvPr>
        </p:nvSpPr>
        <p:spPr>
          <a:xfrm>
            <a:off x="574766" y="6378713"/>
            <a:ext cx="10972800" cy="873643"/>
          </a:xfrm>
          <a:prstGeom prst="rect">
            <a:avLst/>
          </a:prstGeom>
        </p:spPr>
        <p:txBody>
          <a:bodyPr>
            <a:noAutofit/>
          </a:bodyPr>
          <a:lstStyle>
            <a:lvl1pPr marL="0" indent="0" algn="l">
              <a:buNone/>
              <a:defRPr sz="216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cs-CZ"/>
              <a:t>Kliknutím můžete upravit styl předlohy.</a:t>
            </a:r>
            <a:endParaRPr lang="cs-CZ" dirty="0"/>
          </a:p>
        </p:txBody>
      </p:sp>
    </p:spTree>
    <p:extLst>
      <p:ext uri="{BB962C8B-B14F-4D97-AF65-F5344CB8AC3E}">
        <p14:creationId xmlns:p14="http://schemas.microsoft.com/office/powerpoint/2010/main" val="20464029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1_Úvod - dominantní ND-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Obrázek 2">
            <a:extLst>
              <a:ext uri="{FF2B5EF4-FFF2-40B4-BE49-F238E27FC236}">
                <a16:creationId xmlns:a16="http://schemas.microsoft.com/office/drawing/2014/main" id="{63F66BD0-2CDD-4416-A980-C7BCDD6FA4D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087" y="0"/>
            <a:ext cx="8486266" cy="1412858"/>
          </a:xfrm>
          <a:prstGeom prst="rect">
            <a:avLst/>
          </a:prstGeom>
        </p:spPr>
      </p:pic>
      <p:sp>
        <p:nvSpPr>
          <p:cNvPr id="6" name="Subtitle 2">
            <a:extLst>
              <a:ext uri="{FF2B5EF4-FFF2-40B4-BE49-F238E27FC236}">
                <a16:creationId xmlns:a16="http://schemas.microsoft.com/office/drawing/2014/main" id="{68F9969A-EE33-4269-A3F0-B02EE21194BC}"/>
              </a:ext>
            </a:extLst>
          </p:cNvPr>
          <p:cNvSpPr>
            <a:spLocks noGrp="1"/>
          </p:cNvSpPr>
          <p:nvPr>
            <p:ph type="subTitle" idx="1"/>
          </p:nvPr>
        </p:nvSpPr>
        <p:spPr>
          <a:xfrm>
            <a:off x="574766" y="6378713"/>
            <a:ext cx="10972800" cy="873643"/>
          </a:xfrm>
          <a:prstGeom prst="rect">
            <a:avLst/>
          </a:prstGeom>
        </p:spPr>
        <p:txBody>
          <a:bodyPr>
            <a:noAutofit/>
          </a:bodyPr>
          <a:lstStyle>
            <a:lvl1pPr marL="0" indent="0" algn="l">
              <a:buNone/>
              <a:defRPr sz="216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cs-CZ"/>
              <a:t>Kliknutím můžete upravit styl předlohy.</a:t>
            </a:r>
            <a:endParaRPr lang="cs-CZ" dirty="0"/>
          </a:p>
        </p:txBody>
      </p:sp>
    </p:spTree>
    <p:extLst>
      <p:ext uri="{BB962C8B-B14F-4D97-AF65-F5344CB8AC3E}">
        <p14:creationId xmlns:p14="http://schemas.microsoft.com/office/powerpoint/2010/main" val="27111026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Úvod- dominantní firm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Nadpis 6">
            <a:extLst>
              <a:ext uri="{FF2B5EF4-FFF2-40B4-BE49-F238E27FC236}">
                <a16:creationId xmlns:a16="http://schemas.microsoft.com/office/drawing/2014/main" id="{69597DAA-2B08-4ABD-BBC5-CE0248C0D74D}"/>
              </a:ext>
            </a:extLst>
          </p:cNvPr>
          <p:cNvSpPr>
            <a:spLocks noGrp="1"/>
          </p:cNvSpPr>
          <p:nvPr>
            <p:ph type="title" hasCustomPrompt="1"/>
          </p:nvPr>
        </p:nvSpPr>
        <p:spPr>
          <a:xfrm>
            <a:off x="1005839" y="2"/>
            <a:ext cx="12618720" cy="1590676"/>
          </a:xfrm>
        </p:spPr>
        <p:txBody>
          <a:bodyPr>
            <a:normAutofit/>
          </a:bodyPr>
          <a:lstStyle>
            <a:lvl1pPr algn="ctr">
              <a:defRPr sz="4800" b="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p>
        </p:txBody>
      </p:sp>
      <p:sp>
        <p:nvSpPr>
          <p:cNvPr id="15" name="Zástupný symbol obrázku 14">
            <a:extLst>
              <a:ext uri="{FF2B5EF4-FFF2-40B4-BE49-F238E27FC236}">
                <a16:creationId xmlns:a16="http://schemas.microsoft.com/office/drawing/2014/main" id="{1B5507DD-C5B8-48C2-9461-385A4032824B}"/>
              </a:ext>
            </a:extLst>
          </p:cNvPr>
          <p:cNvSpPr>
            <a:spLocks noGrp="1"/>
          </p:cNvSpPr>
          <p:nvPr>
            <p:ph type="pic" sz="quarter" idx="10" hasCustomPrompt="1"/>
          </p:nvPr>
        </p:nvSpPr>
        <p:spPr>
          <a:xfrm>
            <a:off x="3821633" y="2090736"/>
            <a:ext cx="6987136" cy="1590676"/>
          </a:xfrm>
          <a:prstGeom prst="rect">
            <a:avLst/>
          </a:prstGeom>
        </p:spPr>
        <p:txBody>
          <a:bodyPr/>
          <a:lstStyle>
            <a:lvl1pPr marL="0" indent="0" algn="ctr">
              <a:buNone/>
              <a:defRPr/>
            </a:lvl1pPr>
          </a:lstStyle>
          <a:p>
            <a:r>
              <a:rPr lang="cs-CZ" dirty="0"/>
              <a:t>Logo firmy</a:t>
            </a:r>
          </a:p>
        </p:txBody>
      </p:sp>
      <p:sp>
        <p:nvSpPr>
          <p:cNvPr id="5" name="Subtitle 2">
            <a:extLst>
              <a:ext uri="{FF2B5EF4-FFF2-40B4-BE49-F238E27FC236}">
                <a16:creationId xmlns:a16="http://schemas.microsoft.com/office/drawing/2014/main" id="{48FD4113-BDA1-4179-A167-02853B353051}"/>
              </a:ext>
            </a:extLst>
          </p:cNvPr>
          <p:cNvSpPr>
            <a:spLocks noGrp="1"/>
          </p:cNvSpPr>
          <p:nvPr>
            <p:ph type="subTitle" idx="1"/>
          </p:nvPr>
        </p:nvSpPr>
        <p:spPr>
          <a:xfrm>
            <a:off x="3821633" y="6378713"/>
            <a:ext cx="6987136" cy="873643"/>
          </a:xfrm>
          <a:prstGeom prst="rect">
            <a:avLst/>
          </a:prstGeom>
        </p:spPr>
        <p:txBody>
          <a:bodyPr>
            <a:noAutofit/>
          </a:bodyPr>
          <a:lstStyle>
            <a:lvl1pPr marL="0" indent="0" algn="r">
              <a:buNone/>
              <a:defRPr sz="216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lgn="ctr">
              <a:buNone/>
              <a:defRPr sz="2400"/>
            </a:lvl2pPr>
            <a:lvl3pPr marL="1097280" indent="0" algn="ctr">
              <a:buNone/>
              <a:defRPr sz="2160"/>
            </a:lvl3pPr>
            <a:lvl4pPr marL="1645920" indent="0" algn="ctr">
              <a:buNone/>
              <a:defRPr sz="1920"/>
            </a:lvl4pPr>
            <a:lvl5pPr marL="2194560" indent="0" algn="ctr">
              <a:buNone/>
              <a:defRPr sz="1920"/>
            </a:lvl5pPr>
            <a:lvl6pPr marL="2743200" indent="0" algn="ctr">
              <a:buNone/>
              <a:defRPr sz="1920"/>
            </a:lvl6pPr>
            <a:lvl7pPr marL="3291840" indent="0" algn="ctr">
              <a:buNone/>
              <a:defRPr sz="1920"/>
            </a:lvl7pPr>
            <a:lvl8pPr marL="3840480" indent="0" algn="ctr">
              <a:buNone/>
              <a:defRPr sz="1920"/>
            </a:lvl8pPr>
            <a:lvl9pPr marL="4389120" indent="0" algn="ctr">
              <a:buNone/>
              <a:defRPr sz="1920"/>
            </a:lvl9pPr>
          </a:lstStyle>
          <a:p>
            <a:r>
              <a:rPr lang="cs-CZ"/>
              <a:t>Kliknutím můžete upravit styl předlohy.</a:t>
            </a:r>
            <a:endParaRPr lang="cs-CZ" dirty="0"/>
          </a:p>
        </p:txBody>
      </p:sp>
    </p:spTree>
    <p:extLst>
      <p:ext uri="{BB962C8B-B14F-4D97-AF65-F5344CB8AC3E}">
        <p14:creationId xmlns:p14="http://schemas.microsoft.com/office/powerpoint/2010/main" val="28757838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Základní lis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396" y="2"/>
            <a:ext cx="13436425" cy="1590676"/>
          </a:xfrm>
        </p:spPr>
        <p:txBody>
          <a:bodyPr>
            <a:normAutofit/>
          </a:bodyPr>
          <a:lstStyle>
            <a:lvl1pPr algn="ctr">
              <a:defRPr sz="48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Content Placeholder 2"/>
          <p:cNvSpPr>
            <a:spLocks noGrp="1"/>
          </p:cNvSpPr>
          <p:nvPr>
            <p:ph idx="1"/>
          </p:nvPr>
        </p:nvSpPr>
        <p:spPr>
          <a:xfrm>
            <a:off x="605396" y="1685109"/>
            <a:ext cx="13436425" cy="5984879"/>
          </a:xfrm>
          <a:prstGeom prst="rect">
            <a:avLst/>
          </a:prstGeom>
        </p:spPr>
        <p:txBody>
          <a:bodyPr/>
          <a:lstStyle>
            <a:lvl1pPr marL="428626" indent="-428626">
              <a:buFontTx/>
              <a:buBlip>
                <a:blip r:embed="rId3"/>
              </a:buBlip>
              <a:defRPr/>
            </a:lvl1pPr>
            <a:lvl2pPr>
              <a:buClr>
                <a:srgbClr val="009EE0"/>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16428190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Záhlaví části">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98221" y="2"/>
            <a:ext cx="12618720" cy="3423284"/>
          </a:xfrm>
        </p:spPr>
        <p:txBody>
          <a:bodyPr anchor="b"/>
          <a:lstStyle>
            <a:lvl1pPr algn="ctr">
              <a:defRPr sz="7200" b="0" cap="all" baseline="0">
                <a:solidFill>
                  <a:schemeClr val="accent1"/>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Text Placeholder 2"/>
          <p:cNvSpPr>
            <a:spLocks noGrp="1"/>
          </p:cNvSpPr>
          <p:nvPr>
            <p:ph type="body" idx="1"/>
          </p:nvPr>
        </p:nvSpPr>
        <p:spPr>
          <a:xfrm>
            <a:off x="998221" y="4114800"/>
            <a:ext cx="12618720" cy="1455146"/>
          </a:xfrm>
          <a:prstGeom prst="rect">
            <a:avLst/>
          </a:prstGeom>
        </p:spPr>
        <p:txBody>
          <a:bodyPr/>
          <a:lstStyle>
            <a:lvl1pPr marL="0" indent="0">
              <a:buNone/>
              <a:defRPr sz="2880">
                <a:solidFill>
                  <a:schemeClr val="tx1"/>
                </a:solidFill>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buNone/>
              <a:defRPr sz="2400">
                <a:solidFill>
                  <a:schemeClr val="tx1">
                    <a:tint val="75000"/>
                  </a:schemeClr>
                </a:solidFill>
              </a:defRPr>
            </a:lvl2pPr>
            <a:lvl3pPr marL="1097280" indent="0">
              <a:buNone/>
              <a:defRPr sz="2160">
                <a:solidFill>
                  <a:schemeClr val="tx1">
                    <a:tint val="75000"/>
                  </a:schemeClr>
                </a:solidFill>
              </a:defRPr>
            </a:lvl3pPr>
            <a:lvl4pPr marL="1645920" indent="0">
              <a:buNone/>
              <a:defRPr sz="1920">
                <a:solidFill>
                  <a:schemeClr val="tx1">
                    <a:tint val="75000"/>
                  </a:schemeClr>
                </a:solidFill>
              </a:defRPr>
            </a:lvl4pPr>
            <a:lvl5pPr marL="2194560" indent="0">
              <a:buNone/>
              <a:defRPr sz="1920">
                <a:solidFill>
                  <a:schemeClr val="tx1">
                    <a:tint val="75000"/>
                  </a:schemeClr>
                </a:solidFill>
              </a:defRPr>
            </a:lvl5pPr>
            <a:lvl6pPr marL="2743200" indent="0">
              <a:buNone/>
              <a:defRPr sz="1920">
                <a:solidFill>
                  <a:schemeClr val="tx1">
                    <a:tint val="75000"/>
                  </a:schemeClr>
                </a:solidFill>
              </a:defRPr>
            </a:lvl6pPr>
            <a:lvl7pPr marL="3291840" indent="0">
              <a:buNone/>
              <a:defRPr sz="1920">
                <a:solidFill>
                  <a:schemeClr val="tx1">
                    <a:tint val="75000"/>
                  </a:schemeClr>
                </a:solidFill>
              </a:defRPr>
            </a:lvl7pPr>
            <a:lvl8pPr marL="3840480" indent="0">
              <a:buNone/>
              <a:defRPr sz="1920">
                <a:solidFill>
                  <a:schemeClr val="tx1">
                    <a:tint val="75000"/>
                  </a:schemeClr>
                </a:solidFill>
              </a:defRPr>
            </a:lvl8pPr>
            <a:lvl9pPr marL="4389120" indent="0">
              <a:buNone/>
              <a:defRPr sz="1920">
                <a:solidFill>
                  <a:schemeClr val="tx1">
                    <a:tint val="75000"/>
                  </a:schemeClr>
                </a:solidFill>
              </a:defRPr>
            </a:lvl9pPr>
          </a:lstStyle>
          <a:p>
            <a:pPr lvl="0"/>
            <a:r>
              <a:rPr lang="cs-CZ"/>
              <a:t>Po kliknutí můžete upravovat styly textu v předloze.</a:t>
            </a:r>
          </a:p>
        </p:txBody>
      </p:sp>
    </p:spTree>
    <p:extLst>
      <p:ext uri="{BB962C8B-B14F-4D97-AF65-F5344CB8AC3E}">
        <p14:creationId xmlns:p14="http://schemas.microsoft.com/office/powerpoint/2010/main" val="35039368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Dva obsah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5396" y="2"/>
            <a:ext cx="13436425" cy="1590676"/>
          </a:xfrm>
        </p:spPr>
        <p:txBody>
          <a:bodyPr>
            <a:normAutofit/>
          </a:bodyPr>
          <a:lstStyle>
            <a:lvl1pPr algn="ctr">
              <a:defRPr sz="48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
        <p:nvSpPr>
          <p:cNvPr id="3" name="Content Placeholder 2"/>
          <p:cNvSpPr>
            <a:spLocks noGrp="1"/>
          </p:cNvSpPr>
          <p:nvPr>
            <p:ph sz="half" idx="1"/>
          </p:nvPr>
        </p:nvSpPr>
        <p:spPr>
          <a:xfrm>
            <a:off x="605395" y="1685109"/>
            <a:ext cx="6618365" cy="5984876"/>
          </a:xfrm>
          <a:prstGeom prst="rect">
            <a:avLst/>
          </a:prstGeom>
        </p:spPr>
        <p:txBody>
          <a:bodyPr/>
          <a:lstStyle>
            <a:lvl1pPr marL="428626" indent="-428626">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8" name="Content Placeholder 2">
            <a:extLst>
              <a:ext uri="{FF2B5EF4-FFF2-40B4-BE49-F238E27FC236}">
                <a16:creationId xmlns:a16="http://schemas.microsoft.com/office/drawing/2014/main" id="{F14DE3DE-87F3-4A5C-AAF1-26BE488F2FE8}"/>
              </a:ext>
            </a:extLst>
          </p:cNvPr>
          <p:cNvSpPr>
            <a:spLocks noGrp="1"/>
          </p:cNvSpPr>
          <p:nvPr>
            <p:ph sz="half" idx="10"/>
          </p:nvPr>
        </p:nvSpPr>
        <p:spPr>
          <a:xfrm>
            <a:off x="7406644" y="1685108"/>
            <a:ext cx="6635178" cy="5984878"/>
          </a:xfrm>
          <a:prstGeom prst="rect">
            <a:avLst/>
          </a:prstGeom>
        </p:spPr>
        <p:txBody>
          <a:bodyPr/>
          <a:lstStyle>
            <a:lvl1pPr marL="428626" indent="-428626">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27066756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Slide 1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Porovná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Obrázek 3" descr="Obsah obrázku snímek obrazovky, kruh, Grafika, symbol&#10;&#10;Popis byl vytvořen automaticky">
            <a:extLst>
              <a:ext uri="{FF2B5EF4-FFF2-40B4-BE49-F238E27FC236}">
                <a16:creationId xmlns:a16="http://schemas.microsoft.com/office/drawing/2014/main" id="{65841F70-C296-325B-3E3B-6A5C25F2BD9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66335" y="2115070"/>
            <a:ext cx="4697730" cy="4697730"/>
          </a:xfrm>
          <a:prstGeom prst="rect">
            <a:avLst/>
          </a:prstGeom>
        </p:spPr>
      </p:pic>
      <p:sp>
        <p:nvSpPr>
          <p:cNvPr id="5" name="TextovéPole 4">
            <a:extLst>
              <a:ext uri="{FF2B5EF4-FFF2-40B4-BE49-F238E27FC236}">
                <a16:creationId xmlns:a16="http://schemas.microsoft.com/office/drawing/2014/main" id="{33289859-B5F2-1358-75F8-5945948A3538}"/>
              </a:ext>
            </a:extLst>
          </p:cNvPr>
          <p:cNvSpPr txBox="1"/>
          <p:nvPr/>
        </p:nvSpPr>
        <p:spPr>
          <a:xfrm>
            <a:off x="3117273" y="760262"/>
            <a:ext cx="8927869" cy="830997"/>
          </a:xfrm>
          <a:prstGeom prst="rect">
            <a:avLst/>
          </a:prstGeom>
          <a:noFill/>
        </p:spPr>
        <p:txBody>
          <a:bodyPr wrap="square">
            <a:spAutoFit/>
          </a:bodyPr>
          <a:lstStyle/>
          <a:p>
            <a:r>
              <a:rPr lang="cs-CZ" sz="4800" b="1" dirty="0">
                <a:solidFill>
                  <a:schemeClr val="accent1"/>
                </a:solidFill>
                <a:latin typeface="Open Sans" panose="020B0606030504020204" pitchFamily="34" charset="0"/>
                <a:ea typeface="Open Sans" panose="020B0606030504020204" pitchFamily="34" charset="0"/>
                <a:cs typeface="Open Sans" panose="020B0606030504020204" pitchFamily="34" charset="0"/>
              </a:rPr>
              <a:t>PROSÍM O ZPĚTNOU VAZBU</a:t>
            </a:r>
            <a:endParaRPr lang="cs-CZ" sz="4800" b="1" dirty="0">
              <a:solidFill>
                <a:schemeClr val="accent1"/>
              </a:solidFill>
            </a:endParaRPr>
          </a:p>
        </p:txBody>
      </p:sp>
    </p:spTree>
    <p:extLst>
      <p:ext uri="{BB962C8B-B14F-4D97-AF65-F5344CB8AC3E}">
        <p14:creationId xmlns:p14="http://schemas.microsoft.com/office/powerpoint/2010/main" val="14506426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Jenom nadpi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E2F85494-038F-46C9-AF38-448E14A5F236}"/>
              </a:ext>
            </a:extLst>
          </p:cNvPr>
          <p:cNvSpPr>
            <a:spLocks noGrp="1"/>
          </p:cNvSpPr>
          <p:nvPr>
            <p:ph type="title" hasCustomPrompt="1"/>
          </p:nvPr>
        </p:nvSpPr>
        <p:spPr>
          <a:xfrm>
            <a:off x="603488" y="2"/>
            <a:ext cx="13448188" cy="1590676"/>
          </a:xfrm>
        </p:spPr>
        <p:txBody>
          <a:bodyPr>
            <a:normAutofit/>
          </a:bodyPr>
          <a:lstStyle>
            <a:lvl1pPr algn="ctr">
              <a:defRPr sz="48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dirty="0"/>
              <a:t>nadpis</a:t>
            </a:r>
            <a:endParaRPr lang="en-US" dirty="0"/>
          </a:p>
        </p:txBody>
      </p:sp>
    </p:spTree>
    <p:extLst>
      <p:ext uri="{BB962C8B-B14F-4D97-AF65-F5344CB8AC3E}">
        <p14:creationId xmlns:p14="http://schemas.microsoft.com/office/powerpoint/2010/main" val="26674389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Prázdný">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785648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Prázdný-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3469160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Prázdný-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5" name="Obrázek 4">
            <a:extLst>
              <a:ext uri="{FF2B5EF4-FFF2-40B4-BE49-F238E27FC236}">
                <a16:creationId xmlns:a16="http://schemas.microsoft.com/office/drawing/2014/main" id="{2A67A1E9-C815-4400-8866-D44016B49538}"/>
              </a:ext>
            </a:extLst>
          </p:cNvPr>
          <p:cNvPicPr>
            <a:picLocks noChangeAspect="1"/>
          </p:cNvPicPr>
          <p:nvPr/>
        </p:nvPicPr>
        <p:blipFill rotWithShape="1">
          <a:blip r:embed="rId3">
            <a:extLst>
              <a:ext uri="{28A0092B-C50C-407E-A947-70E740481C1C}">
                <a14:useLocalDpi xmlns:a14="http://schemas.microsoft.com/office/drawing/2010/main" val="0"/>
              </a:ext>
            </a:extLst>
          </a:blip>
          <a:srcRect t="25405"/>
          <a:stretch/>
        </p:blipFill>
        <p:spPr>
          <a:xfrm>
            <a:off x="3339055" y="6572598"/>
            <a:ext cx="3899134" cy="1186952"/>
          </a:xfrm>
          <a:prstGeom prst="rect">
            <a:avLst/>
          </a:prstGeom>
        </p:spPr>
      </p:pic>
      <p:sp>
        <p:nvSpPr>
          <p:cNvPr id="6" name="TextovéPole 10">
            <a:extLst>
              <a:ext uri="{FF2B5EF4-FFF2-40B4-BE49-F238E27FC236}">
                <a16:creationId xmlns:a16="http://schemas.microsoft.com/office/drawing/2014/main" id="{F99FC386-528A-4666-87F3-33C8112D2C75}"/>
              </a:ext>
            </a:extLst>
          </p:cNvPr>
          <p:cNvSpPr txBox="1"/>
          <p:nvPr/>
        </p:nvSpPr>
        <p:spPr>
          <a:xfrm>
            <a:off x="3495362" y="145004"/>
            <a:ext cx="7485653" cy="830997"/>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cs-CZ" sz="4800" b="1" dirty="0">
                <a:solidFill>
                  <a:srgbClr val="009EE0"/>
                </a:solidFill>
              </a:rPr>
              <a:t>JSME TU PRO VÁS! </a:t>
            </a:r>
          </a:p>
        </p:txBody>
      </p:sp>
      <p:pic>
        <p:nvPicPr>
          <p:cNvPr id="2" name="Obrázek 1" descr="Obsah obrázku kruh, Grafika, snímek obrazovky, grafický design&#10;&#10;Popis byl vytvořen automaticky">
            <a:extLst>
              <a:ext uri="{FF2B5EF4-FFF2-40B4-BE49-F238E27FC236}">
                <a16:creationId xmlns:a16="http://schemas.microsoft.com/office/drawing/2014/main" id="{990BE0F2-0F47-7C42-5E05-D70F0003A175}"/>
              </a:ext>
            </a:extLst>
          </p:cNvPr>
          <p:cNvPicPr>
            <a:picLocks noChangeAspect="1"/>
          </p:cNvPicPr>
          <p:nvPr/>
        </p:nvPicPr>
        <p:blipFill>
          <a:blip r:embed="rId4"/>
          <a:stretch>
            <a:fillRect/>
          </a:stretch>
        </p:blipFill>
        <p:spPr>
          <a:xfrm>
            <a:off x="8964280" y="5492597"/>
            <a:ext cx="2593144" cy="2592000"/>
          </a:xfrm>
          <a:prstGeom prst="rect">
            <a:avLst/>
          </a:prstGeom>
        </p:spPr>
      </p:pic>
      <p:pic>
        <p:nvPicPr>
          <p:cNvPr id="8" name="Obrázek 7" descr="Obsah obrázku snímek obrazovky, Grafika, kruh, Písmo&#10;&#10;Popis byl vytvořen automaticky">
            <a:extLst>
              <a:ext uri="{FF2B5EF4-FFF2-40B4-BE49-F238E27FC236}">
                <a16:creationId xmlns:a16="http://schemas.microsoft.com/office/drawing/2014/main" id="{544FBF30-5396-61C2-1BF7-D7F5C962245F}"/>
              </a:ext>
            </a:extLst>
          </p:cNvPr>
          <p:cNvPicPr>
            <a:picLocks noChangeAspect="1"/>
          </p:cNvPicPr>
          <p:nvPr/>
        </p:nvPicPr>
        <p:blipFill>
          <a:blip r:embed="rId5"/>
          <a:stretch>
            <a:fillRect/>
          </a:stretch>
        </p:blipFill>
        <p:spPr>
          <a:xfrm>
            <a:off x="11881035" y="5492597"/>
            <a:ext cx="2593144" cy="2592000"/>
          </a:xfrm>
          <a:prstGeom prst="rect">
            <a:avLst/>
          </a:prstGeom>
        </p:spPr>
      </p:pic>
      <p:pic>
        <p:nvPicPr>
          <p:cNvPr id="12" name="Obrázek 11" descr="Obsah obrázku oblečení, osoba, úsměv, boty&#10;&#10;Popis byl vytvořen automaticky">
            <a:extLst>
              <a:ext uri="{FF2B5EF4-FFF2-40B4-BE49-F238E27FC236}">
                <a16:creationId xmlns:a16="http://schemas.microsoft.com/office/drawing/2014/main" id="{C31D6F20-AEAD-ABB6-174E-DF1B9498125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939636" y="1115311"/>
            <a:ext cx="10751128" cy="4256441"/>
          </a:xfrm>
          <a:prstGeom prst="rect">
            <a:avLst/>
          </a:prstGeom>
        </p:spPr>
      </p:pic>
    </p:spTree>
    <p:extLst>
      <p:ext uri="{BB962C8B-B14F-4D97-AF65-F5344CB8AC3E}">
        <p14:creationId xmlns:p14="http://schemas.microsoft.com/office/powerpoint/2010/main" val="17454777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Obsah s titulk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97" y="0"/>
            <a:ext cx="5121035" cy="1920240"/>
          </a:xfrm>
        </p:spPr>
        <p:txBody>
          <a:bodyPr anchor="b">
            <a:noAutofit/>
          </a:bodyPr>
          <a:lstStyle>
            <a:lvl1pPr algn="ctr">
              <a:defRPr sz="384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4" name="Text Placeholder 3"/>
          <p:cNvSpPr>
            <a:spLocks noGrp="1"/>
          </p:cNvSpPr>
          <p:nvPr>
            <p:ph type="body" sz="half" idx="2"/>
          </p:nvPr>
        </p:nvSpPr>
        <p:spPr>
          <a:xfrm>
            <a:off x="605397" y="2017987"/>
            <a:ext cx="5121035" cy="5651994"/>
          </a:xfrm>
          <a:prstGeom prst="rect">
            <a:avLst/>
          </a:prstGeom>
        </p:spPr>
        <p:txBody>
          <a:bodyPr/>
          <a:lstStyle>
            <a:lvl1pPr marL="0" indent="0" algn="ctr">
              <a:buNone/>
              <a:defRPr sz="192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cs-CZ"/>
              <a:t>Po kliknutí můžete upravovat styly textu v předloze.</a:t>
            </a:r>
          </a:p>
        </p:txBody>
      </p:sp>
      <p:sp>
        <p:nvSpPr>
          <p:cNvPr id="8" name="Content Placeholder 2">
            <a:extLst>
              <a:ext uri="{FF2B5EF4-FFF2-40B4-BE49-F238E27FC236}">
                <a16:creationId xmlns:a16="http://schemas.microsoft.com/office/drawing/2014/main" id="{FCD01720-2068-47D7-B2E5-10C43FEB350C}"/>
              </a:ext>
            </a:extLst>
          </p:cNvPr>
          <p:cNvSpPr>
            <a:spLocks noGrp="1"/>
          </p:cNvSpPr>
          <p:nvPr>
            <p:ph sz="half" idx="13"/>
          </p:nvPr>
        </p:nvSpPr>
        <p:spPr>
          <a:xfrm>
            <a:off x="5953060" y="517110"/>
            <a:ext cx="8071945" cy="7152872"/>
          </a:xfrm>
          <a:prstGeom prst="rect">
            <a:avLst/>
          </a:prstGeom>
        </p:spPr>
        <p:txBody>
          <a:bodyPr/>
          <a:lstStyle>
            <a:lvl1pPr marL="428626" indent="-428626">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23996251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Obrázek s titulke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953060" y="517110"/>
            <a:ext cx="8071945" cy="7152872"/>
          </a:xfrm>
          <a:prstGeom prst="rect">
            <a:avLst/>
          </a:prstGeom>
        </p:spPr>
        <p:txBody>
          <a:bodyPr anchor="t"/>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r>
              <a:rPr lang="cs-CZ"/>
              <a:t>Kliknutím na ikonu přidáte obrázek.</a:t>
            </a:r>
            <a:endParaRPr lang="en-US" dirty="0"/>
          </a:p>
        </p:txBody>
      </p:sp>
      <p:sp>
        <p:nvSpPr>
          <p:cNvPr id="10" name="Title 1">
            <a:extLst>
              <a:ext uri="{FF2B5EF4-FFF2-40B4-BE49-F238E27FC236}">
                <a16:creationId xmlns:a16="http://schemas.microsoft.com/office/drawing/2014/main" id="{58365C26-A275-490A-8148-3F1BF0E6B357}"/>
              </a:ext>
            </a:extLst>
          </p:cNvPr>
          <p:cNvSpPr>
            <a:spLocks noGrp="1"/>
          </p:cNvSpPr>
          <p:nvPr>
            <p:ph type="title"/>
          </p:nvPr>
        </p:nvSpPr>
        <p:spPr>
          <a:xfrm>
            <a:off x="605397" y="0"/>
            <a:ext cx="5121035" cy="1920240"/>
          </a:xfrm>
        </p:spPr>
        <p:txBody>
          <a:bodyPr anchor="b">
            <a:noAutofit/>
          </a:bodyPr>
          <a:lstStyle>
            <a:lvl1pPr algn="ctr">
              <a:defRPr sz="384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11" name="Text Placeholder 3">
            <a:extLst>
              <a:ext uri="{FF2B5EF4-FFF2-40B4-BE49-F238E27FC236}">
                <a16:creationId xmlns:a16="http://schemas.microsoft.com/office/drawing/2014/main" id="{32530165-0B00-476F-8192-F4F8C1C0199F}"/>
              </a:ext>
            </a:extLst>
          </p:cNvPr>
          <p:cNvSpPr>
            <a:spLocks noGrp="1"/>
          </p:cNvSpPr>
          <p:nvPr>
            <p:ph type="body" sz="half" idx="2"/>
          </p:nvPr>
        </p:nvSpPr>
        <p:spPr>
          <a:xfrm>
            <a:off x="605397" y="2017987"/>
            <a:ext cx="5121035" cy="5651994"/>
          </a:xfrm>
          <a:prstGeom prst="rect">
            <a:avLst/>
          </a:prstGeom>
        </p:spPr>
        <p:txBody>
          <a:bodyPr/>
          <a:lstStyle>
            <a:lvl1pPr marL="0" indent="0" algn="ctr">
              <a:buNone/>
              <a:defRPr sz="1920">
                <a:latin typeface="Open Sans Light" panose="020B0306030504020204" pitchFamily="34" charset="0"/>
                <a:ea typeface="Open Sans Light" panose="020B0306030504020204" pitchFamily="34" charset="0"/>
                <a:cs typeface="Open Sans Light" panose="020B0306030504020204" pitchFamily="34" charset="0"/>
              </a:defRPr>
            </a:lvl1pPr>
            <a:lvl2pPr marL="548640" indent="0">
              <a:buNone/>
              <a:defRPr sz="1680"/>
            </a:lvl2pPr>
            <a:lvl3pPr marL="1097280" indent="0">
              <a:buNone/>
              <a:defRPr sz="1440"/>
            </a:lvl3pPr>
            <a:lvl4pPr marL="1645920" indent="0">
              <a:buNone/>
              <a:defRPr sz="1200"/>
            </a:lvl4pPr>
            <a:lvl5pPr marL="2194560" indent="0">
              <a:buNone/>
              <a:defRPr sz="1200"/>
            </a:lvl5pPr>
            <a:lvl6pPr marL="2743200" indent="0">
              <a:buNone/>
              <a:defRPr sz="1200"/>
            </a:lvl6pPr>
            <a:lvl7pPr marL="3291840" indent="0">
              <a:buNone/>
              <a:defRPr sz="1200"/>
            </a:lvl7pPr>
            <a:lvl8pPr marL="3840480" indent="0">
              <a:buNone/>
              <a:defRPr sz="1200"/>
            </a:lvl8pPr>
            <a:lvl9pPr marL="4389120" indent="0">
              <a:buNone/>
              <a:defRPr sz="1200"/>
            </a:lvl9pPr>
          </a:lstStyle>
          <a:p>
            <a:pPr lvl="0"/>
            <a:r>
              <a:rPr lang="cs-CZ"/>
              <a:t>Po kliknutí můžete upravovat styly textu v předloze.</a:t>
            </a:r>
          </a:p>
        </p:txBody>
      </p:sp>
    </p:spTree>
    <p:extLst>
      <p:ext uri="{BB962C8B-B14F-4D97-AF65-F5344CB8AC3E}">
        <p14:creationId xmlns:p14="http://schemas.microsoft.com/office/powerpoint/2010/main" val="31551541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Nadpis a svislý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5395" y="2"/>
            <a:ext cx="13419610" cy="1590676"/>
          </a:xfrm>
        </p:spPr>
        <p:txBody>
          <a:bodyPr>
            <a:normAutofit/>
          </a:bodyPr>
          <a:lstStyle>
            <a:lvl1pPr algn="ctr">
              <a:defRPr sz="48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7" name="Content Placeholder 2">
            <a:extLst>
              <a:ext uri="{FF2B5EF4-FFF2-40B4-BE49-F238E27FC236}">
                <a16:creationId xmlns:a16="http://schemas.microsoft.com/office/drawing/2014/main" id="{D6184C3D-C7D1-4149-90A6-967A5DE31AD3}"/>
              </a:ext>
            </a:extLst>
          </p:cNvPr>
          <p:cNvSpPr>
            <a:spLocks noGrp="1"/>
          </p:cNvSpPr>
          <p:nvPr>
            <p:ph sz="half" idx="13"/>
          </p:nvPr>
        </p:nvSpPr>
        <p:spPr>
          <a:xfrm>
            <a:off x="605395" y="1702676"/>
            <a:ext cx="13419610" cy="5967305"/>
          </a:xfrm>
          <a:prstGeom prst="rect">
            <a:avLst/>
          </a:prstGeom>
        </p:spPr>
        <p:txBody>
          <a:bodyPr vert="vert"/>
          <a:lstStyle>
            <a:lvl1pPr marL="428626" indent="-428626">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8233660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Svislý nadpis a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870326" y="438151"/>
            <a:ext cx="3154680" cy="7231830"/>
          </a:xfrm>
        </p:spPr>
        <p:txBody>
          <a:bodyPr vert="eaVert">
            <a:normAutofit/>
          </a:bodyPr>
          <a:lstStyle>
            <a:lvl1pPr algn="ctr">
              <a:defRPr sz="4800" cap="all" baseline="0">
                <a:latin typeface="Open Sans Extrabold" panose="020B0906030804020204" pitchFamily="34" charset="0"/>
                <a:ea typeface="Open Sans Extrabold" panose="020B0906030804020204" pitchFamily="34" charset="0"/>
                <a:cs typeface="Open Sans Extrabold" panose="020B0906030804020204" pitchFamily="34" charset="0"/>
              </a:defRPr>
            </a:lvl1pPr>
          </a:lstStyle>
          <a:p>
            <a:r>
              <a:rPr lang="cs-CZ"/>
              <a:t>Kliknutím lze upravit styl.</a:t>
            </a:r>
            <a:endParaRPr lang="en-US" dirty="0"/>
          </a:p>
        </p:txBody>
      </p:sp>
      <p:sp>
        <p:nvSpPr>
          <p:cNvPr id="8" name="Content Placeholder 2">
            <a:extLst>
              <a:ext uri="{FF2B5EF4-FFF2-40B4-BE49-F238E27FC236}">
                <a16:creationId xmlns:a16="http://schemas.microsoft.com/office/drawing/2014/main" id="{53664BF0-DA64-4393-ACC6-D640D3AD9C83}"/>
              </a:ext>
            </a:extLst>
          </p:cNvPr>
          <p:cNvSpPr>
            <a:spLocks noGrp="1"/>
          </p:cNvSpPr>
          <p:nvPr>
            <p:ph sz="half" idx="13"/>
          </p:nvPr>
        </p:nvSpPr>
        <p:spPr>
          <a:xfrm>
            <a:off x="605396" y="438150"/>
            <a:ext cx="10106749" cy="7231831"/>
          </a:xfrm>
          <a:prstGeom prst="rect">
            <a:avLst/>
          </a:prstGeom>
        </p:spPr>
        <p:txBody>
          <a:bodyPr vert="vert"/>
          <a:lstStyle>
            <a:lvl1pPr marL="428626" indent="-428626">
              <a:buFontTx/>
              <a:buBlip>
                <a:blip r:embed="rId3"/>
              </a:buBlip>
              <a:defRPr/>
            </a:lvl1pPr>
            <a:lvl2pPr>
              <a:buClr>
                <a:schemeClr val="accent1"/>
              </a:buClr>
              <a:defRPr/>
            </a:lvl2pPr>
            <a:lvl3pPr>
              <a:buClr>
                <a:schemeClr val="accent1"/>
              </a:buClr>
              <a:defRPr/>
            </a:lvl3pPr>
            <a:lvl4pPr>
              <a:buClr>
                <a:schemeClr val="accent1"/>
              </a:buClr>
              <a:defRPr/>
            </a:lvl4pPr>
            <a:lvl5pPr>
              <a:buClr>
                <a:schemeClr val="accent1"/>
              </a:buClr>
              <a:defRPr/>
            </a:lvl5p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endParaRPr lang="en-US" dirty="0"/>
          </a:p>
        </p:txBody>
      </p:sp>
    </p:spTree>
    <p:extLst>
      <p:ext uri="{BB962C8B-B14F-4D97-AF65-F5344CB8AC3E}">
        <p14:creationId xmlns:p14="http://schemas.microsoft.com/office/powerpoint/2010/main" val="34380122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Vlastní rozložení">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30806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lide 2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Slide 3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lide 4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lide 5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Slide 6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Slide 7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Slide 8 master">
    <p:bg>
      <p:bgPr>
        <a:solidFill>
          <a:srgbClr val="000000"/>
        </a:solidFill>
        <a:effectLst/>
      </p:bgPr>
    </p:bg>
    <p:spTree>
      <p:nvGrpSpPr>
        <p:cNvPr id="1" name=""/>
        <p:cNvGrpSpPr/>
        <p:nvPr/>
      </p:nvGrpSpPr>
      <p:grpSpPr>
        <a:xfrm>
          <a:off x="0" y="0"/>
          <a:ext cx="0" cy="0"/>
          <a:chOff x="0" y="0"/>
          <a:chExt cx="0" cy="0"/>
        </a:xfrm>
      </p:grpSpPr>
      <p:sp>
        <p:nvSpPr>
          <p:cNvPr id="2" name="Shape 0"/>
          <p:cNvSpPr/>
          <p:nvPr/>
        </p:nvSpPr>
        <p:spPr>
          <a:xfrm>
            <a:off x="0" y="0"/>
            <a:ext cx="14630400" cy="8229600"/>
          </a:xfrm>
          <a:prstGeom prst="rect">
            <a:avLst/>
          </a:prstGeom>
          <a:solidFill>
            <a:srgbClr val="E4E4E4"/>
          </a:solidFill>
          <a:ln/>
        </p:spPr>
      </p:sp>
      <p:sp>
        <p:nvSpPr>
          <p:cNvPr id="3" name="Shape 1"/>
          <p:cNvSpPr/>
          <p:nvPr/>
        </p:nvSpPr>
        <p:spPr>
          <a:xfrm>
            <a:off x="0" y="0"/>
            <a:ext cx="14630400" cy="8229600"/>
          </a:xfrm>
          <a:prstGeom prst="rect">
            <a:avLst/>
          </a:prstGeom>
          <a:solidFill>
            <a:srgbClr val="FEFEFE"/>
          </a:solidFill>
          <a:ln/>
        </p:spPr>
      </p:sp>
      <p:pic>
        <p:nvPicPr>
          <p:cNvPr id="4" name="Image 0" descr="preencoded.png">
            <a:hlinkClick r:id="rId2"/>
          </p:cNvPr>
          <p:cNvPicPr>
            <a:picLocks noChangeAspect="1"/>
          </p:cNvPicPr>
          <p:nvPr/>
        </p:nvPicPr>
        <p:blipFill>
          <a:blip r:embed="rId3"/>
          <a:stretch>
            <a:fillRect/>
          </a:stretch>
        </p:blipFill>
        <p:spPr>
          <a:xfrm>
            <a:off x="12839215" y="7749540"/>
            <a:ext cx="1722605" cy="411480"/>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18" Type="http://schemas.openxmlformats.org/officeDocument/2006/relationships/image" Target="../media/image9.png"/><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17" Type="http://schemas.openxmlformats.org/officeDocument/2006/relationships/theme" Target="../theme/theme2.xml"/><Relationship Id="rId2" Type="http://schemas.openxmlformats.org/officeDocument/2006/relationships/slideLayout" Target="../slideLayouts/slideLayout15.xml"/><Relationship Id="rId16" Type="http://schemas.openxmlformats.org/officeDocument/2006/relationships/slideLayout" Target="../slideLayouts/slideLayout29.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slideLayout" Target="../slideLayouts/slideLayout2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2" r:id="rId13"/>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05840" y="2"/>
            <a:ext cx="12618720" cy="1590676"/>
          </a:xfrm>
          <a:prstGeom prst="rect">
            <a:avLst/>
          </a:prstGeom>
        </p:spPr>
        <p:txBody>
          <a:bodyPr vert="horz" lIns="91440" tIns="45720" rIns="91440" bIns="45720" rtlCol="0" anchor="ctr">
            <a:normAutofit/>
          </a:bodyPr>
          <a:lstStyle/>
          <a:p>
            <a:r>
              <a:rPr lang="cs-CZ" dirty="0" err="1"/>
              <a:t>Nd</a:t>
            </a:r>
            <a:r>
              <a:rPr lang="cs-CZ" dirty="0"/>
              <a:t> vzor bílá</a:t>
            </a:r>
            <a:endParaRPr lang="en-US" dirty="0"/>
          </a:p>
        </p:txBody>
      </p:sp>
    </p:spTree>
    <p:extLst>
      <p:ext uri="{BB962C8B-B14F-4D97-AF65-F5344CB8AC3E}">
        <p14:creationId xmlns:p14="http://schemas.microsoft.com/office/powerpoint/2010/main" val="1766342922"/>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 id="2147483689" r:id="rId13"/>
    <p:sldLayoutId id="2147483690" r:id="rId14"/>
    <p:sldLayoutId id="2147483691" r:id="rId15"/>
    <p:sldLayoutId id="2147483692" r:id="rId16"/>
  </p:sldLayoutIdLst>
  <p:hf sldNum="0" hdr="0" ftr="0" dt="0"/>
  <p:txStyles>
    <p:titleStyle>
      <a:lvl1pPr algn="ctr" defTabSz="1097280" rtl="0" eaLnBrk="1" latinLnBrk="0" hangingPunct="1">
        <a:lnSpc>
          <a:spcPct val="90000"/>
        </a:lnSpc>
        <a:spcBef>
          <a:spcPct val="0"/>
        </a:spcBef>
        <a:buNone/>
        <a:defRPr sz="4800" kern="1200" cap="all" baseline="0">
          <a:solidFill>
            <a:schemeClr val="tx1"/>
          </a:solidFill>
          <a:latin typeface="Open Sans Extrabold" panose="020B0906030804020204" pitchFamily="34" charset="0"/>
          <a:ea typeface="Open Sans Extrabold" panose="020B0906030804020204" pitchFamily="34" charset="0"/>
          <a:cs typeface="Open Sans Extrabold" panose="020B0906030804020204" pitchFamily="34" charset="0"/>
        </a:defRPr>
      </a:lvl1pPr>
    </p:titleStyle>
    <p:bodyStyle>
      <a:lvl1pPr marL="274320" indent="-274320" algn="l" defTabSz="1097280" rtl="0" eaLnBrk="1" latinLnBrk="0" hangingPunct="1">
        <a:lnSpc>
          <a:spcPct val="90000"/>
        </a:lnSpc>
        <a:spcBef>
          <a:spcPts val="1200"/>
        </a:spcBef>
        <a:buFont typeface="Arial" panose="020B0604020202020204" pitchFamily="34" charset="0"/>
        <a:buChar char="•"/>
        <a:defRPr sz="3360" kern="1200">
          <a:solidFill>
            <a:schemeClr val="tx1"/>
          </a:solidFill>
          <a:latin typeface="+mn-lt"/>
          <a:ea typeface="+mn-ea"/>
          <a:cs typeface="+mn-cs"/>
        </a:defRPr>
      </a:lvl1pPr>
      <a:lvl2pPr marL="822960" indent="-274320" algn="l" defTabSz="1097280" rtl="0" eaLnBrk="1" latinLnBrk="0" hangingPunct="1">
        <a:lnSpc>
          <a:spcPct val="90000"/>
        </a:lnSpc>
        <a:spcBef>
          <a:spcPts val="600"/>
        </a:spcBef>
        <a:buFont typeface="Arial" panose="020B0604020202020204" pitchFamily="34" charset="0"/>
        <a:buChar char="•"/>
        <a:defRPr sz="2880" kern="1200">
          <a:solidFill>
            <a:schemeClr val="tx1"/>
          </a:solidFill>
          <a:latin typeface="+mn-lt"/>
          <a:ea typeface="+mn-ea"/>
          <a:cs typeface="+mn-cs"/>
        </a:defRPr>
      </a:lvl2pPr>
      <a:lvl3pPr marL="1371600" indent="-274320" algn="l" defTabSz="1097280" rtl="0" eaLnBrk="1" latinLnBrk="0" hangingPunct="1">
        <a:lnSpc>
          <a:spcPct val="90000"/>
        </a:lnSpc>
        <a:spcBef>
          <a:spcPts val="600"/>
        </a:spcBef>
        <a:buFont typeface="Arial" panose="020B0604020202020204" pitchFamily="34" charset="0"/>
        <a:buChar char="•"/>
        <a:defRPr sz="2400" kern="1200">
          <a:solidFill>
            <a:schemeClr val="tx1"/>
          </a:solidFill>
          <a:latin typeface="+mn-lt"/>
          <a:ea typeface="+mn-ea"/>
          <a:cs typeface="+mn-cs"/>
        </a:defRPr>
      </a:lvl3pPr>
      <a:lvl4pPr marL="19202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4pPr>
      <a:lvl5pPr marL="246888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5pPr>
      <a:lvl6pPr marL="301752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6pPr>
      <a:lvl7pPr marL="356616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7pPr>
      <a:lvl8pPr marL="411480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8pPr>
      <a:lvl9pPr marL="4663440" indent="-274320" algn="l" defTabSz="1097280" rtl="0" eaLnBrk="1" latinLnBrk="0" hangingPunct="1">
        <a:lnSpc>
          <a:spcPct val="90000"/>
        </a:lnSpc>
        <a:spcBef>
          <a:spcPts val="600"/>
        </a:spcBef>
        <a:buFont typeface="Arial" panose="020B0604020202020204" pitchFamily="34" charset="0"/>
        <a:buChar char="•"/>
        <a:defRPr sz="216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2.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9.sv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2.xml"/><Relationship Id="rId6" Type="http://schemas.openxmlformats.org/officeDocument/2006/relationships/image" Target="../media/image22.png"/><Relationship Id="rId11" Type="http://schemas.openxmlformats.org/officeDocument/2006/relationships/image" Target="../media/image27.sv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svg"/></Relationships>
</file>

<file path=ppt/slides/_rels/slide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6.xml"/><Relationship Id="rId1" Type="http://schemas.openxmlformats.org/officeDocument/2006/relationships/slideLayout" Target="../slideLayouts/slideLayout22.xml"/></Relationships>
</file>

<file path=ppt/slides/_rels/slide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2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9.png"/><Relationship Id="rId2" Type="http://schemas.openxmlformats.org/officeDocument/2006/relationships/notesSlide" Target="../notesSlides/notesSlide9.xml"/><Relationship Id="rId1" Type="http://schemas.openxmlformats.org/officeDocument/2006/relationships/slideLayout" Target="../slideLayouts/slideLayout22.xml"/><Relationship Id="rId6" Type="http://schemas.openxmlformats.org/officeDocument/2006/relationships/image" Target="../media/image38.png"/><Relationship Id="rId5" Type="http://schemas.openxmlformats.org/officeDocument/2006/relationships/hyperlink" Target="https://netknights.cz/hra" TargetMode="Externa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dnadpis 4">
            <a:extLst>
              <a:ext uri="{FF2B5EF4-FFF2-40B4-BE49-F238E27FC236}">
                <a16:creationId xmlns:a16="http://schemas.microsoft.com/office/drawing/2014/main" id="{858AD2FF-AD7F-9E76-83CC-7A0DED14F2EF}"/>
              </a:ext>
            </a:extLst>
          </p:cNvPr>
          <p:cNvSpPr>
            <a:spLocks noGrp="1"/>
          </p:cNvSpPr>
          <p:nvPr>
            <p:ph type="subTitle" idx="1"/>
          </p:nvPr>
        </p:nvSpPr>
        <p:spPr>
          <a:xfrm>
            <a:off x="574766" y="6774024"/>
            <a:ext cx="10972800" cy="478332"/>
          </a:xfrm>
        </p:spPr>
        <p:txBody>
          <a:bodyPr/>
          <a:lstStyle/>
          <a:p>
            <a:r>
              <a:rPr lang="cs-CZ" dirty="0"/>
              <a:t>Veronika Flachsová</a:t>
            </a:r>
          </a:p>
        </p:txBody>
      </p:sp>
      <p:sp>
        <p:nvSpPr>
          <p:cNvPr id="6" name="Podnadpis 4">
            <a:extLst>
              <a:ext uri="{FF2B5EF4-FFF2-40B4-BE49-F238E27FC236}">
                <a16:creationId xmlns:a16="http://schemas.microsoft.com/office/drawing/2014/main" id="{198D730D-86AF-6FB0-D33F-9DEAF0295A36}"/>
              </a:ext>
            </a:extLst>
          </p:cNvPr>
          <p:cNvSpPr txBox="1">
            <a:spLocks/>
          </p:cNvSpPr>
          <p:nvPr/>
        </p:nvSpPr>
        <p:spPr>
          <a:xfrm>
            <a:off x="1117051" y="2708099"/>
            <a:ext cx="12396298" cy="873643"/>
          </a:xfrm>
          <a:prstGeom prst="rect">
            <a:avLst/>
          </a:prstGeom>
        </p:spPr>
        <p:txBody>
          <a:bodyPr/>
          <a:lstStyle>
            <a:defPPr>
              <a:defRPr lang="en-US"/>
            </a:defPPr>
            <a:lvl1pPr algn="ctr" defTabSz="914400">
              <a:lnSpc>
                <a:spcPct val="90000"/>
              </a:lnSpc>
              <a:spcBef>
                <a:spcPct val="0"/>
              </a:spcBef>
              <a:buNone/>
              <a:defRPr sz="4000" b="1" cap="all" baseline="0">
                <a:solidFill>
                  <a:srgbClr val="009EE0"/>
                </a:solidFill>
                <a:latin typeface="Open Sans Extrabold" panose="020B0906030804020204" pitchFamily="34" charset="0"/>
                <a:ea typeface="Open Sans Extrabold" panose="020B0906030804020204" pitchFamily="34" charset="0"/>
                <a:cs typeface="Open Sans Extrabold" panose="020B0906030804020204" pitchFamily="34" charset="0"/>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cs-CZ" sz="4800" dirty="0"/>
              <a:t>JAK EFEKTIVNĚ PRACOVAT S AI nejen </a:t>
            </a:r>
          </a:p>
          <a:p>
            <a:r>
              <a:rPr lang="cs-CZ" sz="4800" dirty="0"/>
              <a:t>v oblasti obchodu </a:t>
            </a:r>
          </a:p>
        </p:txBody>
      </p:sp>
    </p:spTree>
    <p:extLst>
      <p:ext uri="{BB962C8B-B14F-4D97-AF65-F5344CB8AC3E}">
        <p14:creationId xmlns:p14="http://schemas.microsoft.com/office/powerpoint/2010/main" val="23331654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0">
            <a:extLst>
              <a:ext uri="{FF2B5EF4-FFF2-40B4-BE49-F238E27FC236}">
                <a16:creationId xmlns:a16="http://schemas.microsoft.com/office/drawing/2014/main" id="{640F1151-C6AE-7F45-7643-2884160094A6}"/>
              </a:ext>
            </a:extLst>
          </p:cNvPr>
          <p:cNvSpPr/>
          <p:nvPr/>
        </p:nvSpPr>
        <p:spPr>
          <a:xfrm>
            <a:off x="4785360" y="209907"/>
            <a:ext cx="6068140" cy="708779"/>
          </a:xfrm>
          <a:prstGeom prst="rect">
            <a:avLst/>
          </a:prstGeom>
          <a:solidFill>
            <a:schemeClr val="bg1"/>
          </a:solidFill>
          <a:ln/>
        </p:spPr>
        <p:txBody>
          <a:bodyPr wrap="non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Jsme tu pro vás!</a:t>
            </a:r>
            <a:endParaRPr lang="en-US" sz="4450" dirty="0"/>
          </a:p>
        </p:txBody>
      </p:sp>
    </p:spTree>
    <p:extLst>
      <p:ext uri="{BB962C8B-B14F-4D97-AF65-F5344CB8AC3E}">
        <p14:creationId xmlns:p14="http://schemas.microsoft.com/office/powerpoint/2010/main" val="36798359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14630400" cy="2835235"/>
          </a:xfrm>
          <a:prstGeom prst="rect">
            <a:avLst/>
          </a:prstGeom>
        </p:spPr>
      </p:pic>
      <p:sp>
        <p:nvSpPr>
          <p:cNvPr id="3" name="Text 0"/>
          <p:cNvSpPr/>
          <p:nvPr/>
        </p:nvSpPr>
        <p:spPr>
          <a:xfrm>
            <a:off x="793790" y="3909298"/>
            <a:ext cx="7409736"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Generativní AI a prompty</a:t>
            </a:r>
            <a:endParaRPr lang="en-US" sz="4450" dirty="0"/>
          </a:p>
        </p:txBody>
      </p:sp>
      <p:sp>
        <p:nvSpPr>
          <p:cNvPr id="4" name="Shape 1"/>
          <p:cNvSpPr/>
          <p:nvPr/>
        </p:nvSpPr>
        <p:spPr>
          <a:xfrm>
            <a:off x="793790" y="5213390"/>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5" name="Text 2"/>
          <p:cNvSpPr/>
          <p:nvPr/>
        </p:nvSpPr>
        <p:spPr>
          <a:xfrm>
            <a:off x="949166" y="5298400"/>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1</a:t>
            </a:r>
            <a:endParaRPr lang="en-US" sz="2650" dirty="0"/>
          </a:p>
        </p:txBody>
      </p:sp>
      <p:sp>
        <p:nvSpPr>
          <p:cNvPr id="6" name="Text 3"/>
          <p:cNvSpPr/>
          <p:nvPr/>
        </p:nvSpPr>
        <p:spPr>
          <a:xfrm>
            <a:off x="1530906" y="5213390"/>
            <a:ext cx="2855714"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Co je generativní AI</a:t>
            </a:r>
            <a:endParaRPr lang="en-US" sz="2200" dirty="0"/>
          </a:p>
        </p:txBody>
      </p:sp>
      <p:sp>
        <p:nvSpPr>
          <p:cNvPr id="7" name="Text 4"/>
          <p:cNvSpPr/>
          <p:nvPr/>
        </p:nvSpPr>
        <p:spPr>
          <a:xfrm>
            <a:off x="1530906" y="5703808"/>
            <a:ext cx="3459242" cy="1451610"/>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Umělá inteligence vytvářející nová data na základě existujících informací. Využívá se v marketingu a obchodu.</a:t>
            </a:r>
            <a:endParaRPr lang="en-US" sz="1750" dirty="0"/>
          </a:p>
        </p:txBody>
      </p:sp>
      <p:sp>
        <p:nvSpPr>
          <p:cNvPr id="8" name="Shape 5"/>
          <p:cNvSpPr/>
          <p:nvPr/>
        </p:nvSpPr>
        <p:spPr>
          <a:xfrm>
            <a:off x="5216962" y="5213390"/>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9" name="Text 6"/>
          <p:cNvSpPr/>
          <p:nvPr/>
        </p:nvSpPr>
        <p:spPr>
          <a:xfrm>
            <a:off x="5372338" y="5298400"/>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2</a:t>
            </a:r>
            <a:endParaRPr lang="en-US" sz="2650" dirty="0"/>
          </a:p>
        </p:txBody>
      </p:sp>
      <p:sp>
        <p:nvSpPr>
          <p:cNvPr id="10" name="Text 7"/>
          <p:cNvSpPr/>
          <p:nvPr/>
        </p:nvSpPr>
        <p:spPr>
          <a:xfrm>
            <a:off x="5954078" y="5213390"/>
            <a:ext cx="3459242"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Význam dobrého promptu</a:t>
            </a:r>
            <a:endParaRPr lang="en-US" sz="2200" dirty="0"/>
          </a:p>
        </p:txBody>
      </p:sp>
      <p:sp>
        <p:nvSpPr>
          <p:cNvPr id="11" name="Text 8"/>
          <p:cNvSpPr/>
          <p:nvPr/>
        </p:nvSpPr>
        <p:spPr>
          <a:xfrm>
            <a:off x="5954078" y="5797926"/>
            <a:ext cx="3459242"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Kvalita zadání (promptu) přímo ovlivňuje výsledek. Špatný prompt = nekvalitní výstup.</a:t>
            </a:r>
            <a:endParaRPr lang="en-US" sz="1750" dirty="0"/>
          </a:p>
        </p:txBody>
      </p:sp>
      <p:sp>
        <p:nvSpPr>
          <p:cNvPr id="12" name="Shape 9"/>
          <p:cNvSpPr/>
          <p:nvPr/>
        </p:nvSpPr>
        <p:spPr>
          <a:xfrm>
            <a:off x="9640133" y="5213390"/>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13" name="Text 10"/>
          <p:cNvSpPr/>
          <p:nvPr/>
        </p:nvSpPr>
        <p:spPr>
          <a:xfrm>
            <a:off x="9795510" y="5298400"/>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3</a:t>
            </a:r>
            <a:endParaRPr lang="en-US" sz="2650" dirty="0"/>
          </a:p>
        </p:txBody>
      </p:sp>
      <p:sp>
        <p:nvSpPr>
          <p:cNvPr id="14" name="Text 11"/>
          <p:cNvSpPr/>
          <p:nvPr/>
        </p:nvSpPr>
        <p:spPr>
          <a:xfrm>
            <a:off x="10377249" y="5213390"/>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Jak psát prompty</a:t>
            </a:r>
            <a:endParaRPr lang="en-US" sz="2200" dirty="0"/>
          </a:p>
        </p:txBody>
      </p:sp>
      <p:sp>
        <p:nvSpPr>
          <p:cNvPr id="15" name="Text 12"/>
          <p:cNvSpPr/>
          <p:nvPr/>
        </p:nvSpPr>
        <p:spPr>
          <a:xfrm>
            <a:off x="10377249" y="5703808"/>
            <a:ext cx="3459242"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Buďte konkrétní a podrobní. Jasně formulujte své požadavky a očekávání.</a:t>
            </a:r>
            <a:endParaRPr lang="en-US" sz="17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spTree>
      <p:nvGrpSpPr>
        <p:cNvPr id="1" name=""/>
        <p:cNvGrpSpPr/>
        <p:nvPr/>
      </p:nvGrpSpPr>
      <p:grpSpPr>
        <a:xfrm>
          <a:off x="0" y="0"/>
          <a:ext cx="0" cy="0"/>
          <a:chOff x="0" y="0"/>
          <a:chExt cx="0" cy="0"/>
        </a:xfrm>
      </p:grpSpPr>
      <p:sp>
        <p:nvSpPr>
          <p:cNvPr id="3" name="Text 0"/>
          <p:cNvSpPr/>
          <p:nvPr/>
        </p:nvSpPr>
        <p:spPr>
          <a:xfrm>
            <a:off x="793790" y="858679"/>
            <a:ext cx="5891570"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AI</a:t>
            </a:r>
            <a:r>
              <a:rPr lang="cs-CZ" sz="4450" b="1" dirty="0">
                <a:solidFill>
                  <a:srgbClr val="000000"/>
                </a:solidFill>
                <a:latin typeface="Open Sans Extra Bold" pitchFamily="34" charset="0"/>
                <a:ea typeface="Open Sans Extra Bold" pitchFamily="34" charset="-122"/>
                <a:cs typeface="Open Sans Extra Bold" pitchFamily="34" charset="-120"/>
              </a:rPr>
              <a:t> na tahu</a:t>
            </a:r>
            <a:endParaRPr lang="en-US" sz="4450" dirty="0"/>
          </a:p>
        </p:txBody>
      </p:sp>
      <p:sp>
        <p:nvSpPr>
          <p:cNvPr id="4" name="Shape 1"/>
          <p:cNvSpPr/>
          <p:nvPr/>
        </p:nvSpPr>
        <p:spPr>
          <a:xfrm>
            <a:off x="1118711" y="1907619"/>
            <a:ext cx="30480" cy="5463183"/>
          </a:xfrm>
          <a:prstGeom prst="roundRect">
            <a:avLst>
              <a:gd name="adj" fmla="val 312558"/>
            </a:avLst>
          </a:prstGeom>
          <a:solidFill>
            <a:srgbClr val="B2D6E5"/>
          </a:solidFill>
          <a:ln/>
        </p:spPr>
        <p:txBody>
          <a:bodyPr/>
          <a:lstStyle/>
          <a:p>
            <a:endParaRPr lang="cs-CZ"/>
          </a:p>
        </p:txBody>
      </p:sp>
      <p:sp>
        <p:nvSpPr>
          <p:cNvPr id="5" name="Shape 2"/>
          <p:cNvSpPr/>
          <p:nvPr/>
        </p:nvSpPr>
        <p:spPr>
          <a:xfrm>
            <a:off x="1358622" y="2402681"/>
            <a:ext cx="793790" cy="30480"/>
          </a:xfrm>
          <a:prstGeom prst="roundRect">
            <a:avLst>
              <a:gd name="adj" fmla="val 312558"/>
            </a:avLst>
          </a:prstGeom>
          <a:solidFill>
            <a:srgbClr val="B2D6E5"/>
          </a:solidFill>
          <a:ln/>
        </p:spPr>
        <p:txBody>
          <a:bodyPr/>
          <a:lstStyle/>
          <a:p>
            <a:endParaRPr lang="cs-CZ"/>
          </a:p>
        </p:txBody>
      </p:sp>
      <p:sp>
        <p:nvSpPr>
          <p:cNvPr id="6" name="Shape 3"/>
          <p:cNvSpPr/>
          <p:nvPr/>
        </p:nvSpPr>
        <p:spPr>
          <a:xfrm>
            <a:off x="878800" y="2162770"/>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7" name="Text 4"/>
          <p:cNvSpPr/>
          <p:nvPr/>
        </p:nvSpPr>
        <p:spPr>
          <a:xfrm>
            <a:off x="1034177" y="2247781"/>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1</a:t>
            </a:r>
            <a:endParaRPr lang="en-US" sz="2650" dirty="0"/>
          </a:p>
        </p:txBody>
      </p:sp>
      <p:sp>
        <p:nvSpPr>
          <p:cNvPr id="8" name="Text 5"/>
          <p:cNvSpPr/>
          <p:nvPr/>
        </p:nvSpPr>
        <p:spPr>
          <a:xfrm>
            <a:off x="2381488" y="2134433"/>
            <a:ext cx="295215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Populární AI modely</a:t>
            </a:r>
            <a:endParaRPr lang="en-US" sz="2200" dirty="0"/>
          </a:p>
        </p:txBody>
      </p:sp>
      <p:sp>
        <p:nvSpPr>
          <p:cNvPr id="9" name="Text 6"/>
          <p:cNvSpPr/>
          <p:nvPr/>
        </p:nvSpPr>
        <p:spPr>
          <a:xfrm>
            <a:off x="2381488" y="2624852"/>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Chat GPT, Gemini, Grok a Apple GPT vedou v inovacích AI.</a:t>
            </a:r>
            <a:endParaRPr lang="en-US" sz="1750" dirty="0"/>
          </a:p>
        </p:txBody>
      </p:sp>
      <p:sp>
        <p:nvSpPr>
          <p:cNvPr id="10" name="Shape 7"/>
          <p:cNvSpPr/>
          <p:nvPr/>
        </p:nvSpPr>
        <p:spPr>
          <a:xfrm>
            <a:off x="1358622" y="4299347"/>
            <a:ext cx="793790" cy="30480"/>
          </a:xfrm>
          <a:prstGeom prst="roundRect">
            <a:avLst>
              <a:gd name="adj" fmla="val 312558"/>
            </a:avLst>
          </a:prstGeom>
          <a:solidFill>
            <a:srgbClr val="B2D6E5"/>
          </a:solidFill>
          <a:ln/>
        </p:spPr>
        <p:txBody>
          <a:bodyPr/>
          <a:lstStyle/>
          <a:p>
            <a:endParaRPr lang="cs-CZ"/>
          </a:p>
        </p:txBody>
      </p:sp>
      <p:sp>
        <p:nvSpPr>
          <p:cNvPr id="11" name="Shape 8"/>
          <p:cNvSpPr/>
          <p:nvPr/>
        </p:nvSpPr>
        <p:spPr>
          <a:xfrm>
            <a:off x="878800" y="4059436"/>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12" name="Text 9"/>
          <p:cNvSpPr/>
          <p:nvPr/>
        </p:nvSpPr>
        <p:spPr>
          <a:xfrm>
            <a:off x="1034177" y="4144447"/>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2</a:t>
            </a:r>
            <a:endParaRPr lang="en-US" sz="2650" dirty="0"/>
          </a:p>
        </p:txBody>
      </p:sp>
      <p:sp>
        <p:nvSpPr>
          <p:cNvPr id="13" name="Text 10"/>
          <p:cNvSpPr/>
          <p:nvPr/>
        </p:nvSpPr>
        <p:spPr>
          <a:xfrm>
            <a:off x="2381488" y="4031099"/>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Výzvy AI</a:t>
            </a:r>
            <a:endParaRPr lang="en-US" sz="2200" dirty="0"/>
          </a:p>
        </p:txBody>
      </p:sp>
      <p:sp>
        <p:nvSpPr>
          <p:cNvPr id="14" name="Text 11"/>
          <p:cNvSpPr/>
          <p:nvPr/>
        </p:nvSpPr>
        <p:spPr>
          <a:xfrm>
            <a:off x="2381488" y="4521517"/>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Halucinace AI: 10 % informací může být nepřesných nebo vymyšlených.</a:t>
            </a:r>
            <a:endParaRPr lang="en-US" sz="1750" dirty="0"/>
          </a:p>
        </p:txBody>
      </p:sp>
      <p:sp>
        <p:nvSpPr>
          <p:cNvPr id="15" name="Shape 12"/>
          <p:cNvSpPr/>
          <p:nvPr/>
        </p:nvSpPr>
        <p:spPr>
          <a:xfrm>
            <a:off x="1358622" y="6196013"/>
            <a:ext cx="793790" cy="30480"/>
          </a:xfrm>
          <a:prstGeom prst="roundRect">
            <a:avLst>
              <a:gd name="adj" fmla="val 312558"/>
            </a:avLst>
          </a:prstGeom>
          <a:solidFill>
            <a:srgbClr val="B2D6E5"/>
          </a:solidFill>
          <a:ln/>
        </p:spPr>
        <p:txBody>
          <a:bodyPr/>
          <a:lstStyle/>
          <a:p>
            <a:endParaRPr lang="cs-CZ"/>
          </a:p>
        </p:txBody>
      </p:sp>
      <p:sp>
        <p:nvSpPr>
          <p:cNvPr id="16" name="Shape 13"/>
          <p:cNvSpPr/>
          <p:nvPr/>
        </p:nvSpPr>
        <p:spPr>
          <a:xfrm>
            <a:off x="878800" y="5956102"/>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17" name="Text 14"/>
          <p:cNvSpPr/>
          <p:nvPr/>
        </p:nvSpPr>
        <p:spPr>
          <a:xfrm>
            <a:off x="1034177" y="6041112"/>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3</a:t>
            </a:r>
            <a:endParaRPr lang="en-US" sz="2650" dirty="0"/>
          </a:p>
        </p:txBody>
      </p:sp>
      <p:sp>
        <p:nvSpPr>
          <p:cNvPr id="18" name="Text 15"/>
          <p:cNvSpPr/>
          <p:nvPr/>
        </p:nvSpPr>
        <p:spPr>
          <a:xfrm>
            <a:off x="2381488" y="5927765"/>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Budoucnost práce</a:t>
            </a:r>
            <a:endParaRPr lang="en-US" sz="2200" dirty="0"/>
          </a:p>
        </p:txBody>
      </p:sp>
      <p:sp>
        <p:nvSpPr>
          <p:cNvPr id="19" name="Text 16"/>
          <p:cNvSpPr/>
          <p:nvPr/>
        </p:nvSpPr>
        <p:spPr>
          <a:xfrm>
            <a:off x="2381488" y="6418183"/>
            <a:ext cx="5968722" cy="725805"/>
          </a:xfrm>
          <a:prstGeom prst="rect">
            <a:avLst/>
          </a:prstGeom>
          <a:noFill/>
          <a:ln/>
        </p:spPr>
        <p:txBody>
          <a:bodyPr wrap="square" lIns="0" tIns="0" rIns="0" bIns="0" rtlCol="0" anchor="t"/>
          <a:lstStyle/>
          <a:p>
            <a:pPr marL="0" indent="0" algn="l">
              <a:lnSpc>
                <a:spcPts val="2850"/>
              </a:lnSpc>
              <a:buNone/>
            </a:pPr>
            <a:r>
              <a:rPr lang="en-US" sz="1750" dirty="0">
                <a:solidFill>
                  <a:srgbClr val="000000"/>
                </a:solidFill>
                <a:latin typeface="Open Sans" pitchFamily="34" charset="0"/>
                <a:ea typeface="Open Sans" pitchFamily="34" charset="-122"/>
                <a:cs typeface="Open Sans" pitchFamily="34" charset="-120"/>
              </a:rPr>
              <a:t>Do roku 2025 bude 50 % pracovníků generace Z používat AI nástroje.</a:t>
            </a:r>
            <a:endParaRPr lang="en-US" sz="1750" dirty="0"/>
          </a:p>
        </p:txBody>
      </p:sp>
      <p:pic>
        <p:nvPicPr>
          <p:cNvPr id="20" name="Picture 2">
            <a:extLst>
              <a:ext uri="{FF2B5EF4-FFF2-40B4-BE49-F238E27FC236}">
                <a16:creationId xmlns:a16="http://schemas.microsoft.com/office/drawing/2014/main" id="{4A138ED7-2898-AEE8-FDB1-254129960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7623"/>
          <a:stretch/>
        </p:blipFill>
        <p:spPr bwMode="auto">
          <a:xfrm>
            <a:off x="8417600" y="2078113"/>
            <a:ext cx="5709880" cy="493042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9">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9144000" y="0"/>
            <a:ext cx="5486400" cy="8229600"/>
          </a:xfrm>
          <a:prstGeom prst="rect">
            <a:avLst/>
          </a:prstGeom>
        </p:spPr>
      </p:pic>
      <p:sp>
        <p:nvSpPr>
          <p:cNvPr id="3" name="Text 0"/>
          <p:cNvSpPr/>
          <p:nvPr/>
        </p:nvSpPr>
        <p:spPr>
          <a:xfrm>
            <a:off x="719656" y="616268"/>
            <a:ext cx="5670590" cy="708779"/>
          </a:xfrm>
          <a:prstGeom prst="rect">
            <a:avLst/>
          </a:prstGeom>
          <a:noFill/>
          <a:ln/>
        </p:spPr>
        <p:txBody>
          <a:bodyPr wrap="none" lIns="0" tIns="0" rIns="0" bIns="0" rtlCol="0" anchor="t"/>
          <a:lstStyle/>
          <a:p>
            <a:pPr marL="0" indent="0">
              <a:lnSpc>
                <a:spcPts val="5550"/>
              </a:lnSpc>
              <a:buNone/>
            </a:pPr>
            <a:r>
              <a:rPr lang="cs-CZ" sz="4450" b="1" dirty="0">
                <a:solidFill>
                  <a:srgbClr val="000000"/>
                </a:solidFill>
                <a:latin typeface="Open Sans Extra Bold" pitchFamily="34" charset="0"/>
                <a:ea typeface="Open Sans Extra Bold" pitchFamily="34" charset="-122"/>
                <a:cs typeface="Open Sans Extra Bold" pitchFamily="34" charset="-120"/>
              </a:rPr>
              <a:t>Aktivita</a:t>
            </a:r>
          </a:p>
          <a:p>
            <a:pPr marL="0" indent="0">
              <a:lnSpc>
                <a:spcPts val="5550"/>
              </a:lnSpc>
              <a:buNone/>
            </a:pPr>
            <a:r>
              <a:rPr lang="pl-PL" sz="2400" b="1" dirty="0">
                <a:solidFill>
                  <a:srgbClr val="000000"/>
                </a:solidFill>
                <a:latin typeface="Open Sans Extra Bold" pitchFamily="34" charset="0"/>
                <a:ea typeface="Open Sans Extra Bold" pitchFamily="34" charset="-122"/>
                <a:cs typeface="Open Sans Extra Bold" pitchFamily="34" charset="-120"/>
              </a:rPr>
              <a:t>Kde všude jste se setkali s AI? </a:t>
            </a:r>
            <a:endParaRPr lang="en-US" sz="2400" b="1" dirty="0">
              <a:solidFill>
                <a:srgbClr val="000000"/>
              </a:solidFill>
              <a:latin typeface="Open Sans Extra Bold" pitchFamily="34" charset="0"/>
              <a:ea typeface="Open Sans Extra Bold" pitchFamily="34" charset="-122"/>
              <a:cs typeface="Open Sans Extra Bold" pitchFamily="34" charset="-120"/>
            </a:endParaRPr>
          </a:p>
        </p:txBody>
      </p:sp>
      <p:sp>
        <p:nvSpPr>
          <p:cNvPr id="4" name="Shape 1"/>
          <p:cNvSpPr/>
          <p:nvPr/>
        </p:nvSpPr>
        <p:spPr>
          <a:xfrm>
            <a:off x="793790" y="3132415"/>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5" name="Text 2"/>
          <p:cNvSpPr/>
          <p:nvPr/>
        </p:nvSpPr>
        <p:spPr>
          <a:xfrm>
            <a:off x="949166" y="3217426"/>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1</a:t>
            </a:r>
            <a:endParaRPr lang="en-US" sz="2650" dirty="0"/>
          </a:p>
        </p:txBody>
      </p:sp>
      <p:sp>
        <p:nvSpPr>
          <p:cNvPr id="6" name="Text 3"/>
          <p:cNvSpPr/>
          <p:nvPr/>
        </p:nvSpPr>
        <p:spPr>
          <a:xfrm>
            <a:off x="1530906" y="3132415"/>
            <a:ext cx="2927747"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Identifikujte problém</a:t>
            </a:r>
            <a:endParaRPr lang="en-US" sz="2200" dirty="0"/>
          </a:p>
        </p:txBody>
      </p:sp>
      <p:sp>
        <p:nvSpPr>
          <p:cNvPr id="7" name="Text 4"/>
          <p:cNvSpPr/>
          <p:nvPr/>
        </p:nvSpPr>
        <p:spPr>
          <a:xfrm>
            <a:off x="1530906" y="3699510"/>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Zamyslete se nad výzvami ve vašem obchodě, které by AI mohla řešit.</a:t>
            </a:r>
            <a:endParaRPr lang="en-US" sz="1750" dirty="0"/>
          </a:p>
        </p:txBody>
      </p:sp>
      <p:sp>
        <p:nvSpPr>
          <p:cNvPr id="8" name="Shape 5"/>
          <p:cNvSpPr/>
          <p:nvPr/>
        </p:nvSpPr>
        <p:spPr>
          <a:xfrm>
            <a:off x="4685467" y="3132415"/>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9" name="Text 6"/>
          <p:cNvSpPr/>
          <p:nvPr/>
        </p:nvSpPr>
        <p:spPr>
          <a:xfrm>
            <a:off x="4840843" y="3217426"/>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2</a:t>
            </a:r>
            <a:endParaRPr lang="en-US" sz="2650" dirty="0"/>
          </a:p>
        </p:txBody>
      </p:sp>
      <p:sp>
        <p:nvSpPr>
          <p:cNvPr id="10" name="Text 7"/>
          <p:cNvSpPr/>
          <p:nvPr/>
        </p:nvSpPr>
        <p:spPr>
          <a:xfrm>
            <a:off x="5422583" y="3132415"/>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Navrhněte řešení</a:t>
            </a:r>
            <a:endParaRPr lang="en-US" sz="2200" dirty="0"/>
          </a:p>
        </p:txBody>
      </p:sp>
      <p:sp>
        <p:nvSpPr>
          <p:cNvPr id="11" name="Text 8"/>
          <p:cNvSpPr/>
          <p:nvPr/>
        </p:nvSpPr>
        <p:spPr>
          <a:xfrm>
            <a:off x="5422583" y="3622834"/>
            <a:ext cx="2927747"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Vytvořte konkrétní nápad na využití AI ve vašem podnikání.</a:t>
            </a:r>
            <a:endParaRPr lang="en-US" sz="1750" dirty="0"/>
          </a:p>
        </p:txBody>
      </p:sp>
      <p:sp>
        <p:nvSpPr>
          <p:cNvPr id="12" name="Shape 9"/>
          <p:cNvSpPr/>
          <p:nvPr/>
        </p:nvSpPr>
        <p:spPr>
          <a:xfrm>
            <a:off x="793790" y="5547836"/>
            <a:ext cx="510302" cy="510302"/>
          </a:xfrm>
          <a:prstGeom prst="roundRect">
            <a:avLst>
              <a:gd name="adj" fmla="val 18669"/>
            </a:avLst>
          </a:prstGeom>
          <a:solidFill>
            <a:srgbClr val="CCF0FF"/>
          </a:solidFill>
          <a:ln w="7620">
            <a:solidFill>
              <a:srgbClr val="B2D6E5"/>
            </a:solidFill>
            <a:prstDash val="solid"/>
          </a:ln>
        </p:spPr>
        <p:txBody>
          <a:bodyPr/>
          <a:lstStyle/>
          <a:p>
            <a:endParaRPr lang="cs-CZ"/>
          </a:p>
        </p:txBody>
      </p:sp>
      <p:sp>
        <p:nvSpPr>
          <p:cNvPr id="13" name="Text 10"/>
          <p:cNvSpPr/>
          <p:nvPr/>
        </p:nvSpPr>
        <p:spPr>
          <a:xfrm>
            <a:off x="949166" y="5632847"/>
            <a:ext cx="199430" cy="340281"/>
          </a:xfrm>
          <a:prstGeom prst="rect">
            <a:avLst/>
          </a:prstGeom>
          <a:noFill/>
          <a:ln/>
        </p:spPr>
        <p:txBody>
          <a:bodyPr wrap="none" lIns="0" tIns="0" rIns="0" bIns="0" rtlCol="0" anchor="t"/>
          <a:lstStyle/>
          <a:p>
            <a:pPr marL="0" indent="0" algn="ctr">
              <a:lnSpc>
                <a:spcPts val="2650"/>
              </a:lnSpc>
              <a:buNone/>
            </a:pPr>
            <a:r>
              <a:rPr lang="en-US" sz="2650" b="1" dirty="0">
                <a:solidFill>
                  <a:srgbClr val="000000"/>
                </a:solidFill>
                <a:latin typeface="Open Sans Extra Bold" pitchFamily="34" charset="0"/>
                <a:ea typeface="Open Sans Extra Bold" pitchFamily="34" charset="-122"/>
                <a:cs typeface="Open Sans Extra Bold" pitchFamily="34" charset="-120"/>
              </a:rPr>
              <a:t>3</a:t>
            </a:r>
            <a:endParaRPr lang="en-US" sz="2650" dirty="0"/>
          </a:p>
        </p:txBody>
      </p:sp>
      <p:sp>
        <p:nvSpPr>
          <p:cNvPr id="14" name="Text 11"/>
          <p:cNvSpPr/>
          <p:nvPr/>
        </p:nvSpPr>
        <p:spPr>
          <a:xfrm>
            <a:off x="1530906" y="5547836"/>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Zvažte přínos</a:t>
            </a:r>
            <a:endParaRPr lang="en-US" sz="2200" dirty="0"/>
          </a:p>
        </p:txBody>
      </p:sp>
      <p:sp>
        <p:nvSpPr>
          <p:cNvPr id="15" name="Text 12"/>
          <p:cNvSpPr/>
          <p:nvPr/>
        </p:nvSpPr>
        <p:spPr>
          <a:xfrm>
            <a:off x="1530906" y="6038255"/>
            <a:ext cx="6819305" cy="362903"/>
          </a:xfrm>
          <a:prstGeom prst="rect">
            <a:avLst/>
          </a:prstGeom>
          <a:noFill/>
          <a:ln/>
        </p:spPr>
        <p:txBody>
          <a:bodyPr wrap="non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Popište, jaký užitek by vaše AI řešení přineslo zákazníkům.</a:t>
            </a:r>
            <a:endParaRPr lang="en-US" sz="175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4">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877133"/>
            <a:ext cx="5920859" cy="708779"/>
          </a:xfrm>
          <a:prstGeom prst="rect">
            <a:avLst/>
          </a:prstGeom>
          <a:noFill/>
          <a:ln/>
        </p:spPr>
        <p:txBody>
          <a:bodyPr wrap="non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Využití AI v obchodě</a:t>
            </a:r>
            <a:endParaRPr lang="en-US" sz="4450" dirty="0"/>
          </a:p>
        </p:txBody>
      </p:sp>
      <p:pic>
        <p:nvPicPr>
          <p:cNvPr id="4" name="Image 1" descr="preencoded.png"/>
          <p:cNvPicPr>
            <a:picLocks noChangeAspect="1"/>
          </p:cNvPicPr>
          <p:nvPr/>
        </p:nvPicPr>
        <p:blipFill>
          <a:blip r:embed="rId4"/>
          <a:stretch>
            <a:fillRect/>
          </a:stretch>
        </p:blipFill>
        <p:spPr>
          <a:xfrm>
            <a:off x="6280190" y="1926074"/>
            <a:ext cx="566976" cy="566976"/>
          </a:xfrm>
          <a:prstGeom prst="rect">
            <a:avLst/>
          </a:prstGeom>
        </p:spPr>
      </p:pic>
      <p:sp>
        <p:nvSpPr>
          <p:cNvPr id="5" name="Text 1"/>
          <p:cNvSpPr/>
          <p:nvPr/>
        </p:nvSpPr>
        <p:spPr>
          <a:xfrm>
            <a:off x="6280190" y="2609314"/>
            <a:ext cx="2835235" cy="354330"/>
          </a:xfrm>
          <a:prstGeom prst="rect">
            <a:avLst/>
          </a:prstGeom>
          <a:noFill/>
          <a:ln/>
        </p:spPr>
        <p:txBody>
          <a:bodyPr wrap="none" lIns="0" tIns="0" rIns="0" bIns="0" rtlCol="0" anchor="t"/>
          <a:lstStyle/>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Predikce poptávky </a:t>
            </a:r>
          </a:p>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a optimalizace zásob</a:t>
            </a:r>
            <a:endParaRPr lang="en-US" sz="2200" dirty="0"/>
          </a:p>
        </p:txBody>
      </p:sp>
      <p:pic>
        <p:nvPicPr>
          <p:cNvPr id="7" name="Image 2" descr="preencoded.png"/>
          <p:cNvPicPr>
            <a:picLocks noChangeAspect="1"/>
          </p:cNvPicPr>
          <p:nvPr/>
        </p:nvPicPr>
        <p:blipFill>
          <a:blip r:embed="rId5"/>
          <a:stretch>
            <a:fillRect/>
          </a:stretch>
        </p:blipFill>
        <p:spPr>
          <a:xfrm>
            <a:off x="10228421" y="1926074"/>
            <a:ext cx="566976" cy="566976"/>
          </a:xfrm>
          <a:prstGeom prst="rect">
            <a:avLst/>
          </a:prstGeom>
        </p:spPr>
      </p:pic>
      <p:sp>
        <p:nvSpPr>
          <p:cNvPr id="8" name="Text 3"/>
          <p:cNvSpPr/>
          <p:nvPr/>
        </p:nvSpPr>
        <p:spPr>
          <a:xfrm>
            <a:off x="10228421" y="2609314"/>
            <a:ext cx="2835235" cy="354330"/>
          </a:xfrm>
          <a:prstGeom prst="rect">
            <a:avLst/>
          </a:prstGeom>
          <a:noFill/>
          <a:ln/>
        </p:spPr>
        <p:txBody>
          <a:bodyPr wrap="none" lIns="0" tIns="0" rIns="0" bIns="0" rtlCol="0" anchor="t"/>
          <a:lstStyle/>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Personalizace marketingu</a:t>
            </a:r>
            <a:endParaRPr lang="en-US" sz="2200" dirty="0"/>
          </a:p>
        </p:txBody>
      </p:sp>
      <p:pic>
        <p:nvPicPr>
          <p:cNvPr id="10" name="Image 3" descr="preencoded.png"/>
          <p:cNvPicPr>
            <a:picLocks noChangeAspect="1"/>
          </p:cNvPicPr>
          <p:nvPr/>
        </p:nvPicPr>
        <p:blipFill>
          <a:blip r:embed="rId6"/>
          <a:stretch>
            <a:fillRect/>
          </a:stretch>
        </p:blipFill>
        <p:spPr>
          <a:xfrm>
            <a:off x="6280190" y="3548897"/>
            <a:ext cx="566976" cy="566976"/>
          </a:xfrm>
          <a:prstGeom prst="rect">
            <a:avLst/>
          </a:prstGeom>
        </p:spPr>
      </p:pic>
      <p:sp>
        <p:nvSpPr>
          <p:cNvPr id="11" name="Text 5"/>
          <p:cNvSpPr/>
          <p:nvPr/>
        </p:nvSpPr>
        <p:spPr>
          <a:xfrm>
            <a:off x="6280189" y="4221483"/>
            <a:ext cx="2835235" cy="354330"/>
          </a:xfrm>
          <a:prstGeom prst="rect">
            <a:avLst/>
          </a:prstGeom>
          <a:noFill/>
          <a:ln/>
        </p:spPr>
        <p:txBody>
          <a:bodyPr wrap="none" lIns="0" tIns="0" rIns="0" bIns="0" rtlCol="0" anchor="t"/>
          <a:lstStyle/>
          <a:p>
            <a:pPr marL="0" indent="0" algn="l">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Automatizace</a:t>
            </a:r>
            <a:r>
              <a:rPr lang="cs-CZ" sz="2200" b="1" dirty="0">
                <a:solidFill>
                  <a:srgbClr val="000000"/>
                </a:solidFill>
                <a:latin typeface="Open Sans Extra Bold" pitchFamily="34" charset="0"/>
                <a:ea typeface="Open Sans Extra Bold" pitchFamily="34" charset="-122"/>
                <a:cs typeface="Open Sans Extra Bold" pitchFamily="34" charset="-120"/>
              </a:rPr>
              <a:t> zákaznické </a:t>
            </a:r>
          </a:p>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podpory</a:t>
            </a:r>
            <a:endParaRPr lang="en-US" sz="2200" dirty="0"/>
          </a:p>
        </p:txBody>
      </p:sp>
      <p:sp>
        <p:nvSpPr>
          <p:cNvPr id="14" name="Text 7"/>
          <p:cNvSpPr/>
          <p:nvPr/>
        </p:nvSpPr>
        <p:spPr>
          <a:xfrm>
            <a:off x="10228420" y="4221483"/>
            <a:ext cx="2835235" cy="354330"/>
          </a:xfrm>
          <a:prstGeom prst="rect">
            <a:avLst/>
          </a:prstGeom>
          <a:noFill/>
          <a:ln/>
        </p:spPr>
        <p:txBody>
          <a:bodyPr wrap="none" lIns="0" tIns="0" rIns="0" bIns="0" rtlCol="0" anchor="t"/>
          <a:lstStyle/>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Analýza sentimentu</a:t>
            </a:r>
          </a:p>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a zákaznických recenzí</a:t>
            </a:r>
            <a:endParaRPr lang="en-US" sz="2200" b="1" dirty="0">
              <a:solidFill>
                <a:srgbClr val="000000"/>
              </a:solidFill>
              <a:latin typeface="Open Sans Extra Bold" pitchFamily="34" charset="0"/>
              <a:ea typeface="Open Sans Extra Bold" pitchFamily="34" charset="-122"/>
              <a:cs typeface="Open Sans Extra Bold" pitchFamily="34" charset="-120"/>
            </a:endParaRPr>
          </a:p>
        </p:txBody>
      </p:sp>
      <p:sp>
        <p:nvSpPr>
          <p:cNvPr id="18" name="Text 5">
            <a:extLst>
              <a:ext uri="{FF2B5EF4-FFF2-40B4-BE49-F238E27FC236}">
                <a16:creationId xmlns:a16="http://schemas.microsoft.com/office/drawing/2014/main" id="{4FB3410A-B043-F226-011A-AC313080D904}"/>
              </a:ext>
            </a:extLst>
          </p:cNvPr>
          <p:cNvSpPr/>
          <p:nvPr/>
        </p:nvSpPr>
        <p:spPr>
          <a:xfrm>
            <a:off x="6308767" y="6058975"/>
            <a:ext cx="2835235" cy="354330"/>
          </a:xfrm>
          <a:prstGeom prst="rect">
            <a:avLst/>
          </a:prstGeom>
          <a:noFill/>
          <a:ln/>
        </p:spPr>
        <p:txBody>
          <a:bodyPr wrap="none" lIns="0" tIns="0" rIns="0" bIns="0" rtlCol="0" anchor="t"/>
          <a:lstStyle/>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Dynamické stanovování cen</a:t>
            </a:r>
            <a:endParaRPr lang="en-US" sz="2200" dirty="0"/>
          </a:p>
        </p:txBody>
      </p:sp>
      <p:pic>
        <p:nvPicPr>
          <p:cNvPr id="19" name="Image 4" descr="preencoded.png">
            <a:extLst>
              <a:ext uri="{FF2B5EF4-FFF2-40B4-BE49-F238E27FC236}">
                <a16:creationId xmlns:a16="http://schemas.microsoft.com/office/drawing/2014/main" id="{8C934C27-A07B-57B3-6D42-B77716B49B4B}"/>
              </a:ext>
            </a:extLst>
          </p:cNvPr>
          <p:cNvPicPr>
            <a:picLocks noChangeAspect="1"/>
          </p:cNvPicPr>
          <p:nvPr/>
        </p:nvPicPr>
        <p:blipFill>
          <a:blip r:embed="rId7"/>
          <a:stretch>
            <a:fillRect/>
          </a:stretch>
        </p:blipFill>
        <p:spPr>
          <a:xfrm>
            <a:off x="10256998" y="5315727"/>
            <a:ext cx="566976" cy="566976"/>
          </a:xfrm>
          <a:prstGeom prst="rect">
            <a:avLst/>
          </a:prstGeom>
        </p:spPr>
      </p:pic>
      <p:sp>
        <p:nvSpPr>
          <p:cNvPr id="20" name="Text 7">
            <a:extLst>
              <a:ext uri="{FF2B5EF4-FFF2-40B4-BE49-F238E27FC236}">
                <a16:creationId xmlns:a16="http://schemas.microsoft.com/office/drawing/2014/main" id="{8EA64C77-89F2-376E-54CB-283EE5B074D8}"/>
              </a:ext>
            </a:extLst>
          </p:cNvPr>
          <p:cNvSpPr/>
          <p:nvPr/>
        </p:nvSpPr>
        <p:spPr>
          <a:xfrm>
            <a:off x="10256998" y="6058975"/>
            <a:ext cx="2835235" cy="354330"/>
          </a:xfrm>
          <a:prstGeom prst="rect">
            <a:avLst/>
          </a:prstGeom>
          <a:noFill/>
          <a:ln/>
        </p:spPr>
        <p:txBody>
          <a:bodyPr wrap="none" lIns="0" tIns="0" rIns="0" bIns="0" rtlCol="0" anchor="t"/>
          <a:lstStyle/>
          <a:p>
            <a:r>
              <a:rPr lang="cs-CZ" sz="2200" b="1" dirty="0">
                <a:solidFill>
                  <a:srgbClr val="000000"/>
                </a:solidFill>
                <a:latin typeface="Open Sans Extra Bold" pitchFamily="34" charset="0"/>
                <a:ea typeface="Open Sans Extra Bold" pitchFamily="34" charset="-122"/>
                <a:cs typeface="Open Sans Extra Bold" pitchFamily="34" charset="-120"/>
              </a:rPr>
              <a:t>Zvýšení efektivity a úspora</a:t>
            </a:r>
          </a:p>
          <a:p>
            <a:r>
              <a:rPr lang="cs-CZ" sz="2200" b="1" dirty="0">
                <a:solidFill>
                  <a:srgbClr val="000000"/>
                </a:solidFill>
                <a:latin typeface="Open Sans Extra Bold" pitchFamily="34" charset="0"/>
                <a:ea typeface="Open Sans Extra Bold" pitchFamily="34" charset="-122"/>
                <a:cs typeface="Open Sans Extra Bold" pitchFamily="34" charset="-120"/>
              </a:rPr>
              <a:t> nákladů</a:t>
            </a:r>
          </a:p>
        </p:txBody>
      </p:sp>
      <p:sp>
        <p:nvSpPr>
          <p:cNvPr id="23" name="Text 5">
            <a:extLst>
              <a:ext uri="{FF2B5EF4-FFF2-40B4-BE49-F238E27FC236}">
                <a16:creationId xmlns:a16="http://schemas.microsoft.com/office/drawing/2014/main" id="{E296C2F6-6D63-1618-9B81-02F64BF319BA}"/>
              </a:ext>
            </a:extLst>
          </p:cNvPr>
          <p:cNvSpPr/>
          <p:nvPr/>
        </p:nvSpPr>
        <p:spPr>
          <a:xfrm>
            <a:off x="6308767" y="7420933"/>
            <a:ext cx="7010993" cy="354330"/>
          </a:xfrm>
          <a:prstGeom prst="rect">
            <a:avLst/>
          </a:prstGeom>
          <a:noFill/>
          <a:ln/>
        </p:spPr>
        <p:txBody>
          <a:bodyPr wrap="none" lIns="0" tIns="0" rIns="0" bIns="0" rtlCol="0" anchor="t"/>
          <a:lstStyle/>
          <a:p>
            <a:pPr marL="0" indent="0" algn="l">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Rozpoznávání vzorců a odhalování podvodů</a:t>
            </a:r>
            <a:endParaRPr lang="en-US" sz="2200" b="1" dirty="0">
              <a:solidFill>
                <a:srgbClr val="000000"/>
              </a:solidFill>
              <a:latin typeface="Open Sans Extra Bold" pitchFamily="34" charset="0"/>
              <a:ea typeface="Open Sans Extra Bold" pitchFamily="34" charset="-122"/>
              <a:cs typeface="Open Sans Extra Bold" pitchFamily="34" charset="-120"/>
            </a:endParaRPr>
          </a:p>
        </p:txBody>
      </p:sp>
      <p:pic>
        <p:nvPicPr>
          <p:cNvPr id="25" name="Grafický objekt 24" descr="Výzkum se souvislou výplní">
            <a:extLst>
              <a:ext uri="{FF2B5EF4-FFF2-40B4-BE49-F238E27FC236}">
                <a16:creationId xmlns:a16="http://schemas.microsoft.com/office/drawing/2014/main" id="{332D9430-676F-2C17-C4AB-83BAE1CC6E1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228421" y="3467458"/>
            <a:ext cx="740688" cy="740688"/>
          </a:xfrm>
          <a:prstGeom prst="rect">
            <a:avLst/>
          </a:prstGeom>
        </p:spPr>
      </p:pic>
      <p:pic>
        <p:nvPicPr>
          <p:cNvPr id="27" name="Grafický objekt 26" descr="Nabídka a poptávka se souvislou výplní">
            <a:extLst>
              <a:ext uri="{FF2B5EF4-FFF2-40B4-BE49-F238E27FC236}">
                <a16:creationId xmlns:a16="http://schemas.microsoft.com/office/drawing/2014/main" id="{F200163F-1613-8FD2-8DC6-BD00A293498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280190" y="5304835"/>
            <a:ext cx="708779" cy="708779"/>
          </a:xfrm>
          <a:prstGeom prst="rect">
            <a:avLst/>
          </a:prstGeom>
        </p:spPr>
      </p:pic>
      <p:pic>
        <p:nvPicPr>
          <p:cNvPr id="29" name="Grafický objekt 28" descr="Internetové bankovnictví se souvislou výplní">
            <a:extLst>
              <a:ext uri="{FF2B5EF4-FFF2-40B4-BE49-F238E27FC236}">
                <a16:creationId xmlns:a16="http://schemas.microsoft.com/office/drawing/2014/main" id="{03A1D39D-E510-EB0C-4EEB-235D89E06FC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280189" y="6706387"/>
            <a:ext cx="680202" cy="680202"/>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20209"/>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AI aplikace v obchodě a </a:t>
            </a:r>
            <a:r>
              <a:rPr lang="en-US" sz="4450" b="1" dirty="0" err="1">
                <a:solidFill>
                  <a:srgbClr val="000000"/>
                </a:solidFill>
                <a:latin typeface="Open Sans Extra Bold" pitchFamily="34" charset="0"/>
                <a:ea typeface="Open Sans Extra Bold" pitchFamily="34" charset="-122"/>
                <a:cs typeface="Open Sans Extra Bold" pitchFamily="34" charset="-120"/>
              </a:rPr>
              <a:t>marketingu</a:t>
            </a:r>
            <a:r>
              <a:rPr lang="cs-CZ" sz="4450" b="1" dirty="0">
                <a:solidFill>
                  <a:srgbClr val="000000"/>
                </a:solidFill>
                <a:latin typeface="Open Sans Extra Bold" pitchFamily="34" charset="0"/>
                <a:ea typeface="Open Sans Extra Bold" pitchFamily="34" charset="-122"/>
                <a:cs typeface="Open Sans Extra Bold" pitchFamily="34" charset="-120"/>
              </a:rPr>
              <a:t> 1/2</a:t>
            </a:r>
            <a:endParaRPr lang="en-US" sz="4450" dirty="0"/>
          </a:p>
        </p:txBody>
      </p:sp>
      <p:sp>
        <p:nvSpPr>
          <p:cNvPr id="4" name="Shape 1"/>
          <p:cNvSpPr/>
          <p:nvPr/>
        </p:nvSpPr>
        <p:spPr>
          <a:xfrm>
            <a:off x="6280190" y="2477929"/>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5" name="Text 2"/>
          <p:cNvSpPr/>
          <p:nvPr/>
        </p:nvSpPr>
        <p:spPr>
          <a:xfrm>
            <a:off x="6514624" y="2712363"/>
            <a:ext cx="3195995"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E-commerce platformy</a:t>
            </a:r>
            <a:endParaRPr lang="en-US" sz="2200" dirty="0"/>
          </a:p>
        </p:txBody>
      </p:sp>
      <p:sp>
        <p:nvSpPr>
          <p:cNvPr id="6" name="Text 3"/>
          <p:cNvSpPr/>
          <p:nvPr/>
        </p:nvSpPr>
        <p:spPr>
          <a:xfrm>
            <a:off x="6514624" y="3254692"/>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Automatizují prodejní procesy a personalizují nákupní zážitek zákazníků.</a:t>
            </a:r>
            <a:endParaRPr lang="en-US" sz="1750" dirty="0"/>
          </a:p>
        </p:txBody>
      </p:sp>
      <p:sp>
        <p:nvSpPr>
          <p:cNvPr id="7" name="Shape 4"/>
          <p:cNvSpPr/>
          <p:nvPr/>
        </p:nvSpPr>
        <p:spPr>
          <a:xfrm>
            <a:off x="10171867" y="2477929"/>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8" name="Text 5"/>
          <p:cNvSpPr/>
          <p:nvPr/>
        </p:nvSpPr>
        <p:spPr>
          <a:xfrm>
            <a:off x="10406301" y="2712363"/>
            <a:ext cx="2835235"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CRM systémy</a:t>
            </a:r>
            <a:endParaRPr lang="en-US" sz="2200" dirty="0"/>
          </a:p>
        </p:txBody>
      </p:sp>
      <p:sp>
        <p:nvSpPr>
          <p:cNvPr id="9" name="Text 6"/>
          <p:cNvSpPr/>
          <p:nvPr/>
        </p:nvSpPr>
        <p:spPr>
          <a:xfrm>
            <a:off x="10406301" y="3202781"/>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Využívají AI pro lepší správu vztahů se zákazníky a predikci jejich potřeb.</a:t>
            </a:r>
            <a:endParaRPr lang="en-US" sz="1750" dirty="0"/>
          </a:p>
        </p:txBody>
      </p:sp>
      <p:sp>
        <p:nvSpPr>
          <p:cNvPr id="10" name="Shape 7"/>
          <p:cNvSpPr/>
          <p:nvPr/>
        </p:nvSpPr>
        <p:spPr>
          <a:xfrm>
            <a:off x="6280190" y="5107067"/>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11" name="Text 8"/>
          <p:cNvSpPr/>
          <p:nvPr/>
        </p:nvSpPr>
        <p:spPr>
          <a:xfrm>
            <a:off x="6514624" y="5341501"/>
            <a:ext cx="3195995" cy="708660"/>
          </a:xfrm>
          <a:prstGeom prst="rect">
            <a:avLst/>
          </a:prstGeom>
          <a:noFill/>
          <a:ln/>
        </p:spPr>
        <p:txBody>
          <a:bodyPr wrap="squar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Marketingové nástroje</a:t>
            </a:r>
            <a:endParaRPr lang="en-US" sz="2200" dirty="0"/>
          </a:p>
        </p:txBody>
      </p:sp>
      <p:sp>
        <p:nvSpPr>
          <p:cNvPr id="12" name="Text 9"/>
          <p:cNvSpPr/>
          <p:nvPr/>
        </p:nvSpPr>
        <p:spPr>
          <a:xfrm>
            <a:off x="6514624" y="5849421"/>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Optimalizují reklamní kampaně a analyzují jejich efektivitu v reálném čase.</a:t>
            </a:r>
            <a:endParaRPr lang="en-US" sz="1750" dirty="0"/>
          </a:p>
        </p:txBody>
      </p:sp>
      <p:sp>
        <p:nvSpPr>
          <p:cNvPr id="13" name="Shape 10"/>
          <p:cNvSpPr/>
          <p:nvPr/>
        </p:nvSpPr>
        <p:spPr>
          <a:xfrm>
            <a:off x="10171867" y="5107067"/>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14" name="Text 11"/>
          <p:cNvSpPr/>
          <p:nvPr/>
        </p:nvSpPr>
        <p:spPr>
          <a:xfrm>
            <a:off x="10406301" y="5341501"/>
            <a:ext cx="2871192" cy="354330"/>
          </a:xfrm>
          <a:prstGeom prst="rect">
            <a:avLst/>
          </a:prstGeom>
          <a:noFill/>
          <a:ln/>
        </p:spPr>
        <p:txBody>
          <a:bodyPr wrap="none" lIns="0" tIns="0" rIns="0" bIns="0" rtlCol="0" anchor="t"/>
          <a:lstStyle/>
          <a:p>
            <a:pPr marL="0" indent="0">
              <a:lnSpc>
                <a:spcPts val="2750"/>
              </a:lnSpc>
              <a:buNone/>
            </a:pPr>
            <a:r>
              <a:rPr lang="en-US" sz="2200" b="1" dirty="0">
                <a:solidFill>
                  <a:srgbClr val="000000"/>
                </a:solidFill>
                <a:latin typeface="Open Sans Extra Bold" pitchFamily="34" charset="0"/>
                <a:ea typeface="Open Sans Extra Bold" pitchFamily="34" charset="-122"/>
                <a:cs typeface="Open Sans Extra Bold" pitchFamily="34" charset="-120"/>
              </a:rPr>
              <a:t>Analytické nástroje</a:t>
            </a:r>
            <a:endParaRPr lang="en-US" sz="2200" dirty="0"/>
          </a:p>
        </p:txBody>
      </p:sp>
      <p:sp>
        <p:nvSpPr>
          <p:cNvPr id="15" name="Text 12"/>
          <p:cNvSpPr/>
          <p:nvPr/>
        </p:nvSpPr>
        <p:spPr>
          <a:xfrm>
            <a:off x="10406301" y="5831919"/>
            <a:ext cx="3195995" cy="1088708"/>
          </a:xfrm>
          <a:prstGeom prst="rect">
            <a:avLst/>
          </a:prstGeom>
          <a:noFill/>
          <a:ln/>
        </p:spPr>
        <p:txBody>
          <a:bodyPr wrap="square" lIns="0" tIns="0" rIns="0" bIns="0" rtlCol="0" anchor="t"/>
          <a:lstStyle/>
          <a:p>
            <a:pPr marL="0" indent="0">
              <a:lnSpc>
                <a:spcPts val="2850"/>
              </a:lnSpc>
              <a:buNone/>
            </a:pPr>
            <a:r>
              <a:rPr lang="en-US" sz="1750" dirty="0">
                <a:solidFill>
                  <a:srgbClr val="000000"/>
                </a:solidFill>
                <a:latin typeface="Open Sans" pitchFamily="34" charset="0"/>
                <a:ea typeface="Open Sans" pitchFamily="34" charset="-122"/>
                <a:cs typeface="Open Sans" pitchFamily="34" charset="-120"/>
              </a:rPr>
              <a:t>Zpracovávají velké objemy dat pro získání obchodních insights a predikcí.</a:t>
            </a:r>
            <a:endParaRPr lang="en-US" sz="175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0" descr="preencoded.png"/>
          <p:cNvPicPr>
            <a:picLocks noChangeAspect="1"/>
          </p:cNvPicPr>
          <p:nvPr/>
        </p:nvPicPr>
        <p:blipFill>
          <a:blip r:embed="rId3"/>
          <a:stretch>
            <a:fillRect/>
          </a:stretch>
        </p:blipFill>
        <p:spPr>
          <a:xfrm>
            <a:off x="0" y="0"/>
            <a:ext cx="5486400" cy="8229600"/>
          </a:xfrm>
          <a:prstGeom prst="rect">
            <a:avLst/>
          </a:prstGeom>
        </p:spPr>
      </p:pic>
      <p:sp>
        <p:nvSpPr>
          <p:cNvPr id="3" name="Text 0"/>
          <p:cNvSpPr/>
          <p:nvPr/>
        </p:nvSpPr>
        <p:spPr>
          <a:xfrm>
            <a:off x="6280190" y="720209"/>
            <a:ext cx="7556421" cy="1417558"/>
          </a:xfrm>
          <a:prstGeom prst="rect">
            <a:avLst/>
          </a:prstGeom>
          <a:noFill/>
          <a:ln/>
        </p:spPr>
        <p:txBody>
          <a:bodyPr wrap="square" lIns="0" tIns="0" rIns="0" bIns="0" rtlCol="0" anchor="t"/>
          <a:lstStyle/>
          <a:p>
            <a:pPr marL="0" indent="0">
              <a:lnSpc>
                <a:spcPts val="5550"/>
              </a:lnSpc>
              <a:buNone/>
            </a:pPr>
            <a:r>
              <a:rPr lang="en-US" sz="4450" b="1" dirty="0">
                <a:solidFill>
                  <a:srgbClr val="000000"/>
                </a:solidFill>
                <a:latin typeface="Open Sans Extra Bold" pitchFamily="34" charset="0"/>
                <a:ea typeface="Open Sans Extra Bold" pitchFamily="34" charset="-122"/>
                <a:cs typeface="Open Sans Extra Bold" pitchFamily="34" charset="-120"/>
              </a:rPr>
              <a:t>AI aplikace v obchodě a </a:t>
            </a:r>
            <a:r>
              <a:rPr lang="en-US" sz="4450" b="1" dirty="0" err="1">
                <a:solidFill>
                  <a:srgbClr val="000000"/>
                </a:solidFill>
                <a:latin typeface="Open Sans Extra Bold" pitchFamily="34" charset="0"/>
                <a:ea typeface="Open Sans Extra Bold" pitchFamily="34" charset="-122"/>
                <a:cs typeface="Open Sans Extra Bold" pitchFamily="34" charset="-120"/>
              </a:rPr>
              <a:t>marketingu</a:t>
            </a:r>
            <a:r>
              <a:rPr lang="cs-CZ" sz="4450" b="1" dirty="0">
                <a:solidFill>
                  <a:srgbClr val="000000"/>
                </a:solidFill>
                <a:latin typeface="Open Sans Extra Bold" pitchFamily="34" charset="0"/>
                <a:ea typeface="Open Sans Extra Bold" pitchFamily="34" charset="-122"/>
                <a:cs typeface="Open Sans Extra Bold" pitchFamily="34" charset="-120"/>
              </a:rPr>
              <a:t> 2/2</a:t>
            </a:r>
            <a:endParaRPr lang="en-US" sz="4450" dirty="0"/>
          </a:p>
        </p:txBody>
      </p:sp>
      <p:sp>
        <p:nvSpPr>
          <p:cNvPr id="4" name="Shape 1"/>
          <p:cNvSpPr/>
          <p:nvPr/>
        </p:nvSpPr>
        <p:spPr>
          <a:xfrm>
            <a:off x="6280190" y="2477929"/>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5" name="Text 2"/>
          <p:cNvSpPr/>
          <p:nvPr/>
        </p:nvSpPr>
        <p:spPr>
          <a:xfrm>
            <a:off x="6514624" y="2712363"/>
            <a:ext cx="3195995" cy="708660"/>
          </a:xfrm>
          <a:prstGeom prst="rect">
            <a:avLst/>
          </a:prstGeom>
          <a:noFill/>
          <a:ln/>
        </p:spPr>
        <p:txBody>
          <a:bodyPr wrap="square" lIns="0" tIns="0" rIns="0" bIns="0" rtlCol="0" anchor="t"/>
          <a:lstStyle/>
          <a:p>
            <a:pPr marL="0" indent="0">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Chatboti</a:t>
            </a:r>
            <a:endParaRPr lang="en-US" sz="2200" dirty="0"/>
          </a:p>
        </p:txBody>
      </p:sp>
      <p:sp>
        <p:nvSpPr>
          <p:cNvPr id="6" name="Text 3"/>
          <p:cNvSpPr/>
          <p:nvPr/>
        </p:nvSpPr>
        <p:spPr>
          <a:xfrm>
            <a:off x="6514624" y="3202781"/>
            <a:ext cx="3195995" cy="1088708"/>
          </a:xfrm>
          <a:prstGeom prst="rect">
            <a:avLst/>
          </a:prstGeom>
          <a:noFill/>
          <a:ln/>
        </p:spPr>
        <p:txBody>
          <a:bodyPr wrap="square" lIns="0" tIns="0" rIns="0" bIns="0" rtlCol="0" anchor="t"/>
          <a:lstStyle/>
          <a:p>
            <a:pPr marL="0" indent="0">
              <a:lnSpc>
                <a:spcPts val="2850"/>
              </a:lnSpc>
              <a:buNone/>
            </a:pPr>
            <a:r>
              <a:rPr lang="cs-CZ" sz="1750" dirty="0">
                <a:solidFill>
                  <a:srgbClr val="000000"/>
                </a:solidFill>
                <a:latin typeface="Open Sans" pitchFamily="34" charset="0"/>
                <a:ea typeface="Open Sans" pitchFamily="34" charset="-122"/>
                <a:cs typeface="Open Sans" pitchFamily="34" charset="-120"/>
              </a:rPr>
              <a:t>Zlepšení komunikace se zákazníky</a:t>
            </a:r>
            <a:r>
              <a:rPr lang="en-US" sz="1750" dirty="0">
                <a:solidFill>
                  <a:srgbClr val="000000"/>
                </a:solidFill>
                <a:latin typeface="Open Sans" pitchFamily="34" charset="0"/>
                <a:ea typeface="Open Sans" pitchFamily="34" charset="-122"/>
                <a:cs typeface="Open Sans" pitchFamily="34" charset="-120"/>
              </a:rPr>
              <a:t>.</a:t>
            </a:r>
            <a:endParaRPr lang="en-US" sz="1750" dirty="0"/>
          </a:p>
        </p:txBody>
      </p:sp>
      <p:sp>
        <p:nvSpPr>
          <p:cNvPr id="7" name="Shape 4"/>
          <p:cNvSpPr/>
          <p:nvPr/>
        </p:nvSpPr>
        <p:spPr>
          <a:xfrm>
            <a:off x="10171867" y="2477929"/>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8" name="Text 5"/>
          <p:cNvSpPr/>
          <p:nvPr/>
        </p:nvSpPr>
        <p:spPr>
          <a:xfrm>
            <a:off x="10406301" y="2712363"/>
            <a:ext cx="2835235" cy="354330"/>
          </a:xfrm>
          <a:prstGeom prst="rect">
            <a:avLst/>
          </a:prstGeom>
          <a:noFill/>
          <a:ln/>
        </p:spPr>
        <p:txBody>
          <a:bodyPr wrap="none" lIns="0" tIns="0" rIns="0" bIns="0" rtlCol="0" anchor="t"/>
          <a:lstStyle/>
          <a:p>
            <a:pPr marL="0" indent="0">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Systémy doporučení</a:t>
            </a:r>
            <a:endParaRPr lang="en-US" sz="2200" dirty="0"/>
          </a:p>
        </p:txBody>
      </p:sp>
      <p:sp>
        <p:nvSpPr>
          <p:cNvPr id="9" name="Text 6"/>
          <p:cNvSpPr/>
          <p:nvPr/>
        </p:nvSpPr>
        <p:spPr>
          <a:xfrm>
            <a:off x="10406301" y="3202781"/>
            <a:ext cx="3195995" cy="1088708"/>
          </a:xfrm>
          <a:prstGeom prst="rect">
            <a:avLst/>
          </a:prstGeom>
          <a:noFill/>
          <a:ln/>
        </p:spPr>
        <p:txBody>
          <a:bodyPr wrap="square" lIns="0" tIns="0" rIns="0" bIns="0" rtlCol="0" anchor="t"/>
          <a:lstStyle/>
          <a:p>
            <a:pPr marL="0" indent="0">
              <a:lnSpc>
                <a:spcPts val="2850"/>
              </a:lnSpc>
              <a:buNone/>
            </a:pPr>
            <a:r>
              <a:rPr lang="cs-CZ" sz="1750" dirty="0">
                <a:solidFill>
                  <a:srgbClr val="000000"/>
                </a:solidFill>
                <a:latin typeface="Open Sans" pitchFamily="34" charset="0"/>
                <a:ea typeface="Open Sans" pitchFamily="34" charset="-122"/>
                <a:cs typeface="Open Sans" pitchFamily="34" charset="-120"/>
              </a:rPr>
              <a:t>Zákazníkům nabízejí relevantní produkty.</a:t>
            </a:r>
            <a:endParaRPr lang="en-US" sz="1750" dirty="0">
              <a:solidFill>
                <a:srgbClr val="000000"/>
              </a:solidFill>
              <a:latin typeface="Open Sans" pitchFamily="34" charset="0"/>
              <a:ea typeface="Open Sans" pitchFamily="34" charset="-122"/>
              <a:cs typeface="Open Sans" pitchFamily="34" charset="-120"/>
            </a:endParaRPr>
          </a:p>
        </p:txBody>
      </p:sp>
      <p:sp>
        <p:nvSpPr>
          <p:cNvPr id="10" name="Shape 7"/>
          <p:cNvSpPr/>
          <p:nvPr/>
        </p:nvSpPr>
        <p:spPr>
          <a:xfrm>
            <a:off x="6280190" y="5107067"/>
            <a:ext cx="3664863" cy="2402324"/>
          </a:xfrm>
          <a:prstGeom prst="roundRect">
            <a:avLst>
              <a:gd name="adj" fmla="val 3966"/>
            </a:avLst>
          </a:prstGeom>
          <a:solidFill>
            <a:srgbClr val="CCF0FF"/>
          </a:solidFill>
          <a:ln w="7620">
            <a:solidFill>
              <a:srgbClr val="B2D6E5"/>
            </a:solidFill>
            <a:prstDash val="solid"/>
          </a:ln>
        </p:spPr>
        <p:txBody>
          <a:bodyPr/>
          <a:lstStyle/>
          <a:p>
            <a:endParaRPr lang="cs-CZ"/>
          </a:p>
        </p:txBody>
      </p:sp>
      <p:sp>
        <p:nvSpPr>
          <p:cNvPr id="11" name="Text 8"/>
          <p:cNvSpPr/>
          <p:nvPr/>
        </p:nvSpPr>
        <p:spPr>
          <a:xfrm>
            <a:off x="6514624" y="5341501"/>
            <a:ext cx="3195995" cy="708660"/>
          </a:xfrm>
          <a:prstGeom prst="rect">
            <a:avLst/>
          </a:prstGeom>
          <a:noFill/>
          <a:ln/>
        </p:spPr>
        <p:txBody>
          <a:bodyPr wrap="square" lIns="0" tIns="0" rIns="0" bIns="0" rtlCol="0" anchor="t"/>
          <a:lstStyle/>
          <a:p>
            <a:pPr marL="0" indent="0">
              <a:lnSpc>
                <a:spcPts val="2750"/>
              </a:lnSpc>
              <a:buNone/>
            </a:pPr>
            <a:r>
              <a:rPr lang="cs-CZ" sz="2200" b="1" dirty="0">
                <a:solidFill>
                  <a:srgbClr val="000000"/>
                </a:solidFill>
                <a:latin typeface="Open Sans Extra Bold" pitchFamily="34" charset="0"/>
                <a:ea typeface="Open Sans Extra Bold" pitchFamily="34" charset="-122"/>
                <a:cs typeface="Open Sans Extra Bold" pitchFamily="34" charset="-120"/>
              </a:rPr>
              <a:t>Systémy správy zásob</a:t>
            </a:r>
            <a:endParaRPr lang="en-US" sz="2200" dirty="0"/>
          </a:p>
        </p:txBody>
      </p:sp>
      <p:sp>
        <p:nvSpPr>
          <p:cNvPr id="12" name="Text 9"/>
          <p:cNvSpPr/>
          <p:nvPr/>
        </p:nvSpPr>
        <p:spPr>
          <a:xfrm>
            <a:off x="6514623" y="5849421"/>
            <a:ext cx="3195995" cy="1088708"/>
          </a:xfrm>
          <a:prstGeom prst="rect">
            <a:avLst/>
          </a:prstGeom>
          <a:noFill/>
          <a:ln/>
        </p:spPr>
        <p:txBody>
          <a:bodyPr wrap="square" lIns="0" tIns="0" rIns="0" bIns="0" rtlCol="0" anchor="t"/>
          <a:lstStyle/>
          <a:p>
            <a:pPr marL="0" indent="0">
              <a:lnSpc>
                <a:spcPts val="2850"/>
              </a:lnSpc>
              <a:buNone/>
            </a:pPr>
            <a:r>
              <a:rPr lang="cs-CZ" sz="1750" dirty="0">
                <a:solidFill>
                  <a:srgbClr val="000000"/>
                </a:solidFill>
                <a:latin typeface="Open Sans" pitchFamily="34" charset="0"/>
                <a:ea typeface="Open Sans" pitchFamily="34" charset="-122"/>
                <a:cs typeface="Open Sans" pitchFamily="34" charset="-120"/>
              </a:rPr>
              <a:t>AI pomáhá optimalizovat zásoby.</a:t>
            </a:r>
            <a:endParaRPr lang="en-US" sz="1750" dirty="0">
              <a:solidFill>
                <a:srgbClr val="000000"/>
              </a:solidFill>
              <a:latin typeface="Open Sans" pitchFamily="34" charset="0"/>
              <a:ea typeface="Open Sans" pitchFamily="34" charset="-122"/>
              <a:cs typeface="Open Sans" pitchFamily="34" charset="-120"/>
            </a:endParaRPr>
          </a:p>
        </p:txBody>
      </p:sp>
    </p:spTree>
    <p:extLst>
      <p:ext uri="{BB962C8B-B14F-4D97-AF65-F5344CB8AC3E}">
        <p14:creationId xmlns:p14="http://schemas.microsoft.com/office/powerpoint/2010/main" val="42674585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7">
    <p:spTree>
      <p:nvGrpSpPr>
        <p:cNvPr id="1" name=""/>
        <p:cNvGrpSpPr/>
        <p:nvPr/>
      </p:nvGrpSpPr>
      <p:grpSpPr>
        <a:xfrm>
          <a:off x="0" y="0"/>
          <a:ext cx="0" cy="0"/>
          <a:chOff x="0" y="0"/>
          <a:chExt cx="0" cy="0"/>
        </a:xfrm>
      </p:grpSpPr>
      <p:sp>
        <p:nvSpPr>
          <p:cNvPr id="3" name="Text 0"/>
          <p:cNvSpPr/>
          <p:nvPr/>
        </p:nvSpPr>
        <p:spPr>
          <a:xfrm>
            <a:off x="773073" y="608290"/>
            <a:ext cx="7597854" cy="1380411"/>
          </a:xfrm>
          <a:prstGeom prst="rect">
            <a:avLst/>
          </a:prstGeom>
          <a:noFill/>
          <a:ln/>
        </p:spPr>
        <p:txBody>
          <a:bodyPr wrap="square" lIns="0" tIns="0" rIns="0" bIns="0" rtlCol="0" anchor="t"/>
          <a:lstStyle/>
          <a:p>
            <a:pPr marL="0" indent="0">
              <a:lnSpc>
                <a:spcPts val="5400"/>
              </a:lnSpc>
              <a:buNone/>
            </a:pPr>
            <a:r>
              <a:rPr lang="en-US" sz="4300" b="1" dirty="0">
                <a:solidFill>
                  <a:srgbClr val="000000"/>
                </a:solidFill>
                <a:latin typeface="Open Sans Extra Bold" pitchFamily="34" charset="0"/>
                <a:ea typeface="Open Sans Extra Bold" pitchFamily="34" charset="-122"/>
                <a:cs typeface="Open Sans Extra Bold" pitchFamily="34" charset="-120"/>
              </a:rPr>
              <a:t>Doporučené AI aplikace pro obchod</a:t>
            </a:r>
            <a:endParaRPr lang="en-US" sz="4300" dirty="0"/>
          </a:p>
        </p:txBody>
      </p:sp>
      <p:pic>
        <p:nvPicPr>
          <p:cNvPr id="4" name="Image 1" descr="preencoded.png"/>
          <p:cNvPicPr>
            <a:picLocks noChangeAspect="1"/>
          </p:cNvPicPr>
          <p:nvPr/>
        </p:nvPicPr>
        <p:blipFill>
          <a:blip r:embed="rId3"/>
          <a:stretch>
            <a:fillRect/>
          </a:stretch>
        </p:blipFill>
        <p:spPr>
          <a:xfrm>
            <a:off x="773073" y="2319933"/>
            <a:ext cx="1104424" cy="1767126"/>
          </a:xfrm>
          <a:prstGeom prst="rect">
            <a:avLst/>
          </a:prstGeom>
        </p:spPr>
      </p:pic>
      <p:sp>
        <p:nvSpPr>
          <p:cNvPr id="5" name="Text 1"/>
          <p:cNvSpPr/>
          <p:nvPr/>
        </p:nvSpPr>
        <p:spPr>
          <a:xfrm>
            <a:off x="2208728" y="2540794"/>
            <a:ext cx="2761178" cy="34504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Open Sans Extra Bold" pitchFamily="34" charset="0"/>
                <a:ea typeface="Open Sans Extra Bold" pitchFamily="34" charset="-122"/>
                <a:cs typeface="Open Sans Extra Bold" pitchFamily="34" charset="-120"/>
              </a:rPr>
              <a:t>Everbot</a:t>
            </a:r>
            <a:endParaRPr lang="en-US" sz="2150" dirty="0"/>
          </a:p>
        </p:txBody>
      </p:sp>
      <p:sp>
        <p:nvSpPr>
          <p:cNvPr id="6" name="Text 2"/>
          <p:cNvSpPr/>
          <p:nvPr/>
        </p:nvSpPr>
        <p:spPr>
          <a:xfrm>
            <a:off x="2208728" y="3018353"/>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000000"/>
                </a:solidFill>
                <a:latin typeface="Open Sans" pitchFamily="34" charset="0"/>
                <a:ea typeface="Open Sans" pitchFamily="34" charset="-122"/>
                <a:cs typeface="Open Sans" pitchFamily="34" charset="-120"/>
              </a:rPr>
              <a:t>Komplexní AI asistent pro různé obchodní potřeby.</a:t>
            </a:r>
            <a:endParaRPr lang="en-US" sz="1700" dirty="0"/>
          </a:p>
        </p:txBody>
      </p:sp>
      <p:pic>
        <p:nvPicPr>
          <p:cNvPr id="7" name="Image 2" descr="preencoded.png"/>
          <p:cNvPicPr>
            <a:picLocks noChangeAspect="1"/>
          </p:cNvPicPr>
          <p:nvPr/>
        </p:nvPicPr>
        <p:blipFill>
          <a:blip r:embed="rId4"/>
          <a:stretch>
            <a:fillRect/>
          </a:stretch>
        </p:blipFill>
        <p:spPr>
          <a:xfrm>
            <a:off x="773073" y="4087058"/>
            <a:ext cx="1104424" cy="1767126"/>
          </a:xfrm>
          <a:prstGeom prst="rect">
            <a:avLst/>
          </a:prstGeom>
        </p:spPr>
      </p:pic>
      <p:sp>
        <p:nvSpPr>
          <p:cNvPr id="8" name="Text 3"/>
          <p:cNvSpPr/>
          <p:nvPr/>
        </p:nvSpPr>
        <p:spPr>
          <a:xfrm>
            <a:off x="2208728" y="4307919"/>
            <a:ext cx="2761178" cy="34504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Open Sans Extra Bold" pitchFamily="34" charset="0"/>
                <a:ea typeface="Open Sans Extra Bold" pitchFamily="34" charset="-122"/>
                <a:cs typeface="Open Sans Extra Bold" pitchFamily="34" charset="-120"/>
              </a:rPr>
              <a:t>ChatBuilders</a:t>
            </a:r>
            <a:endParaRPr lang="en-US" sz="2150" dirty="0"/>
          </a:p>
        </p:txBody>
      </p:sp>
      <p:sp>
        <p:nvSpPr>
          <p:cNvPr id="9" name="Text 4"/>
          <p:cNvSpPr/>
          <p:nvPr/>
        </p:nvSpPr>
        <p:spPr>
          <a:xfrm>
            <a:off x="2208728" y="4785479"/>
            <a:ext cx="6162199" cy="1153952"/>
          </a:xfrm>
          <a:prstGeom prst="rect">
            <a:avLst/>
          </a:prstGeom>
          <a:noFill/>
          <a:ln/>
        </p:spPr>
        <p:txBody>
          <a:bodyPr wrap="square" lIns="0" tIns="0" rIns="0" bIns="0" rtlCol="0" anchor="t"/>
          <a:lstStyle/>
          <a:p>
            <a:pPr marL="0" indent="0" algn="l">
              <a:lnSpc>
                <a:spcPts val="2750"/>
              </a:lnSpc>
              <a:buNone/>
            </a:pPr>
            <a:r>
              <a:rPr lang="en-US" sz="1700" dirty="0">
                <a:solidFill>
                  <a:srgbClr val="000000"/>
                </a:solidFill>
                <a:latin typeface="Open Sans" pitchFamily="34" charset="0"/>
                <a:ea typeface="Open Sans" pitchFamily="34" charset="-122"/>
                <a:cs typeface="Open Sans" pitchFamily="34" charset="-120"/>
              </a:rPr>
              <a:t>Nabízí příklady využití AI asistentů v podnikání a přehled top AI </a:t>
            </a:r>
            <a:r>
              <a:rPr lang="en-US" sz="1700" dirty="0" err="1">
                <a:solidFill>
                  <a:srgbClr val="000000"/>
                </a:solidFill>
                <a:latin typeface="Open Sans" pitchFamily="34" charset="0"/>
                <a:ea typeface="Open Sans" pitchFamily="34" charset="-122"/>
                <a:cs typeface="Open Sans" pitchFamily="34" charset="-120"/>
              </a:rPr>
              <a:t>nástrojů</a:t>
            </a:r>
            <a:r>
              <a:rPr lang="en-US" sz="1700" dirty="0">
                <a:solidFill>
                  <a:srgbClr val="000000"/>
                </a:solidFill>
                <a:latin typeface="Open Sans" pitchFamily="34" charset="0"/>
                <a:ea typeface="Open Sans" pitchFamily="34" charset="-122"/>
                <a:cs typeface="Open Sans" pitchFamily="34" charset="-120"/>
              </a:rPr>
              <a:t>.</a:t>
            </a:r>
            <a:r>
              <a:rPr lang="cs-CZ" sz="1700" dirty="0">
                <a:solidFill>
                  <a:srgbClr val="000000"/>
                </a:solidFill>
                <a:latin typeface="Open Sans" pitchFamily="34" charset="0"/>
                <a:ea typeface="Open Sans" pitchFamily="34" charset="-122"/>
                <a:cs typeface="Open Sans" pitchFamily="34" charset="-120"/>
              </a:rPr>
              <a:t> QR – tahák.		</a:t>
            </a:r>
          </a:p>
          <a:p>
            <a:pPr marL="0" indent="0" algn="l">
              <a:lnSpc>
                <a:spcPts val="2750"/>
              </a:lnSpc>
              <a:buNone/>
            </a:pPr>
            <a:endParaRPr lang="en-US" sz="1700" dirty="0"/>
          </a:p>
        </p:txBody>
      </p:sp>
      <p:pic>
        <p:nvPicPr>
          <p:cNvPr id="10" name="Image 3" descr="preencoded.png"/>
          <p:cNvPicPr>
            <a:picLocks noChangeAspect="1"/>
          </p:cNvPicPr>
          <p:nvPr/>
        </p:nvPicPr>
        <p:blipFill>
          <a:blip r:embed="rId5"/>
          <a:stretch>
            <a:fillRect/>
          </a:stretch>
        </p:blipFill>
        <p:spPr>
          <a:xfrm>
            <a:off x="773073" y="5854184"/>
            <a:ext cx="1104424" cy="1767126"/>
          </a:xfrm>
          <a:prstGeom prst="rect">
            <a:avLst/>
          </a:prstGeom>
        </p:spPr>
      </p:pic>
      <p:sp>
        <p:nvSpPr>
          <p:cNvPr id="11" name="Text 5"/>
          <p:cNvSpPr/>
          <p:nvPr/>
        </p:nvSpPr>
        <p:spPr>
          <a:xfrm>
            <a:off x="2208728" y="6075045"/>
            <a:ext cx="2761178" cy="345043"/>
          </a:xfrm>
          <a:prstGeom prst="rect">
            <a:avLst/>
          </a:prstGeom>
          <a:noFill/>
          <a:ln/>
        </p:spPr>
        <p:txBody>
          <a:bodyPr wrap="none" lIns="0" tIns="0" rIns="0" bIns="0" rtlCol="0" anchor="t"/>
          <a:lstStyle/>
          <a:p>
            <a:pPr marL="0" indent="0" algn="l">
              <a:lnSpc>
                <a:spcPts val="2700"/>
              </a:lnSpc>
              <a:buNone/>
            </a:pPr>
            <a:r>
              <a:rPr lang="en-US" sz="2150" b="1" dirty="0">
                <a:solidFill>
                  <a:srgbClr val="000000"/>
                </a:solidFill>
                <a:latin typeface="Open Sans Extra Bold" pitchFamily="34" charset="0"/>
                <a:ea typeface="Open Sans Extra Bold" pitchFamily="34" charset="-122"/>
                <a:cs typeface="Open Sans Extra Bold" pitchFamily="34" charset="-120"/>
              </a:rPr>
              <a:t>Google AI Platform</a:t>
            </a:r>
            <a:endParaRPr lang="en-US" sz="2150" dirty="0"/>
          </a:p>
        </p:txBody>
      </p:sp>
      <p:sp>
        <p:nvSpPr>
          <p:cNvPr id="12" name="Text 6"/>
          <p:cNvSpPr/>
          <p:nvPr/>
        </p:nvSpPr>
        <p:spPr>
          <a:xfrm>
            <a:off x="2208728" y="6552605"/>
            <a:ext cx="6162199" cy="353378"/>
          </a:xfrm>
          <a:prstGeom prst="rect">
            <a:avLst/>
          </a:prstGeom>
          <a:noFill/>
          <a:ln/>
        </p:spPr>
        <p:txBody>
          <a:bodyPr wrap="none" lIns="0" tIns="0" rIns="0" bIns="0" rtlCol="0" anchor="t"/>
          <a:lstStyle/>
          <a:p>
            <a:pPr marL="0" indent="0" algn="l">
              <a:lnSpc>
                <a:spcPts val="2750"/>
              </a:lnSpc>
              <a:buNone/>
            </a:pPr>
            <a:r>
              <a:rPr lang="en-US" sz="1700" dirty="0">
                <a:solidFill>
                  <a:srgbClr val="000000"/>
                </a:solidFill>
                <a:latin typeface="Open Sans" pitchFamily="34" charset="0"/>
                <a:ea typeface="Open Sans" pitchFamily="34" charset="-122"/>
                <a:cs typeface="Open Sans" pitchFamily="34" charset="-120"/>
              </a:rPr>
              <a:t>Poskytuje nástroje pro pokročilou datovou analýzu a vědu.</a:t>
            </a:r>
            <a:endParaRPr lang="en-US" sz="1700" dirty="0"/>
          </a:p>
        </p:txBody>
      </p:sp>
      <p:pic>
        <p:nvPicPr>
          <p:cNvPr id="14" name="Picture 3">
            <a:extLst>
              <a:ext uri="{FF2B5EF4-FFF2-40B4-BE49-F238E27FC236}">
                <a16:creationId xmlns:a16="http://schemas.microsoft.com/office/drawing/2014/main" id="{D5B44F3F-7E10-2CBB-DB1F-C767BD0FCF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2128" y="668985"/>
            <a:ext cx="3301896" cy="3301896"/>
          </a:xfrm>
          <a:prstGeom prst="rect">
            <a:avLst/>
          </a:prstGeom>
          <a:noFill/>
          <a:extLst>
            <a:ext uri="{909E8E84-426E-40DD-AFC4-6F175D3DCCD1}">
              <a14:hiddenFill xmlns:a14="http://schemas.microsoft.com/office/drawing/2010/main">
                <a:solidFill>
                  <a:srgbClr val="FFFFFF"/>
                </a:solidFill>
              </a14:hiddenFill>
            </a:ext>
          </a:extLst>
        </p:spPr>
      </p:pic>
      <p:pic>
        <p:nvPicPr>
          <p:cNvPr id="15" name="Obrázek 14" descr="Obsah obrázku vzor, čtverec, Grafika, Symetrie&#10;&#10;Popis byl vytvořen automaticky">
            <a:extLst>
              <a:ext uri="{FF2B5EF4-FFF2-40B4-BE49-F238E27FC236}">
                <a16:creationId xmlns:a16="http://schemas.microsoft.com/office/drawing/2014/main" id="{2D07827E-863B-5F54-8C12-6E94D4DB1B8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867548" y="4153739"/>
            <a:ext cx="3301896" cy="3301896"/>
          </a:xfrm>
          <a:prstGeom prst="rect">
            <a:avLst/>
          </a:prstGeom>
        </p:spPr>
      </p:pic>
      <p:pic>
        <p:nvPicPr>
          <p:cNvPr id="16" name="Obrázek 15">
            <a:extLst>
              <a:ext uri="{FF2B5EF4-FFF2-40B4-BE49-F238E27FC236}">
                <a16:creationId xmlns:a16="http://schemas.microsoft.com/office/drawing/2014/main" id="{E65A79CF-7152-5380-CF82-087AF93F95C2}"/>
              </a:ext>
            </a:extLst>
          </p:cNvPr>
          <p:cNvPicPr>
            <a:picLocks noChangeAspect="1"/>
          </p:cNvPicPr>
          <p:nvPr/>
        </p:nvPicPr>
        <p:blipFill>
          <a:blip r:embed="rId8"/>
          <a:stretch>
            <a:fillRect/>
          </a:stretch>
        </p:blipFill>
        <p:spPr>
          <a:xfrm>
            <a:off x="9049298" y="720506"/>
            <a:ext cx="1906929" cy="639135"/>
          </a:xfrm>
          <a:prstGeom prst="rect">
            <a:avLst/>
          </a:prstGeom>
        </p:spPr>
      </p:pic>
      <p:pic>
        <p:nvPicPr>
          <p:cNvPr id="17" name="Obrázek 16">
            <a:extLst>
              <a:ext uri="{FF2B5EF4-FFF2-40B4-BE49-F238E27FC236}">
                <a16:creationId xmlns:a16="http://schemas.microsoft.com/office/drawing/2014/main" id="{FC40811D-D041-0AF6-3C28-25D6837A8C63}"/>
              </a:ext>
            </a:extLst>
          </p:cNvPr>
          <p:cNvPicPr>
            <a:picLocks noChangeAspect="1"/>
          </p:cNvPicPr>
          <p:nvPr/>
        </p:nvPicPr>
        <p:blipFill>
          <a:blip r:embed="rId9"/>
          <a:stretch>
            <a:fillRect/>
          </a:stretch>
        </p:blipFill>
        <p:spPr>
          <a:xfrm>
            <a:off x="9101189" y="4357965"/>
            <a:ext cx="1807336" cy="475615"/>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0"/>
          <p:cNvSpPr/>
          <p:nvPr/>
        </p:nvSpPr>
        <p:spPr>
          <a:xfrm>
            <a:off x="773073" y="608290"/>
            <a:ext cx="7597854" cy="1380411"/>
          </a:xfrm>
          <a:prstGeom prst="rect">
            <a:avLst/>
          </a:prstGeom>
          <a:noFill/>
          <a:ln/>
        </p:spPr>
        <p:txBody>
          <a:bodyPr wrap="square" lIns="0" tIns="0" rIns="0" bIns="0" rtlCol="0" anchor="t"/>
          <a:lstStyle/>
          <a:p>
            <a:pPr marL="0" indent="0">
              <a:lnSpc>
                <a:spcPts val="5400"/>
              </a:lnSpc>
              <a:buNone/>
            </a:pPr>
            <a:r>
              <a:rPr lang="cs-CZ" sz="4300" b="1" dirty="0">
                <a:solidFill>
                  <a:srgbClr val="000000"/>
                </a:solidFill>
                <a:latin typeface="Open Sans Extra Bold" pitchFamily="34" charset="0"/>
                <a:ea typeface="Open Sans Extra Bold" pitchFamily="34" charset="-122"/>
                <a:cs typeface="Open Sans Extra Bold" pitchFamily="34" charset="-120"/>
              </a:rPr>
              <a:t>Další </a:t>
            </a:r>
            <a:r>
              <a:rPr lang="en-US" sz="4300" b="1" dirty="0">
                <a:solidFill>
                  <a:srgbClr val="000000"/>
                </a:solidFill>
                <a:latin typeface="Open Sans Extra Bold" pitchFamily="34" charset="0"/>
                <a:ea typeface="Open Sans Extra Bold" pitchFamily="34" charset="-122"/>
                <a:cs typeface="Open Sans Extra Bold" pitchFamily="34" charset="-120"/>
              </a:rPr>
              <a:t>AI </a:t>
            </a:r>
            <a:r>
              <a:rPr lang="en-US" sz="4300" b="1" dirty="0" err="1">
                <a:solidFill>
                  <a:srgbClr val="000000"/>
                </a:solidFill>
                <a:latin typeface="Open Sans Extra Bold" pitchFamily="34" charset="0"/>
                <a:ea typeface="Open Sans Extra Bold" pitchFamily="34" charset="-122"/>
                <a:cs typeface="Open Sans Extra Bold" pitchFamily="34" charset="-120"/>
              </a:rPr>
              <a:t>aplikace</a:t>
            </a:r>
            <a:endParaRPr lang="en-US" sz="4300" dirty="0"/>
          </a:p>
        </p:txBody>
      </p:sp>
      <p:pic>
        <p:nvPicPr>
          <p:cNvPr id="4" name="Image 1" descr="preencoded.png"/>
          <p:cNvPicPr>
            <a:picLocks noChangeAspect="1"/>
          </p:cNvPicPr>
          <p:nvPr/>
        </p:nvPicPr>
        <p:blipFill>
          <a:blip r:embed="rId3"/>
          <a:stretch>
            <a:fillRect/>
          </a:stretch>
        </p:blipFill>
        <p:spPr>
          <a:xfrm>
            <a:off x="773073" y="2319933"/>
            <a:ext cx="1104424" cy="1767126"/>
          </a:xfrm>
          <a:prstGeom prst="rect">
            <a:avLst/>
          </a:prstGeom>
        </p:spPr>
      </p:pic>
      <p:sp>
        <p:nvSpPr>
          <p:cNvPr id="5" name="Text 1"/>
          <p:cNvSpPr/>
          <p:nvPr/>
        </p:nvSpPr>
        <p:spPr>
          <a:xfrm>
            <a:off x="2208728" y="2540794"/>
            <a:ext cx="2761178" cy="345043"/>
          </a:xfrm>
          <a:prstGeom prst="rect">
            <a:avLst/>
          </a:prstGeom>
          <a:noFill/>
          <a:ln/>
        </p:spPr>
        <p:txBody>
          <a:bodyPr wrap="none" lIns="0" tIns="0" rIns="0" bIns="0" rtlCol="0" anchor="t"/>
          <a:lstStyle/>
          <a:p>
            <a:pPr marL="0" indent="0" algn="l">
              <a:lnSpc>
                <a:spcPts val="2700"/>
              </a:lnSpc>
              <a:buNone/>
            </a:pPr>
            <a:r>
              <a:rPr lang="cs-CZ" altLang="cs-CZ" sz="2150" b="1" dirty="0" err="1">
                <a:solidFill>
                  <a:srgbClr val="000000"/>
                </a:solidFill>
                <a:latin typeface="Open Sans Extra Bold" pitchFamily="34" charset="0"/>
                <a:ea typeface="Open Sans Extra Bold" pitchFamily="34" charset="-122"/>
                <a:cs typeface="Open Sans Extra Bold" pitchFamily="34" charset="-120"/>
              </a:rPr>
              <a:t>Tableau</a:t>
            </a:r>
            <a:r>
              <a:rPr lang="cs-CZ" altLang="cs-CZ" sz="2150" b="1" dirty="0">
                <a:solidFill>
                  <a:srgbClr val="000000"/>
                </a:solidFill>
                <a:latin typeface="Open Sans Extra Bold" pitchFamily="34" charset="0"/>
                <a:ea typeface="Open Sans Extra Bold" pitchFamily="34" charset="-122"/>
                <a:cs typeface="Open Sans Extra Bold" pitchFamily="34" charset="-120"/>
              </a:rPr>
              <a:t> a </a:t>
            </a:r>
            <a:r>
              <a:rPr lang="cs-CZ" altLang="cs-CZ" sz="2150" b="1" dirty="0" err="1">
                <a:solidFill>
                  <a:srgbClr val="000000"/>
                </a:solidFill>
                <a:latin typeface="Open Sans Extra Bold" pitchFamily="34" charset="0"/>
                <a:ea typeface="Open Sans Extra Bold" pitchFamily="34" charset="-122"/>
                <a:cs typeface="Open Sans Extra Bold" pitchFamily="34" charset="-120"/>
              </a:rPr>
              <a:t>Power</a:t>
            </a:r>
            <a:r>
              <a:rPr lang="cs-CZ" altLang="cs-CZ" sz="2150" b="1" dirty="0">
                <a:solidFill>
                  <a:srgbClr val="000000"/>
                </a:solidFill>
                <a:latin typeface="Open Sans Extra Bold" pitchFamily="34" charset="0"/>
                <a:ea typeface="Open Sans Extra Bold" pitchFamily="34" charset="-122"/>
                <a:cs typeface="Open Sans Extra Bold" pitchFamily="34" charset="-120"/>
              </a:rPr>
              <a:t> BI </a:t>
            </a:r>
            <a:endParaRPr lang="en-US" sz="2150" b="1" dirty="0">
              <a:solidFill>
                <a:srgbClr val="000000"/>
              </a:solidFill>
              <a:latin typeface="Open Sans Extra Bold" pitchFamily="34" charset="0"/>
              <a:ea typeface="Open Sans Extra Bold" pitchFamily="34" charset="-122"/>
              <a:cs typeface="Open Sans Extra Bold" pitchFamily="34" charset="-120"/>
            </a:endParaRPr>
          </a:p>
        </p:txBody>
      </p:sp>
      <p:sp>
        <p:nvSpPr>
          <p:cNvPr id="6" name="Text 2"/>
          <p:cNvSpPr/>
          <p:nvPr/>
        </p:nvSpPr>
        <p:spPr>
          <a:xfrm>
            <a:off x="2208728" y="3018353"/>
            <a:ext cx="6162199" cy="353378"/>
          </a:xfrm>
          <a:prstGeom prst="rect">
            <a:avLst/>
          </a:prstGeom>
          <a:noFill/>
          <a:ln/>
        </p:spPr>
        <p:txBody>
          <a:bodyPr wrap="none" lIns="0" tIns="0" rIns="0" bIns="0" rtlCol="0" anchor="t"/>
          <a:lstStyle/>
          <a:p>
            <a:pPr>
              <a:lnSpc>
                <a:spcPts val="2750"/>
              </a:lnSpc>
            </a:pPr>
            <a:r>
              <a:rPr lang="cs-CZ" altLang="cs-CZ" sz="1700" dirty="0">
                <a:solidFill>
                  <a:srgbClr val="000000"/>
                </a:solidFill>
                <a:latin typeface="Open Sans" pitchFamily="34" charset="0"/>
                <a:ea typeface="Open Sans" pitchFamily="34" charset="-122"/>
                <a:cs typeface="Open Sans" pitchFamily="34" charset="-120"/>
              </a:rPr>
              <a:t>Jsou to platformy pro vizualizaci dat, které vám pomohou s rozhodováním.</a:t>
            </a:r>
          </a:p>
          <a:p>
            <a:pPr marL="0" indent="0" algn="l">
              <a:lnSpc>
                <a:spcPts val="2750"/>
              </a:lnSpc>
              <a:buNone/>
            </a:pPr>
            <a:endParaRPr lang="en-US" sz="1700" dirty="0"/>
          </a:p>
        </p:txBody>
      </p:sp>
      <p:pic>
        <p:nvPicPr>
          <p:cNvPr id="7" name="Image 2" descr="preencoded.png"/>
          <p:cNvPicPr>
            <a:picLocks noChangeAspect="1"/>
          </p:cNvPicPr>
          <p:nvPr/>
        </p:nvPicPr>
        <p:blipFill>
          <a:blip r:embed="rId4"/>
          <a:stretch>
            <a:fillRect/>
          </a:stretch>
        </p:blipFill>
        <p:spPr>
          <a:xfrm>
            <a:off x="773073" y="4087058"/>
            <a:ext cx="1104424" cy="1767126"/>
          </a:xfrm>
          <a:prstGeom prst="rect">
            <a:avLst/>
          </a:prstGeom>
        </p:spPr>
      </p:pic>
      <p:sp>
        <p:nvSpPr>
          <p:cNvPr id="8" name="Text 3"/>
          <p:cNvSpPr/>
          <p:nvPr/>
        </p:nvSpPr>
        <p:spPr>
          <a:xfrm>
            <a:off x="2208728" y="4307919"/>
            <a:ext cx="2761178" cy="345043"/>
          </a:xfrm>
          <a:prstGeom prst="rect">
            <a:avLst/>
          </a:prstGeom>
          <a:noFill/>
          <a:ln/>
        </p:spPr>
        <p:txBody>
          <a:bodyPr wrap="none" lIns="0" tIns="0" rIns="0" bIns="0" rtlCol="0" anchor="t"/>
          <a:lstStyle/>
          <a:p>
            <a:pPr marL="0" indent="0" algn="l">
              <a:lnSpc>
                <a:spcPts val="2700"/>
              </a:lnSpc>
              <a:buNone/>
            </a:pPr>
            <a:r>
              <a:rPr lang="cs-CZ" sz="2150" b="1" dirty="0">
                <a:solidFill>
                  <a:srgbClr val="000000"/>
                </a:solidFill>
                <a:latin typeface="Open Sans Extra Bold" pitchFamily="34" charset="0"/>
                <a:ea typeface="Open Sans Extra Bold" pitchFamily="34" charset="-122"/>
                <a:cs typeface="Open Sans Extra Bold" pitchFamily="34" charset="-120"/>
              </a:rPr>
              <a:t>Amazon </a:t>
            </a:r>
            <a:r>
              <a:rPr lang="cs-CZ" sz="2150" b="1" dirty="0" err="1">
                <a:solidFill>
                  <a:srgbClr val="000000"/>
                </a:solidFill>
                <a:latin typeface="Open Sans Extra Bold" pitchFamily="34" charset="0"/>
                <a:ea typeface="Open Sans Extra Bold" pitchFamily="34" charset="-122"/>
                <a:cs typeface="Open Sans Extra Bold" pitchFamily="34" charset="-120"/>
              </a:rPr>
              <a:t>Forecast</a:t>
            </a:r>
            <a:r>
              <a:rPr lang="cs-CZ" sz="2150" b="1" dirty="0">
                <a:solidFill>
                  <a:srgbClr val="000000"/>
                </a:solidFill>
                <a:latin typeface="Open Sans Extra Bold" pitchFamily="34" charset="0"/>
                <a:ea typeface="Open Sans Extra Bold" pitchFamily="34" charset="-122"/>
                <a:cs typeface="Open Sans Extra Bold" pitchFamily="34" charset="-120"/>
              </a:rPr>
              <a:t> </a:t>
            </a:r>
            <a:endParaRPr lang="en-US" sz="2150" dirty="0"/>
          </a:p>
        </p:txBody>
      </p:sp>
      <p:sp>
        <p:nvSpPr>
          <p:cNvPr id="9" name="Text 4"/>
          <p:cNvSpPr/>
          <p:nvPr/>
        </p:nvSpPr>
        <p:spPr>
          <a:xfrm>
            <a:off x="2208728" y="4785479"/>
            <a:ext cx="6162199" cy="1153952"/>
          </a:xfrm>
          <a:prstGeom prst="rect">
            <a:avLst/>
          </a:prstGeom>
          <a:noFill/>
          <a:ln/>
        </p:spPr>
        <p:txBody>
          <a:bodyPr wrap="square" lIns="0" tIns="0" rIns="0" bIns="0" rtlCol="0" anchor="t"/>
          <a:lstStyle/>
          <a:p>
            <a:pPr marL="0" indent="0" algn="l">
              <a:lnSpc>
                <a:spcPts val="2750"/>
              </a:lnSpc>
              <a:buNone/>
            </a:pPr>
            <a:r>
              <a:rPr lang="cs-CZ" altLang="cs-CZ" sz="1700" dirty="0">
                <a:solidFill>
                  <a:srgbClr val="000000"/>
                </a:solidFill>
                <a:latin typeface="Open Sans" pitchFamily="34" charset="0"/>
                <a:ea typeface="Open Sans" pitchFamily="34" charset="-122"/>
                <a:cs typeface="Open Sans" pitchFamily="34" charset="-120"/>
              </a:rPr>
              <a:t>Nástroj pro predikci poptávky a správy zásob. </a:t>
            </a:r>
            <a:r>
              <a:rPr lang="cs-CZ" sz="1700" dirty="0">
                <a:solidFill>
                  <a:srgbClr val="000000"/>
                </a:solidFill>
                <a:latin typeface="Open Sans" pitchFamily="34" charset="0"/>
                <a:ea typeface="Open Sans" pitchFamily="34" charset="-122"/>
                <a:cs typeface="Open Sans" pitchFamily="34" charset="-120"/>
              </a:rPr>
              <a:t>		</a:t>
            </a:r>
          </a:p>
          <a:p>
            <a:pPr marL="0" indent="0" algn="l">
              <a:lnSpc>
                <a:spcPts val="2750"/>
              </a:lnSpc>
              <a:buNone/>
            </a:pPr>
            <a:endParaRPr lang="en-US" sz="1700" dirty="0"/>
          </a:p>
        </p:txBody>
      </p:sp>
      <p:sp>
        <p:nvSpPr>
          <p:cNvPr id="11" name="Text 5"/>
          <p:cNvSpPr/>
          <p:nvPr/>
        </p:nvSpPr>
        <p:spPr>
          <a:xfrm>
            <a:off x="2208728" y="6323527"/>
            <a:ext cx="3308152" cy="559951"/>
          </a:xfrm>
          <a:prstGeom prst="rect">
            <a:avLst/>
          </a:prstGeom>
          <a:noFill/>
          <a:ln/>
        </p:spPr>
        <p:txBody>
          <a:bodyPr wrap="none" lIns="0" tIns="0" rIns="0" bIns="0" rtlCol="0" anchor="t"/>
          <a:lstStyle/>
          <a:p>
            <a:pPr marL="0" indent="0" algn="l">
              <a:lnSpc>
                <a:spcPts val="2700"/>
              </a:lnSpc>
              <a:buNone/>
            </a:pPr>
            <a:r>
              <a:rPr lang="cs-CZ" sz="2800" dirty="0">
                <a:latin typeface="Open Sans" panose="020B0606030504020204" pitchFamily="34" charset="0"/>
                <a:ea typeface="Open Sans" panose="020B0606030504020204" pitchFamily="34" charset="0"/>
                <a:cs typeface="Open Sans" panose="020B0606030504020204" pitchFamily="34" charset="0"/>
                <a:hlinkClick r:id="rId5"/>
              </a:rPr>
              <a:t>https://netknights.cz/hra</a:t>
            </a:r>
            <a:endParaRPr lang="en-US" sz="2800" dirty="0">
              <a:latin typeface="Open Sans" panose="020B0606030504020204" pitchFamily="34" charset="0"/>
              <a:ea typeface="Open Sans" panose="020B0606030504020204" pitchFamily="34" charset="0"/>
              <a:cs typeface="Open Sans" panose="020B0606030504020204" pitchFamily="34" charset="0"/>
            </a:endParaRPr>
          </a:p>
        </p:txBody>
      </p:sp>
      <p:sp>
        <p:nvSpPr>
          <p:cNvPr id="12" name="Text 6"/>
          <p:cNvSpPr/>
          <p:nvPr/>
        </p:nvSpPr>
        <p:spPr>
          <a:xfrm>
            <a:off x="2208728" y="6744173"/>
            <a:ext cx="6162199" cy="353378"/>
          </a:xfrm>
          <a:prstGeom prst="rect">
            <a:avLst/>
          </a:prstGeom>
          <a:noFill/>
          <a:ln/>
        </p:spPr>
        <p:txBody>
          <a:bodyPr wrap="none" lIns="0" tIns="0" rIns="0" bIns="0" rtlCol="0" anchor="t"/>
          <a:lstStyle/>
          <a:p>
            <a:pPr marL="0" indent="0" algn="l">
              <a:lnSpc>
                <a:spcPts val="2750"/>
              </a:lnSpc>
              <a:buNone/>
            </a:pPr>
            <a:r>
              <a:rPr lang="cs-CZ" sz="2000" dirty="0">
                <a:solidFill>
                  <a:srgbClr val="000000"/>
                </a:solidFill>
                <a:latin typeface="Open Sans" pitchFamily="34" charset="0"/>
                <a:ea typeface="Open Sans" pitchFamily="34" charset="-122"/>
                <a:cs typeface="Open Sans" pitchFamily="34" charset="-120"/>
              </a:rPr>
              <a:t>Test o kyberbezpečnosti formou hry</a:t>
            </a:r>
            <a:r>
              <a:rPr lang="en-US" sz="2000" dirty="0">
                <a:solidFill>
                  <a:srgbClr val="000000"/>
                </a:solidFill>
                <a:latin typeface="Open Sans" pitchFamily="34" charset="0"/>
                <a:ea typeface="Open Sans" pitchFamily="34" charset="-122"/>
                <a:cs typeface="Open Sans" pitchFamily="34" charset="-120"/>
              </a:rPr>
              <a:t>.</a:t>
            </a:r>
          </a:p>
        </p:txBody>
      </p:sp>
      <p:sp>
        <p:nvSpPr>
          <p:cNvPr id="2" name="Obdélník 1">
            <a:extLst>
              <a:ext uri="{FF2B5EF4-FFF2-40B4-BE49-F238E27FC236}">
                <a16:creationId xmlns:a16="http://schemas.microsoft.com/office/drawing/2014/main" id="{F612D79F-715E-C636-BA50-3D6B5E97EDFB}"/>
              </a:ext>
            </a:extLst>
          </p:cNvPr>
          <p:cNvSpPr/>
          <p:nvPr/>
        </p:nvSpPr>
        <p:spPr>
          <a:xfrm>
            <a:off x="1203960" y="2885837"/>
            <a:ext cx="335280" cy="869990"/>
          </a:xfrm>
          <a:prstGeom prst="rect">
            <a:avLst/>
          </a:prstGeom>
          <a:solidFill>
            <a:srgbClr val="CC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4</a:t>
            </a:r>
          </a:p>
        </p:txBody>
      </p:sp>
      <p:sp>
        <p:nvSpPr>
          <p:cNvPr id="18" name="Obdélník 17">
            <a:extLst>
              <a:ext uri="{FF2B5EF4-FFF2-40B4-BE49-F238E27FC236}">
                <a16:creationId xmlns:a16="http://schemas.microsoft.com/office/drawing/2014/main" id="{0D56EA52-9EA6-4282-88C0-21803C2340F7}"/>
              </a:ext>
            </a:extLst>
          </p:cNvPr>
          <p:cNvSpPr/>
          <p:nvPr/>
        </p:nvSpPr>
        <p:spPr>
          <a:xfrm>
            <a:off x="1157909" y="4549200"/>
            <a:ext cx="335280" cy="869990"/>
          </a:xfrm>
          <a:prstGeom prst="rect">
            <a:avLst/>
          </a:prstGeom>
          <a:solidFill>
            <a:srgbClr val="CCF0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cs-CZ" sz="2400" b="1" dirty="0">
                <a:solidFill>
                  <a:schemeClr val="tx1"/>
                </a:solidFill>
                <a:latin typeface="Open Sans" panose="020B0606030504020204" pitchFamily="34" charset="0"/>
                <a:ea typeface="Open Sans" panose="020B0606030504020204" pitchFamily="34" charset="0"/>
                <a:cs typeface="Open Sans" panose="020B0606030504020204" pitchFamily="34" charset="0"/>
              </a:rPr>
              <a:t>5</a:t>
            </a:r>
          </a:p>
        </p:txBody>
      </p:sp>
      <p:pic>
        <p:nvPicPr>
          <p:cNvPr id="20" name="Picture 2">
            <a:extLst>
              <a:ext uri="{FF2B5EF4-FFF2-40B4-BE49-F238E27FC236}">
                <a16:creationId xmlns:a16="http://schemas.microsoft.com/office/drawing/2014/main" id="{93954E0E-8AE3-3F39-B684-1FB95BA7CE4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982370" y="4307919"/>
            <a:ext cx="3301200" cy="3301200"/>
          </a:xfrm>
          <a:prstGeom prst="rect">
            <a:avLst/>
          </a:prstGeom>
          <a:noFill/>
          <a:extLst>
            <a:ext uri="{909E8E84-426E-40DD-AFC4-6F175D3DCCD1}">
              <a14:hiddenFill xmlns:a14="http://schemas.microsoft.com/office/drawing/2010/main">
                <a:solidFill>
                  <a:srgbClr val="FFFFFF"/>
                </a:solidFill>
              </a14:hiddenFill>
            </a:ext>
          </a:extLst>
        </p:spPr>
      </p:pic>
      <p:pic>
        <p:nvPicPr>
          <p:cNvPr id="21" name="Obrázek 20">
            <a:extLst>
              <a:ext uri="{FF2B5EF4-FFF2-40B4-BE49-F238E27FC236}">
                <a16:creationId xmlns:a16="http://schemas.microsoft.com/office/drawing/2014/main" id="{75A11419-9BF0-606D-49BB-A118FCCE7A34}"/>
              </a:ext>
            </a:extLst>
          </p:cNvPr>
          <p:cNvPicPr>
            <a:picLocks noChangeAspect="1"/>
          </p:cNvPicPr>
          <p:nvPr/>
        </p:nvPicPr>
        <p:blipFill>
          <a:blip r:embed="rId7"/>
          <a:stretch>
            <a:fillRect/>
          </a:stretch>
        </p:blipFill>
        <p:spPr>
          <a:xfrm>
            <a:off x="10047906" y="4531672"/>
            <a:ext cx="1007183" cy="905046"/>
          </a:xfrm>
          <a:prstGeom prst="rect">
            <a:avLst/>
          </a:prstGeom>
        </p:spPr>
      </p:pic>
    </p:spTree>
    <p:extLst>
      <p:ext uri="{BB962C8B-B14F-4D97-AF65-F5344CB8AC3E}">
        <p14:creationId xmlns:p14="http://schemas.microsoft.com/office/powerpoint/2010/main" val="33411533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D_motiv">
  <a:themeElements>
    <a:clrScheme name="ND_navrh">
      <a:dk1>
        <a:sysClr val="windowText" lastClr="000000"/>
      </a:dk1>
      <a:lt1>
        <a:sysClr val="window" lastClr="FFFFFF"/>
      </a:lt1>
      <a:dk2>
        <a:srgbClr val="000000"/>
      </a:dk2>
      <a:lt2>
        <a:srgbClr val="FFFFFF"/>
      </a:lt2>
      <a:accent1>
        <a:srgbClr val="009EE0"/>
      </a:accent1>
      <a:accent2>
        <a:srgbClr val="B9D432"/>
      </a:accent2>
      <a:accent3>
        <a:srgbClr val="1E4E79"/>
      </a:accent3>
      <a:accent4>
        <a:srgbClr val="2E75B5"/>
      </a:accent4>
      <a:accent5>
        <a:srgbClr val="9CC3E5"/>
      </a:accent5>
      <a:accent6>
        <a:srgbClr val="BDD7EE"/>
      </a:accent6>
      <a:hlink>
        <a:srgbClr val="009EE0"/>
      </a:hlink>
      <a:folHlink>
        <a:srgbClr val="009EE0"/>
      </a:folHlink>
    </a:clrScheme>
    <a:fontScheme name="Open Sans-nabidka">
      <a:majorFont>
        <a:latin typeface="Open Sans"/>
        <a:ea typeface=""/>
        <a:cs typeface=""/>
      </a:majorFont>
      <a:minorFont>
        <a:latin typeface="Open Sans"/>
        <a:ea typeface=""/>
        <a:cs typeface=""/>
      </a:minorFont>
    </a:fontScheme>
    <a:fmtScheme name="Motiv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D_vzor_bila-v2.0.potx" id="{41FA47C0-97F9-4414-A736-D70714607D73}" vid="{CB094A27-FE76-43D3-BD25-8015C759BBD1}"/>
    </a:ext>
  </a:extLst>
</a:theme>
</file>

<file path=ppt/theme/theme3.xml><?xml version="1.0" encoding="utf-8"?>
<a:theme xmlns:a="http://schemas.openxmlformats.org/drawingml/2006/main" name="Motiv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69</TotalTime>
  <Words>1248</Words>
  <Application>Microsoft Office PowerPoint</Application>
  <PresentationFormat>Vlastní</PresentationFormat>
  <Paragraphs>136</Paragraphs>
  <Slides>10</Slides>
  <Notes>9</Notes>
  <HiddenSlides>0</HiddenSlides>
  <MMClips>0</MMClips>
  <ScaleCrop>false</ScaleCrop>
  <HeadingPairs>
    <vt:vector size="6" baseType="variant">
      <vt:variant>
        <vt:lpstr>Použitá písma</vt:lpstr>
      </vt:variant>
      <vt:variant>
        <vt:i4>9</vt:i4>
      </vt:variant>
      <vt:variant>
        <vt:lpstr>Motiv</vt:lpstr>
      </vt:variant>
      <vt:variant>
        <vt:i4>2</vt:i4>
      </vt:variant>
      <vt:variant>
        <vt:lpstr>Nadpisy snímků</vt:lpstr>
      </vt:variant>
      <vt:variant>
        <vt:i4>10</vt:i4>
      </vt:variant>
    </vt:vector>
  </HeadingPairs>
  <TitlesOfParts>
    <vt:vector size="21" baseType="lpstr">
      <vt:lpstr>DM Sans</vt:lpstr>
      <vt:lpstr>Courier New</vt:lpstr>
      <vt:lpstr>Open Sans Extrabold</vt:lpstr>
      <vt:lpstr>Open Sans Light</vt:lpstr>
      <vt:lpstr>Open Sans Extra Bold</vt:lpstr>
      <vt:lpstr>Arial</vt:lpstr>
      <vt:lpstr>museo_sans700</vt:lpstr>
      <vt:lpstr>museo_sans300</vt:lpstr>
      <vt:lpstr>Open Sans</vt:lpstr>
      <vt:lpstr>Office Theme</vt:lpstr>
      <vt:lpstr>ND_motiv</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lpstr>Prezentace aplikace PowerPoint</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Veronika Flachsová</cp:lastModifiedBy>
  <cp:revision>10</cp:revision>
  <dcterms:created xsi:type="dcterms:W3CDTF">2024-10-31T17:32:01Z</dcterms:created>
  <dcterms:modified xsi:type="dcterms:W3CDTF">2024-11-04T17:47:58Z</dcterms:modified>
</cp:coreProperties>
</file>